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6" autoAdjust="0"/>
    <p:restoredTop sz="94687" autoAdjust="0"/>
  </p:normalViewPr>
  <p:slideViewPr>
    <p:cSldViewPr>
      <p:cViewPr varScale="1">
        <p:scale>
          <a:sx n="85" d="100"/>
          <a:sy n="85" d="100"/>
        </p:scale>
        <p:origin x="531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88D84-4C30-457C-A087-AF4BEC4FA81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33516-21E2-4BDE-848F-18B9B2B85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E711-C761-4825-87AA-A05C50254322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B95-4F48-431E-9B48-D53C7C3A8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1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 userDrawn="1"/>
        </p:nvSpPr>
        <p:spPr bwMode="auto">
          <a:xfrm>
            <a:off x="8688288" y="6669360"/>
            <a:ext cx="3552395" cy="2160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88900" marR="88900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2" name="Zone de texte 2"/>
          <p:cNvSpPr txBox="1">
            <a:spLocks noChangeArrowheads="1"/>
          </p:cNvSpPr>
          <p:nvPr userDrawn="1"/>
        </p:nvSpPr>
        <p:spPr bwMode="auto">
          <a:xfrm>
            <a:off x="6996131" y="6601768"/>
            <a:ext cx="7104789" cy="22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88900" marR="88900">
              <a:lnSpc>
                <a:spcPct val="115000"/>
              </a:lnSpc>
              <a:spcAft>
                <a:spcPts val="1000"/>
              </a:spcAft>
            </a:pPr>
            <a:r>
              <a:rPr lang="fr-FR" sz="1100" i="1" dirty="0">
                <a:solidFill>
                  <a:srgbClr val="595959"/>
                </a:solidFill>
                <a:effectLst/>
                <a:latin typeface="Calibri"/>
                <a:ea typeface="Calibri"/>
                <a:cs typeface="Calibri"/>
              </a:rPr>
              <a:t>« L’art de la réussite consiste à savoir s’entourer des meilleurs. »</a:t>
            </a:r>
            <a:r>
              <a:rPr lang="fr-FR" sz="1100" dirty="0">
                <a:solidFill>
                  <a:srgbClr val="595959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fr-FR" sz="1000" dirty="0">
                <a:solidFill>
                  <a:srgbClr val="595959"/>
                </a:solidFill>
                <a:effectLst/>
                <a:latin typeface="Calibri"/>
                <a:ea typeface="Calibri"/>
                <a:cs typeface="Calibri"/>
              </a:rPr>
              <a:t>John Fitzgerald Kennedy</a:t>
            </a:r>
            <a:endParaRPr lang="fr-FR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4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200" y="53752"/>
            <a:ext cx="11936461" cy="782960"/>
          </a:xfrm>
        </p:spPr>
        <p:txBody>
          <a:bodyPr/>
          <a:lstStyle>
            <a:lvl1pPr algn="l">
              <a:defRPr b="1">
                <a:solidFill>
                  <a:srgbClr val="00B050"/>
                </a:solidFill>
                <a:effectLst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350" y="980729"/>
            <a:ext cx="11713301" cy="517403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6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4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6228/C-MIDI-Toolk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24" y="1999928"/>
            <a:ext cx="11737304" cy="1470025"/>
          </a:xfrm>
        </p:spPr>
        <p:txBody>
          <a:bodyPr>
            <a:noAutofit/>
          </a:bodyPr>
          <a:lstStyle/>
          <a:p>
            <a:r>
              <a:rPr lang="fr-FR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ews Gothic" pitchFamily="34" charset="0"/>
              </a:rPr>
              <a:t>Kin’harpe</a:t>
            </a:r>
            <a:endParaRPr lang="fr-FR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News Gothic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724" y="3978488"/>
            <a:ext cx="11737304" cy="1340569"/>
          </a:xfrm>
        </p:spPr>
        <p:txBody>
          <a:bodyPr/>
          <a:lstStyle/>
          <a:p>
            <a:r>
              <a:rPr lang="fr-FR" dirty="0"/>
              <a:t>Transformer le Kinect en instrument de musique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656240" y="176056"/>
            <a:ext cx="20967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Nicolas CLERC</a:t>
            </a:r>
          </a:p>
          <a:p>
            <a:r>
              <a:rPr lang="fr-FR" sz="1400" dirty="0"/>
              <a:t>nicolas.clerc@sablefin.net</a:t>
            </a:r>
          </a:p>
          <a:p>
            <a:r>
              <a:rPr lang="fr-FR" sz="1400" i="1" dirty="0"/>
              <a:t>@</a:t>
            </a:r>
            <a:r>
              <a:rPr lang="fr-FR" sz="1400" i="1" dirty="0" err="1"/>
              <a:t>nclerc</a:t>
            </a:r>
            <a:endParaRPr lang="fr-FR" sz="1400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24" y="1141140"/>
            <a:ext cx="2843808" cy="8125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260648"/>
            <a:ext cx="880492" cy="8804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03" y="5589240"/>
            <a:ext cx="6266084" cy="9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L’inspiration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9" y="815734"/>
            <a:ext cx="10305951" cy="5637601"/>
          </a:xfrm>
        </p:spPr>
      </p:pic>
    </p:spTree>
    <p:extLst>
      <p:ext uri="{BB962C8B-B14F-4D97-AF65-F5344CB8AC3E}">
        <p14:creationId xmlns:p14="http://schemas.microsoft.com/office/powerpoint/2010/main" val="19838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Kinect hardware … </a:t>
            </a:r>
            <a:r>
              <a:rPr lang="fr-FR" dirty="0" err="1"/>
              <a:t>kesako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Caméra RVB</a:t>
            </a:r>
          </a:p>
          <a:p>
            <a:pPr lvl="1"/>
            <a:r>
              <a:rPr lang="fr-FR" dirty="0"/>
              <a:t>VGA (640×480) en v1</a:t>
            </a:r>
          </a:p>
          <a:p>
            <a:pPr lvl="1"/>
            <a:r>
              <a:rPr lang="fr-FR" dirty="0"/>
              <a:t>HD (1920×1080) en v2</a:t>
            </a:r>
          </a:p>
          <a:p>
            <a:r>
              <a:rPr lang="fr-FR" b="1" dirty="0"/>
              <a:t>‘Caméra’ de profondeur</a:t>
            </a:r>
          </a:p>
          <a:p>
            <a:pPr lvl="1"/>
            <a:r>
              <a:rPr lang="fr-FR" dirty="0"/>
              <a:t>320×240 en v1 (</a:t>
            </a:r>
            <a:r>
              <a:rPr lang="fr-FR" dirty="0" err="1"/>
              <a:t>Structured</a:t>
            </a:r>
            <a:r>
              <a:rPr lang="fr-FR" dirty="0"/>
              <a:t> Light : projection laser d’une grille de point)</a:t>
            </a:r>
          </a:p>
          <a:p>
            <a:pPr lvl="1"/>
            <a:r>
              <a:rPr lang="fr-FR" dirty="0"/>
              <a:t>512×424 en v2 (Time Of </a:t>
            </a:r>
            <a:r>
              <a:rPr lang="fr-FR" dirty="0" err="1"/>
              <a:t>Travel</a:t>
            </a:r>
            <a:r>
              <a:rPr lang="fr-FR" dirty="0"/>
              <a:t> : calcul du temps de trajet de la </a:t>
            </a:r>
            <a:r>
              <a:rPr lang="fr-FR" dirty="0" err="1"/>
              <a:t>lumiere</a:t>
            </a:r>
            <a:r>
              <a:rPr lang="fr-FR" dirty="0"/>
              <a:t>)</a:t>
            </a:r>
          </a:p>
          <a:p>
            <a:r>
              <a:rPr lang="fr-FR" b="1" dirty="0"/>
              <a:t>Caméra Infrarouge</a:t>
            </a:r>
          </a:p>
          <a:p>
            <a:pPr lvl="1"/>
            <a:r>
              <a:rPr lang="fr-FR" dirty="0"/>
              <a:t>Absent en v1</a:t>
            </a:r>
          </a:p>
          <a:p>
            <a:pPr lvl="1"/>
            <a:r>
              <a:rPr lang="fr-FR" dirty="0"/>
              <a:t>512×424 en v2</a:t>
            </a:r>
          </a:p>
          <a:p>
            <a:r>
              <a:rPr lang="fr-FR" b="1" dirty="0"/>
              <a:t>Réseau de Microphone </a:t>
            </a:r>
            <a:r>
              <a:rPr lang="fr-FR" dirty="0"/>
              <a:t>(4 capsules) + DSP de traitement audio</a:t>
            </a:r>
          </a:p>
          <a:p>
            <a:pPr lvl="1"/>
            <a:r>
              <a:rPr lang="fr-FR" dirty="0"/>
              <a:t>16khz en v1</a:t>
            </a:r>
          </a:p>
          <a:p>
            <a:pPr lvl="1"/>
            <a:r>
              <a:rPr lang="fr-FR" dirty="0"/>
              <a:t>48khz en v2</a:t>
            </a:r>
          </a:p>
          <a:p>
            <a:r>
              <a:rPr lang="fr-FR" b="1" dirty="0"/>
              <a:t>Moteur vertical</a:t>
            </a:r>
            <a:r>
              <a:rPr lang="fr-FR" dirty="0"/>
              <a:t> : compensation du faible angle de vision du Kinect v1</a:t>
            </a:r>
          </a:p>
          <a:p>
            <a:r>
              <a:rPr lang="fr-FR" b="1" dirty="0"/>
              <a:t>Latence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102ms en v1</a:t>
            </a:r>
          </a:p>
          <a:p>
            <a:pPr lvl="1"/>
            <a:r>
              <a:rPr lang="fr-FR" dirty="0"/>
              <a:t>20ms en v2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191050"/>
            <a:ext cx="1844178" cy="6393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980729"/>
            <a:ext cx="1728192" cy="1059958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36" y="97549"/>
            <a:ext cx="3017060" cy="22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Kinect SDK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.Net / Native et </a:t>
            </a:r>
            <a:r>
              <a:rPr lang="fr-FR" dirty="0" err="1"/>
              <a:t>WinRT</a:t>
            </a:r>
            <a:endParaRPr lang="fr-FR" dirty="0"/>
          </a:p>
          <a:p>
            <a:r>
              <a:rPr lang="fr-FR" dirty="0"/>
              <a:t>Flux vidéos :</a:t>
            </a:r>
          </a:p>
          <a:p>
            <a:pPr lvl="1"/>
            <a:r>
              <a:rPr lang="fr-FR" dirty="0"/>
              <a:t>RVB</a:t>
            </a:r>
          </a:p>
          <a:p>
            <a:pPr lvl="1"/>
            <a:r>
              <a:rPr lang="fr-FR" dirty="0"/>
              <a:t>Profondeur (1pixel = distance entre le point et le capteur)</a:t>
            </a:r>
          </a:p>
          <a:p>
            <a:pPr lvl="1"/>
            <a:r>
              <a:rPr lang="fr-FR" dirty="0"/>
              <a:t>Infrarouge</a:t>
            </a:r>
          </a:p>
          <a:p>
            <a:r>
              <a:rPr lang="fr-FR" dirty="0"/>
              <a:t>Fonctionnalités de ‘</a:t>
            </a:r>
            <a:r>
              <a:rPr lang="fr-FR" dirty="0" err="1"/>
              <a:t>mapping</a:t>
            </a:r>
            <a:r>
              <a:rPr lang="fr-FR" dirty="0"/>
              <a:t>’ des coordonnées</a:t>
            </a:r>
          </a:p>
          <a:p>
            <a:r>
              <a:rPr lang="fr-FR" dirty="0"/>
              <a:t>Suivi des squelettes détectés (jusqu’à 6 en v2)</a:t>
            </a:r>
          </a:p>
          <a:p>
            <a:r>
              <a:rPr lang="fr-FR" dirty="0"/>
              <a:t>Expose les flux sonores et la position des sources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36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695400" y="1995761"/>
            <a:ext cx="7632848" cy="3860353"/>
            <a:chOff x="695400" y="1995761"/>
            <a:chExt cx="7632848" cy="3860353"/>
          </a:xfrm>
        </p:grpSpPr>
        <p:sp>
          <p:nvSpPr>
            <p:cNvPr id="9" name="Triangle isocèle 8"/>
            <p:cNvSpPr/>
            <p:nvPr/>
          </p:nvSpPr>
          <p:spPr>
            <a:xfrm>
              <a:off x="695400" y="1995761"/>
              <a:ext cx="7632848" cy="381907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39416" y="5548337"/>
              <a:ext cx="2189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RVB HD (1920x1080)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028733" y="1979355"/>
            <a:ext cx="4003372" cy="3291119"/>
            <a:chOff x="2423592" y="1979355"/>
            <a:chExt cx="4680520" cy="3291119"/>
          </a:xfrm>
        </p:grpSpPr>
        <p:sp>
          <p:nvSpPr>
            <p:cNvPr id="10" name="Triangle isocèle 9"/>
            <p:cNvSpPr/>
            <p:nvPr/>
          </p:nvSpPr>
          <p:spPr>
            <a:xfrm>
              <a:off x="2423592" y="1979355"/>
              <a:ext cx="4680520" cy="3249845"/>
            </a:xfrm>
            <a:prstGeom prst="triangle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  <a:alpha val="71000"/>
                  </a:schemeClr>
                </a:gs>
                <a:gs pos="35000">
                  <a:schemeClr val="dk1">
                    <a:tint val="37000"/>
                    <a:satMod val="300000"/>
                    <a:alpha val="71000"/>
                  </a:schemeClr>
                </a:gs>
                <a:gs pos="100000">
                  <a:schemeClr val="dk1">
                    <a:tint val="15000"/>
                    <a:satMod val="350000"/>
                    <a:alpha val="71000"/>
                  </a:schemeClr>
                </a:gs>
              </a:gsLst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937872" y="4962697"/>
              <a:ext cx="210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</a:t>
              </a:r>
              <a:r>
                <a:rPr lang="fr-FR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Depth</a:t>
              </a:r>
              <a:r>
                <a:rPr lang="fr-F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/IR (512x424)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mapping</a:t>
            </a:r>
            <a:r>
              <a:rPr lang="fr-FR" dirty="0"/>
              <a:t> des coordonnées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049351"/>
            <a:ext cx="2783367" cy="8777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232008" y="3869297"/>
            <a:ext cx="3456384" cy="14851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9133875" y="3747766"/>
            <a:ext cx="1786661" cy="1728192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9000"/>
                </a:schemeClr>
              </a:gs>
              <a:gs pos="35000">
                <a:schemeClr val="dk1">
                  <a:tint val="37000"/>
                  <a:satMod val="300000"/>
                  <a:alpha val="81000"/>
                </a:schemeClr>
              </a:gs>
              <a:gs pos="100000">
                <a:schemeClr val="dk1">
                  <a:tint val="15000"/>
                  <a:satMod val="350000"/>
                  <a:alpha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1601500" y="4653136"/>
            <a:ext cx="5958662" cy="720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4079776" y="4005064"/>
            <a:ext cx="1212136" cy="1110854"/>
            <a:chOff x="8772296" y="1556792"/>
            <a:chExt cx="1212136" cy="1110854"/>
          </a:xfrm>
        </p:grpSpPr>
        <p:sp>
          <p:nvSpPr>
            <p:cNvPr id="13" name="Arc plein 12"/>
            <p:cNvSpPr/>
            <p:nvPr/>
          </p:nvSpPr>
          <p:spPr>
            <a:xfrm rot="10800000">
              <a:off x="8772296" y="1556792"/>
              <a:ext cx="1212136" cy="936104"/>
            </a:xfrm>
            <a:prstGeom prst="blockArc">
              <a:avLst>
                <a:gd name="adj1" fmla="val 10800000"/>
                <a:gd name="adj2" fmla="val 21439423"/>
                <a:gd name="adj3" fmla="val 15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Émoticône 11"/>
            <p:cNvSpPr/>
            <p:nvPr/>
          </p:nvSpPr>
          <p:spPr>
            <a:xfrm rot="10800000">
              <a:off x="9126336" y="2163590"/>
              <a:ext cx="504056" cy="50405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8569639" y="4444406"/>
            <a:ext cx="3287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Merci le SDK : </a:t>
            </a:r>
            <a:br>
              <a:rPr lang="fr-FR" sz="2800" dirty="0"/>
            </a:b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CoordinateMapper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1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352 -0.2956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7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0195 -0.3298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650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13933 -0.3194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1597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0625 -0.2886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Midi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API native Midi dans Windows</a:t>
            </a:r>
          </a:p>
          <a:p>
            <a:pPr lvl="1"/>
            <a:r>
              <a:rPr lang="fr-FR" dirty="0"/>
              <a:t>Permet de piloter un synthétiseur ou un </a:t>
            </a:r>
            <a:r>
              <a:rPr lang="fr-FR" dirty="0" err="1"/>
              <a:t>expandeur</a:t>
            </a:r>
            <a:r>
              <a:rPr lang="fr-FR" dirty="0"/>
              <a:t> Midi via une interface Midi</a:t>
            </a:r>
          </a:p>
          <a:p>
            <a:r>
              <a:rPr lang="fr-FR" dirty="0"/>
              <a:t>Un synthétiseur virtuel</a:t>
            </a:r>
          </a:p>
          <a:p>
            <a:pPr lvl="1"/>
            <a:r>
              <a:rPr lang="fr-FR" dirty="0"/>
              <a:t>Permet de jouer des sons midi directement sur la carte son du PC</a:t>
            </a:r>
          </a:p>
          <a:p>
            <a:r>
              <a:rPr lang="fr-FR" dirty="0"/>
              <a:t>Compatibilité ‘</a:t>
            </a:r>
            <a:r>
              <a:rPr lang="fr-FR" dirty="0" err="1"/>
              <a:t>GeneralMidi</a:t>
            </a:r>
            <a:r>
              <a:rPr lang="fr-FR" dirty="0"/>
              <a:t>’ (numérotation standardisée des instruments)</a:t>
            </a:r>
          </a:p>
          <a:p>
            <a:r>
              <a:rPr lang="fr-FR" dirty="0"/>
              <a:t>Encapsulation .Net : </a:t>
            </a:r>
          </a:p>
          <a:p>
            <a:pPr lvl="1"/>
            <a:r>
              <a:rPr lang="fr-FR" dirty="0">
                <a:hlinkClick r:id="rId2"/>
              </a:rPr>
              <a:t>http://www.codeproject.com/Articles/6228/C-MIDI-Toolkit</a:t>
            </a:r>
            <a:endParaRPr lang="fr-FR" dirty="0"/>
          </a:p>
          <a:p>
            <a:r>
              <a:rPr lang="fr-FR" dirty="0"/>
              <a:t>Encapsulation </a:t>
            </a:r>
            <a:r>
              <a:rPr lang="fr-FR" dirty="0" err="1"/>
              <a:t>WinRT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Nuget</a:t>
            </a:r>
            <a:r>
              <a:rPr lang="fr-FR" dirty="0"/>
              <a:t> : </a:t>
            </a:r>
            <a:r>
              <a:rPr lang="fr-FR" dirty="0" err="1"/>
              <a:t>Microsoft.WindowsPreview.MidiRT</a:t>
            </a:r>
            <a:r>
              <a:rPr lang="fr-FR" dirty="0"/>
              <a:t> 1.0.0</a:t>
            </a:r>
          </a:p>
        </p:txBody>
      </p:sp>
    </p:spTree>
    <p:extLst>
      <p:ext uri="{BB962C8B-B14F-4D97-AF65-F5344CB8AC3E}">
        <p14:creationId xmlns:p14="http://schemas.microsoft.com/office/powerpoint/2010/main" val="17545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7608" y="2636912"/>
            <a:ext cx="7351952" cy="782960"/>
          </a:xfrm>
        </p:spPr>
        <p:txBody>
          <a:bodyPr>
            <a:noAutofit/>
          </a:bodyPr>
          <a:lstStyle/>
          <a:p>
            <a:pPr algn="ctr"/>
            <a:r>
              <a:rPr lang="fr-FR" sz="6000" dirty="0"/>
              <a:t>Plouf … dans le code !</a:t>
            </a:r>
          </a:p>
        </p:txBody>
      </p:sp>
    </p:spTree>
    <p:extLst>
      <p:ext uri="{BB962C8B-B14F-4D97-AF65-F5344CB8AC3E}">
        <p14:creationId xmlns:p14="http://schemas.microsoft.com/office/powerpoint/2010/main" val="16585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VRAI laser </a:t>
            </a:r>
            <a:r>
              <a:rPr lang="fr-FR" dirty="0">
                <a:sym typeface="Wingdings" panose="05000000000000000000" pitchFamily="2" charset="2"/>
              </a:rPr>
              <a:t>mais en mode geek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Interface </a:t>
            </a:r>
            <a:r>
              <a:rPr lang="fr-FR" dirty="0" err="1">
                <a:sym typeface="Wingdings" panose="05000000000000000000" pitchFamily="2" charset="2"/>
              </a:rPr>
              <a:t>OpenDMX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Laser DMX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Et un soupçon de fumée ….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2982"/>
            <a:ext cx="3013584" cy="260952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32856"/>
            <a:ext cx="2025223" cy="1817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5013176"/>
            <a:ext cx="2015376" cy="14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292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News Gothic</vt:lpstr>
      <vt:lpstr>Times New Roman</vt:lpstr>
      <vt:lpstr>Wingdings</vt:lpstr>
      <vt:lpstr>Thème Office</vt:lpstr>
      <vt:lpstr>Kin’harpe</vt:lpstr>
      <vt:lpstr>L’inspiration</vt:lpstr>
      <vt:lpstr>Kinect hardware … kesako</vt:lpstr>
      <vt:lpstr>Kinect SDK </vt:lpstr>
      <vt:lpstr>Le mapping des coordonnées</vt:lpstr>
      <vt:lpstr>Midi</vt:lpstr>
      <vt:lpstr>Plouf … dans le code !</vt:lpstr>
      <vt:lpstr>Prochaine étape</vt:lpstr>
    </vt:vector>
  </TitlesOfParts>
  <Company>QuidMind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des slides</dc:title>
  <dc:creator>Nicolas CLERC</dc:creator>
  <cp:lastModifiedBy>Nicolas CLERC</cp:lastModifiedBy>
  <cp:revision>367</cp:revision>
  <cp:lastPrinted>2011-11-15T21:28:44Z</cp:lastPrinted>
  <dcterms:created xsi:type="dcterms:W3CDTF">2011-09-30T07:55:01Z</dcterms:created>
  <dcterms:modified xsi:type="dcterms:W3CDTF">2017-05-03T20:32:16Z</dcterms:modified>
</cp:coreProperties>
</file>