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66" d="100"/>
          <a:sy n="66" d="100"/>
        </p:scale>
        <p:origin x="4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1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11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16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021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07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5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4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7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2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07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6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3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E7357-22C8-4063-AD27-B424189B2E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A5E50F-E694-4E0D-BD43-5793CD948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1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lipsoft.co.kr/wp/blog/%EA%B0%9D%EC%B2%B4-%ED%83%90%EC%A7%80object-detection-%EA%B8%B0%EC%88%A0/" TargetMode="External"/><Relationship Id="rId2" Type="http://schemas.openxmlformats.org/officeDocument/2006/relationships/hyperlink" Target="http://www.digitalbizon.com/news/articleView.html?idxno=133688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urnal-home.s3.ap-northeast-2.amazonaws.com/site/2022s/abs/0690.pdf" TargetMode="External"/><Relationship Id="rId4" Type="http://schemas.openxmlformats.org/officeDocument/2006/relationships/hyperlink" Target="https://darkpgmr.tistory.com/53(Image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hub/ultralytics_yolov5/" TargetMode="External"/><Relationship Id="rId2" Type="http://schemas.openxmlformats.org/officeDocument/2006/relationships/hyperlink" Target="https://github.com/ultralytics/yolov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8F999-9EA0-47C6-839B-A192839FA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YOLO </a:t>
            </a:r>
            <a:r>
              <a:rPr lang="ko-KR" altLang="en-US" dirty="0"/>
              <a:t>미니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3BCCD8-7009-4197-8186-4F85DD618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정지훈</a:t>
            </a:r>
            <a:r>
              <a:rPr lang="en-US" altLang="ko-KR" dirty="0"/>
              <a:t>, </a:t>
            </a:r>
            <a:r>
              <a:rPr lang="ko-KR" altLang="en-US" dirty="0"/>
              <a:t>권영규</a:t>
            </a:r>
            <a:r>
              <a:rPr lang="en-US" altLang="ko-KR" dirty="0"/>
              <a:t>, </a:t>
            </a:r>
            <a:r>
              <a:rPr lang="ko-KR" altLang="en-US" dirty="0" err="1"/>
              <a:t>조강혁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0C02B-D8E3-4AEA-86BB-20171B0A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</a:t>
            </a:r>
            <a:r>
              <a:rPr lang="ko-KR" altLang="en-US" dirty="0"/>
              <a:t>성능 높이는 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9646A-FA36-46AE-A481-1D99C56D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 image </a:t>
            </a:r>
            <a:r>
              <a:rPr lang="ko-KR" altLang="en-US" dirty="0"/>
              <a:t>넣기 </a:t>
            </a:r>
            <a:r>
              <a:rPr lang="en-US" altLang="ko-KR" dirty="0"/>
              <a:t>-&gt; </a:t>
            </a:r>
            <a:r>
              <a:rPr lang="ko-KR" altLang="en-US" dirty="0"/>
              <a:t>백그라운드 이미지는 탐지할 물체가 없는 데이터들을 의미한다</a:t>
            </a:r>
            <a:r>
              <a:rPr lang="en-US" altLang="ko-KR" dirty="0"/>
              <a:t>. </a:t>
            </a:r>
            <a:r>
              <a:rPr lang="ko-KR" altLang="en-US" dirty="0"/>
              <a:t>이 백그라운드 이미지를 넣어주면 </a:t>
            </a:r>
            <a:r>
              <a:rPr lang="en-US" altLang="ko-KR" dirty="0"/>
              <a:t>False Positives (FP) </a:t>
            </a:r>
            <a:r>
              <a:rPr lang="ko-KR" altLang="en-US" dirty="0"/>
              <a:t>가 줄어드는 효과를 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Pretrained weights </a:t>
            </a:r>
            <a:r>
              <a:rPr lang="ko-KR" altLang="en-US" dirty="0"/>
              <a:t>사용하기 </a:t>
            </a:r>
            <a:r>
              <a:rPr lang="en-US" altLang="ko-KR" dirty="0"/>
              <a:t>-&gt; </a:t>
            </a:r>
            <a:r>
              <a:rPr lang="ko-KR" altLang="en-US" dirty="0"/>
              <a:t>작거나 중간 정도 사이즈의 데이터셋에 추천한다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Epoch</a:t>
            </a:r>
            <a:r>
              <a:rPr lang="ko-KR" altLang="en-US" dirty="0"/>
              <a:t>는 </a:t>
            </a:r>
            <a:r>
              <a:rPr lang="en-US" altLang="ko-KR" dirty="0"/>
              <a:t>300</a:t>
            </a:r>
            <a:r>
              <a:rPr lang="ko-KR" altLang="en-US" dirty="0"/>
              <a:t>부터 시작해서 </a:t>
            </a:r>
            <a:r>
              <a:rPr lang="en-US" altLang="ko-KR" dirty="0"/>
              <a:t>overfit </a:t>
            </a:r>
            <a:r>
              <a:rPr lang="ko-KR" altLang="en-US" dirty="0"/>
              <a:t>이 발생하면 줄이고 발생하지 않으면 </a:t>
            </a:r>
            <a:r>
              <a:rPr lang="en-US" altLang="ko-KR" dirty="0"/>
              <a:t>600 1200</a:t>
            </a:r>
            <a:r>
              <a:rPr lang="ko-KR" altLang="en-US" dirty="0"/>
              <a:t>등으로 점점 늘리면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54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162A-96FB-4024-A79D-1E33BB73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31FA2-CA2F-4C6E-940D-04CCF126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http://www.digitalbizon.com/news/articleView.html?idxno=1336887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http://clipsoft.co.kr/wp/blog/%EA%B0%9D%EC%B2%B4-%ED%83%90%EC%A7%80object-detection-%EA%B8%B0%EC%88%A0/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https://darkpgmr.tistory.com/53(Image)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https://journal-home.s3.ap-northeast-2.amazonaws.com/site/2022s/abs/0690.pdf</a:t>
            </a:r>
            <a:r>
              <a:rPr lang="en-US" altLang="ko-KR" dirty="0"/>
              <a:t> (</a:t>
            </a:r>
            <a:r>
              <a:rPr lang="ko-KR" altLang="en-US" dirty="0"/>
              <a:t>논문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https://lynnshin.tistory.com/47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24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AFD82-6414-48F7-B736-3E69AE92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Detection </a:t>
            </a:r>
            <a:r>
              <a:rPr lang="ko-KR" altLang="en-US" dirty="0"/>
              <a:t>사진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FDBF66-1303-4223-B45F-FA14787D2E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84388"/>
            <a:ext cx="686826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13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E11F-5D74-46AF-B59A-32DBEE5A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Detection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361BA-3BC0-47AA-8C83-2E7571DE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컴퓨터 비전과 이미지 처리와 관련된 컴퓨터 기술로서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디지털 이미지와 비디오로 특정한 계열의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시맨틱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객체 인스턴스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인간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건물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자동차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를 감지하는 일을 다룹니다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</a:t>
            </a:r>
            <a:endParaRPr lang="ko-KR" altLang="en-US" dirty="0"/>
          </a:p>
        </p:txBody>
      </p:sp>
      <p:pic>
        <p:nvPicPr>
          <p:cNvPr id="4" name="Picture 2" descr="Autonomous cars on the roads ... and drones in the skies | Carrefour de  l'actualité">
            <a:extLst>
              <a:ext uri="{FF2B5EF4-FFF2-40B4-BE49-F238E27FC236}">
                <a16:creationId xmlns:a16="http://schemas.microsoft.com/office/drawing/2014/main" id="{80DE2E07-258F-4F46-A392-F13F8109C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4" y="3144177"/>
            <a:ext cx="5956903" cy="31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81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BEA56-E6FB-4498-99D2-262ECA1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Detect</a:t>
            </a:r>
            <a:r>
              <a:rPr lang="ko-KR" altLang="en-US" dirty="0"/>
              <a:t> </a:t>
            </a:r>
            <a:r>
              <a:rPr lang="en-US" altLang="ko-KR" dirty="0"/>
              <a:t>Technology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0A19C-BE79-4BF3-9148-0865D1F4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객체탐지기술은 자동차 자율주행 분야를 넘어 다양한 분야에서 활용 가능하다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불법 </a:t>
            </a:r>
            <a:r>
              <a:rPr lang="ko-KR" altLang="en-US" b="0" i="0" dirty="0" err="1">
                <a:solidFill>
                  <a:srgbClr val="040C28"/>
                </a:solidFill>
                <a:effectLst/>
                <a:latin typeface="Apple SD Gothic Neo"/>
              </a:rPr>
              <a:t>주정차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 탐지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이미지 검색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글자 탐지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(OCR),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얼굴인식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공장 내 위험 요소 탐지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등에서 활용될 수 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특히 최근 각광 받고 있는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스마트팩토리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구축 사업에서 객체탐지기술은 중요한 분야이다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27852-61E4-4707-906E-31553E5E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Detection Examples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BD6A0-1C01-4232-8CBE-294DD1F4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얼굴 검출</a:t>
            </a:r>
            <a:r>
              <a:rPr lang="en-US" altLang="ko-KR" dirty="0"/>
              <a:t>, </a:t>
            </a:r>
            <a:r>
              <a:rPr lang="ko-KR" altLang="en-US" dirty="0"/>
              <a:t>보행자 검출</a:t>
            </a:r>
            <a:r>
              <a:rPr lang="en-US" altLang="ko-KR" dirty="0"/>
              <a:t>, </a:t>
            </a:r>
            <a:r>
              <a:rPr lang="ko-KR" altLang="en-US" dirty="0"/>
              <a:t>체온 측정</a:t>
            </a:r>
            <a:r>
              <a:rPr lang="en-US" altLang="ko-KR" dirty="0"/>
              <a:t>,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자율 주행 차량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보안 시스템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인공 지능 비디오 분석 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56D093-62B3-44C2-A1C2-A2C1045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22" y="2949261"/>
            <a:ext cx="4566446" cy="342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1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B4B55-2781-4F8C-880C-B59EC653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detector </a:t>
            </a:r>
            <a:r>
              <a:rPr lang="ko-KR" altLang="en-US" dirty="0"/>
              <a:t>가 실생활에서</a:t>
            </a:r>
            <a:br>
              <a:rPr lang="en-US" altLang="ko-KR" dirty="0"/>
            </a:br>
            <a:r>
              <a:rPr lang="ko-KR" altLang="en-US" dirty="0"/>
              <a:t>어떻게 쓰이는지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06162-D3DA-427D-988C-7DD02C07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자율 주행 차량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 탐지 기술은 자율 주행 차량에서 중요한 역할을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카메라 또는 라이다 센서를 통해 수집된 실시간 이미지 데이터에서 보행자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차량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신호등 등의 물체를 탐지하여 주행 경로를 계획하고 충돌을 피하는 데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보안 시스템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 탐지는 보안 시스템에서 침입 감지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도난 방지 등의 용도로 활용됩니다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카메라를 통해 촬영된 영상에서 이상 행위를 감지하거나 특정 물체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차량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식별하여 알림을 생성하거나 조치를 취합니다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스마트 농업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 탐지 기술은 스마트 농업에서 작물의 상태 모니터링에 활용됩니다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카메라나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드론을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사용하여 작물 및 작물의 질병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해충 등을 탐지하여 농작물의 건강 상태를 파악하고 적절한 조치를 취합니다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품질 관리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 탐지는 제조업 분야에서 제품의 품질 관리에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제품 생산 과정에서 카메라나 센서를 사용하여 제품의 결함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불량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부족 등을 탐지하여 실시간으로 품질 이상을 감지하고 제품의 품질을 향상시킵니다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인공지능 비디오 분석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 탐지는 인공지능 비디오 분석 시스템에서도 활용됩니다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CCTV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등의 비디오 데이터에서 사람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차량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동물 등의 물체를 탐지하여 행동 인식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교통 모니터링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이벤트 탐지 등에 활용됩니다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6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D126E-D230-441A-B55C-1E5B2B39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</a:t>
            </a:r>
            <a:r>
              <a:rPr lang="ko-KR" altLang="en-US" dirty="0"/>
              <a:t>버전 조사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DFE4A-8AC7-4C52-9161-BA23799B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YOLOv4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YOLOv4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YOLO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최신 버전으로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높은 정확도와 빠른 속도를 모두 갖추고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성능과 다양한 기능들이 최적화되어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대규모 객체 탐지에 적합합니다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그러나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YOLOv4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더 많은 계산 리소스를 요구하므로 높은 성능의 하드웨어나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GPU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필요로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YOLOv3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YOLOv3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YOLO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이전 버전으로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빠른 속도와 상대적으로 좋은 정확도를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YOLOv3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중간 규모의 객체 탐지 작업에 적합하며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리소스 요구사항이 낮은 편입니다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YOLOv5</a:t>
            </a:r>
            <a:r>
              <a:rPr lang="en-US" altLang="ko-KR" dirty="0">
                <a:solidFill>
                  <a:srgbClr val="111111"/>
                </a:solidFill>
                <a:latin typeface="-apple-system"/>
              </a:rPr>
              <a:t>: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COCO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데이터셋에 훈련된 복합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스케일링된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객체 탐지 모델의 가족으로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테스트 타임 증강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(TTA),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모델 앙상블링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하이퍼파라미터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진화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ONNX, </a:t>
            </a:r>
            <a:r>
              <a:rPr lang="en-US" altLang="ko-KR" b="0" i="0" dirty="0" err="1">
                <a:solidFill>
                  <a:srgbClr val="111111"/>
                </a:solidFill>
                <a:effectLst/>
                <a:latin typeface="-apple-system"/>
              </a:rPr>
              <a:t>CoreML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111111"/>
                </a:solidFill>
                <a:effectLst/>
                <a:latin typeface="-apple-system"/>
              </a:rPr>
              <a:t>TFLite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로의 내보내기 등의 간단한 기능을 포함합니다</a:t>
            </a:r>
            <a:r>
              <a:rPr lang="en-US" altLang="ko-KR" b="0" i="0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2"/>
              </a:rPr>
              <a:t>1</a:t>
            </a:r>
            <a:r>
              <a:rPr lang="en-US" altLang="ko-KR" b="0" i="0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2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61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1B824-B7A1-473D-BAD3-654393D6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</a:t>
            </a:r>
            <a:r>
              <a:rPr lang="ko-KR" altLang="en-US" dirty="0"/>
              <a:t>버전 조사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632C4-0FEA-4D66-93B5-F2366DB3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solidFill>
                <a:srgbClr val="111111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YOLOv7</a:t>
            </a:r>
            <a:r>
              <a:rPr lang="en-US" altLang="ko-KR" dirty="0">
                <a:solidFill>
                  <a:srgbClr val="111111"/>
                </a:solidFill>
                <a:latin typeface="-apple-system"/>
              </a:rPr>
              <a:t>: 5FPS</a:t>
            </a:r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에서 </a:t>
            </a:r>
            <a:r>
              <a:rPr lang="en-US" altLang="ko-KR" dirty="0">
                <a:solidFill>
                  <a:srgbClr val="111111"/>
                </a:solidFill>
                <a:latin typeface="-apple-system"/>
              </a:rPr>
              <a:t>160FPS</a:t>
            </a:r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의 범위에서 모든 알려진 객체 탐지기의 속도와 정확도 모두에서 능가한다</a:t>
            </a:r>
            <a:r>
              <a:rPr lang="en-US" altLang="ko-KR" dirty="0">
                <a:solidFill>
                  <a:srgbClr val="111111"/>
                </a:solidFill>
                <a:latin typeface="-apple-system"/>
              </a:rPr>
              <a:t>. 30FPS </a:t>
            </a:r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이상의 모든 알려진 실시간 객체 탐지기 중 가장 높은 정확도인 </a:t>
            </a:r>
            <a:r>
              <a:rPr lang="en-US" altLang="ko-KR" dirty="0">
                <a:solidFill>
                  <a:srgbClr val="111111"/>
                </a:solidFill>
                <a:latin typeface="-apple-system"/>
              </a:rPr>
              <a:t>56.8% AP</a:t>
            </a:r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를 가집니다</a:t>
            </a:r>
            <a:r>
              <a:rPr lang="en-US" altLang="ko-KR" dirty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YOLOv8</a:t>
            </a:r>
            <a:r>
              <a:rPr lang="en-US" altLang="ko-KR" dirty="0">
                <a:solidFill>
                  <a:srgbClr val="111111"/>
                </a:solidFill>
                <a:latin typeface="-apple-system"/>
              </a:rPr>
              <a:t>: 5FPS</a:t>
            </a:r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새로운 백본 네트워크를 사용하며</a:t>
            </a:r>
            <a:r>
              <a:rPr lang="en-US" altLang="ko-KR" dirty="0">
                <a:solidFill>
                  <a:srgbClr val="111111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이전의 </a:t>
            </a:r>
            <a:r>
              <a:rPr lang="en-US" altLang="ko-KR" dirty="0">
                <a:solidFill>
                  <a:srgbClr val="111111"/>
                </a:solidFill>
                <a:latin typeface="-apple-system"/>
              </a:rPr>
              <a:t>yolo </a:t>
            </a:r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모델들과 성능을 쉽게 비교 할 수 있도록 설계되었습니다</a:t>
            </a:r>
            <a:r>
              <a:rPr lang="en-US" altLang="ko-KR" dirty="0">
                <a:solidFill>
                  <a:srgbClr val="111111"/>
                </a:solidFill>
                <a:latin typeface="-apple-system"/>
              </a:rPr>
              <a:t>.</a:t>
            </a:r>
            <a:endParaRPr lang="en-US" altLang="ko-KR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53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C62B5-4C68-4381-975D-CEC570DA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7F3D2-1748-4BDD-A65E-ED7021F1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Darknet</a:t>
            </a:r>
          </a:p>
          <a:p>
            <a:r>
              <a:rPr lang="ko-KR" altLang="en-US" dirty="0"/>
              <a:t>연산이 빠르고 </a:t>
            </a:r>
            <a:r>
              <a:rPr lang="en-US" altLang="ko-KR" dirty="0" err="1"/>
              <a:t>gpu</a:t>
            </a:r>
            <a:r>
              <a:rPr lang="ko-KR" altLang="en-US" dirty="0"/>
              <a:t>와 </a:t>
            </a:r>
            <a:r>
              <a:rPr lang="en-US" altLang="ko-KR" dirty="0" err="1"/>
              <a:t>cpu</a:t>
            </a:r>
            <a:r>
              <a:rPr lang="ko-KR" altLang="en-US" dirty="0"/>
              <a:t>모두 지원하지만</a:t>
            </a:r>
          </a:p>
          <a:p>
            <a:r>
              <a:rPr lang="ko-KR" altLang="en-US" dirty="0"/>
              <a:t>리눅스 환경에서만 지원함</a:t>
            </a:r>
          </a:p>
          <a:p>
            <a:endParaRPr lang="ko-KR" altLang="en-US" dirty="0"/>
          </a:p>
          <a:p>
            <a:r>
              <a:rPr lang="en-US" altLang="ko-KR" dirty="0" err="1"/>
              <a:t>DarkFlow</a:t>
            </a:r>
            <a:endParaRPr lang="en-US" altLang="ko-KR" dirty="0"/>
          </a:p>
          <a:p>
            <a:r>
              <a:rPr lang="en-US" altLang="ko-KR" dirty="0"/>
              <a:t>darknet</a:t>
            </a:r>
            <a:r>
              <a:rPr lang="ko-KR" altLang="en-US" dirty="0"/>
              <a:t>의 </a:t>
            </a:r>
            <a:r>
              <a:rPr lang="ko-KR" altLang="en-US" dirty="0" err="1"/>
              <a:t>텐서플로우</a:t>
            </a:r>
            <a:r>
              <a:rPr lang="ko-KR" altLang="en-US" dirty="0"/>
              <a:t> 버전</a:t>
            </a:r>
          </a:p>
          <a:p>
            <a:r>
              <a:rPr lang="ko-KR" altLang="en-US" dirty="0"/>
              <a:t>연산이 빠르고 </a:t>
            </a:r>
            <a:r>
              <a:rPr lang="en-US" altLang="ko-KR" dirty="0" err="1"/>
              <a:t>gpu</a:t>
            </a:r>
            <a:r>
              <a:rPr lang="ko-KR" altLang="en-US" dirty="0"/>
              <a:t>와 </a:t>
            </a:r>
            <a:r>
              <a:rPr lang="en-US" altLang="ko-KR" dirty="0" err="1"/>
              <a:t>cpu</a:t>
            </a:r>
            <a:r>
              <a:rPr lang="ko-KR" altLang="en-US" dirty="0"/>
              <a:t>모두 모든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</a:p>
          <a:p>
            <a:r>
              <a:rPr lang="ko-KR" altLang="en-US" dirty="0"/>
              <a:t>복잡한 설치조건</a:t>
            </a:r>
          </a:p>
          <a:p>
            <a:endParaRPr lang="ko-KR" altLang="en-US" dirty="0"/>
          </a:p>
          <a:p>
            <a:r>
              <a:rPr lang="en-US" altLang="ko-KR" dirty="0" err="1"/>
              <a:t>opencv</a:t>
            </a:r>
            <a:r>
              <a:rPr lang="ko-KR" altLang="en-US" dirty="0"/>
              <a:t>내장 </a:t>
            </a:r>
          </a:p>
          <a:p>
            <a:r>
              <a:rPr lang="ko-KR" altLang="en-US" dirty="0"/>
              <a:t>간단하지만 </a:t>
            </a:r>
            <a:r>
              <a:rPr lang="en-US" altLang="ko-KR" dirty="0" err="1"/>
              <a:t>cpu</a:t>
            </a:r>
            <a:r>
              <a:rPr lang="ko-KR" altLang="en-US" dirty="0"/>
              <a:t>만 지원해 느린 연산속도</a:t>
            </a:r>
          </a:p>
        </p:txBody>
      </p:sp>
    </p:spTree>
    <p:extLst>
      <p:ext uri="{BB962C8B-B14F-4D97-AF65-F5344CB8AC3E}">
        <p14:creationId xmlns:p14="http://schemas.microsoft.com/office/powerpoint/2010/main" val="133256174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1023</TotalTime>
  <Words>683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Apple SD Gothic Neo</vt:lpstr>
      <vt:lpstr>-apple-system</vt:lpstr>
      <vt:lpstr>Nanum Gothic</vt:lpstr>
      <vt:lpstr>Söhne</vt:lpstr>
      <vt:lpstr>Arial</vt:lpstr>
      <vt:lpstr>Trebuchet MS</vt:lpstr>
      <vt:lpstr>Wingdings 3</vt:lpstr>
      <vt:lpstr>패싯</vt:lpstr>
      <vt:lpstr>YOLO 미니 프로젝트</vt:lpstr>
      <vt:lpstr>Object Detection 사진</vt:lpstr>
      <vt:lpstr>Object Detection 이란?</vt:lpstr>
      <vt:lpstr>Object Detect Technology</vt:lpstr>
      <vt:lpstr>Object Detection Examples </vt:lpstr>
      <vt:lpstr>Object detector 가 실생활에서 어떻게 쓰이는지</vt:lpstr>
      <vt:lpstr>Yolo 버전 조사 (1)</vt:lpstr>
      <vt:lpstr>Yolo 버전 조사 (2)</vt:lpstr>
      <vt:lpstr>Framework</vt:lpstr>
      <vt:lpstr>Yolo 성능 높이는 팁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미니 프로젝트</dc:title>
  <dc:creator>USER</dc:creator>
  <cp:lastModifiedBy>USER</cp:lastModifiedBy>
  <cp:revision>10</cp:revision>
  <dcterms:created xsi:type="dcterms:W3CDTF">2023-06-29T08:36:17Z</dcterms:created>
  <dcterms:modified xsi:type="dcterms:W3CDTF">2023-06-30T01:40:13Z</dcterms:modified>
</cp:coreProperties>
</file>