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9" r:id="rId1"/>
  </p:sldMasterIdLst>
  <p:notesMasterIdLst>
    <p:notesMasterId r:id="rId25"/>
  </p:notesMasterIdLst>
  <p:handoutMasterIdLst>
    <p:handoutMasterId r:id="rId26"/>
  </p:handoutMasterIdLst>
  <p:sldIdLst>
    <p:sldId id="415" r:id="rId2"/>
    <p:sldId id="264" r:id="rId3"/>
    <p:sldId id="266" r:id="rId4"/>
    <p:sldId id="267" r:id="rId5"/>
    <p:sldId id="280" r:id="rId6"/>
    <p:sldId id="265" r:id="rId7"/>
    <p:sldId id="305" r:id="rId8"/>
    <p:sldId id="281" r:id="rId9"/>
    <p:sldId id="301" r:id="rId10"/>
    <p:sldId id="314" r:id="rId11"/>
    <p:sldId id="315" r:id="rId12"/>
    <p:sldId id="316" r:id="rId13"/>
    <p:sldId id="323" r:id="rId14"/>
    <p:sldId id="321" r:id="rId15"/>
    <p:sldId id="320" r:id="rId16"/>
    <p:sldId id="319" r:id="rId17"/>
    <p:sldId id="322" r:id="rId18"/>
    <p:sldId id="276" r:id="rId19"/>
    <p:sldId id="288" r:id="rId20"/>
    <p:sldId id="257" r:id="rId21"/>
    <p:sldId id="289" r:id="rId22"/>
    <p:sldId id="554" r:id="rId23"/>
    <p:sldId id="451" r:id="rId24"/>
  </p:sldIdLst>
  <p:sldSz cx="12192000" cy="6858000"/>
  <p:notesSz cx="5194300" cy="9585325"/>
  <p:custShowLst>
    <p:custShow name="自訂放映 1" id="0">
      <p:sldLst/>
    </p:custShow>
    <p:custShow name="自訂放映 2" id="1">
      <p:sldLst/>
    </p:custShow>
    <p:custShow name="自訂放映 3" id="2">
      <p:sldLst/>
    </p:custShow>
    <p:custShow name="自訂放映 4" id="3">
      <p:sldLst/>
    </p:custShow>
    <p:custShow name="自訂放映 5" id="4">
      <p:sldLst/>
    </p:custShow>
    <p:custShow name="自訂放映 6" id="5">
      <p:sldLst/>
    </p:custShow>
    <p:custShow name="自訂放映 7" id="6">
      <p:sldLst/>
    </p:custShow>
    <p:custShow name="自訂放映 8" id="7">
      <p:sldLst/>
    </p:custShow>
    <p:custShow name="軟體教學專業諮詢服務" id="8">
      <p:sldLst/>
    </p:custShow>
    <p:custShow name="軟體專業證照" id="9">
      <p:sldLst/>
    </p:custShow>
    <p:custShow name="軟體工程實務教材開發" id="10">
      <p:sldLst/>
    </p:custShow>
    <p:custShow name="開放式課程教材" id="11">
      <p:sldLst/>
    </p:custShow>
    <p:custShow name="未來規劃" id="12">
      <p:sldLst/>
    </p:custShow>
  </p:custShow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189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37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566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75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5943" algn="l" defTabSz="914377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131" algn="l" defTabSz="914377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320" algn="l" defTabSz="914377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509" algn="l" defTabSz="914377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FF66"/>
    <a:srgbClr val="99CCFF"/>
    <a:srgbClr val="FF7C80"/>
    <a:srgbClr val="FFCC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894" autoAdjust="0"/>
  </p:normalViewPr>
  <p:slideViewPr>
    <p:cSldViewPr>
      <p:cViewPr varScale="1">
        <p:scale>
          <a:sx n="61" d="100"/>
          <a:sy n="61" d="100"/>
        </p:scale>
        <p:origin x="884" y="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9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2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4"/>
            <a:ext cx="2251563" cy="479725"/>
          </a:xfrm>
          <a:prstGeom prst="rect">
            <a:avLst/>
          </a:prstGeom>
        </p:spPr>
        <p:txBody>
          <a:bodyPr vert="horz" wrap="square" lIns="81616" tIns="40809" rIns="81616" bIns="40809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2941503" y="4"/>
            <a:ext cx="2251563" cy="479725"/>
          </a:xfrm>
          <a:prstGeom prst="rect">
            <a:avLst/>
          </a:prstGeom>
        </p:spPr>
        <p:txBody>
          <a:bodyPr vert="horz" wrap="square" lIns="81616" tIns="40809" rIns="81616" bIns="40809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1CCD71E3-C1C7-48FB-B9DF-191E6949CF9D}" type="datetimeFigureOut">
              <a:rPr lang="zh-TW" altLang="en-US"/>
              <a:pPr>
                <a:defRPr/>
              </a:pPr>
              <a:t>2023/3/7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2" y="9104071"/>
            <a:ext cx="2251563" cy="479725"/>
          </a:xfrm>
          <a:prstGeom prst="rect">
            <a:avLst/>
          </a:prstGeom>
        </p:spPr>
        <p:txBody>
          <a:bodyPr vert="horz" wrap="square" lIns="81616" tIns="40809" rIns="81616" bIns="40809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2941503" y="9104071"/>
            <a:ext cx="2251563" cy="479725"/>
          </a:xfrm>
          <a:prstGeom prst="rect">
            <a:avLst/>
          </a:prstGeom>
        </p:spPr>
        <p:txBody>
          <a:bodyPr vert="horz" wrap="square" lIns="81616" tIns="40809" rIns="81616" bIns="40809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4A58FF36-B3A4-4559-B323-775995D6F81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342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4"/>
            <a:ext cx="2251563" cy="479725"/>
          </a:xfrm>
          <a:prstGeom prst="rect">
            <a:avLst/>
          </a:prstGeom>
        </p:spPr>
        <p:txBody>
          <a:bodyPr vert="horz" wrap="square" lIns="81616" tIns="40809" rIns="81616" bIns="40809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2941503" y="4"/>
            <a:ext cx="2251563" cy="479725"/>
          </a:xfrm>
          <a:prstGeom prst="rect">
            <a:avLst/>
          </a:prstGeom>
        </p:spPr>
        <p:txBody>
          <a:bodyPr vert="horz" wrap="square" lIns="81616" tIns="40809" rIns="81616" bIns="40809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C5A237A-1391-4F53-9A34-01DBBB466F8D}" type="datetimeFigureOut">
              <a:rPr lang="zh-TW" altLang="en-US"/>
              <a:pPr>
                <a:defRPr/>
              </a:pPr>
              <a:t>2023/3/7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-600075" y="717550"/>
            <a:ext cx="6394450" cy="3597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81616" tIns="40809" rIns="81616" bIns="4080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519310" y="4553571"/>
            <a:ext cx="4155688" cy="4312937"/>
          </a:xfrm>
          <a:prstGeom prst="rect">
            <a:avLst/>
          </a:prstGeom>
        </p:spPr>
        <p:txBody>
          <a:bodyPr vert="horz" wrap="square" lIns="81616" tIns="40809" rIns="81616" bIns="4080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2" y="9104071"/>
            <a:ext cx="2251563" cy="479725"/>
          </a:xfrm>
          <a:prstGeom prst="rect">
            <a:avLst/>
          </a:prstGeom>
        </p:spPr>
        <p:txBody>
          <a:bodyPr vert="horz" wrap="square" lIns="81616" tIns="40809" rIns="81616" bIns="40809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2941503" y="9104071"/>
            <a:ext cx="2251563" cy="479725"/>
          </a:xfrm>
          <a:prstGeom prst="rect">
            <a:avLst/>
          </a:prstGeom>
        </p:spPr>
        <p:txBody>
          <a:bodyPr vert="horz" wrap="square" lIns="81616" tIns="40809" rIns="81616" bIns="40809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DE25C4D4-ECC8-4902-ADDA-59A384C1F2D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335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新細明體" charset="0"/>
      </a:defRPr>
    </a:lvl1pPr>
    <a:lvl2pPr marL="45718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新細明體" charset="0"/>
      </a:defRPr>
    </a:lvl2pPr>
    <a:lvl3pPr marL="9143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新細明體" charset="0"/>
      </a:defRPr>
    </a:lvl3pPr>
    <a:lvl4pPr marL="137156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新細明體" charset="0"/>
      </a:defRPr>
    </a:lvl4pPr>
    <a:lvl5pPr marL="18287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新細明體" charset="0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04813" y="671513"/>
            <a:ext cx="5967413" cy="3357562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761" y="4254181"/>
            <a:ext cx="4126077" cy="402938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407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2672E-2240-4457-9B98-7C03869F37E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7215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2672E-2240-4457-9B98-7C03869F37E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123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html5</a:t>
            </a:r>
            <a:r>
              <a:rPr lang="zh-TW" altLang="en-US" dirty="0"/>
              <a:t>提供新的欄位類型，可用於認證輸入資訊是否合法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2672E-2240-4457-9B98-7C03869F37E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059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html5</a:t>
            </a:r>
            <a:r>
              <a:rPr lang="zh-TW" altLang="en-US" dirty="0"/>
              <a:t>提供新的欄位類型，可用於認證輸入資訊是否合法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2672E-2240-4457-9B98-7C03869F37E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729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2672E-2240-4457-9B98-7C03869F37E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3435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2672E-2240-4457-9B98-7C03869F37E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995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2672E-2240-4457-9B98-7C03869F37E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013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2672E-2240-4457-9B98-7C03869F37E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938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header</a:t>
            </a:r>
            <a:r>
              <a:rPr lang="zh-TW" altLang="en-US" dirty="0"/>
              <a:t>常用來包含標題、</a:t>
            </a:r>
            <a:r>
              <a:rPr lang="en-US" altLang="zh-TW" dirty="0"/>
              <a:t>logo</a:t>
            </a:r>
            <a:r>
              <a:rPr lang="zh-TW" altLang="en-US" dirty="0"/>
              <a:t>、</a:t>
            </a:r>
            <a:r>
              <a:rPr lang="en-US" altLang="zh-TW" dirty="0"/>
              <a:t>menu</a:t>
            </a:r>
          </a:p>
          <a:p>
            <a:r>
              <a:rPr lang="en-US" altLang="zh-TW" dirty="0"/>
              <a:t>footer</a:t>
            </a:r>
            <a:r>
              <a:rPr lang="zh-TW" altLang="en-US" dirty="0"/>
              <a:t>常用來包含相關連結、版權宣告、聯絡資訊</a:t>
            </a:r>
            <a:endParaRPr lang="en-US" altLang="zh-TW" dirty="0"/>
          </a:p>
          <a:p>
            <a:r>
              <a:rPr lang="en-US" altLang="zh-TW" dirty="0" err="1"/>
              <a:t>nav</a:t>
            </a:r>
            <a:r>
              <a:rPr lang="zh-TW" altLang="en-US" dirty="0"/>
              <a:t>常用來包含頁面的</a:t>
            </a:r>
            <a:r>
              <a:rPr lang="en-US" altLang="zh-TW" dirty="0"/>
              <a:t>menu</a:t>
            </a:r>
            <a:r>
              <a:rPr lang="zh-TW" altLang="en-US" dirty="0"/>
              <a:t>、連結</a:t>
            </a:r>
            <a:endParaRPr lang="en-US" altLang="zh-TW" dirty="0"/>
          </a:p>
          <a:p>
            <a:r>
              <a:rPr lang="en-US" altLang="zh-TW" dirty="0"/>
              <a:t>aside</a:t>
            </a:r>
            <a:r>
              <a:rPr lang="zh-TW" altLang="en-US" dirty="0"/>
              <a:t>常用來包含頁面文章附加資訊、部落格文章列表、分類</a:t>
            </a:r>
            <a:endParaRPr lang="en-US" altLang="zh-TW" dirty="0"/>
          </a:p>
          <a:p>
            <a:r>
              <a:rPr lang="en-US" altLang="zh-TW" dirty="0"/>
              <a:t>section</a:t>
            </a:r>
            <a:r>
              <a:rPr lang="zh-TW" altLang="en-US" dirty="0"/>
              <a:t>在一區塊內需群組的內容</a:t>
            </a:r>
            <a:endParaRPr lang="en-US" altLang="zh-TW" dirty="0"/>
          </a:p>
          <a:p>
            <a:r>
              <a:rPr lang="en-US" altLang="zh-TW" dirty="0"/>
              <a:t>article</a:t>
            </a:r>
            <a:r>
              <a:rPr lang="zh-TW" altLang="en-US" dirty="0"/>
              <a:t>常用於區隔每篇文章、或者內容</a:t>
            </a:r>
            <a:endParaRPr lang="en-US" altLang="zh-TW" dirty="0"/>
          </a:p>
          <a:p>
            <a:r>
              <a:rPr lang="en-US" altLang="zh-TW" dirty="0"/>
              <a:t>div</a:t>
            </a:r>
            <a:r>
              <a:rPr lang="zh-TW" altLang="en-US" dirty="0"/>
              <a:t>可用來劃分任何區塊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2672E-2240-4457-9B98-7C03869F37E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688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參考</a:t>
            </a:r>
            <a:br>
              <a:rPr lang="en-US" altLang="zh-TW" dirty="0"/>
            </a:br>
            <a:r>
              <a:rPr lang="en-US" altLang="zh-TW" dirty="0"/>
              <a:t>lang : http://www.w3schools.com/tags/ref_language_codes.asp</a:t>
            </a:r>
            <a:br>
              <a:rPr lang="en-US" altLang="zh-TW" dirty="0"/>
            </a:br>
            <a:r>
              <a:rPr lang="zh-TW" altLang="en-US" dirty="0"/>
              <a:t>結構 </a:t>
            </a:r>
            <a:r>
              <a:rPr lang="en-US" altLang="zh-TW" dirty="0"/>
              <a:t>: https://www.youtube.com/watch?v=Kqytcj2rrVk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2672E-2240-4457-9B98-7C03869F37E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604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參考</a:t>
            </a:r>
            <a:r>
              <a:rPr lang="en-US" altLang="zh-TW" dirty="0"/>
              <a:t>:http://www.w3schools.com/tags/ref_standardattributes.asp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2672E-2240-4457-9B98-7C03869F37E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381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理解標籤結構後，我們首先來看看有哪些文字的標籤</a:t>
            </a:r>
            <a:endParaRPr lang="en-US" altLang="zh-TW" dirty="0"/>
          </a:p>
          <a:p>
            <a:r>
              <a:rPr lang="en-US" altLang="zh-TW" dirty="0"/>
              <a:t>h1~h6 (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headings</a:t>
            </a:r>
            <a:r>
              <a:rPr lang="en-US" altLang="zh-TW" dirty="0"/>
              <a:t>) </a:t>
            </a:r>
            <a:r>
              <a:rPr lang="zh-TW" altLang="en-US" dirty="0"/>
              <a:t>為通用標題，數字越小字體越大</a:t>
            </a:r>
            <a:endParaRPr lang="en-US" altLang="zh-TW" dirty="0"/>
          </a:p>
          <a:p>
            <a:r>
              <a:rPr lang="en-US" altLang="zh-TW" dirty="0"/>
              <a:t>p (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paragraph</a:t>
            </a:r>
            <a:r>
              <a:rPr lang="en-US" altLang="zh-TW" dirty="0"/>
              <a:t>)</a:t>
            </a:r>
            <a:r>
              <a:rPr lang="zh-TW" altLang="en-US" dirty="0"/>
              <a:t>為一個段落文字</a:t>
            </a:r>
            <a:endParaRPr lang="en-US" altLang="zh-TW" dirty="0"/>
          </a:p>
          <a:p>
            <a:r>
              <a:rPr lang="en-US" altLang="zh-TW" dirty="0"/>
              <a:t>br (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  <a:r>
              <a:rPr lang="en-US" altLang="zh-TW" dirty="0"/>
              <a:t>) </a:t>
            </a:r>
            <a:r>
              <a:rPr lang="zh-TW" altLang="en-US" dirty="0"/>
              <a:t>斷行</a:t>
            </a:r>
            <a:endParaRPr lang="en-US" altLang="zh-TW" dirty="0"/>
          </a:p>
          <a:p>
            <a:r>
              <a:rPr lang="en-US" altLang="zh-TW" dirty="0"/>
              <a:t>hr (thematic break )</a:t>
            </a:r>
            <a:r>
              <a:rPr lang="zh-TW" altLang="en-US" dirty="0"/>
              <a:t>水平線</a:t>
            </a:r>
            <a:endParaRPr lang="en-US" altLang="zh-TW" dirty="0"/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(bold)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文字粗體</a:t>
            </a:r>
          </a:p>
          <a:p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(italic)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文字斜體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 (underlined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文字底線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2672E-2240-4457-9B98-7C03869F37E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802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清單提供我們條列式列出相關內容的文字訊息。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2672E-2240-4457-9B98-7C03869F37E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143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清單還可以利用巢狀的方式進一步列出更多項目，讓清單更詳細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2672E-2240-4457-9B98-7C03869F37E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940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2672E-2240-4457-9B98-7C03869F37E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229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2672E-2240-4457-9B98-7C03869F37E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893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2672E-2240-4457-9B98-7C03869F37E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297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2672E-2240-4457-9B98-7C03869F37E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438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6966" y="1700808"/>
            <a:ext cx="8238067" cy="237626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76966" y="4743648"/>
            <a:ext cx="8238067" cy="134964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ACA2C79-D117-435C-882D-512E8EE4009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027585" y="6428184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rgbClr val="003399"/>
                </a:solidFill>
                <a:latin typeface="+mj-lt"/>
                <a:ea typeface="+mn-ea"/>
                <a:cs typeface="+mn-cs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5943" algn="l" defTabSz="914377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131" algn="l" defTabSz="914377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320" algn="l" defTabSz="914377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509" algn="l" defTabSz="914377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>
              <a:defRPr/>
            </a:pPr>
            <a:fld id="{6E476DC1-A915-43C8-997A-359E0E16D1B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6220D7-8E2E-4CB7-9AF7-ACF7963E01DD}"/>
              </a:ext>
            </a:extLst>
          </p:cNvPr>
          <p:cNvSpPr/>
          <p:nvPr userDrawn="1"/>
        </p:nvSpPr>
        <p:spPr>
          <a:xfrm>
            <a:off x="449044" y="6795848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A9DDA1-E4B8-4D49-BB8F-C76A4D790978}"/>
              </a:ext>
            </a:extLst>
          </p:cNvPr>
          <p:cNvSpPr/>
          <p:nvPr userDrawn="1"/>
        </p:nvSpPr>
        <p:spPr>
          <a:xfrm>
            <a:off x="8044657" y="6792291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25F38F-162E-4B0D-B032-4F63DA968C1F}"/>
              </a:ext>
            </a:extLst>
          </p:cNvPr>
          <p:cNvSpPr/>
          <p:nvPr userDrawn="1"/>
        </p:nvSpPr>
        <p:spPr>
          <a:xfrm>
            <a:off x="4244340" y="6795848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7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1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EA88BC31-F31A-4672-B0B9-EBD35B42DF11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8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44569" y="260349"/>
            <a:ext cx="2747433" cy="583565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00151" y="260349"/>
            <a:ext cx="8041216" cy="583565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1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805002C1-E11E-46DF-9304-B3ADEBA54565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950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3019" y="260351"/>
            <a:ext cx="10068983" cy="8270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200153" y="1484315"/>
            <a:ext cx="10367433" cy="4611687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1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55272584-6AF9-405E-976E-5F6C1DDB4C95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32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E476DC1-A915-43C8-997A-359E0E16D1B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664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965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(含範例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7E039FA-E904-47AB-8BA1-367B702C28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文字版面配置區 11"/>
          <p:cNvSpPr>
            <a:spLocks noGrp="1"/>
          </p:cNvSpPr>
          <p:nvPr>
            <p:ph type="body" sz="quarter" idx="14"/>
          </p:nvPr>
        </p:nvSpPr>
        <p:spPr>
          <a:xfrm>
            <a:off x="8694964" y="717323"/>
            <a:ext cx="2658836" cy="269423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TW" altLang="en-US" sz="1600" kern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>
              <a:buNone/>
              <a:defRPr lang="zh-TW" altLang="en-US" sz="1600" kern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>
              <a:defRPr lang="zh-TW" altLang="en-US" sz="1600" kern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>
              <a:defRPr lang="zh-TW" altLang="en-US" sz="1600" kern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>
              <a:defRPr lang="zh-TW" altLang="en-US" sz="1600" kern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2557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內容(含範例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39FA-E904-47AB-8BA1-367B702C28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4"/>
          </p:nvPr>
        </p:nvSpPr>
        <p:spPr>
          <a:xfrm>
            <a:off x="8694964" y="717323"/>
            <a:ext cx="2658836" cy="269423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TW" altLang="en-US" sz="1600" kern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>
              <a:buNone/>
              <a:defRPr lang="zh-TW" altLang="en-US" sz="1600" kern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>
              <a:defRPr lang="zh-TW" altLang="en-US" sz="1600" kern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>
              <a:defRPr lang="zh-TW" altLang="en-US" sz="1600" kern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>
              <a:defRPr lang="zh-TW" altLang="en-US" sz="1600" kern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2574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39FA-E904-47AB-8BA1-367B702C28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78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Rectangle 7"/>
          <p:cNvSpPr txBox="1">
            <a:spLocks noChangeArrowheads="1"/>
          </p:cNvSpPr>
          <p:nvPr userDrawn="1"/>
        </p:nvSpPr>
        <p:spPr bwMode="auto">
          <a:xfrm>
            <a:off x="9336360" y="6499226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rgbClr val="003399"/>
                </a:solidFill>
                <a:latin typeface="+mj-lt"/>
                <a:ea typeface="+mn-ea"/>
                <a:cs typeface="+mn-cs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5943" algn="l" defTabSz="914377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131" algn="l" defTabSz="914377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320" algn="l" defTabSz="914377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509" algn="l" defTabSz="914377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>
              <a:defRPr/>
            </a:pPr>
            <a:fld id="{68B828CE-1F92-4143-8D15-10C887335B7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72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29BB7399-3528-4840-8EE9-35E0DD6409E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37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00151" y="1484315"/>
            <a:ext cx="5082116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485467" y="1484315"/>
            <a:ext cx="5082117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0993976C-EA93-4D35-AEE2-70F7A2BBEEF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8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7528" y="274639"/>
            <a:ext cx="97348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179A82FC-B58C-4DA7-BFAF-7DBC9BB2C241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2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81A7D21A-EB00-4669-A207-92E9045D14B6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96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1E71BD68-1704-4072-9EB0-7820C203E3AE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96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7274AFC-82C9-4707-B99E-EFA58E500C57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59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B493F213-7473-43CE-BD04-CDA2DDB6A016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52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39417" y="210718"/>
            <a:ext cx="10873207" cy="1058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9417" y="1484315"/>
            <a:ext cx="10728170" cy="4846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27585" y="6428184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99"/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fld id="{6E476DC1-A915-43C8-997A-359E0E16D1B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AF5E9C4-7D46-4D4C-9AF9-2AAB092DE15B}"/>
              </a:ext>
            </a:extLst>
          </p:cNvPr>
          <p:cNvSpPr/>
          <p:nvPr userDrawn="1"/>
        </p:nvSpPr>
        <p:spPr>
          <a:xfrm>
            <a:off x="449044" y="6795848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24654B52-F1E6-4981-8EDC-A57417A30CE3}"/>
              </a:ext>
            </a:extLst>
          </p:cNvPr>
          <p:cNvSpPr/>
          <p:nvPr userDrawn="1"/>
        </p:nvSpPr>
        <p:spPr>
          <a:xfrm>
            <a:off x="8044657" y="6792291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D1090C35-2801-4DBE-B9DA-9FFD21D8C228}"/>
              </a:ext>
            </a:extLst>
          </p:cNvPr>
          <p:cNvSpPr/>
          <p:nvPr userDrawn="1"/>
        </p:nvSpPr>
        <p:spPr>
          <a:xfrm>
            <a:off x="4244340" y="6795848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325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0" r:id="rId1"/>
    <p:sldLayoutId id="2147484241" r:id="rId2"/>
    <p:sldLayoutId id="2147484242" r:id="rId3"/>
    <p:sldLayoutId id="2147484243" r:id="rId4"/>
    <p:sldLayoutId id="2147484244" r:id="rId5"/>
    <p:sldLayoutId id="2147484245" r:id="rId6"/>
    <p:sldLayoutId id="2147484246" r:id="rId7"/>
    <p:sldLayoutId id="2147484247" r:id="rId8"/>
    <p:sldLayoutId id="2147484248" r:id="rId9"/>
    <p:sldLayoutId id="2147484249" r:id="rId10"/>
    <p:sldLayoutId id="2147484250" r:id="rId11"/>
    <p:sldLayoutId id="2147484251" r:id="rId12"/>
    <p:sldLayoutId id="2147484252" r:id="rId13"/>
    <p:sldLayoutId id="2147484253" r:id="rId14"/>
    <p:sldLayoutId id="2147484254" r:id="rId15"/>
    <p:sldLayoutId id="2147484255" r:id="rId16"/>
    <p:sldLayoutId id="2147484256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555DAB"/>
        </a:buClr>
        <a:buFont typeface="Wingdings" pitchFamily="2" charset="2"/>
        <a:buChar char="q"/>
        <a:defRPr kumimoji="1" sz="28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rgbClr val="555DAB"/>
        </a:buClr>
        <a:buFont typeface="Wingdings" pitchFamily="2" charset="2"/>
        <a:buChar char="Ø"/>
        <a:defRPr kumimoji="1" sz="24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ML8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ref_standardattributes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ML9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ML1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ML2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7488" y="1958975"/>
            <a:ext cx="9361040" cy="1470025"/>
          </a:xfrm>
        </p:spPr>
        <p:txBody>
          <a:bodyPr/>
          <a:lstStyle/>
          <a:p>
            <a:pPr algn="ctr"/>
            <a:r>
              <a:rPr lang="en-US" altLang="zh-TW" sz="5400" dirty="0"/>
              <a:t>HTML5</a:t>
            </a:r>
            <a:br>
              <a:rPr lang="en-US" altLang="zh-TW" sz="5400" dirty="0"/>
            </a:br>
            <a:r>
              <a:rPr lang="en-US" altLang="zh-TW" dirty="0"/>
              <a:t>(</a:t>
            </a:r>
            <a:r>
              <a:rPr lang="en-US" altLang="zh-TW" dirty="0" err="1"/>
              <a:t>HyperText</a:t>
            </a:r>
            <a:r>
              <a:rPr lang="en-US" altLang="zh-TW" dirty="0"/>
              <a:t> Markup Language)</a:t>
            </a:r>
            <a:endParaRPr lang="en-US" altLang="zh-TW" dirty="0">
              <a:solidFill>
                <a:srgbClr val="000099"/>
              </a:solidFill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207816" y="4370538"/>
            <a:ext cx="7632997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latin typeface="Tahoma" pitchFamily="34" charset="0"/>
              </a:rPr>
              <a:t>Dr. Wen-Tin Lee</a:t>
            </a:r>
            <a:r>
              <a:rPr lang="zh-TW" altLang="en-US" sz="2800" dirty="0">
                <a:latin typeface="Tahoma" pitchFamily="34" charset="0"/>
              </a:rPr>
              <a:t> </a:t>
            </a:r>
            <a:r>
              <a:rPr lang="en-US" altLang="zh-TW" sz="2800" dirty="0">
                <a:latin typeface="Tahoma" pitchFamily="34" charset="0"/>
              </a:rPr>
              <a:t>(</a:t>
            </a:r>
            <a:r>
              <a:rPr lang="zh-TW" altLang="en-US" sz="2800" dirty="0">
                <a:latin typeface="Tahoma" pitchFamily="34" charset="0"/>
              </a:rPr>
              <a:t>李文廷</a:t>
            </a:r>
            <a:r>
              <a:rPr lang="en-US" altLang="zh-TW" sz="2800" dirty="0">
                <a:latin typeface="Tahoma" pitchFamily="34" charset="0"/>
              </a:rPr>
              <a:t>)</a:t>
            </a:r>
          </a:p>
          <a:p>
            <a:pPr algn="ctr"/>
            <a:r>
              <a:rPr lang="en-US" altLang="zh-TW" sz="2400" dirty="0"/>
              <a:t>Software Engineering and Management Department</a:t>
            </a:r>
          </a:p>
          <a:p>
            <a:pPr algn="ctr"/>
            <a:r>
              <a:rPr lang="en-US" altLang="zh-TW" sz="2400" dirty="0"/>
              <a:t>National Kaohsiung Normal University</a:t>
            </a:r>
          </a:p>
        </p:txBody>
      </p:sp>
    </p:spTree>
    <p:extLst>
      <p:ext uri="{BB962C8B-B14F-4D97-AF65-F5344CB8AC3E}">
        <p14:creationId xmlns:p14="http://schemas.microsoft.com/office/powerpoint/2010/main" val="3066667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-516395" y="2364642"/>
            <a:ext cx="13224789" cy="2585323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TW" sz="5400" b="1" dirty="0">
                <a:cs typeface="Times New Roman" panose="02020603050405020304" pitchFamily="18" charset="0"/>
              </a:rPr>
              <a:t>&lt;</a:t>
            </a:r>
            <a:r>
              <a:rPr lang="en-US" altLang="zh-TW" sz="5400" b="1" dirty="0">
                <a:solidFill>
                  <a:srgbClr val="E75926"/>
                </a:solidFill>
                <a:cs typeface="Times New Roman" panose="02020603050405020304" pitchFamily="18" charset="0"/>
              </a:rPr>
              <a:t>form </a:t>
            </a:r>
            <a:r>
              <a:rPr lang="en-US" altLang="zh-TW" sz="5400" b="1" dirty="0">
                <a:solidFill>
                  <a:srgbClr val="71BA51"/>
                </a:solidFill>
                <a:cs typeface="Times New Roman" panose="02020603050405020304" pitchFamily="18" charset="0"/>
              </a:rPr>
              <a:t>action</a:t>
            </a:r>
            <a:r>
              <a:rPr lang="en-US" altLang="zh-TW" sz="5400" b="1" dirty="0">
                <a:cs typeface="Times New Roman" panose="02020603050405020304" pitchFamily="18" charset="0"/>
              </a:rPr>
              <a:t>=</a:t>
            </a:r>
            <a:r>
              <a:rPr lang="en-US" altLang="zh-TW" sz="5400" b="1" dirty="0">
                <a:ea typeface="微軟正黑體" panose="020B0604030504040204" pitchFamily="34" charset="-120"/>
                <a:cs typeface="Times New Roman" panose="02020603050405020304" pitchFamily="18" charset="0"/>
              </a:rPr>
              <a:t>"</a:t>
            </a:r>
            <a:r>
              <a:rPr lang="en-US" altLang="zh-TW" sz="5400" b="1" dirty="0" err="1">
                <a:solidFill>
                  <a:srgbClr val="3D8EB9"/>
                </a:solidFill>
                <a:ea typeface="微軟正黑體" panose="020B0604030504040204" pitchFamily="34" charset="-120"/>
                <a:cs typeface="Times New Roman" panose="02020603050405020304" pitchFamily="18" charset="0"/>
              </a:rPr>
              <a:t>url</a:t>
            </a:r>
            <a:r>
              <a:rPr lang="en-US" altLang="zh-TW" sz="5400" b="1" dirty="0">
                <a:ea typeface="微軟正黑體" panose="020B0604030504040204" pitchFamily="34" charset="-120"/>
                <a:cs typeface="Times New Roman" panose="02020603050405020304" pitchFamily="18" charset="0"/>
              </a:rPr>
              <a:t>" </a:t>
            </a:r>
            <a:r>
              <a:rPr lang="en-US" altLang="zh-TW" sz="5400" b="1" dirty="0">
                <a:solidFill>
                  <a:srgbClr val="71BA51"/>
                </a:solidFill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r>
              <a:rPr lang="en-US" altLang="zh-TW" sz="5400" b="1" dirty="0">
                <a:ea typeface="微軟正黑體" panose="020B0604030504040204" pitchFamily="34" charset="-120"/>
                <a:cs typeface="Times New Roman" panose="02020603050405020304" pitchFamily="18" charset="0"/>
              </a:rPr>
              <a:t>="</a:t>
            </a:r>
            <a:r>
              <a:rPr lang="en-US" altLang="zh-TW" sz="5400" b="1" dirty="0">
                <a:solidFill>
                  <a:srgbClr val="3D8EB9"/>
                </a:solidFill>
                <a:ea typeface="微軟正黑體" panose="020B0604030504040204" pitchFamily="34" charset="-120"/>
                <a:cs typeface="Times New Roman" panose="02020603050405020304" pitchFamily="18" charset="0"/>
              </a:rPr>
              <a:t>GET</a:t>
            </a:r>
            <a:r>
              <a:rPr lang="en-US" altLang="zh-TW" sz="5400" b="1" dirty="0">
                <a:ea typeface="微軟正黑體" panose="020B0604030504040204" pitchFamily="34" charset="-120"/>
                <a:cs typeface="Times New Roman" panose="02020603050405020304" pitchFamily="18" charset="0"/>
              </a:rPr>
              <a:t>"</a:t>
            </a:r>
            <a:r>
              <a:rPr lang="en-US" altLang="zh-TW" sz="5400" b="1" dirty="0">
                <a:cs typeface="Times New Roman" panose="02020603050405020304" pitchFamily="18" charset="0"/>
              </a:rPr>
              <a:t>&gt;</a:t>
            </a:r>
            <a:endParaRPr lang="en-US" altLang="zh-TW" sz="5400" b="1" dirty="0">
              <a:solidFill>
                <a:srgbClr val="71BA51"/>
              </a:solidFill>
              <a:cs typeface="Times New Roman" panose="02020603050405020304" pitchFamily="18" charset="0"/>
            </a:endParaRPr>
          </a:p>
          <a:p>
            <a:endParaRPr lang="en-US" altLang="zh-TW" sz="5400" b="1" dirty="0">
              <a:solidFill>
                <a:srgbClr val="71BA51"/>
              </a:solidFill>
              <a:cs typeface="Times New Roman" panose="02020603050405020304" pitchFamily="18" charset="0"/>
            </a:endParaRPr>
          </a:p>
          <a:p>
            <a:r>
              <a:rPr lang="en-US" altLang="zh-TW" sz="5400" b="1" dirty="0">
                <a:cs typeface="Times New Roman" panose="02020603050405020304" pitchFamily="18" charset="0"/>
              </a:rPr>
              <a:t>&lt;</a:t>
            </a:r>
            <a:r>
              <a:rPr lang="en-US" altLang="zh-TW" sz="5400" b="1" dirty="0">
                <a:solidFill>
                  <a:srgbClr val="E75926"/>
                </a:solidFill>
                <a:cs typeface="Times New Roman" panose="02020603050405020304" pitchFamily="18" charset="0"/>
              </a:rPr>
              <a:t>/form</a:t>
            </a:r>
            <a:r>
              <a:rPr lang="en-US" altLang="zh-TW" sz="5400" b="1" dirty="0">
                <a:cs typeface="Times New Roman" panose="02020603050405020304" pitchFamily="18" charset="0"/>
              </a:rPr>
              <a:t>&gt;</a:t>
            </a:r>
            <a:endParaRPr lang="zh-TW" altLang="en-US" sz="5400" b="1" dirty="0"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標籤結構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865602" y="1323560"/>
            <a:ext cx="3521028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zh-TW" altLang="en-US" sz="3600" dirty="0">
                <a:solidFill>
                  <a:srgbClr val="3D8EB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資料送往的位置</a:t>
            </a:r>
          </a:p>
        </p:txBody>
      </p:sp>
      <p:grpSp>
        <p:nvGrpSpPr>
          <p:cNvPr id="12" name="群組 11"/>
          <p:cNvGrpSpPr/>
          <p:nvPr/>
        </p:nvGrpSpPr>
        <p:grpSpPr>
          <a:xfrm flipV="1">
            <a:off x="5233173" y="1969891"/>
            <a:ext cx="785887" cy="359994"/>
            <a:chOff x="4042914" y="4662480"/>
            <a:chExt cx="900000" cy="359994"/>
          </a:xfrm>
        </p:grpSpPr>
        <p:cxnSp>
          <p:nvCxnSpPr>
            <p:cNvPr id="13" name="直線接點 32"/>
            <p:cNvCxnSpPr/>
            <p:nvPr/>
          </p:nvCxnSpPr>
          <p:spPr>
            <a:xfrm flipH="1" flipV="1">
              <a:off x="4047760" y="4662480"/>
              <a:ext cx="0" cy="179998"/>
            </a:xfrm>
            <a:prstGeom prst="straightConnector1">
              <a:avLst/>
            </a:prstGeom>
            <a:ln w="28575">
              <a:solidFill>
                <a:srgbClr val="3D8EB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 flipH="1" flipV="1">
              <a:off x="4042914" y="4842476"/>
              <a:ext cx="900000" cy="2"/>
            </a:xfrm>
            <a:prstGeom prst="line">
              <a:avLst/>
            </a:prstGeom>
            <a:ln w="28575">
              <a:solidFill>
                <a:srgbClr val="3D8EB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32"/>
            <p:cNvCxnSpPr/>
            <p:nvPr/>
          </p:nvCxnSpPr>
          <p:spPr>
            <a:xfrm flipV="1">
              <a:off x="4939415" y="4662480"/>
              <a:ext cx="0" cy="179998"/>
            </a:xfrm>
            <a:prstGeom prst="straightConnector1">
              <a:avLst/>
            </a:prstGeom>
            <a:ln w="28575">
              <a:solidFill>
                <a:srgbClr val="3D8EB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32"/>
            <p:cNvCxnSpPr/>
            <p:nvPr/>
          </p:nvCxnSpPr>
          <p:spPr>
            <a:xfrm flipH="1" flipV="1">
              <a:off x="4492914" y="4842476"/>
              <a:ext cx="0" cy="179998"/>
            </a:xfrm>
            <a:prstGeom prst="straightConnector1">
              <a:avLst/>
            </a:prstGeom>
            <a:ln w="28575">
              <a:solidFill>
                <a:srgbClr val="3D8EB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/>
          <p:cNvSpPr txBox="1"/>
          <p:nvPr/>
        </p:nvSpPr>
        <p:spPr>
          <a:xfrm>
            <a:off x="8653518" y="1338944"/>
            <a:ext cx="3521028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zh-TW" altLang="en-US" sz="3600" dirty="0">
                <a:solidFill>
                  <a:srgbClr val="3D8EB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傳送的方式</a:t>
            </a:r>
          </a:p>
        </p:txBody>
      </p:sp>
      <p:grpSp>
        <p:nvGrpSpPr>
          <p:cNvPr id="23" name="群組 22"/>
          <p:cNvGrpSpPr/>
          <p:nvPr/>
        </p:nvGrpSpPr>
        <p:grpSpPr>
          <a:xfrm flipV="1">
            <a:off x="10021089" y="1985275"/>
            <a:ext cx="785887" cy="359994"/>
            <a:chOff x="4042914" y="4662480"/>
            <a:chExt cx="900000" cy="359994"/>
          </a:xfrm>
        </p:grpSpPr>
        <p:cxnSp>
          <p:nvCxnSpPr>
            <p:cNvPr id="24" name="直線接點 32"/>
            <p:cNvCxnSpPr/>
            <p:nvPr/>
          </p:nvCxnSpPr>
          <p:spPr>
            <a:xfrm flipH="1" flipV="1">
              <a:off x="4047760" y="4662480"/>
              <a:ext cx="0" cy="179998"/>
            </a:xfrm>
            <a:prstGeom prst="straightConnector1">
              <a:avLst/>
            </a:prstGeom>
            <a:ln w="28575">
              <a:solidFill>
                <a:srgbClr val="3D8EB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H="1" flipV="1">
              <a:off x="4042914" y="4842476"/>
              <a:ext cx="900000" cy="2"/>
            </a:xfrm>
            <a:prstGeom prst="line">
              <a:avLst/>
            </a:prstGeom>
            <a:ln w="28575">
              <a:solidFill>
                <a:srgbClr val="3D8EB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32"/>
            <p:cNvCxnSpPr/>
            <p:nvPr/>
          </p:nvCxnSpPr>
          <p:spPr>
            <a:xfrm flipV="1">
              <a:off x="4939415" y="4662480"/>
              <a:ext cx="0" cy="179998"/>
            </a:xfrm>
            <a:prstGeom prst="straightConnector1">
              <a:avLst/>
            </a:prstGeom>
            <a:ln w="28575">
              <a:solidFill>
                <a:srgbClr val="3D8EB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32"/>
            <p:cNvCxnSpPr/>
            <p:nvPr/>
          </p:nvCxnSpPr>
          <p:spPr>
            <a:xfrm flipH="1" flipV="1">
              <a:off x="4492914" y="4842476"/>
              <a:ext cx="0" cy="179998"/>
            </a:xfrm>
            <a:prstGeom prst="straightConnector1">
              <a:avLst/>
            </a:prstGeom>
            <a:ln w="28575">
              <a:solidFill>
                <a:srgbClr val="3D8EB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字方塊 27"/>
          <p:cNvSpPr txBox="1"/>
          <p:nvPr/>
        </p:nvSpPr>
        <p:spPr>
          <a:xfrm>
            <a:off x="1818841" y="3367872"/>
            <a:ext cx="923330" cy="640885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 anchor="ctr" anchorCtr="1">
            <a:spAutoFit/>
          </a:bodyPr>
          <a:lstStyle/>
          <a:p>
            <a:pPr algn="ctr"/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028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字方塊 35"/>
          <p:cNvSpPr txBox="1"/>
          <p:nvPr/>
        </p:nvSpPr>
        <p:spPr>
          <a:xfrm>
            <a:off x="0" y="2683379"/>
            <a:ext cx="12192000" cy="2123658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TW" sz="4400" b="1" dirty="0">
                <a:cs typeface="Times New Roman" panose="02020603050405020304" pitchFamily="18" charset="0"/>
              </a:rPr>
              <a:t>&lt;</a:t>
            </a:r>
            <a:r>
              <a:rPr lang="en-US" altLang="zh-TW" sz="4400" b="1" dirty="0">
                <a:solidFill>
                  <a:srgbClr val="E75926"/>
                </a:solidFill>
                <a:cs typeface="Times New Roman" panose="02020603050405020304" pitchFamily="18" charset="0"/>
              </a:rPr>
              <a:t>form </a:t>
            </a:r>
            <a:r>
              <a:rPr lang="en-US" altLang="zh-TW" sz="4400" b="1" dirty="0">
                <a:solidFill>
                  <a:srgbClr val="71BA51"/>
                </a:solidFill>
                <a:cs typeface="Times New Roman" panose="02020603050405020304" pitchFamily="18" charset="0"/>
              </a:rPr>
              <a:t>action</a:t>
            </a:r>
            <a:r>
              <a:rPr lang="en-US" altLang="zh-TW" sz="4400" b="1" dirty="0">
                <a:cs typeface="Times New Roman" panose="02020603050405020304" pitchFamily="18" charset="0"/>
              </a:rPr>
              <a:t>=</a:t>
            </a:r>
            <a:r>
              <a:rPr lang="en-US" altLang="zh-TW" sz="4400" b="1" dirty="0">
                <a:ea typeface="微軟正黑體" panose="020B0604030504040204" pitchFamily="34" charset="-120"/>
                <a:cs typeface="Times New Roman" panose="02020603050405020304" pitchFamily="18" charset="0"/>
              </a:rPr>
              <a:t>"</a:t>
            </a:r>
            <a:r>
              <a:rPr lang="en-US" altLang="zh-TW" sz="4400" b="1" dirty="0" err="1">
                <a:solidFill>
                  <a:srgbClr val="3D8EB9"/>
                </a:solidFill>
                <a:ea typeface="微軟正黑體" panose="020B0604030504040204" pitchFamily="34" charset="-120"/>
                <a:cs typeface="Times New Roman" panose="02020603050405020304" pitchFamily="18" charset="0"/>
              </a:rPr>
              <a:t>url</a:t>
            </a:r>
            <a:r>
              <a:rPr lang="en-US" altLang="zh-TW" sz="4400" b="1" dirty="0">
                <a:ea typeface="微軟正黑體" panose="020B0604030504040204" pitchFamily="34" charset="-120"/>
                <a:cs typeface="Times New Roman" panose="02020603050405020304" pitchFamily="18" charset="0"/>
              </a:rPr>
              <a:t>" </a:t>
            </a:r>
            <a:r>
              <a:rPr lang="en-US" altLang="zh-TW" sz="4400" b="1" dirty="0">
                <a:solidFill>
                  <a:srgbClr val="71BA51"/>
                </a:solidFill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r>
              <a:rPr lang="en-US" altLang="zh-TW" sz="4400" b="1" dirty="0">
                <a:ea typeface="微軟正黑體" panose="020B0604030504040204" pitchFamily="34" charset="-120"/>
                <a:cs typeface="Times New Roman" panose="02020603050405020304" pitchFamily="18" charset="0"/>
              </a:rPr>
              <a:t>="</a:t>
            </a:r>
            <a:r>
              <a:rPr lang="en-US" altLang="zh-TW" sz="4400" b="1" dirty="0">
                <a:solidFill>
                  <a:srgbClr val="3D8EB9"/>
                </a:solidFill>
                <a:ea typeface="微軟正黑體" panose="020B0604030504040204" pitchFamily="34" charset="-120"/>
                <a:cs typeface="Times New Roman" panose="02020603050405020304" pitchFamily="18" charset="0"/>
              </a:rPr>
              <a:t>GET</a:t>
            </a:r>
            <a:r>
              <a:rPr lang="en-US" altLang="zh-TW" sz="4400" b="1" dirty="0">
                <a:ea typeface="微軟正黑體" panose="020B0604030504040204" pitchFamily="34" charset="-120"/>
                <a:cs typeface="Times New Roman" panose="02020603050405020304" pitchFamily="18" charset="0"/>
              </a:rPr>
              <a:t>"</a:t>
            </a:r>
            <a:r>
              <a:rPr lang="en-US" altLang="zh-TW" sz="4400" b="1" dirty="0">
                <a:cs typeface="Times New Roman" panose="02020603050405020304" pitchFamily="18" charset="0"/>
              </a:rPr>
              <a:t>&gt;</a:t>
            </a:r>
            <a:endParaRPr lang="en-US" altLang="zh-TW" sz="4400" b="1" dirty="0">
              <a:solidFill>
                <a:srgbClr val="71BA51"/>
              </a:solidFill>
              <a:cs typeface="Times New Roman" panose="02020603050405020304" pitchFamily="18" charset="0"/>
            </a:endParaRPr>
          </a:p>
          <a:p>
            <a:endParaRPr lang="en-US" altLang="zh-TW" sz="4400" b="1" dirty="0">
              <a:solidFill>
                <a:srgbClr val="71BA51"/>
              </a:solidFill>
              <a:cs typeface="Times New Roman" panose="02020603050405020304" pitchFamily="18" charset="0"/>
            </a:endParaRPr>
          </a:p>
          <a:p>
            <a:r>
              <a:rPr lang="en-US" altLang="zh-TW" sz="4400" b="1" dirty="0">
                <a:cs typeface="Times New Roman" panose="02020603050405020304" pitchFamily="18" charset="0"/>
              </a:rPr>
              <a:t>&lt;</a:t>
            </a:r>
            <a:r>
              <a:rPr lang="en-US" altLang="zh-TW" sz="4400" b="1" dirty="0">
                <a:solidFill>
                  <a:srgbClr val="E75926"/>
                </a:solidFill>
                <a:cs typeface="Times New Roman" panose="02020603050405020304" pitchFamily="18" charset="0"/>
              </a:rPr>
              <a:t>/form</a:t>
            </a:r>
            <a:r>
              <a:rPr lang="en-US" altLang="zh-TW" sz="4400" b="1" dirty="0">
                <a:cs typeface="Times New Roman" panose="02020603050405020304" pitchFamily="18" charset="0"/>
              </a:rPr>
              <a:t>&gt;</a:t>
            </a:r>
            <a:endParaRPr lang="zh-TW" altLang="en-US" sz="4400" b="1" dirty="0"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3272815"/>
            <a:ext cx="12192000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TW" sz="4800" b="1" dirty="0">
                <a:cs typeface="Times New Roman" panose="02020603050405020304" pitchFamily="18" charset="0"/>
              </a:rPr>
              <a:t>&lt;</a:t>
            </a:r>
            <a:r>
              <a:rPr lang="en-US" altLang="zh-TW" sz="4800" b="1" dirty="0">
                <a:solidFill>
                  <a:srgbClr val="E75926"/>
                </a:solidFill>
                <a:cs typeface="Times New Roman" panose="02020603050405020304" pitchFamily="18" charset="0"/>
              </a:rPr>
              <a:t>input</a:t>
            </a:r>
            <a:r>
              <a:rPr lang="en-US" altLang="zh-TW" sz="4800" b="1" dirty="0">
                <a:cs typeface="Times New Roman" panose="02020603050405020304" pitchFamily="18" charset="0"/>
              </a:rPr>
              <a:t> </a:t>
            </a:r>
            <a:r>
              <a:rPr lang="en-US" altLang="zh-TW" sz="4800" b="1" dirty="0">
                <a:solidFill>
                  <a:srgbClr val="71BA51"/>
                </a:solidFill>
                <a:cs typeface="Times New Roman" panose="02020603050405020304" pitchFamily="18" charset="0"/>
              </a:rPr>
              <a:t>type</a:t>
            </a:r>
            <a:r>
              <a:rPr lang="en-US" altLang="zh-TW" sz="4800" b="1" dirty="0">
                <a:cs typeface="Times New Roman" panose="02020603050405020304" pitchFamily="18" charset="0"/>
              </a:rPr>
              <a:t>="</a:t>
            </a:r>
            <a:r>
              <a:rPr lang="en-US" altLang="zh-TW" sz="4800" b="1" dirty="0">
                <a:solidFill>
                  <a:srgbClr val="3D8EB9"/>
                </a:solidFill>
                <a:cs typeface="Times New Roman" panose="02020603050405020304" pitchFamily="18" charset="0"/>
              </a:rPr>
              <a:t>text</a:t>
            </a:r>
            <a:r>
              <a:rPr lang="en-US" altLang="zh-TW" sz="4800" b="1" dirty="0">
                <a:cs typeface="Times New Roman" panose="02020603050405020304" pitchFamily="18" charset="0"/>
              </a:rPr>
              <a:t>" </a:t>
            </a:r>
            <a:r>
              <a:rPr lang="en-US" altLang="zh-TW" sz="4800" b="1" dirty="0">
                <a:solidFill>
                  <a:srgbClr val="71BA51"/>
                </a:solidFill>
                <a:cs typeface="Times New Roman" panose="02020603050405020304" pitchFamily="18" charset="0"/>
              </a:rPr>
              <a:t>name</a:t>
            </a:r>
            <a:r>
              <a:rPr lang="en-US" altLang="zh-TW" sz="4800" b="1" dirty="0">
                <a:cs typeface="Times New Roman" panose="02020603050405020304" pitchFamily="18" charset="0"/>
              </a:rPr>
              <a:t>=""&gt;</a:t>
            </a:r>
            <a:endParaRPr lang="en-US" altLang="zh-TW" sz="4800" b="1" dirty="0">
              <a:solidFill>
                <a:srgbClr val="71BA5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輸入欄位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2600534" y="2375603"/>
            <a:ext cx="8203387" cy="2700525"/>
            <a:chOff x="2600534" y="2375603"/>
            <a:chExt cx="8203387" cy="2700525"/>
          </a:xfrm>
        </p:grpSpPr>
        <p:sp>
          <p:nvSpPr>
            <p:cNvPr id="9" name="文字方塊 8"/>
            <p:cNvSpPr txBox="1"/>
            <p:nvPr/>
          </p:nvSpPr>
          <p:spPr>
            <a:xfrm>
              <a:off x="4704542" y="2375603"/>
              <a:ext cx="3521028" cy="523220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zh-TW" altLang="en-US" sz="2800" dirty="0">
                  <a:solidFill>
                    <a:srgbClr val="3D8EB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欄位類型</a:t>
              </a:r>
            </a:p>
          </p:txBody>
        </p:sp>
        <p:grpSp>
          <p:nvGrpSpPr>
            <p:cNvPr id="12" name="群組 11"/>
            <p:cNvGrpSpPr/>
            <p:nvPr/>
          </p:nvGrpSpPr>
          <p:grpSpPr>
            <a:xfrm rot="10800000" flipV="1">
              <a:off x="3688458" y="4131194"/>
              <a:ext cx="1345181" cy="359994"/>
              <a:chOff x="4042914" y="4662480"/>
              <a:chExt cx="900000" cy="359994"/>
            </a:xfrm>
          </p:grpSpPr>
          <p:cxnSp>
            <p:nvCxnSpPr>
              <p:cNvPr id="13" name="直線接點 32"/>
              <p:cNvCxnSpPr/>
              <p:nvPr/>
            </p:nvCxnSpPr>
            <p:spPr>
              <a:xfrm flipH="1" flipV="1">
                <a:off x="4047760" y="4662480"/>
                <a:ext cx="0" cy="179998"/>
              </a:xfrm>
              <a:prstGeom prst="straightConnector1">
                <a:avLst/>
              </a:prstGeom>
              <a:ln w="28575">
                <a:solidFill>
                  <a:srgbClr val="71BA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/>
              <p:cNvCxnSpPr/>
              <p:nvPr/>
            </p:nvCxnSpPr>
            <p:spPr>
              <a:xfrm flipH="1" flipV="1">
                <a:off x="4042914" y="4842476"/>
                <a:ext cx="900000" cy="2"/>
              </a:xfrm>
              <a:prstGeom prst="line">
                <a:avLst/>
              </a:prstGeom>
              <a:ln w="28575">
                <a:solidFill>
                  <a:srgbClr val="71BA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32"/>
              <p:cNvCxnSpPr/>
              <p:nvPr/>
            </p:nvCxnSpPr>
            <p:spPr>
              <a:xfrm flipV="1">
                <a:off x="4939415" y="4662480"/>
                <a:ext cx="0" cy="179998"/>
              </a:xfrm>
              <a:prstGeom prst="straightConnector1">
                <a:avLst/>
              </a:prstGeom>
              <a:ln w="28575">
                <a:solidFill>
                  <a:srgbClr val="71BA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32"/>
              <p:cNvCxnSpPr/>
              <p:nvPr/>
            </p:nvCxnSpPr>
            <p:spPr>
              <a:xfrm flipH="1" flipV="1">
                <a:off x="4492914" y="4842476"/>
                <a:ext cx="0" cy="179998"/>
              </a:xfrm>
              <a:prstGeom prst="straightConnector1">
                <a:avLst/>
              </a:prstGeom>
              <a:ln w="28575">
                <a:solidFill>
                  <a:srgbClr val="71BA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群組 16"/>
            <p:cNvGrpSpPr/>
            <p:nvPr/>
          </p:nvGrpSpPr>
          <p:grpSpPr>
            <a:xfrm flipV="1">
              <a:off x="5792466" y="2985102"/>
              <a:ext cx="1345181" cy="359994"/>
              <a:chOff x="4042914" y="4662480"/>
              <a:chExt cx="900000" cy="359994"/>
            </a:xfrm>
          </p:grpSpPr>
          <p:cxnSp>
            <p:nvCxnSpPr>
              <p:cNvPr id="18" name="直線接點 32"/>
              <p:cNvCxnSpPr/>
              <p:nvPr/>
            </p:nvCxnSpPr>
            <p:spPr>
              <a:xfrm flipH="1" flipV="1">
                <a:off x="4047760" y="4662480"/>
                <a:ext cx="0" cy="179998"/>
              </a:xfrm>
              <a:prstGeom prst="straightConnector1">
                <a:avLst/>
              </a:prstGeom>
              <a:ln w="28575">
                <a:solidFill>
                  <a:srgbClr val="3D8EB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/>
              <p:cNvCxnSpPr/>
              <p:nvPr/>
            </p:nvCxnSpPr>
            <p:spPr>
              <a:xfrm flipH="1" flipV="1">
                <a:off x="4042914" y="4842476"/>
                <a:ext cx="900000" cy="2"/>
              </a:xfrm>
              <a:prstGeom prst="line">
                <a:avLst/>
              </a:prstGeom>
              <a:ln w="28575">
                <a:solidFill>
                  <a:srgbClr val="3D8EB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32"/>
              <p:cNvCxnSpPr/>
              <p:nvPr/>
            </p:nvCxnSpPr>
            <p:spPr>
              <a:xfrm flipV="1">
                <a:off x="4939415" y="4662480"/>
                <a:ext cx="0" cy="179998"/>
              </a:xfrm>
              <a:prstGeom prst="straightConnector1">
                <a:avLst/>
              </a:prstGeom>
              <a:ln w="28575">
                <a:solidFill>
                  <a:srgbClr val="3D8EB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32"/>
              <p:cNvCxnSpPr/>
              <p:nvPr/>
            </p:nvCxnSpPr>
            <p:spPr>
              <a:xfrm flipH="1" flipV="1">
                <a:off x="4492914" y="4842476"/>
                <a:ext cx="0" cy="179998"/>
              </a:xfrm>
              <a:prstGeom prst="straightConnector1">
                <a:avLst/>
              </a:prstGeom>
              <a:ln w="28575">
                <a:solidFill>
                  <a:srgbClr val="3D8EB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文字方塊 28"/>
            <p:cNvSpPr txBox="1"/>
            <p:nvPr/>
          </p:nvSpPr>
          <p:spPr>
            <a:xfrm>
              <a:off x="2600534" y="4552908"/>
              <a:ext cx="3521028" cy="523220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zh-TW" altLang="en-US" sz="2800" dirty="0">
                  <a:solidFill>
                    <a:srgbClr val="71BA5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欄位類型</a:t>
              </a:r>
            </a:p>
          </p:txBody>
        </p:sp>
        <p:grpSp>
          <p:nvGrpSpPr>
            <p:cNvPr id="30" name="群組 29"/>
            <p:cNvGrpSpPr/>
            <p:nvPr/>
          </p:nvGrpSpPr>
          <p:grpSpPr>
            <a:xfrm rot="10800000" flipV="1">
              <a:off x="7727798" y="4035521"/>
              <a:ext cx="1345181" cy="359994"/>
              <a:chOff x="4042914" y="4662480"/>
              <a:chExt cx="900000" cy="359994"/>
            </a:xfrm>
          </p:grpSpPr>
          <p:cxnSp>
            <p:nvCxnSpPr>
              <p:cNvPr id="31" name="直線接點 32"/>
              <p:cNvCxnSpPr/>
              <p:nvPr/>
            </p:nvCxnSpPr>
            <p:spPr>
              <a:xfrm flipH="1" flipV="1">
                <a:off x="4047760" y="4662480"/>
                <a:ext cx="0" cy="179998"/>
              </a:xfrm>
              <a:prstGeom prst="straightConnector1">
                <a:avLst/>
              </a:prstGeom>
              <a:ln w="28575">
                <a:solidFill>
                  <a:srgbClr val="71BA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>
              <a:xfrm flipH="1" flipV="1">
                <a:off x="4042914" y="4842476"/>
                <a:ext cx="900000" cy="2"/>
              </a:xfrm>
              <a:prstGeom prst="line">
                <a:avLst/>
              </a:prstGeom>
              <a:ln w="28575">
                <a:solidFill>
                  <a:srgbClr val="71BA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>
              <a:xfrm flipV="1">
                <a:off x="4939415" y="4662480"/>
                <a:ext cx="0" cy="179998"/>
              </a:xfrm>
              <a:prstGeom prst="straightConnector1">
                <a:avLst/>
              </a:prstGeom>
              <a:ln w="28575">
                <a:solidFill>
                  <a:srgbClr val="71BA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2"/>
              <p:cNvCxnSpPr/>
              <p:nvPr/>
            </p:nvCxnSpPr>
            <p:spPr>
              <a:xfrm flipH="1" flipV="1">
                <a:off x="4492914" y="4842476"/>
                <a:ext cx="0" cy="179998"/>
              </a:xfrm>
              <a:prstGeom prst="straightConnector1">
                <a:avLst/>
              </a:prstGeom>
              <a:ln w="28575">
                <a:solidFill>
                  <a:srgbClr val="71BA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文字方塊 34"/>
            <p:cNvSpPr txBox="1"/>
            <p:nvPr/>
          </p:nvSpPr>
          <p:spPr>
            <a:xfrm>
              <a:off x="5974469" y="4552908"/>
              <a:ext cx="4829452" cy="523220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zh-TW" altLang="en-US" sz="2800" dirty="0">
                  <a:solidFill>
                    <a:srgbClr val="71BA5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傳至伺服器的變數名稱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00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欄位類型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338944"/>
            <a:ext cx="10515600" cy="4986905"/>
          </a:xfrm>
        </p:spPr>
        <p:txBody>
          <a:bodyPr>
            <a:normAutofit/>
          </a:bodyPr>
          <a:lstStyle/>
          <a:p>
            <a:pPr>
              <a:lnSpc>
                <a:spcPts val="3900"/>
              </a:lnSpc>
            </a:pPr>
            <a:r>
              <a:rPr lang="en-US" altLang="zh-TW" b="1" dirty="0">
                <a:cs typeface="Times New Roman" panose="02020603050405020304" pitchFamily="18" charset="0"/>
              </a:rPr>
              <a:t>password </a:t>
            </a:r>
            <a:r>
              <a:rPr lang="zh-TW" altLang="en-US" b="1" dirty="0">
                <a:cs typeface="Times New Roman" panose="02020603050405020304" pitchFamily="18" charset="0"/>
              </a:rPr>
              <a:t>          密碼欄位，會將輸入的字遮蔽為*</a:t>
            </a:r>
            <a:endParaRPr lang="en-US" altLang="zh-TW" b="1" dirty="0">
              <a:cs typeface="Times New Roman" panose="02020603050405020304" pitchFamily="18" charset="0"/>
            </a:endParaRPr>
          </a:p>
          <a:p>
            <a:pPr>
              <a:lnSpc>
                <a:spcPts val="3900"/>
              </a:lnSpc>
            </a:pPr>
            <a:r>
              <a:rPr lang="en-US" altLang="zh-TW" b="1" dirty="0">
                <a:cs typeface="Times New Roman" panose="02020603050405020304" pitchFamily="18" charset="0"/>
              </a:rPr>
              <a:t>radio</a:t>
            </a:r>
            <a:r>
              <a:rPr lang="zh-TW" altLang="en-US" b="1" dirty="0">
                <a:cs typeface="Times New Roman" panose="02020603050405020304" pitchFamily="18" charset="0"/>
              </a:rPr>
              <a:t>                  單一勾選</a:t>
            </a:r>
            <a:endParaRPr lang="en-US" altLang="zh-TW" b="1" dirty="0">
              <a:cs typeface="Times New Roman" panose="02020603050405020304" pitchFamily="18" charset="0"/>
            </a:endParaRPr>
          </a:p>
          <a:p>
            <a:pPr>
              <a:lnSpc>
                <a:spcPts val="3900"/>
              </a:lnSpc>
            </a:pPr>
            <a:r>
              <a:rPr lang="en-US" altLang="zh-TW" b="1" dirty="0">
                <a:cs typeface="Times New Roman" panose="02020603050405020304" pitchFamily="18" charset="0"/>
              </a:rPr>
              <a:t>checkbox </a:t>
            </a:r>
            <a:r>
              <a:rPr lang="zh-TW" altLang="en-US" b="1" dirty="0">
                <a:cs typeface="Times New Roman" panose="02020603050405020304" pitchFamily="18" charset="0"/>
              </a:rPr>
              <a:t>          複數勾選</a:t>
            </a:r>
            <a:endParaRPr lang="en-US" altLang="zh-TW" b="1" dirty="0">
              <a:cs typeface="Times New Roman" panose="02020603050405020304" pitchFamily="18" charset="0"/>
            </a:endParaRPr>
          </a:p>
          <a:p>
            <a:pPr>
              <a:lnSpc>
                <a:spcPts val="3900"/>
              </a:lnSpc>
            </a:pPr>
            <a:r>
              <a:rPr lang="en-US" altLang="zh-TW" b="1" dirty="0">
                <a:cs typeface="Times New Roman" panose="02020603050405020304" pitchFamily="18" charset="0"/>
              </a:rPr>
              <a:t>file </a:t>
            </a:r>
            <a:r>
              <a:rPr lang="zh-TW" altLang="en-US" b="1" dirty="0">
                <a:cs typeface="Times New Roman" panose="02020603050405020304" pitchFamily="18" charset="0"/>
              </a:rPr>
              <a:t>                    上傳檔案</a:t>
            </a:r>
            <a:endParaRPr lang="en-US" altLang="zh-TW" b="1" dirty="0">
              <a:cs typeface="Times New Roman" panose="02020603050405020304" pitchFamily="18" charset="0"/>
            </a:endParaRPr>
          </a:p>
          <a:p>
            <a:pPr>
              <a:lnSpc>
                <a:spcPts val="3900"/>
              </a:lnSpc>
            </a:pPr>
            <a:r>
              <a:rPr lang="en-US" altLang="zh-TW" b="1" dirty="0">
                <a:cs typeface="Times New Roman" panose="02020603050405020304" pitchFamily="18" charset="0"/>
              </a:rPr>
              <a:t>submit </a:t>
            </a:r>
            <a:r>
              <a:rPr lang="zh-TW" altLang="en-US" b="1" dirty="0">
                <a:cs typeface="Times New Roman" panose="02020603050405020304" pitchFamily="18" charset="0"/>
              </a:rPr>
              <a:t>              送出表單</a:t>
            </a:r>
            <a:endParaRPr lang="en-US" altLang="zh-TW" b="1" dirty="0">
              <a:cs typeface="Times New Roman" panose="02020603050405020304" pitchFamily="18" charset="0"/>
            </a:endParaRPr>
          </a:p>
          <a:p>
            <a:pPr>
              <a:lnSpc>
                <a:spcPts val="3900"/>
              </a:lnSpc>
            </a:pPr>
            <a:r>
              <a:rPr lang="en-US" altLang="zh-TW" b="1" dirty="0">
                <a:cs typeface="Times New Roman" panose="02020603050405020304" pitchFamily="18" charset="0"/>
              </a:rPr>
              <a:t>button</a:t>
            </a:r>
            <a:r>
              <a:rPr lang="zh-TW" altLang="en-US" b="1" dirty="0">
                <a:cs typeface="Times New Roman" panose="02020603050405020304" pitchFamily="18" charset="0"/>
              </a:rPr>
              <a:t>               設定為按鈕</a:t>
            </a:r>
            <a:endParaRPr lang="en-US" altLang="zh-TW" b="1" dirty="0">
              <a:cs typeface="Times New Roman" panose="02020603050405020304" pitchFamily="18" charset="0"/>
            </a:endParaRPr>
          </a:p>
          <a:p>
            <a:pPr>
              <a:lnSpc>
                <a:spcPts val="3900"/>
              </a:lnSpc>
            </a:pPr>
            <a:r>
              <a:rPr lang="en-US" altLang="zh-TW" b="1" dirty="0">
                <a:cs typeface="Times New Roman" panose="02020603050405020304" pitchFamily="18" charset="0"/>
              </a:rPr>
              <a:t>image </a:t>
            </a:r>
            <a:r>
              <a:rPr lang="zh-TW" altLang="en-US" b="1" dirty="0">
                <a:cs typeface="Times New Roman" panose="02020603050405020304" pitchFamily="18" charset="0"/>
              </a:rPr>
              <a:t>               可用圖片當成按鈕</a:t>
            </a:r>
            <a:endParaRPr lang="en-US" altLang="zh-TW" b="1" dirty="0">
              <a:cs typeface="Times New Roman" panose="02020603050405020304" pitchFamily="18" charset="0"/>
            </a:endParaRPr>
          </a:p>
          <a:p>
            <a:pPr>
              <a:lnSpc>
                <a:spcPts val="3900"/>
              </a:lnSpc>
            </a:pPr>
            <a:r>
              <a:rPr lang="en-US" altLang="zh-TW" b="1">
                <a:cs typeface="Times New Roman" panose="02020603050405020304" pitchFamily="18" charset="0"/>
              </a:rPr>
              <a:t>reset                  </a:t>
            </a:r>
            <a:r>
              <a:rPr lang="zh-TW" altLang="en-US" b="1">
                <a:cs typeface="Times New Roman" panose="02020603050405020304" pitchFamily="18" charset="0"/>
              </a:rPr>
              <a:t>清</a:t>
            </a:r>
            <a:r>
              <a:rPr lang="zh-TW" altLang="en-US" b="1" dirty="0">
                <a:cs typeface="Times New Roman" panose="02020603050405020304" pitchFamily="18" charset="0"/>
              </a:rPr>
              <a:t>空</a:t>
            </a:r>
            <a:r>
              <a:rPr lang="en-US" altLang="zh-TW" b="1" dirty="0">
                <a:cs typeface="Times New Roman" panose="02020603050405020304" pitchFamily="18" charset="0"/>
              </a:rPr>
              <a:t>form</a:t>
            </a:r>
            <a:r>
              <a:rPr lang="zh-TW" altLang="en-US" b="1" dirty="0">
                <a:cs typeface="Times New Roman" panose="02020603050405020304" pitchFamily="18" charset="0"/>
              </a:rPr>
              <a:t>表單內容</a:t>
            </a:r>
            <a:endParaRPr lang="en-US" altLang="zh-TW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061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新增欄位類型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678898"/>
            <a:ext cx="10515600" cy="4437089"/>
          </a:xfrm>
        </p:spPr>
        <p:txBody>
          <a:bodyPr>
            <a:normAutofit/>
          </a:bodyPr>
          <a:lstStyle/>
          <a:p>
            <a:pPr>
              <a:lnSpc>
                <a:spcPts val="3900"/>
              </a:lnSpc>
            </a:pPr>
            <a:r>
              <a:rPr lang="en-US" altLang="zh-TW" b="1" dirty="0">
                <a:cs typeface="Times New Roman" panose="02020603050405020304" pitchFamily="18" charset="0"/>
              </a:rPr>
              <a:t>date</a:t>
            </a:r>
            <a:r>
              <a:rPr lang="zh-TW" altLang="en-US" b="1" dirty="0">
                <a:cs typeface="Times New Roman" panose="02020603050405020304" pitchFamily="18" charset="0"/>
              </a:rPr>
              <a:t>                    限制輸入資訊為日期</a:t>
            </a:r>
            <a:endParaRPr lang="en-US" altLang="zh-TW" b="1" dirty="0">
              <a:cs typeface="Times New Roman" panose="02020603050405020304" pitchFamily="18" charset="0"/>
            </a:endParaRPr>
          </a:p>
          <a:p>
            <a:pPr>
              <a:lnSpc>
                <a:spcPts val="3900"/>
              </a:lnSpc>
            </a:pPr>
            <a:r>
              <a:rPr lang="en-US" altLang="zh-TW" b="1" dirty="0">
                <a:cs typeface="Times New Roman" panose="02020603050405020304" pitchFamily="18" charset="0"/>
              </a:rPr>
              <a:t>email</a:t>
            </a:r>
            <a:r>
              <a:rPr lang="zh-TW" altLang="en-US" b="1" dirty="0">
                <a:cs typeface="Times New Roman" panose="02020603050405020304" pitchFamily="18" charset="0"/>
              </a:rPr>
              <a:t>                  限制輸入需為合法</a:t>
            </a:r>
            <a:r>
              <a:rPr lang="en-US" altLang="zh-TW" b="1" dirty="0">
                <a:cs typeface="Times New Roman" panose="02020603050405020304" pitchFamily="18" charset="0"/>
              </a:rPr>
              <a:t>email</a:t>
            </a:r>
          </a:p>
          <a:p>
            <a:pPr>
              <a:lnSpc>
                <a:spcPts val="3900"/>
              </a:lnSpc>
            </a:pPr>
            <a:r>
              <a:rPr lang="en-US" altLang="zh-TW" b="1" dirty="0">
                <a:cs typeface="Times New Roman" panose="02020603050405020304" pitchFamily="18" charset="0"/>
              </a:rPr>
              <a:t>color </a:t>
            </a:r>
            <a:r>
              <a:rPr lang="zh-TW" altLang="en-US" b="1" dirty="0">
                <a:cs typeface="Times New Roman" panose="02020603050405020304" pitchFamily="18" charset="0"/>
              </a:rPr>
              <a:t>                  展開調色盤供選擇</a:t>
            </a:r>
            <a:endParaRPr lang="en-US" altLang="zh-TW" b="1" dirty="0">
              <a:cs typeface="Times New Roman" panose="02020603050405020304" pitchFamily="18" charset="0"/>
            </a:endParaRPr>
          </a:p>
          <a:p>
            <a:pPr>
              <a:lnSpc>
                <a:spcPts val="3900"/>
              </a:lnSpc>
            </a:pPr>
            <a:r>
              <a:rPr lang="en-US" altLang="zh-TW" b="1" dirty="0">
                <a:cs typeface="Times New Roman" panose="02020603050405020304" pitchFamily="18" charset="0"/>
              </a:rPr>
              <a:t>number</a:t>
            </a:r>
            <a:r>
              <a:rPr lang="zh-TW" altLang="en-US" b="1" dirty="0">
                <a:cs typeface="Times New Roman" panose="02020603050405020304" pitchFamily="18" charset="0"/>
              </a:rPr>
              <a:t>              限制輸入資訊為數字</a:t>
            </a:r>
            <a:endParaRPr lang="en-US" altLang="zh-TW" b="1" dirty="0">
              <a:cs typeface="Times New Roman" panose="02020603050405020304" pitchFamily="18" charset="0"/>
            </a:endParaRPr>
          </a:p>
          <a:p>
            <a:pPr>
              <a:lnSpc>
                <a:spcPts val="3900"/>
              </a:lnSpc>
            </a:pPr>
            <a:r>
              <a:rPr lang="en-US" altLang="zh-TW" b="1" dirty="0">
                <a:cs typeface="Times New Roman" panose="02020603050405020304" pitchFamily="18" charset="0"/>
              </a:rPr>
              <a:t>range</a:t>
            </a:r>
            <a:r>
              <a:rPr lang="zh-TW" altLang="en-US" b="1" dirty="0">
                <a:cs typeface="Times New Roman" panose="02020603050405020304" pitchFamily="18" charset="0"/>
              </a:rPr>
              <a:t>                  提供拉霸輸入</a:t>
            </a:r>
            <a:endParaRPr lang="en-US" altLang="zh-TW" b="1" dirty="0">
              <a:cs typeface="Times New Roman" panose="02020603050405020304" pitchFamily="18" charset="0"/>
            </a:endParaRPr>
          </a:p>
          <a:p>
            <a:pPr>
              <a:lnSpc>
                <a:spcPts val="3900"/>
              </a:lnSpc>
            </a:pPr>
            <a:r>
              <a:rPr lang="en-US" altLang="zh-TW" b="1" dirty="0" err="1">
                <a:cs typeface="Times New Roman" panose="02020603050405020304" pitchFamily="18" charset="0"/>
              </a:rPr>
              <a:t>url</a:t>
            </a:r>
            <a:r>
              <a:rPr lang="en-US" altLang="zh-TW" b="1" dirty="0">
                <a:cs typeface="Times New Roman" panose="02020603050405020304" pitchFamily="18" charset="0"/>
              </a:rPr>
              <a:t>                       </a:t>
            </a:r>
            <a:r>
              <a:rPr lang="zh-TW" altLang="en-US" b="1" dirty="0">
                <a:cs typeface="Times New Roman" panose="02020603050405020304" pitchFamily="18" charset="0"/>
              </a:rPr>
              <a:t>限制輸入需為合法網址</a:t>
            </a:r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944423" y="1678898"/>
            <a:ext cx="9546121" cy="2095500"/>
            <a:chOff x="944423" y="1678898"/>
            <a:chExt cx="9546121" cy="2095500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18794" y="1678898"/>
              <a:ext cx="2571750" cy="2095500"/>
            </a:xfrm>
            <a:prstGeom prst="rect">
              <a:avLst/>
            </a:prstGeom>
          </p:spPr>
        </p:pic>
        <p:cxnSp>
          <p:nvCxnSpPr>
            <p:cNvPr id="12" name="直線接點 11"/>
            <p:cNvCxnSpPr/>
            <p:nvPr/>
          </p:nvCxnSpPr>
          <p:spPr>
            <a:xfrm>
              <a:off x="944423" y="2255864"/>
              <a:ext cx="6336000" cy="0"/>
            </a:xfrm>
            <a:prstGeom prst="line">
              <a:avLst/>
            </a:prstGeom>
            <a:ln w="28575">
              <a:solidFill>
                <a:srgbClr val="E759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群組 15"/>
          <p:cNvGrpSpPr/>
          <p:nvPr/>
        </p:nvGrpSpPr>
        <p:grpSpPr>
          <a:xfrm>
            <a:off x="944423" y="2396940"/>
            <a:ext cx="10563640" cy="1104900"/>
            <a:chOff x="944423" y="2396940"/>
            <a:chExt cx="10563640" cy="1104900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79038" y="2396940"/>
              <a:ext cx="3629025" cy="1104900"/>
            </a:xfrm>
            <a:prstGeom prst="rect">
              <a:avLst/>
            </a:prstGeom>
          </p:spPr>
        </p:pic>
        <p:cxnSp>
          <p:nvCxnSpPr>
            <p:cNvPr id="15" name="直線接點 14"/>
            <p:cNvCxnSpPr/>
            <p:nvPr/>
          </p:nvCxnSpPr>
          <p:spPr>
            <a:xfrm>
              <a:off x="944423" y="2842710"/>
              <a:ext cx="6336000" cy="0"/>
            </a:xfrm>
            <a:prstGeom prst="line">
              <a:avLst/>
            </a:prstGeom>
            <a:ln w="28575">
              <a:solidFill>
                <a:srgbClr val="E759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>
            <a:off x="944423" y="3054882"/>
            <a:ext cx="9022246" cy="424548"/>
            <a:chOff x="944423" y="3054882"/>
            <a:chExt cx="9022246" cy="424548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18794" y="3054882"/>
              <a:ext cx="2047875" cy="390525"/>
            </a:xfrm>
            <a:prstGeom prst="rect">
              <a:avLst/>
            </a:prstGeom>
          </p:spPr>
        </p:pic>
        <p:cxnSp>
          <p:nvCxnSpPr>
            <p:cNvPr id="17" name="直線接點 16"/>
            <p:cNvCxnSpPr/>
            <p:nvPr/>
          </p:nvCxnSpPr>
          <p:spPr>
            <a:xfrm>
              <a:off x="944423" y="3479430"/>
              <a:ext cx="6336000" cy="0"/>
            </a:xfrm>
            <a:prstGeom prst="line">
              <a:avLst/>
            </a:prstGeom>
            <a:ln w="28575">
              <a:solidFill>
                <a:srgbClr val="E759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群組 24"/>
          <p:cNvGrpSpPr/>
          <p:nvPr/>
        </p:nvGrpSpPr>
        <p:grpSpPr>
          <a:xfrm>
            <a:off x="944423" y="3641527"/>
            <a:ext cx="9022246" cy="470363"/>
            <a:chOff x="944423" y="3641527"/>
            <a:chExt cx="9022246" cy="470363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18794" y="3641527"/>
              <a:ext cx="2047875" cy="419100"/>
            </a:xfrm>
            <a:prstGeom prst="rect">
              <a:avLst/>
            </a:prstGeom>
          </p:spPr>
        </p:pic>
        <p:cxnSp>
          <p:nvCxnSpPr>
            <p:cNvPr id="22" name="直線接點 21"/>
            <p:cNvCxnSpPr/>
            <p:nvPr/>
          </p:nvCxnSpPr>
          <p:spPr>
            <a:xfrm>
              <a:off x="944423" y="4111890"/>
              <a:ext cx="6336000" cy="0"/>
            </a:xfrm>
            <a:prstGeom prst="line">
              <a:avLst/>
            </a:prstGeom>
            <a:ln w="28575">
              <a:solidFill>
                <a:srgbClr val="E759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群組 25"/>
          <p:cNvGrpSpPr/>
          <p:nvPr/>
        </p:nvGrpSpPr>
        <p:grpSpPr>
          <a:xfrm>
            <a:off x="944423" y="4247798"/>
            <a:ext cx="8976775" cy="481312"/>
            <a:chOff x="944423" y="4247798"/>
            <a:chExt cx="8976775" cy="481312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01898" y="4247798"/>
              <a:ext cx="2019300" cy="333375"/>
            </a:xfrm>
            <a:prstGeom prst="rect">
              <a:avLst/>
            </a:prstGeom>
          </p:spPr>
        </p:pic>
        <p:cxnSp>
          <p:nvCxnSpPr>
            <p:cNvPr id="23" name="直線接點 22"/>
            <p:cNvCxnSpPr/>
            <p:nvPr/>
          </p:nvCxnSpPr>
          <p:spPr>
            <a:xfrm>
              <a:off x="944423" y="4729110"/>
              <a:ext cx="6336000" cy="0"/>
            </a:xfrm>
            <a:prstGeom prst="line">
              <a:avLst/>
            </a:prstGeom>
            <a:ln w="28575">
              <a:solidFill>
                <a:srgbClr val="E759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群組 26"/>
          <p:cNvGrpSpPr/>
          <p:nvPr/>
        </p:nvGrpSpPr>
        <p:grpSpPr>
          <a:xfrm>
            <a:off x="944423" y="4910430"/>
            <a:ext cx="9245131" cy="876300"/>
            <a:chOff x="944423" y="4910430"/>
            <a:chExt cx="9245131" cy="876300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41654" y="4910430"/>
              <a:ext cx="2247900" cy="876300"/>
            </a:xfrm>
            <a:prstGeom prst="rect">
              <a:avLst/>
            </a:prstGeom>
          </p:spPr>
        </p:pic>
        <p:cxnSp>
          <p:nvCxnSpPr>
            <p:cNvPr id="24" name="直線接點 23"/>
            <p:cNvCxnSpPr/>
            <p:nvPr/>
          </p:nvCxnSpPr>
          <p:spPr>
            <a:xfrm>
              <a:off x="944423" y="5348580"/>
              <a:ext cx="6336000" cy="0"/>
            </a:xfrm>
            <a:prstGeom prst="line">
              <a:avLst/>
            </a:prstGeom>
            <a:ln w="28575">
              <a:solidFill>
                <a:srgbClr val="E759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41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新增欄位屬性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678898"/>
            <a:ext cx="10515600" cy="4437089"/>
          </a:xfrm>
        </p:spPr>
        <p:txBody>
          <a:bodyPr>
            <a:normAutofit/>
          </a:bodyPr>
          <a:lstStyle/>
          <a:p>
            <a:pPr>
              <a:lnSpc>
                <a:spcPts val="3900"/>
              </a:lnSpc>
            </a:pPr>
            <a:r>
              <a:rPr lang="en-US" altLang="zh-TW" b="1" dirty="0">
                <a:cs typeface="Times New Roman" panose="02020603050405020304" pitchFamily="18" charset="0"/>
              </a:rPr>
              <a:t>autocomplete</a:t>
            </a:r>
            <a:r>
              <a:rPr lang="zh-TW" altLang="en-US" b="1" dirty="0">
                <a:cs typeface="Times New Roman" panose="02020603050405020304" pitchFamily="18" charset="0"/>
              </a:rPr>
              <a:t>           表單送出後是否記住資訊供下次使用 </a:t>
            </a:r>
            <a:endParaRPr lang="en-US" altLang="zh-TW" b="1" dirty="0">
              <a:cs typeface="Times New Roman" panose="02020603050405020304" pitchFamily="18" charset="0"/>
            </a:endParaRPr>
          </a:p>
          <a:p>
            <a:pPr>
              <a:lnSpc>
                <a:spcPts val="3900"/>
              </a:lnSpc>
            </a:pPr>
            <a:r>
              <a:rPr lang="en-US" altLang="zh-TW" b="1" dirty="0">
                <a:cs typeface="Times New Roman" panose="02020603050405020304" pitchFamily="18" charset="0"/>
              </a:rPr>
              <a:t>autofocus</a:t>
            </a:r>
            <a:r>
              <a:rPr lang="zh-TW" altLang="en-US" b="1" dirty="0">
                <a:cs typeface="Times New Roman" panose="02020603050405020304" pitchFamily="18" charset="0"/>
              </a:rPr>
              <a:t>                  頁面載入自動聚焦該欄位</a:t>
            </a:r>
            <a:endParaRPr lang="en-US" altLang="zh-TW" b="1" dirty="0">
              <a:cs typeface="Times New Roman" panose="02020603050405020304" pitchFamily="18" charset="0"/>
            </a:endParaRPr>
          </a:p>
          <a:p>
            <a:pPr>
              <a:lnSpc>
                <a:spcPts val="3900"/>
              </a:lnSpc>
            </a:pPr>
            <a:r>
              <a:rPr lang="en-US" altLang="zh-TW" b="1" dirty="0">
                <a:cs typeface="Times New Roman" panose="02020603050405020304" pitchFamily="18" charset="0"/>
              </a:rPr>
              <a:t>required </a:t>
            </a:r>
            <a:r>
              <a:rPr lang="zh-TW" altLang="en-US" b="1" dirty="0">
                <a:cs typeface="Times New Roman" panose="02020603050405020304" pitchFamily="18" charset="0"/>
              </a:rPr>
              <a:t>                  強制需填入資訊，不可為空</a:t>
            </a:r>
            <a:endParaRPr lang="en-US" altLang="zh-TW" b="1" dirty="0">
              <a:cs typeface="Times New Roman" panose="02020603050405020304" pitchFamily="18" charset="0"/>
            </a:endParaRPr>
          </a:p>
          <a:p>
            <a:pPr>
              <a:lnSpc>
                <a:spcPts val="3900"/>
              </a:lnSpc>
            </a:pPr>
            <a:r>
              <a:rPr lang="en-US" altLang="zh-TW" b="1" dirty="0">
                <a:cs typeface="Times New Roman" panose="02020603050405020304" pitchFamily="18" charset="0"/>
              </a:rPr>
              <a:t>placeholder</a:t>
            </a:r>
            <a:r>
              <a:rPr lang="zh-TW" altLang="en-US" b="1" dirty="0">
                <a:cs typeface="Times New Roman" panose="02020603050405020304" pitchFamily="18" charset="0"/>
              </a:rPr>
              <a:t>              欄位內顯示透明說明文字</a:t>
            </a:r>
            <a:endParaRPr lang="en-US" altLang="zh-TW" b="1" dirty="0">
              <a:cs typeface="Times New Roman" panose="02020603050405020304" pitchFamily="18" charset="0"/>
            </a:endParaRPr>
          </a:p>
          <a:p>
            <a:pPr>
              <a:lnSpc>
                <a:spcPts val="3900"/>
              </a:lnSpc>
            </a:pPr>
            <a:r>
              <a:rPr lang="en-US" altLang="zh-TW" b="1" dirty="0">
                <a:cs typeface="Times New Roman" panose="02020603050405020304" pitchFamily="18" charset="0"/>
              </a:rPr>
              <a:t>min</a:t>
            </a:r>
            <a:r>
              <a:rPr lang="zh-TW" altLang="en-US" b="1" dirty="0">
                <a:cs typeface="Times New Roman" panose="02020603050405020304" pitchFamily="18" charset="0"/>
              </a:rPr>
              <a:t>                           設定欄位數字最低門檻</a:t>
            </a:r>
            <a:r>
              <a:rPr lang="en-US" altLang="zh-TW" b="1" dirty="0"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cs typeface="Times New Roman" panose="02020603050405020304" pitchFamily="18" charset="0"/>
              </a:rPr>
              <a:t>適用於</a:t>
            </a:r>
            <a:r>
              <a:rPr lang="en-US" altLang="zh-TW" b="1" dirty="0">
                <a:cs typeface="Times New Roman" panose="02020603050405020304" pitchFamily="18" charset="0"/>
              </a:rPr>
              <a:t>number)</a:t>
            </a:r>
          </a:p>
          <a:p>
            <a:pPr>
              <a:lnSpc>
                <a:spcPts val="3900"/>
              </a:lnSpc>
            </a:pPr>
            <a:r>
              <a:rPr lang="en-US" altLang="zh-TW" b="1" dirty="0">
                <a:cs typeface="Times New Roman" panose="02020603050405020304" pitchFamily="18" charset="0"/>
              </a:rPr>
              <a:t>max		</a:t>
            </a:r>
            <a:r>
              <a:rPr lang="zh-TW" altLang="en-US" b="1" dirty="0">
                <a:cs typeface="Times New Roman" panose="02020603050405020304" pitchFamily="18" charset="0"/>
              </a:rPr>
              <a:t>               設定欄位數字最高門檻</a:t>
            </a:r>
            <a:r>
              <a:rPr lang="en-US" altLang="zh-TW" b="1" dirty="0"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cs typeface="Times New Roman" panose="02020603050405020304" pitchFamily="18" charset="0"/>
              </a:rPr>
              <a:t>適用於</a:t>
            </a:r>
            <a:r>
              <a:rPr lang="en-US" altLang="zh-TW" b="1" dirty="0">
                <a:cs typeface="Times New Roman" panose="02020603050405020304" pitchFamily="18" charset="0"/>
              </a:rPr>
              <a:t>number)</a:t>
            </a:r>
          </a:p>
          <a:p>
            <a:pPr>
              <a:lnSpc>
                <a:spcPts val="3900"/>
              </a:lnSpc>
            </a:pPr>
            <a:r>
              <a:rPr lang="en-US" altLang="zh-TW" b="1" dirty="0">
                <a:cs typeface="Times New Roman" panose="02020603050405020304" pitchFamily="18" charset="0"/>
              </a:rPr>
              <a:t>step</a:t>
            </a:r>
            <a:r>
              <a:rPr lang="zh-TW" altLang="en-US" b="1" dirty="0">
                <a:cs typeface="Times New Roman" panose="02020603050405020304" pitchFamily="18" charset="0"/>
              </a:rPr>
              <a:t>                          設定欄位增加或減少刻度</a:t>
            </a:r>
            <a:r>
              <a:rPr lang="en-US" altLang="zh-TW" b="1" dirty="0"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cs typeface="Times New Roman" panose="02020603050405020304" pitchFamily="18" charset="0"/>
              </a:rPr>
              <a:t>適用於</a:t>
            </a:r>
            <a:r>
              <a:rPr lang="en-US" altLang="zh-TW" b="1" dirty="0">
                <a:cs typeface="Times New Roman" panose="02020603050405020304" pitchFamily="18" charset="0"/>
              </a:rPr>
              <a:t>number)</a:t>
            </a:r>
          </a:p>
        </p:txBody>
      </p:sp>
    </p:spTree>
    <p:extLst>
      <p:ext uri="{BB962C8B-B14F-4D97-AF65-F5344CB8AC3E}">
        <p14:creationId xmlns:p14="http://schemas.microsoft.com/office/powerpoint/2010/main" val="3362203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0" y="2395653"/>
            <a:ext cx="12192000" cy="2585323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TW" sz="5400" b="1" dirty="0">
                <a:cs typeface="Times New Roman" panose="02020603050405020304" pitchFamily="18" charset="0"/>
              </a:rPr>
              <a:t>&lt;</a:t>
            </a:r>
            <a:r>
              <a:rPr lang="en-US" altLang="zh-TW" sz="5400" b="1" dirty="0" err="1">
                <a:solidFill>
                  <a:srgbClr val="E75926"/>
                </a:solidFill>
                <a:cs typeface="Times New Roman" panose="02020603050405020304" pitchFamily="18" charset="0"/>
              </a:rPr>
              <a:t>textarea</a:t>
            </a:r>
            <a:r>
              <a:rPr lang="en-US" altLang="zh-TW" sz="5400" b="1" dirty="0">
                <a:solidFill>
                  <a:srgbClr val="E75926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sz="5400" b="1" dirty="0">
                <a:solidFill>
                  <a:srgbClr val="71BA51"/>
                </a:solidFill>
                <a:cs typeface="Times New Roman" panose="02020603050405020304" pitchFamily="18" charset="0"/>
              </a:rPr>
              <a:t>name</a:t>
            </a:r>
            <a:r>
              <a:rPr lang="en-US" altLang="zh-TW" sz="5400" b="1" dirty="0">
                <a:cs typeface="Times New Roman" panose="02020603050405020304" pitchFamily="18" charset="0"/>
              </a:rPr>
              <a:t>=</a:t>
            </a:r>
            <a:r>
              <a:rPr lang="en-US" altLang="zh-TW" sz="5400" b="1" dirty="0">
                <a:ea typeface="微軟正黑體" panose="020B0604030504040204" pitchFamily="34" charset="-120"/>
                <a:cs typeface="Times New Roman" panose="02020603050405020304" pitchFamily="18" charset="0"/>
              </a:rPr>
              <a:t>"" </a:t>
            </a:r>
            <a:r>
              <a:rPr lang="en-US" altLang="zh-TW" sz="5400" b="1" dirty="0">
                <a:solidFill>
                  <a:srgbClr val="71BA51"/>
                </a:solidFill>
                <a:ea typeface="微軟正黑體" panose="020B0604030504040204" pitchFamily="34" charset="-120"/>
                <a:cs typeface="Times New Roman" panose="02020603050405020304" pitchFamily="18" charset="0"/>
              </a:rPr>
              <a:t>cols</a:t>
            </a:r>
            <a:r>
              <a:rPr lang="en-US" altLang="zh-TW" sz="5400" b="1" dirty="0">
                <a:ea typeface="微軟正黑體" panose="020B0604030504040204" pitchFamily="34" charset="-120"/>
                <a:cs typeface="Times New Roman" panose="02020603050405020304" pitchFamily="18" charset="0"/>
              </a:rPr>
              <a:t>=""</a:t>
            </a:r>
            <a:r>
              <a:rPr lang="en-US" altLang="zh-TW" sz="5400" b="1" dirty="0">
                <a:solidFill>
                  <a:srgbClr val="71BA51"/>
                </a:solidFill>
                <a:ea typeface="微軟正黑體" panose="020B0604030504040204" pitchFamily="34" charset="-120"/>
                <a:cs typeface="Times New Roman" panose="02020603050405020304" pitchFamily="18" charset="0"/>
              </a:rPr>
              <a:t> rows</a:t>
            </a:r>
            <a:r>
              <a:rPr lang="en-US" altLang="zh-TW" sz="5400" b="1" dirty="0">
                <a:ea typeface="微軟正黑體" panose="020B0604030504040204" pitchFamily="34" charset="-120"/>
                <a:cs typeface="Times New Roman" panose="02020603050405020304" pitchFamily="18" charset="0"/>
              </a:rPr>
              <a:t>=""</a:t>
            </a:r>
            <a:r>
              <a:rPr lang="en-US" altLang="zh-TW" sz="5400" b="1" dirty="0">
                <a:cs typeface="Times New Roman" panose="02020603050405020304" pitchFamily="18" charset="0"/>
              </a:rPr>
              <a:t>&gt;</a:t>
            </a:r>
            <a:endParaRPr lang="en-US" altLang="zh-TW" sz="5400" b="1" dirty="0">
              <a:solidFill>
                <a:srgbClr val="71BA51"/>
              </a:solidFill>
              <a:cs typeface="Times New Roman" panose="02020603050405020304" pitchFamily="18" charset="0"/>
            </a:endParaRPr>
          </a:p>
          <a:p>
            <a:r>
              <a:rPr lang="en-US" altLang="zh-TW" sz="5400" b="1" dirty="0">
                <a:solidFill>
                  <a:srgbClr val="71BA51"/>
                </a:solidFill>
                <a:cs typeface="Times New Roman" panose="02020603050405020304" pitchFamily="18" charset="0"/>
              </a:rPr>
              <a:t>	</a:t>
            </a:r>
          </a:p>
          <a:p>
            <a:r>
              <a:rPr lang="en-US" altLang="zh-TW" sz="5400" b="1" dirty="0">
                <a:cs typeface="Times New Roman" panose="02020603050405020304" pitchFamily="18" charset="0"/>
              </a:rPr>
              <a:t>&lt;</a:t>
            </a:r>
            <a:r>
              <a:rPr lang="en-US" altLang="zh-TW" sz="5400" b="1" dirty="0">
                <a:solidFill>
                  <a:srgbClr val="E75926"/>
                </a:solidFill>
                <a:cs typeface="Times New Roman" panose="02020603050405020304" pitchFamily="18" charset="0"/>
              </a:rPr>
              <a:t>/</a:t>
            </a:r>
            <a:r>
              <a:rPr lang="en-US" altLang="zh-TW" sz="5400" b="1" dirty="0" err="1">
                <a:solidFill>
                  <a:srgbClr val="E75926"/>
                </a:solidFill>
                <a:cs typeface="Times New Roman" panose="02020603050405020304" pitchFamily="18" charset="0"/>
              </a:rPr>
              <a:t>textarea</a:t>
            </a:r>
            <a:r>
              <a:rPr lang="en-US" altLang="zh-TW" sz="5400" b="1" dirty="0">
                <a:cs typeface="Times New Roman" panose="02020603050405020304" pitchFamily="18" charset="0"/>
              </a:rPr>
              <a:t>&gt;</a:t>
            </a:r>
            <a:endParaRPr lang="zh-TW" altLang="en-US" sz="5400" b="1" dirty="0"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多行文字欄位</a:t>
            </a:r>
          </a:p>
        </p:txBody>
      </p:sp>
      <p:grpSp>
        <p:nvGrpSpPr>
          <p:cNvPr id="12" name="群組 11"/>
          <p:cNvGrpSpPr/>
          <p:nvPr/>
        </p:nvGrpSpPr>
        <p:grpSpPr>
          <a:xfrm flipV="1">
            <a:off x="6546199" y="2075273"/>
            <a:ext cx="1423456" cy="359994"/>
            <a:chOff x="4042914" y="4662480"/>
            <a:chExt cx="900000" cy="359994"/>
          </a:xfrm>
        </p:grpSpPr>
        <p:cxnSp>
          <p:nvCxnSpPr>
            <p:cNvPr id="13" name="直線接點 32"/>
            <p:cNvCxnSpPr/>
            <p:nvPr/>
          </p:nvCxnSpPr>
          <p:spPr>
            <a:xfrm flipH="1" flipV="1">
              <a:off x="4047760" y="4662480"/>
              <a:ext cx="0" cy="179998"/>
            </a:xfrm>
            <a:prstGeom prst="straightConnector1">
              <a:avLst/>
            </a:prstGeom>
            <a:ln w="28575">
              <a:solidFill>
                <a:srgbClr val="71BA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 flipH="1" flipV="1">
              <a:off x="4042914" y="4842476"/>
              <a:ext cx="900000" cy="2"/>
            </a:xfrm>
            <a:prstGeom prst="line">
              <a:avLst/>
            </a:prstGeom>
            <a:ln w="28575">
              <a:solidFill>
                <a:srgbClr val="71BA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32"/>
            <p:cNvCxnSpPr/>
            <p:nvPr/>
          </p:nvCxnSpPr>
          <p:spPr>
            <a:xfrm flipV="1">
              <a:off x="4939415" y="4662480"/>
              <a:ext cx="0" cy="179998"/>
            </a:xfrm>
            <a:prstGeom prst="straightConnector1">
              <a:avLst/>
            </a:prstGeom>
            <a:ln w="28575">
              <a:solidFill>
                <a:srgbClr val="71BA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32"/>
            <p:cNvCxnSpPr/>
            <p:nvPr/>
          </p:nvCxnSpPr>
          <p:spPr>
            <a:xfrm flipH="1" flipV="1">
              <a:off x="4492914" y="4842476"/>
              <a:ext cx="0" cy="179998"/>
            </a:xfrm>
            <a:prstGeom prst="straightConnector1">
              <a:avLst/>
            </a:prstGeom>
            <a:ln w="28575">
              <a:solidFill>
                <a:srgbClr val="71BA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/>
          <p:cNvSpPr txBox="1"/>
          <p:nvPr/>
        </p:nvSpPr>
        <p:spPr>
          <a:xfrm>
            <a:off x="8328248" y="1258852"/>
            <a:ext cx="3521028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zh-TW" altLang="en-US" sz="3600" dirty="0">
                <a:solidFill>
                  <a:srgbClr val="71BA5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寬</a:t>
            </a:r>
            <a:r>
              <a:rPr lang="en-US" altLang="zh-TW" sz="3600" dirty="0">
                <a:solidFill>
                  <a:srgbClr val="71BA5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3600" dirty="0">
                <a:solidFill>
                  <a:srgbClr val="71BA5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列</a:t>
            </a:r>
            <a:r>
              <a:rPr lang="en-US" altLang="zh-TW" sz="3600" dirty="0">
                <a:solidFill>
                  <a:srgbClr val="71BA5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sz="3600" dirty="0">
              <a:solidFill>
                <a:srgbClr val="71BA5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31" name="群組 30"/>
          <p:cNvGrpSpPr/>
          <p:nvPr/>
        </p:nvGrpSpPr>
        <p:grpSpPr>
          <a:xfrm flipV="1">
            <a:off x="9233589" y="2075273"/>
            <a:ext cx="1423456" cy="359994"/>
            <a:chOff x="4042914" y="4662480"/>
            <a:chExt cx="900000" cy="359994"/>
          </a:xfrm>
        </p:grpSpPr>
        <p:cxnSp>
          <p:nvCxnSpPr>
            <p:cNvPr id="32" name="直線接點 32"/>
            <p:cNvCxnSpPr/>
            <p:nvPr/>
          </p:nvCxnSpPr>
          <p:spPr>
            <a:xfrm flipH="1" flipV="1">
              <a:off x="4047760" y="4662480"/>
              <a:ext cx="0" cy="179998"/>
            </a:xfrm>
            <a:prstGeom prst="straightConnector1">
              <a:avLst/>
            </a:prstGeom>
            <a:ln w="28575">
              <a:solidFill>
                <a:srgbClr val="71BA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 flipV="1">
              <a:off x="4042914" y="4842476"/>
              <a:ext cx="900000" cy="2"/>
            </a:xfrm>
            <a:prstGeom prst="line">
              <a:avLst/>
            </a:prstGeom>
            <a:ln w="28575">
              <a:solidFill>
                <a:srgbClr val="71BA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2"/>
            <p:cNvCxnSpPr/>
            <p:nvPr/>
          </p:nvCxnSpPr>
          <p:spPr>
            <a:xfrm flipV="1">
              <a:off x="4939415" y="4662480"/>
              <a:ext cx="0" cy="179998"/>
            </a:xfrm>
            <a:prstGeom prst="straightConnector1">
              <a:avLst/>
            </a:prstGeom>
            <a:ln w="28575">
              <a:solidFill>
                <a:srgbClr val="71BA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2"/>
            <p:cNvCxnSpPr/>
            <p:nvPr/>
          </p:nvCxnSpPr>
          <p:spPr>
            <a:xfrm flipH="1" flipV="1">
              <a:off x="4492914" y="4842476"/>
              <a:ext cx="0" cy="179998"/>
            </a:xfrm>
            <a:prstGeom prst="straightConnector1">
              <a:avLst/>
            </a:prstGeom>
            <a:ln w="28575">
              <a:solidFill>
                <a:srgbClr val="71BA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字方塊 35"/>
          <p:cNvSpPr txBox="1"/>
          <p:nvPr/>
        </p:nvSpPr>
        <p:spPr>
          <a:xfrm>
            <a:off x="5497413" y="1258853"/>
            <a:ext cx="3521028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zh-TW" altLang="en-US" sz="3600" dirty="0">
                <a:solidFill>
                  <a:srgbClr val="71BA5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高</a:t>
            </a:r>
            <a:r>
              <a:rPr lang="en-US" altLang="zh-TW" sz="3600" dirty="0">
                <a:solidFill>
                  <a:srgbClr val="71BA5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3600" dirty="0">
                <a:solidFill>
                  <a:srgbClr val="71BA5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行</a:t>
            </a:r>
            <a:r>
              <a:rPr lang="en-US" altLang="zh-TW" sz="3600" dirty="0">
                <a:solidFill>
                  <a:srgbClr val="71BA5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sz="3600" dirty="0">
              <a:solidFill>
                <a:srgbClr val="71BA5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795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0" y="1564657"/>
            <a:ext cx="12192000" cy="424731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TW" sz="5400" b="1" dirty="0">
                <a:cs typeface="Times New Roman" panose="02020603050405020304" pitchFamily="18" charset="0"/>
              </a:rPr>
              <a:t>&lt;</a:t>
            </a:r>
            <a:r>
              <a:rPr lang="en-US" altLang="zh-TW" sz="5400" b="1" dirty="0">
                <a:solidFill>
                  <a:srgbClr val="E75926"/>
                </a:solidFill>
                <a:cs typeface="Times New Roman" panose="02020603050405020304" pitchFamily="18" charset="0"/>
              </a:rPr>
              <a:t>select </a:t>
            </a:r>
            <a:r>
              <a:rPr lang="en-US" altLang="zh-TW" sz="5400" b="1" dirty="0">
                <a:solidFill>
                  <a:srgbClr val="71BA51"/>
                </a:solidFill>
                <a:cs typeface="Times New Roman" panose="02020603050405020304" pitchFamily="18" charset="0"/>
              </a:rPr>
              <a:t>name</a:t>
            </a:r>
            <a:r>
              <a:rPr lang="en-US" altLang="zh-TW" sz="5400" b="1" dirty="0">
                <a:cs typeface="Times New Roman" panose="02020603050405020304" pitchFamily="18" charset="0"/>
              </a:rPr>
              <a:t>=</a:t>
            </a:r>
            <a:r>
              <a:rPr lang="en-US" altLang="zh-TW" sz="5400" b="1" dirty="0">
                <a:ea typeface="微軟正黑體" panose="020B0604030504040204" pitchFamily="34" charset="-120"/>
                <a:cs typeface="Times New Roman" panose="02020603050405020304" pitchFamily="18" charset="0"/>
              </a:rPr>
              <a:t>""</a:t>
            </a:r>
            <a:r>
              <a:rPr lang="en-US" altLang="zh-TW" sz="5400" b="1" dirty="0"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TW" sz="5400" b="1" dirty="0">
                <a:solidFill>
                  <a:srgbClr val="71BA51"/>
                </a:solidFill>
                <a:cs typeface="Times New Roman" panose="02020603050405020304" pitchFamily="18" charset="0"/>
              </a:rPr>
              <a:t>	</a:t>
            </a:r>
            <a:r>
              <a:rPr lang="en-US" altLang="zh-TW" sz="4800" b="1" dirty="0">
                <a:cs typeface="Times New Roman" panose="02020603050405020304" pitchFamily="18" charset="0"/>
              </a:rPr>
              <a:t>&lt;</a:t>
            </a:r>
            <a:r>
              <a:rPr lang="en-US" altLang="zh-TW" sz="4800" b="1" dirty="0">
                <a:solidFill>
                  <a:srgbClr val="71BA51"/>
                </a:solidFill>
                <a:cs typeface="Times New Roman" panose="02020603050405020304" pitchFamily="18" charset="0"/>
              </a:rPr>
              <a:t>option </a:t>
            </a:r>
            <a:r>
              <a:rPr lang="en-US" altLang="zh-TW" sz="4800" b="1" dirty="0">
                <a:solidFill>
                  <a:srgbClr val="3D8EB9"/>
                </a:solidFill>
                <a:cs typeface="Times New Roman" panose="02020603050405020304" pitchFamily="18" charset="0"/>
              </a:rPr>
              <a:t>value</a:t>
            </a:r>
            <a:r>
              <a:rPr lang="en-US" altLang="zh-TW" sz="4800" b="1" dirty="0">
                <a:cs typeface="Times New Roman" panose="02020603050405020304" pitchFamily="18" charset="0"/>
              </a:rPr>
              <a:t>=""&gt;</a:t>
            </a:r>
            <a:r>
              <a:rPr lang="zh-TW" altLang="en-US" sz="4000" b="1" dirty="0">
                <a:solidFill>
                  <a:srgbClr val="71BA51"/>
                </a:solidFill>
                <a:cs typeface="Times New Roman" panose="02020603050405020304" pitchFamily="18" charset="0"/>
              </a:rPr>
              <a:t>選項</a:t>
            </a:r>
            <a:r>
              <a:rPr lang="en-US" altLang="zh-TW" sz="4000" b="1" dirty="0">
                <a:solidFill>
                  <a:srgbClr val="71BA51"/>
                </a:solidFill>
                <a:cs typeface="Times New Roman" panose="02020603050405020304" pitchFamily="18" charset="0"/>
              </a:rPr>
              <a:t>1</a:t>
            </a:r>
            <a:r>
              <a:rPr lang="en-US" altLang="zh-TW" sz="4800" b="1" dirty="0">
                <a:cs typeface="Times New Roman" panose="02020603050405020304" pitchFamily="18" charset="0"/>
              </a:rPr>
              <a:t>&lt;</a:t>
            </a:r>
            <a:r>
              <a:rPr lang="en-US" altLang="zh-TW" sz="4800" b="1" dirty="0">
                <a:solidFill>
                  <a:srgbClr val="71BA51"/>
                </a:solidFill>
                <a:cs typeface="Times New Roman" panose="02020603050405020304" pitchFamily="18" charset="0"/>
              </a:rPr>
              <a:t>/option</a:t>
            </a:r>
            <a:r>
              <a:rPr lang="en-US" altLang="zh-TW" sz="4800" b="1" dirty="0"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TW" sz="4800" b="1" dirty="0">
                <a:solidFill>
                  <a:srgbClr val="71BA51"/>
                </a:solidFill>
                <a:cs typeface="Times New Roman" panose="02020603050405020304" pitchFamily="18" charset="0"/>
              </a:rPr>
              <a:t>	</a:t>
            </a:r>
            <a:r>
              <a:rPr lang="en-US" altLang="zh-TW" sz="4800" b="1" dirty="0">
                <a:cs typeface="Times New Roman" panose="02020603050405020304" pitchFamily="18" charset="0"/>
              </a:rPr>
              <a:t>&lt;</a:t>
            </a:r>
            <a:r>
              <a:rPr lang="en-US" altLang="zh-TW" sz="4800" b="1" dirty="0">
                <a:solidFill>
                  <a:srgbClr val="71BA51"/>
                </a:solidFill>
                <a:cs typeface="Times New Roman" panose="02020603050405020304" pitchFamily="18" charset="0"/>
              </a:rPr>
              <a:t>option </a:t>
            </a:r>
            <a:r>
              <a:rPr lang="en-US" altLang="zh-TW" sz="4800" b="1" dirty="0">
                <a:solidFill>
                  <a:srgbClr val="3D8EB9"/>
                </a:solidFill>
                <a:cs typeface="Times New Roman" panose="02020603050405020304" pitchFamily="18" charset="0"/>
              </a:rPr>
              <a:t>value</a:t>
            </a:r>
            <a:r>
              <a:rPr lang="en-US" altLang="zh-TW" sz="4800" b="1" dirty="0">
                <a:cs typeface="Times New Roman" panose="02020603050405020304" pitchFamily="18" charset="0"/>
              </a:rPr>
              <a:t>=""&gt;</a:t>
            </a:r>
            <a:r>
              <a:rPr lang="zh-TW" altLang="en-US" sz="4000" b="1" dirty="0">
                <a:solidFill>
                  <a:srgbClr val="71BA51"/>
                </a:solidFill>
                <a:cs typeface="Times New Roman" panose="02020603050405020304" pitchFamily="18" charset="0"/>
              </a:rPr>
              <a:t>選項</a:t>
            </a:r>
            <a:r>
              <a:rPr lang="en-US" altLang="zh-TW" sz="4000" b="1" dirty="0">
                <a:solidFill>
                  <a:srgbClr val="71BA51"/>
                </a:solidFill>
                <a:cs typeface="Times New Roman" panose="02020603050405020304" pitchFamily="18" charset="0"/>
              </a:rPr>
              <a:t>2</a:t>
            </a:r>
            <a:r>
              <a:rPr lang="en-US" altLang="zh-TW" sz="4800" b="1" dirty="0">
                <a:cs typeface="Times New Roman" panose="02020603050405020304" pitchFamily="18" charset="0"/>
              </a:rPr>
              <a:t>&lt;</a:t>
            </a:r>
            <a:r>
              <a:rPr lang="en-US" altLang="zh-TW" sz="4800" b="1" dirty="0">
                <a:solidFill>
                  <a:srgbClr val="71BA51"/>
                </a:solidFill>
                <a:cs typeface="Times New Roman" panose="02020603050405020304" pitchFamily="18" charset="0"/>
              </a:rPr>
              <a:t>/option</a:t>
            </a:r>
            <a:r>
              <a:rPr lang="en-US" altLang="zh-TW" sz="4800" b="1" dirty="0">
                <a:cs typeface="Times New Roman" panose="02020603050405020304" pitchFamily="18" charset="0"/>
              </a:rPr>
              <a:t>&gt;</a:t>
            </a:r>
          </a:p>
          <a:p>
            <a:endParaRPr lang="en-US" altLang="zh-TW" sz="5400" b="1" dirty="0">
              <a:solidFill>
                <a:srgbClr val="71BA51"/>
              </a:solidFill>
              <a:cs typeface="Times New Roman" panose="02020603050405020304" pitchFamily="18" charset="0"/>
            </a:endParaRPr>
          </a:p>
          <a:p>
            <a:r>
              <a:rPr lang="en-US" altLang="zh-TW" sz="5400" b="1" dirty="0">
                <a:cs typeface="Times New Roman" panose="02020603050405020304" pitchFamily="18" charset="0"/>
              </a:rPr>
              <a:t>&lt;</a:t>
            </a:r>
            <a:r>
              <a:rPr lang="en-US" altLang="zh-TW" sz="5400" b="1" dirty="0">
                <a:solidFill>
                  <a:srgbClr val="E75926"/>
                </a:solidFill>
                <a:cs typeface="Times New Roman" panose="02020603050405020304" pitchFamily="18" charset="0"/>
              </a:rPr>
              <a:t>/select</a:t>
            </a:r>
            <a:r>
              <a:rPr lang="en-US" altLang="zh-TW" sz="5400" b="1" dirty="0">
                <a:cs typeface="Times New Roman" panose="02020603050405020304" pitchFamily="18" charset="0"/>
              </a:rPr>
              <a:t>&gt;</a:t>
            </a:r>
            <a:endParaRPr lang="zh-TW" altLang="en-US" sz="5400" b="1" dirty="0"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下拉式選單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39112" y="3029050"/>
            <a:ext cx="1145426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zh-TW" altLang="en-US" sz="3600" dirty="0">
                <a:solidFill>
                  <a:srgbClr val="71BA5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選項</a:t>
            </a:r>
          </a:p>
        </p:txBody>
      </p:sp>
      <p:grpSp>
        <p:nvGrpSpPr>
          <p:cNvPr id="12" name="群組 11"/>
          <p:cNvGrpSpPr/>
          <p:nvPr/>
        </p:nvGrpSpPr>
        <p:grpSpPr>
          <a:xfrm rot="16200000" flipV="1">
            <a:off x="1172760" y="3092233"/>
            <a:ext cx="1301783" cy="519968"/>
            <a:chOff x="4042914" y="4662480"/>
            <a:chExt cx="900000" cy="359994"/>
          </a:xfrm>
        </p:grpSpPr>
        <p:cxnSp>
          <p:nvCxnSpPr>
            <p:cNvPr id="13" name="直線接點 32"/>
            <p:cNvCxnSpPr/>
            <p:nvPr/>
          </p:nvCxnSpPr>
          <p:spPr>
            <a:xfrm flipH="1" flipV="1">
              <a:off x="4047760" y="4662480"/>
              <a:ext cx="0" cy="179998"/>
            </a:xfrm>
            <a:prstGeom prst="straightConnector1">
              <a:avLst/>
            </a:prstGeom>
            <a:ln w="28575">
              <a:solidFill>
                <a:srgbClr val="71BA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 flipH="1" flipV="1">
              <a:off x="4042914" y="4842476"/>
              <a:ext cx="900000" cy="2"/>
            </a:xfrm>
            <a:prstGeom prst="line">
              <a:avLst/>
            </a:prstGeom>
            <a:ln w="28575">
              <a:solidFill>
                <a:srgbClr val="71BA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32"/>
            <p:cNvCxnSpPr/>
            <p:nvPr/>
          </p:nvCxnSpPr>
          <p:spPr>
            <a:xfrm flipV="1">
              <a:off x="4939415" y="4662480"/>
              <a:ext cx="0" cy="179998"/>
            </a:xfrm>
            <a:prstGeom prst="straightConnector1">
              <a:avLst/>
            </a:prstGeom>
            <a:ln w="28575">
              <a:solidFill>
                <a:srgbClr val="71BA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32"/>
            <p:cNvCxnSpPr/>
            <p:nvPr/>
          </p:nvCxnSpPr>
          <p:spPr>
            <a:xfrm flipH="1" flipV="1">
              <a:off x="4492914" y="4842476"/>
              <a:ext cx="0" cy="179998"/>
            </a:xfrm>
            <a:prstGeom prst="straightConnector1">
              <a:avLst/>
            </a:prstGeom>
            <a:ln w="28575">
              <a:solidFill>
                <a:srgbClr val="71BA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字方塊 27"/>
          <p:cNvSpPr txBox="1"/>
          <p:nvPr/>
        </p:nvSpPr>
        <p:spPr>
          <a:xfrm>
            <a:off x="6924965" y="4153010"/>
            <a:ext cx="923330" cy="640885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 anchor="ctr" anchorCtr="1">
            <a:spAutoFit/>
          </a:bodyPr>
          <a:lstStyle/>
          <a:p>
            <a:pPr algn="ctr"/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571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標籤演示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/>
              <a:t>參考範例：</a:t>
            </a:r>
            <a:r>
              <a:rPr lang="en-US" altLang="zh-TW" dirty="0">
                <a:hlinkClick r:id="rId3" action="ppaction://hlinkfile"/>
              </a:rPr>
              <a:t>HTML8.html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 rot="5400000">
            <a:off x="2406136" y="1677241"/>
            <a:ext cx="154291" cy="329988"/>
            <a:chOff x="4042914" y="4662478"/>
            <a:chExt cx="900000" cy="359998"/>
          </a:xfrm>
        </p:grpSpPr>
        <p:cxnSp>
          <p:nvCxnSpPr>
            <p:cNvPr id="8" name="直線接點 32"/>
            <p:cNvCxnSpPr/>
            <p:nvPr/>
          </p:nvCxnSpPr>
          <p:spPr>
            <a:xfrm flipH="1" flipV="1">
              <a:off x="4049326" y="4662480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 flipH="1" flipV="1">
              <a:off x="4042914" y="4826887"/>
              <a:ext cx="900000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32"/>
            <p:cNvCxnSpPr/>
            <p:nvPr/>
          </p:nvCxnSpPr>
          <p:spPr>
            <a:xfrm flipV="1">
              <a:off x="4937228" y="4662478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32"/>
            <p:cNvCxnSpPr/>
            <p:nvPr/>
          </p:nvCxnSpPr>
          <p:spPr>
            <a:xfrm flipH="1" flipV="1">
              <a:off x="4492914" y="4842478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字方塊 11"/>
          <p:cNvSpPr txBox="1"/>
          <p:nvPr/>
        </p:nvSpPr>
        <p:spPr>
          <a:xfrm>
            <a:off x="1500326" y="1634579"/>
            <a:ext cx="840342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text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18" name="群組 17"/>
          <p:cNvGrpSpPr/>
          <p:nvPr/>
        </p:nvGrpSpPr>
        <p:grpSpPr>
          <a:xfrm rot="5400000">
            <a:off x="2353755" y="3355003"/>
            <a:ext cx="257452" cy="329986"/>
            <a:chOff x="4042914" y="4662478"/>
            <a:chExt cx="900000" cy="359996"/>
          </a:xfrm>
        </p:grpSpPr>
        <p:cxnSp>
          <p:nvCxnSpPr>
            <p:cNvPr id="19" name="直線接點 32"/>
            <p:cNvCxnSpPr/>
            <p:nvPr/>
          </p:nvCxnSpPr>
          <p:spPr>
            <a:xfrm flipH="1" flipV="1">
              <a:off x="4049324" y="4662479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 flipV="1">
              <a:off x="4042914" y="4826888"/>
              <a:ext cx="900000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32"/>
            <p:cNvCxnSpPr/>
            <p:nvPr/>
          </p:nvCxnSpPr>
          <p:spPr>
            <a:xfrm flipV="1">
              <a:off x="4937228" y="4662478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32"/>
            <p:cNvCxnSpPr/>
            <p:nvPr/>
          </p:nvCxnSpPr>
          <p:spPr>
            <a:xfrm flipH="1" flipV="1">
              <a:off x="4492914" y="4842476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群組 51"/>
          <p:cNvGrpSpPr/>
          <p:nvPr/>
        </p:nvGrpSpPr>
        <p:grpSpPr>
          <a:xfrm rot="5400000">
            <a:off x="2406135" y="1940553"/>
            <a:ext cx="154291" cy="329988"/>
            <a:chOff x="4042914" y="4662478"/>
            <a:chExt cx="900000" cy="359998"/>
          </a:xfrm>
        </p:grpSpPr>
        <p:cxnSp>
          <p:nvCxnSpPr>
            <p:cNvPr id="53" name="直線接點 32"/>
            <p:cNvCxnSpPr/>
            <p:nvPr/>
          </p:nvCxnSpPr>
          <p:spPr>
            <a:xfrm flipH="1" flipV="1">
              <a:off x="4049326" y="4662480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 flipH="1" flipV="1">
              <a:off x="4042914" y="4826887"/>
              <a:ext cx="900000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32"/>
            <p:cNvCxnSpPr/>
            <p:nvPr/>
          </p:nvCxnSpPr>
          <p:spPr>
            <a:xfrm flipV="1">
              <a:off x="4937228" y="4662478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32"/>
            <p:cNvCxnSpPr/>
            <p:nvPr/>
          </p:nvCxnSpPr>
          <p:spPr>
            <a:xfrm flipH="1" flipV="1">
              <a:off x="4492914" y="4842478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字方塊 56"/>
          <p:cNvSpPr txBox="1"/>
          <p:nvPr/>
        </p:nvSpPr>
        <p:spPr>
          <a:xfrm>
            <a:off x="1301819" y="1915183"/>
            <a:ext cx="1023933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email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58" name="群組 57"/>
          <p:cNvGrpSpPr/>
          <p:nvPr/>
        </p:nvGrpSpPr>
        <p:grpSpPr>
          <a:xfrm rot="5400000">
            <a:off x="2399315" y="2479348"/>
            <a:ext cx="154291" cy="329988"/>
            <a:chOff x="4042914" y="4662478"/>
            <a:chExt cx="900000" cy="359998"/>
          </a:xfrm>
        </p:grpSpPr>
        <p:cxnSp>
          <p:nvCxnSpPr>
            <p:cNvPr id="59" name="直線接點 32"/>
            <p:cNvCxnSpPr/>
            <p:nvPr/>
          </p:nvCxnSpPr>
          <p:spPr>
            <a:xfrm flipH="1" flipV="1">
              <a:off x="4049326" y="4662480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 flipH="1" flipV="1">
              <a:off x="4042914" y="4826887"/>
              <a:ext cx="900000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32"/>
            <p:cNvCxnSpPr/>
            <p:nvPr/>
          </p:nvCxnSpPr>
          <p:spPr>
            <a:xfrm flipV="1">
              <a:off x="4937228" y="4662478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32"/>
            <p:cNvCxnSpPr/>
            <p:nvPr/>
          </p:nvCxnSpPr>
          <p:spPr>
            <a:xfrm flipH="1" flipV="1">
              <a:off x="4492914" y="4842478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文字方塊 62"/>
          <p:cNvSpPr txBox="1"/>
          <p:nvPr/>
        </p:nvSpPr>
        <p:spPr>
          <a:xfrm>
            <a:off x="1301819" y="2453978"/>
            <a:ext cx="1017113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select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1402672" y="3319941"/>
            <a:ext cx="920870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radio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65" name="群組 64"/>
          <p:cNvGrpSpPr/>
          <p:nvPr/>
        </p:nvGrpSpPr>
        <p:grpSpPr>
          <a:xfrm rot="5400000">
            <a:off x="2052723" y="4433035"/>
            <a:ext cx="886555" cy="329986"/>
            <a:chOff x="4042914" y="4662478"/>
            <a:chExt cx="900000" cy="359996"/>
          </a:xfrm>
        </p:grpSpPr>
        <p:cxnSp>
          <p:nvCxnSpPr>
            <p:cNvPr id="66" name="直線接點 32"/>
            <p:cNvCxnSpPr/>
            <p:nvPr/>
          </p:nvCxnSpPr>
          <p:spPr>
            <a:xfrm flipH="1" flipV="1">
              <a:off x="4049324" y="4662479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 flipH="1" flipV="1">
              <a:off x="4042914" y="4826888"/>
              <a:ext cx="900000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32"/>
            <p:cNvCxnSpPr/>
            <p:nvPr/>
          </p:nvCxnSpPr>
          <p:spPr>
            <a:xfrm flipV="1">
              <a:off x="4937228" y="4662478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32"/>
            <p:cNvCxnSpPr/>
            <p:nvPr/>
          </p:nvCxnSpPr>
          <p:spPr>
            <a:xfrm flipH="1" flipV="1">
              <a:off x="4492914" y="4842476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文字方塊 69"/>
          <p:cNvSpPr txBox="1"/>
          <p:nvPr/>
        </p:nvSpPr>
        <p:spPr>
          <a:xfrm>
            <a:off x="1082039" y="4397973"/>
            <a:ext cx="1180380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textarea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71" name="群組 70"/>
          <p:cNvGrpSpPr/>
          <p:nvPr/>
        </p:nvGrpSpPr>
        <p:grpSpPr>
          <a:xfrm rot="5400000">
            <a:off x="2354400" y="5791482"/>
            <a:ext cx="283202" cy="329986"/>
            <a:chOff x="4042914" y="4662478"/>
            <a:chExt cx="900000" cy="359996"/>
          </a:xfrm>
        </p:grpSpPr>
        <p:cxnSp>
          <p:nvCxnSpPr>
            <p:cNvPr id="72" name="直線接點 32"/>
            <p:cNvCxnSpPr/>
            <p:nvPr/>
          </p:nvCxnSpPr>
          <p:spPr>
            <a:xfrm flipH="1" flipV="1">
              <a:off x="4049324" y="4662479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 flipH="1" flipV="1">
              <a:off x="4042914" y="4826888"/>
              <a:ext cx="900000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32"/>
            <p:cNvCxnSpPr/>
            <p:nvPr/>
          </p:nvCxnSpPr>
          <p:spPr>
            <a:xfrm flipV="1">
              <a:off x="4937228" y="4662478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32"/>
            <p:cNvCxnSpPr/>
            <p:nvPr/>
          </p:nvCxnSpPr>
          <p:spPr>
            <a:xfrm flipH="1" flipV="1">
              <a:off x="4492914" y="4842476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文字方塊 82"/>
          <p:cNvSpPr txBox="1"/>
          <p:nvPr/>
        </p:nvSpPr>
        <p:spPr>
          <a:xfrm>
            <a:off x="1136342" y="5782279"/>
            <a:ext cx="1180380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submit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758158" y="1182329"/>
            <a:ext cx="6675684" cy="5103061"/>
          </a:xfrm>
          <a:prstGeom prst="rect">
            <a:avLst/>
          </a:prstGeom>
        </p:spPr>
      </p:pic>
      <p:grpSp>
        <p:nvGrpSpPr>
          <p:cNvPr id="43" name="群組 42"/>
          <p:cNvGrpSpPr/>
          <p:nvPr/>
        </p:nvGrpSpPr>
        <p:grpSpPr>
          <a:xfrm rot="5400000">
            <a:off x="2355072" y="5071850"/>
            <a:ext cx="283202" cy="329986"/>
            <a:chOff x="4042914" y="4662478"/>
            <a:chExt cx="900000" cy="359996"/>
          </a:xfrm>
        </p:grpSpPr>
        <p:cxnSp>
          <p:nvCxnSpPr>
            <p:cNvPr id="44" name="直線接點 32"/>
            <p:cNvCxnSpPr/>
            <p:nvPr/>
          </p:nvCxnSpPr>
          <p:spPr>
            <a:xfrm flipH="1" flipV="1">
              <a:off x="4049324" y="4662479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 flipH="1" flipV="1">
              <a:off x="4042914" y="4826888"/>
              <a:ext cx="900000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32"/>
            <p:cNvCxnSpPr/>
            <p:nvPr/>
          </p:nvCxnSpPr>
          <p:spPr>
            <a:xfrm flipV="1">
              <a:off x="4937228" y="4662478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32"/>
            <p:cNvCxnSpPr/>
            <p:nvPr/>
          </p:nvCxnSpPr>
          <p:spPr>
            <a:xfrm flipH="1" flipV="1">
              <a:off x="4492914" y="4842476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字方塊 47"/>
          <p:cNvSpPr txBox="1"/>
          <p:nvPr/>
        </p:nvSpPr>
        <p:spPr>
          <a:xfrm>
            <a:off x="838200" y="5027135"/>
            <a:ext cx="1479195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checkbox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49" name="群組 48"/>
          <p:cNvGrpSpPr/>
          <p:nvPr/>
        </p:nvGrpSpPr>
        <p:grpSpPr>
          <a:xfrm rot="5400000">
            <a:off x="2349144" y="5426970"/>
            <a:ext cx="283202" cy="329986"/>
            <a:chOff x="4042914" y="4662478"/>
            <a:chExt cx="900000" cy="359996"/>
          </a:xfrm>
        </p:grpSpPr>
        <p:cxnSp>
          <p:nvCxnSpPr>
            <p:cNvPr id="50" name="直線接點 32"/>
            <p:cNvCxnSpPr/>
            <p:nvPr/>
          </p:nvCxnSpPr>
          <p:spPr>
            <a:xfrm flipH="1" flipV="1">
              <a:off x="4049324" y="4662479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flipH="1" flipV="1">
              <a:off x="4042914" y="4826888"/>
              <a:ext cx="900000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32"/>
            <p:cNvCxnSpPr/>
            <p:nvPr/>
          </p:nvCxnSpPr>
          <p:spPr>
            <a:xfrm flipV="1">
              <a:off x="4937228" y="4662478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32"/>
            <p:cNvCxnSpPr/>
            <p:nvPr/>
          </p:nvCxnSpPr>
          <p:spPr>
            <a:xfrm flipH="1" flipV="1">
              <a:off x="4492914" y="4842476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文字方塊 76"/>
          <p:cNvSpPr txBox="1"/>
          <p:nvPr/>
        </p:nvSpPr>
        <p:spPr>
          <a:xfrm>
            <a:off x="985637" y="5382255"/>
            <a:ext cx="1325830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number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005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43003"/>
            <a:ext cx="12192000" cy="2703642"/>
          </a:xfrm>
          <a:noFill/>
        </p:spPr>
        <p:txBody>
          <a:bodyPr/>
          <a:lstStyle/>
          <a:p>
            <a:r>
              <a:rPr lang="en-US" altLang="zh-TW" dirty="0"/>
              <a:t>HTML5</a:t>
            </a:r>
            <a:r>
              <a:rPr lang="zh-TW" altLang="zh-TW" dirty="0"/>
              <a:t>結構化語意元件介紹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4294967295"/>
          </p:nvPr>
        </p:nvSpPr>
        <p:spPr>
          <a:xfrm>
            <a:off x="831850" y="5321300"/>
            <a:ext cx="10515600" cy="768350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519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網頁結構標籤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900"/>
              </a:lnSpc>
            </a:pPr>
            <a:r>
              <a:rPr lang="en-US" altLang="zh-TW" b="1" dirty="0">
                <a:cs typeface="Times New Roman" panose="02020603050405020304" pitchFamily="18" charset="0"/>
              </a:rPr>
              <a:t>header </a:t>
            </a:r>
            <a:r>
              <a:rPr lang="zh-TW" altLang="en-US" b="1" dirty="0">
                <a:cs typeface="Times New Roman" panose="02020603050405020304" pitchFamily="18" charset="0"/>
              </a:rPr>
              <a:t>          一個網頁、</a:t>
            </a:r>
            <a:r>
              <a:rPr lang="en-US" altLang="zh-TW" b="1" dirty="0">
                <a:cs typeface="Times New Roman" panose="02020603050405020304" pitchFamily="18" charset="0"/>
              </a:rPr>
              <a:t>section</a:t>
            </a:r>
            <a:r>
              <a:rPr lang="zh-TW" altLang="en-US" b="1" dirty="0">
                <a:cs typeface="Times New Roman" panose="02020603050405020304" pitchFamily="18" charset="0"/>
              </a:rPr>
              <a:t>或</a:t>
            </a:r>
            <a:r>
              <a:rPr lang="en-US" altLang="zh-TW" b="1" dirty="0">
                <a:cs typeface="Times New Roman" panose="02020603050405020304" pitchFamily="18" charset="0"/>
              </a:rPr>
              <a:t>article </a:t>
            </a:r>
            <a:r>
              <a:rPr lang="zh-TW" altLang="en-US" b="1" dirty="0">
                <a:cs typeface="Times New Roman" panose="02020603050405020304" pitchFamily="18" charset="0"/>
              </a:rPr>
              <a:t>頁首的區塊</a:t>
            </a:r>
            <a:endParaRPr lang="en-US" altLang="zh-TW" b="1" dirty="0">
              <a:cs typeface="Times New Roman" panose="02020603050405020304" pitchFamily="18" charset="0"/>
            </a:endParaRPr>
          </a:p>
          <a:p>
            <a:pPr>
              <a:lnSpc>
                <a:spcPts val="3900"/>
              </a:lnSpc>
            </a:pPr>
            <a:r>
              <a:rPr lang="en-US" altLang="zh-TW" b="1" dirty="0">
                <a:cs typeface="Times New Roman" panose="02020603050405020304" pitchFamily="18" charset="0"/>
              </a:rPr>
              <a:t>footer</a:t>
            </a:r>
            <a:r>
              <a:rPr lang="zh-TW" altLang="en-US" b="1" dirty="0">
                <a:cs typeface="Times New Roman" panose="02020603050405020304" pitchFamily="18" charset="0"/>
              </a:rPr>
              <a:t>           一個網頁、</a:t>
            </a:r>
            <a:r>
              <a:rPr lang="en-US" altLang="zh-TW" b="1" dirty="0">
                <a:cs typeface="Times New Roman" panose="02020603050405020304" pitchFamily="18" charset="0"/>
              </a:rPr>
              <a:t>section</a:t>
            </a:r>
            <a:r>
              <a:rPr lang="zh-TW" altLang="en-US" b="1" dirty="0">
                <a:cs typeface="Times New Roman" panose="02020603050405020304" pitchFamily="18" charset="0"/>
              </a:rPr>
              <a:t>或</a:t>
            </a:r>
            <a:r>
              <a:rPr lang="en-US" altLang="zh-TW" b="1" dirty="0">
                <a:cs typeface="Times New Roman" panose="02020603050405020304" pitchFamily="18" charset="0"/>
              </a:rPr>
              <a:t>article </a:t>
            </a:r>
            <a:r>
              <a:rPr lang="zh-TW" altLang="en-US" b="1" dirty="0">
                <a:cs typeface="Times New Roman" panose="02020603050405020304" pitchFamily="18" charset="0"/>
              </a:rPr>
              <a:t>頁尾的區塊</a:t>
            </a:r>
            <a:endParaRPr lang="en-US" altLang="zh-TW" b="1" dirty="0">
              <a:cs typeface="Times New Roman" panose="02020603050405020304" pitchFamily="18" charset="0"/>
            </a:endParaRPr>
          </a:p>
          <a:p>
            <a:pPr>
              <a:lnSpc>
                <a:spcPts val="3900"/>
              </a:lnSpc>
            </a:pPr>
            <a:r>
              <a:rPr lang="en-US" altLang="zh-TW" b="1" dirty="0" err="1">
                <a:cs typeface="Times New Roman" panose="02020603050405020304" pitchFamily="18" charset="0"/>
              </a:rPr>
              <a:t>nav</a:t>
            </a:r>
            <a:r>
              <a:rPr lang="en-US" altLang="zh-TW" b="1" dirty="0">
                <a:cs typeface="Times New Roman" panose="02020603050405020304" pitchFamily="18" charset="0"/>
              </a:rPr>
              <a:t> </a:t>
            </a:r>
            <a:r>
              <a:rPr lang="zh-TW" altLang="en-US" b="1" dirty="0">
                <a:cs typeface="Times New Roman" panose="02020603050405020304" pitchFamily="18" charset="0"/>
              </a:rPr>
              <a:t>               一個網頁的選單</a:t>
            </a:r>
            <a:endParaRPr lang="en-US" altLang="zh-TW" b="1" dirty="0">
              <a:cs typeface="Times New Roman" panose="02020603050405020304" pitchFamily="18" charset="0"/>
            </a:endParaRPr>
          </a:p>
          <a:p>
            <a:pPr>
              <a:lnSpc>
                <a:spcPts val="3900"/>
              </a:lnSpc>
            </a:pPr>
            <a:r>
              <a:rPr lang="en-US" altLang="zh-TW" b="1" dirty="0">
                <a:cs typeface="Times New Roman" panose="02020603050405020304" pitchFamily="18" charset="0"/>
              </a:rPr>
              <a:t>aside </a:t>
            </a:r>
            <a:r>
              <a:rPr lang="zh-TW" altLang="en-US" b="1" dirty="0">
                <a:cs typeface="Times New Roman" panose="02020603050405020304" pitchFamily="18" charset="0"/>
              </a:rPr>
              <a:t>            用於網頁附加的資訊</a:t>
            </a:r>
            <a:endParaRPr lang="en-US" altLang="zh-TW" b="1" dirty="0">
              <a:cs typeface="Times New Roman" panose="02020603050405020304" pitchFamily="18" charset="0"/>
            </a:endParaRPr>
          </a:p>
          <a:p>
            <a:pPr>
              <a:lnSpc>
                <a:spcPts val="3900"/>
              </a:lnSpc>
            </a:pPr>
            <a:r>
              <a:rPr lang="en-US" altLang="zh-TW" b="1" dirty="0">
                <a:cs typeface="Times New Roman" panose="02020603050405020304" pitchFamily="18" charset="0"/>
              </a:rPr>
              <a:t>section </a:t>
            </a:r>
            <a:r>
              <a:rPr lang="zh-TW" altLang="en-US" b="1" dirty="0">
                <a:cs typeface="Times New Roman" panose="02020603050405020304" pitchFamily="18" charset="0"/>
              </a:rPr>
              <a:t>         用於群組相關內容</a:t>
            </a:r>
            <a:endParaRPr lang="en-US" altLang="zh-TW" b="1" dirty="0">
              <a:cs typeface="Times New Roman" panose="02020603050405020304" pitchFamily="18" charset="0"/>
            </a:endParaRPr>
          </a:p>
          <a:p>
            <a:pPr>
              <a:lnSpc>
                <a:spcPts val="3900"/>
              </a:lnSpc>
            </a:pPr>
            <a:r>
              <a:rPr lang="en-US" altLang="zh-TW" b="1" dirty="0">
                <a:cs typeface="Times New Roman" panose="02020603050405020304" pitchFamily="18" charset="0"/>
              </a:rPr>
              <a:t>article </a:t>
            </a:r>
            <a:r>
              <a:rPr lang="zh-TW" altLang="en-US" b="1" dirty="0">
                <a:cs typeface="Times New Roman" panose="02020603050405020304" pitchFamily="18" charset="0"/>
              </a:rPr>
              <a:t>          用於區隔獨立內容</a:t>
            </a:r>
            <a:endParaRPr lang="en-US" altLang="zh-TW" b="1" dirty="0">
              <a:cs typeface="Times New Roman" panose="02020603050405020304" pitchFamily="18" charset="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170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字方塊 34"/>
          <p:cNvSpPr txBox="1"/>
          <p:nvPr/>
        </p:nvSpPr>
        <p:spPr>
          <a:xfrm>
            <a:off x="839416" y="2318928"/>
            <a:ext cx="2273379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zh-TW" altLang="en-US" sz="3600" dirty="0">
                <a:solidFill>
                  <a:srgbClr val="71BA5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屬性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Attribute</a:t>
            </a:r>
            <a:r>
              <a:rPr lang="zh-TW" altLang="en-US" dirty="0"/>
              <a:t>屬性結構</a:t>
            </a: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/>
              <a:t>參考範例：</a:t>
            </a:r>
            <a:r>
              <a:rPr lang="zh-TW" altLang="en-US" dirty="0">
                <a:hlinkClick r:id="rId3"/>
              </a:rPr>
              <a:t>一般屬性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-264368" y="3180482"/>
            <a:ext cx="12720735" cy="1015663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TW" sz="6000" b="1" dirty="0">
                <a:cs typeface="Times New Roman" panose="02020603050405020304" pitchFamily="18" charset="0"/>
              </a:rPr>
              <a:t>&lt;</a:t>
            </a:r>
            <a:r>
              <a:rPr lang="en-US" altLang="zh-TW" sz="6000" b="1" dirty="0">
                <a:solidFill>
                  <a:srgbClr val="E75926"/>
                </a:solidFill>
                <a:cs typeface="Times New Roman" panose="02020603050405020304" pitchFamily="18" charset="0"/>
              </a:rPr>
              <a:t>p </a:t>
            </a:r>
            <a:r>
              <a:rPr lang="en-US" altLang="zh-TW" sz="6000" b="1" dirty="0">
                <a:solidFill>
                  <a:srgbClr val="71BA51"/>
                </a:solidFill>
                <a:cs typeface="Times New Roman" panose="02020603050405020304" pitchFamily="18" charset="0"/>
              </a:rPr>
              <a:t>title</a:t>
            </a:r>
            <a:r>
              <a:rPr lang="en-US" altLang="zh-TW" sz="6000" b="1" dirty="0">
                <a:cs typeface="Times New Roman" panose="02020603050405020304" pitchFamily="18" charset="0"/>
              </a:rPr>
              <a:t>=</a:t>
            </a:r>
            <a:r>
              <a:rPr lang="en-US" altLang="zh-TW" sz="6000" b="1" dirty="0">
                <a:ea typeface="微軟正黑體" panose="020B0604030504040204" pitchFamily="34" charset="-120"/>
                <a:cs typeface="Times New Roman" panose="02020603050405020304" pitchFamily="18" charset="0"/>
              </a:rPr>
              <a:t>"</a:t>
            </a:r>
            <a:r>
              <a:rPr lang="en-US" altLang="zh-TW" sz="6000" b="1" dirty="0">
                <a:solidFill>
                  <a:srgbClr val="3D8EB9"/>
                </a:solidFill>
                <a:ea typeface="微軟正黑體" panose="020B0604030504040204" pitchFamily="34" charset="-120"/>
                <a:cs typeface="Times New Roman" panose="02020603050405020304" pitchFamily="18" charset="0"/>
              </a:rPr>
              <a:t>hello</a:t>
            </a:r>
            <a:r>
              <a:rPr lang="en-US" altLang="zh-TW" sz="6000" b="1" dirty="0">
                <a:ea typeface="微軟正黑體" panose="020B0604030504040204" pitchFamily="34" charset="-120"/>
                <a:cs typeface="Times New Roman" panose="02020603050405020304" pitchFamily="18" charset="0"/>
              </a:rPr>
              <a:t>"</a:t>
            </a:r>
            <a:r>
              <a:rPr lang="en-US" altLang="zh-TW" sz="6000" b="1" dirty="0">
                <a:cs typeface="Times New Roman" panose="02020603050405020304" pitchFamily="18" charset="0"/>
              </a:rPr>
              <a:t>&gt;I love HTML5&lt;</a:t>
            </a:r>
            <a:r>
              <a:rPr lang="en-US" altLang="zh-TW" sz="6000" b="1" dirty="0">
                <a:solidFill>
                  <a:srgbClr val="E75926"/>
                </a:solidFill>
                <a:cs typeface="Times New Roman" panose="02020603050405020304" pitchFamily="18" charset="0"/>
              </a:rPr>
              <a:t>/p</a:t>
            </a:r>
            <a:r>
              <a:rPr lang="en-US" altLang="zh-TW" sz="6000" b="1" dirty="0">
                <a:cs typeface="Times New Roman" panose="02020603050405020304" pitchFamily="18" charset="0"/>
              </a:rPr>
              <a:t>&gt;</a:t>
            </a:r>
            <a:endParaRPr lang="zh-TW" altLang="en-US" sz="6000" b="1" dirty="0">
              <a:cs typeface="Times New Roman" panose="02020603050405020304" pitchFamily="18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2999839" y="4483632"/>
            <a:ext cx="2273379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zh-TW" altLang="en-US" sz="3600" dirty="0">
                <a:solidFill>
                  <a:srgbClr val="3D8EB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值</a:t>
            </a:r>
          </a:p>
        </p:txBody>
      </p:sp>
      <p:grpSp>
        <p:nvGrpSpPr>
          <p:cNvPr id="22" name="群組 21"/>
          <p:cNvGrpSpPr/>
          <p:nvPr/>
        </p:nvGrpSpPr>
        <p:grpSpPr>
          <a:xfrm flipV="1">
            <a:off x="1294622" y="3000486"/>
            <a:ext cx="1362969" cy="359994"/>
            <a:chOff x="4042914" y="4662480"/>
            <a:chExt cx="900000" cy="359994"/>
          </a:xfrm>
        </p:grpSpPr>
        <p:cxnSp>
          <p:nvCxnSpPr>
            <p:cNvPr id="23" name="直線接點 32"/>
            <p:cNvCxnSpPr/>
            <p:nvPr/>
          </p:nvCxnSpPr>
          <p:spPr>
            <a:xfrm flipH="1" flipV="1">
              <a:off x="4050582" y="4662480"/>
              <a:ext cx="0" cy="179998"/>
            </a:xfrm>
            <a:prstGeom prst="straightConnector1">
              <a:avLst/>
            </a:prstGeom>
            <a:ln w="28575">
              <a:solidFill>
                <a:srgbClr val="71BA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flipH="1" flipV="1">
              <a:off x="4042914" y="4842476"/>
              <a:ext cx="900000" cy="2"/>
            </a:xfrm>
            <a:prstGeom prst="line">
              <a:avLst/>
            </a:prstGeom>
            <a:ln w="28575">
              <a:solidFill>
                <a:srgbClr val="71BA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32"/>
            <p:cNvCxnSpPr/>
            <p:nvPr/>
          </p:nvCxnSpPr>
          <p:spPr>
            <a:xfrm flipV="1">
              <a:off x="4933771" y="4662480"/>
              <a:ext cx="0" cy="179998"/>
            </a:xfrm>
            <a:prstGeom prst="straightConnector1">
              <a:avLst/>
            </a:prstGeom>
            <a:ln w="28575">
              <a:solidFill>
                <a:srgbClr val="71BA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32"/>
            <p:cNvCxnSpPr/>
            <p:nvPr/>
          </p:nvCxnSpPr>
          <p:spPr>
            <a:xfrm flipH="1" flipV="1">
              <a:off x="4492914" y="4842476"/>
              <a:ext cx="0" cy="179998"/>
            </a:xfrm>
            <a:prstGeom prst="straightConnector1">
              <a:avLst/>
            </a:prstGeom>
            <a:ln w="28575">
              <a:solidFill>
                <a:srgbClr val="71BA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群組 28"/>
          <p:cNvGrpSpPr/>
          <p:nvPr/>
        </p:nvGrpSpPr>
        <p:grpSpPr>
          <a:xfrm flipH="1">
            <a:off x="3308719" y="4123761"/>
            <a:ext cx="1637865" cy="359994"/>
            <a:chOff x="4042914" y="4662480"/>
            <a:chExt cx="900000" cy="359994"/>
          </a:xfrm>
        </p:grpSpPr>
        <p:cxnSp>
          <p:nvCxnSpPr>
            <p:cNvPr id="30" name="直線接點 32"/>
            <p:cNvCxnSpPr/>
            <p:nvPr/>
          </p:nvCxnSpPr>
          <p:spPr>
            <a:xfrm flipH="1" flipV="1">
              <a:off x="4050582" y="4662480"/>
              <a:ext cx="0" cy="179998"/>
            </a:xfrm>
            <a:prstGeom prst="straightConnector1">
              <a:avLst/>
            </a:prstGeom>
            <a:ln w="28575">
              <a:solidFill>
                <a:srgbClr val="3D8EB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flipH="1" flipV="1">
              <a:off x="4042914" y="4842476"/>
              <a:ext cx="900000" cy="2"/>
            </a:xfrm>
            <a:prstGeom prst="line">
              <a:avLst/>
            </a:prstGeom>
            <a:ln w="28575">
              <a:solidFill>
                <a:srgbClr val="3D8EB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2"/>
            <p:cNvCxnSpPr/>
            <p:nvPr/>
          </p:nvCxnSpPr>
          <p:spPr>
            <a:xfrm flipV="1">
              <a:off x="4933771" y="4662480"/>
              <a:ext cx="0" cy="179998"/>
            </a:xfrm>
            <a:prstGeom prst="straightConnector1">
              <a:avLst/>
            </a:prstGeom>
            <a:ln w="28575">
              <a:solidFill>
                <a:srgbClr val="3D8EB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2"/>
            <p:cNvCxnSpPr/>
            <p:nvPr/>
          </p:nvCxnSpPr>
          <p:spPr>
            <a:xfrm flipH="1" flipV="1">
              <a:off x="4492914" y="4842476"/>
              <a:ext cx="0" cy="179998"/>
            </a:xfrm>
            <a:prstGeom prst="straightConnector1">
              <a:avLst/>
            </a:prstGeom>
            <a:ln w="28575">
              <a:solidFill>
                <a:srgbClr val="3D8EB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7501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838200" y="1338945"/>
            <a:ext cx="10515600" cy="4880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023672" y="2805757"/>
            <a:ext cx="2167199" cy="2352015"/>
          </a:xfrm>
          <a:prstGeom prst="rect">
            <a:avLst/>
          </a:prstGeom>
          <a:solidFill>
            <a:srgbClr val="7CC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76348" y="2807206"/>
            <a:ext cx="7791975" cy="1057588"/>
          </a:xfrm>
          <a:prstGeom prst="rect">
            <a:avLst/>
          </a:prstGeom>
          <a:solidFill>
            <a:srgbClr val="F57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76348" y="4094467"/>
            <a:ext cx="7791975" cy="1057588"/>
          </a:xfrm>
          <a:prstGeom prst="rect">
            <a:avLst/>
          </a:prstGeom>
          <a:solidFill>
            <a:srgbClr val="F57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傳統網頁結構</a:t>
            </a: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/>
              <a:t>參考範例：</a:t>
            </a:r>
            <a:r>
              <a:rPr lang="en-US" altLang="zh-TW" dirty="0">
                <a:hlinkClick r:id="rId3" action="ppaction://hlinkfile"/>
              </a:rPr>
              <a:t>HTML9.html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23676" y="1539911"/>
            <a:ext cx="10144648" cy="1080000"/>
          </a:xfrm>
          <a:prstGeom prst="rect">
            <a:avLst/>
          </a:prstGeom>
          <a:solidFill>
            <a:srgbClr val="3FD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77045" y="2807206"/>
            <a:ext cx="7791278" cy="1057588"/>
          </a:xfrm>
          <a:prstGeom prst="rect">
            <a:avLst/>
          </a:prstGeom>
          <a:solidFill>
            <a:srgbClr val="F57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&lt;div id = "article"&gt;</a:t>
            </a:r>
            <a:endParaRPr lang="zh-TW" altLang="en-US" sz="2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23673" y="2805756"/>
            <a:ext cx="2167194" cy="2352015"/>
          </a:xfrm>
          <a:prstGeom prst="rect">
            <a:avLst/>
          </a:prstGeom>
          <a:solidFill>
            <a:srgbClr val="7CC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&lt;div id = "aside"&gt;</a:t>
            </a:r>
            <a:endParaRPr lang="zh-TW" altLang="en-US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76343" y="4094467"/>
            <a:ext cx="7791975" cy="1057588"/>
          </a:xfrm>
          <a:prstGeom prst="rect">
            <a:avLst/>
          </a:prstGeom>
          <a:solidFill>
            <a:srgbClr val="F57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&lt;div id = "article"&gt;</a:t>
            </a:r>
            <a:endParaRPr lang="zh-TW" altLang="en-US" sz="2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23676" y="1539911"/>
            <a:ext cx="10144648" cy="1080000"/>
          </a:xfrm>
          <a:prstGeom prst="rect">
            <a:avLst/>
          </a:prstGeom>
          <a:solidFill>
            <a:srgbClr val="3FD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&lt;div id = "header"&gt;</a:t>
            </a:r>
            <a:endParaRPr lang="zh-TW" altLang="en-US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23675" y="5311709"/>
            <a:ext cx="10144648" cy="720000"/>
          </a:xfrm>
          <a:prstGeom prst="rect">
            <a:avLst/>
          </a:prstGeom>
          <a:solidFill>
            <a:srgbClr val="F9D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3675" y="5319006"/>
            <a:ext cx="10144648" cy="720000"/>
          </a:xfrm>
          <a:prstGeom prst="rect">
            <a:avLst/>
          </a:prstGeom>
          <a:solidFill>
            <a:srgbClr val="F9D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&lt;div id = "footer"&gt;</a:t>
            </a:r>
            <a:endParaRPr lang="zh-TW" altLang="en-US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77039" y="2811345"/>
            <a:ext cx="7791278" cy="1057588"/>
          </a:xfrm>
          <a:prstGeom prst="rect">
            <a:avLst/>
          </a:prstGeom>
          <a:solidFill>
            <a:srgbClr val="F57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&lt;article&gt;</a:t>
            </a:r>
            <a:endParaRPr lang="zh-TW" altLang="en-US" sz="2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23667" y="2809895"/>
            <a:ext cx="2167194" cy="2352015"/>
          </a:xfrm>
          <a:prstGeom prst="rect">
            <a:avLst/>
          </a:prstGeom>
          <a:solidFill>
            <a:srgbClr val="7CC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TW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&lt;aside&gt;</a:t>
            </a:r>
            <a:endParaRPr lang="zh-TW" altLang="en-US" sz="24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376337" y="4098606"/>
            <a:ext cx="7791975" cy="1057588"/>
          </a:xfrm>
          <a:prstGeom prst="rect">
            <a:avLst/>
          </a:prstGeom>
          <a:solidFill>
            <a:srgbClr val="F57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&lt;article&gt;</a:t>
            </a:r>
            <a:endParaRPr lang="zh-TW" altLang="en-US" sz="2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23670" y="1544050"/>
            <a:ext cx="10144648" cy="1080000"/>
          </a:xfrm>
          <a:prstGeom prst="rect">
            <a:avLst/>
          </a:prstGeom>
          <a:solidFill>
            <a:srgbClr val="3FD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&lt;header&gt;</a:t>
            </a:r>
            <a:endParaRPr lang="zh-TW" altLang="en-US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23669" y="5323145"/>
            <a:ext cx="10144648" cy="720000"/>
          </a:xfrm>
          <a:prstGeom prst="rect">
            <a:avLst/>
          </a:prstGeom>
          <a:solidFill>
            <a:srgbClr val="F9D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&lt;footer&gt;</a:t>
            </a:r>
            <a:endParaRPr lang="zh-TW" altLang="en-US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11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9" grpId="0" animBg="1"/>
      <p:bldP spid="19" grpId="0" animBg="1"/>
      <p:bldP spid="6" grpId="0" animBg="1"/>
      <p:bldP spid="23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2-1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9417" y="1484315"/>
            <a:ext cx="3672407" cy="4846635"/>
          </a:xfrm>
        </p:spPr>
        <p:txBody>
          <a:bodyPr/>
          <a:lstStyle/>
          <a:p>
            <a:r>
              <a:rPr lang="en-US" altLang="zh-TW" dirty="0"/>
              <a:t>Write an HTML5 document to registry a college. You can extend/rewrite the form that can be used in your system</a:t>
            </a:r>
            <a:endParaRPr lang="zh-TW" altLang="zh-TW" dirty="0"/>
          </a:p>
          <a:p>
            <a:endParaRPr lang="zh-TW" altLang="en-US" dirty="0"/>
          </a:p>
        </p:txBody>
      </p:sp>
      <p:pic>
        <p:nvPicPr>
          <p:cNvPr id="1027" name="圖片 1">
            <a:extLst>
              <a:ext uri="{FF2B5EF4-FFF2-40B4-BE49-F238E27FC236}">
                <a16:creationId xmlns:a16="http://schemas.microsoft.com/office/drawing/2014/main" id="{27E58749-EC53-4D2F-BB68-5CA9E5801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399" y="1268760"/>
            <a:ext cx="5849225" cy="5258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6532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Add background images in HTML Image Maps.html, computer.htm, phone.htm and coffee.htm.</a:t>
            </a:r>
          </a:p>
          <a:p>
            <a:endParaRPr lang="en-US" altLang="zh-TW" dirty="0"/>
          </a:p>
          <a:p>
            <a:r>
              <a:rPr lang="en-US" altLang="zh-TW" dirty="0"/>
              <a:t>Try to use Background images in your own web pages.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</a:t>
            </a:r>
            <a:r>
              <a:rPr lang="en-US" altLang="zh-TW" dirty="0"/>
              <a:t>1-4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1609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Reference Sites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https://www.w3schools.com</a:t>
            </a:r>
            <a:r>
              <a:rPr lang="en-US" altLang="zh-TW" dirty="0"/>
              <a:t> </a:t>
            </a:r>
          </a:p>
          <a:p>
            <a:r>
              <a:rPr lang="en-US" altLang="zh-TW" dirty="0">
                <a:hlinkClick r:id="rId3"/>
              </a:rPr>
              <a:t>https://www.w3schools.com/html/</a:t>
            </a:r>
            <a:endParaRPr lang="en-US" altLang="zh-TW" dirty="0"/>
          </a:p>
          <a:p>
            <a:r>
              <a:rPr lang="zh-TW" altLang="en-US" dirty="0"/>
              <a:t>蘇怡仁老師 </a:t>
            </a:r>
            <a:r>
              <a:rPr lang="en-US" altLang="zh-TW" dirty="0"/>
              <a:t>HTML 5</a:t>
            </a:r>
            <a:r>
              <a:rPr lang="zh-TW" altLang="en-US"/>
              <a:t>研習課程教材</a:t>
            </a:r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958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文字標籤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/>
              <a:t>參考範例：</a:t>
            </a:r>
            <a:r>
              <a:rPr lang="en-US" altLang="zh-TW" dirty="0">
                <a:hlinkClick r:id="rId3" action="ppaction://hlinkfile"/>
              </a:rPr>
              <a:t>HTML1.html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 rot="5400000">
            <a:off x="1485498" y="1408995"/>
            <a:ext cx="288565" cy="329988"/>
            <a:chOff x="4042914" y="4662478"/>
            <a:chExt cx="900000" cy="359998"/>
          </a:xfrm>
        </p:grpSpPr>
        <p:cxnSp>
          <p:nvCxnSpPr>
            <p:cNvPr id="8" name="直線接點 32"/>
            <p:cNvCxnSpPr/>
            <p:nvPr/>
          </p:nvCxnSpPr>
          <p:spPr>
            <a:xfrm flipH="1" flipV="1">
              <a:off x="4049326" y="4662480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 flipH="1" flipV="1">
              <a:off x="4042914" y="4826887"/>
              <a:ext cx="900000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32"/>
            <p:cNvCxnSpPr/>
            <p:nvPr/>
          </p:nvCxnSpPr>
          <p:spPr>
            <a:xfrm flipV="1">
              <a:off x="4937228" y="4662478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32"/>
            <p:cNvCxnSpPr/>
            <p:nvPr/>
          </p:nvCxnSpPr>
          <p:spPr>
            <a:xfrm flipH="1" flipV="1">
              <a:off x="4492914" y="4842478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字方塊 11"/>
          <p:cNvSpPr txBox="1"/>
          <p:nvPr/>
        </p:nvSpPr>
        <p:spPr>
          <a:xfrm>
            <a:off x="462779" y="1342430"/>
            <a:ext cx="1004866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&lt;</a:t>
            </a:r>
            <a:r>
              <a:rPr lang="en-US" altLang="zh-TW" sz="2400" dirty="0">
                <a:solidFill>
                  <a:srgbClr val="E759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h1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&gt;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41" name="群組 40"/>
          <p:cNvGrpSpPr/>
          <p:nvPr/>
        </p:nvGrpSpPr>
        <p:grpSpPr>
          <a:xfrm rot="5400000">
            <a:off x="1503782" y="2014829"/>
            <a:ext cx="252000" cy="329986"/>
            <a:chOff x="4042914" y="4662478"/>
            <a:chExt cx="900000" cy="359996"/>
          </a:xfrm>
        </p:grpSpPr>
        <p:cxnSp>
          <p:nvCxnSpPr>
            <p:cNvPr id="42" name="直線接點 32"/>
            <p:cNvCxnSpPr/>
            <p:nvPr/>
          </p:nvCxnSpPr>
          <p:spPr>
            <a:xfrm flipH="1" flipV="1">
              <a:off x="4049326" y="4662480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flipH="1" flipV="1">
              <a:off x="4042914" y="4826888"/>
              <a:ext cx="900000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32"/>
            <p:cNvCxnSpPr/>
            <p:nvPr/>
          </p:nvCxnSpPr>
          <p:spPr>
            <a:xfrm flipV="1">
              <a:off x="4937228" y="4662478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32"/>
            <p:cNvCxnSpPr/>
            <p:nvPr/>
          </p:nvCxnSpPr>
          <p:spPr>
            <a:xfrm flipH="1" flipV="1">
              <a:off x="4492914" y="4842476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群組 45"/>
          <p:cNvGrpSpPr/>
          <p:nvPr/>
        </p:nvGrpSpPr>
        <p:grpSpPr>
          <a:xfrm rot="5400000">
            <a:off x="1521782" y="2503070"/>
            <a:ext cx="216000" cy="329986"/>
            <a:chOff x="4042914" y="4662478"/>
            <a:chExt cx="900000" cy="359996"/>
          </a:xfrm>
        </p:grpSpPr>
        <p:cxnSp>
          <p:nvCxnSpPr>
            <p:cNvPr id="47" name="直線接點 32"/>
            <p:cNvCxnSpPr/>
            <p:nvPr/>
          </p:nvCxnSpPr>
          <p:spPr>
            <a:xfrm flipH="1" flipV="1">
              <a:off x="4049324" y="4662479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flipH="1" flipV="1">
              <a:off x="4042914" y="4826888"/>
              <a:ext cx="900000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32"/>
            <p:cNvCxnSpPr/>
            <p:nvPr/>
          </p:nvCxnSpPr>
          <p:spPr>
            <a:xfrm flipV="1">
              <a:off x="4937228" y="4662478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32"/>
            <p:cNvCxnSpPr/>
            <p:nvPr/>
          </p:nvCxnSpPr>
          <p:spPr>
            <a:xfrm flipH="1" flipV="1">
              <a:off x="4492914" y="4842476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群組 50"/>
          <p:cNvGrpSpPr/>
          <p:nvPr/>
        </p:nvGrpSpPr>
        <p:grpSpPr>
          <a:xfrm rot="5400000">
            <a:off x="1539782" y="2971988"/>
            <a:ext cx="180000" cy="329986"/>
            <a:chOff x="4042914" y="4662478"/>
            <a:chExt cx="900000" cy="359996"/>
          </a:xfrm>
        </p:grpSpPr>
        <p:cxnSp>
          <p:nvCxnSpPr>
            <p:cNvPr id="52" name="直線接點 32"/>
            <p:cNvCxnSpPr/>
            <p:nvPr/>
          </p:nvCxnSpPr>
          <p:spPr>
            <a:xfrm flipH="1" flipV="1">
              <a:off x="4049326" y="4662480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 flipH="1" flipV="1">
              <a:off x="4042914" y="4826888"/>
              <a:ext cx="900000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32"/>
            <p:cNvCxnSpPr/>
            <p:nvPr/>
          </p:nvCxnSpPr>
          <p:spPr>
            <a:xfrm flipV="1">
              <a:off x="4937228" y="4662478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32"/>
            <p:cNvCxnSpPr/>
            <p:nvPr/>
          </p:nvCxnSpPr>
          <p:spPr>
            <a:xfrm flipH="1" flipV="1">
              <a:off x="4492914" y="4842476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/>
          <p:cNvGrpSpPr/>
          <p:nvPr/>
        </p:nvGrpSpPr>
        <p:grpSpPr>
          <a:xfrm rot="5400000">
            <a:off x="1557780" y="3401003"/>
            <a:ext cx="144000" cy="329986"/>
            <a:chOff x="4042914" y="4662478"/>
            <a:chExt cx="900000" cy="359996"/>
          </a:xfrm>
        </p:grpSpPr>
        <p:cxnSp>
          <p:nvCxnSpPr>
            <p:cNvPr id="57" name="直線接點 32"/>
            <p:cNvCxnSpPr/>
            <p:nvPr/>
          </p:nvCxnSpPr>
          <p:spPr>
            <a:xfrm flipH="1" flipV="1">
              <a:off x="4049326" y="4662480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 flipH="1" flipV="1">
              <a:off x="4042914" y="4826888"/>
              <a:ext cx="900000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32"/>
            <p:cNvCxnSpPr/>
            <p:nvPr/>
          </p:nvCxnSpPr>
          <p:spPr>
            <a:xfrm flipV="1">
              <a:off x="4937228" y="4662478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32"/>
            <p:cNvCxnSpPr/>
            <p:nvPr/>
          </p:nvCxnSpPr>
          <p:spPr>
            <a:xfrm flipH="1" flipV="1">
              <a:off x="4492914" y="4842476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群組 60"/>
          <p:cNvGrpSpPr/>
          <p:nvPr/>
        </p:nvGrpSpPr>
        <p:grpSpPr>
          <a:xfrm rot="5400000">
            <a:off x="1557780" y="3867173"/>
            <a:ext cx="144000" cy="329986"/>
            <a:chOff x="4042914" y="4662478"/>
            <a:chExt cx="900000" cy="359996"/>
          </a:xfrm>
        </p:grpSpPr>
        <p:cxnSp>
          <p:nvCxnSpPr>
            <p:cNvPr id="62" name="直線接點 32"/>
            <p:cNvCxnSpPr/>
            <p:nvPr/>
          </p:nvCxnSpPr>
          <p:spPr>
            <a:xfrm flipH="1" flipV="1">
              <a:off x="4049326" y="4662480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 flipH="1" flipV="1">
              <a:off x="4042914" y="4826888"/>
              <a:ext cx="900000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32"/>
            <p:cNvCxnSpPr/>
            <p:nvPr/>
          </p:nvCxnSpPr>
          <p:spPr>
            <a:xfrm flipV="1">
              <a:off x="4937228" y="4662478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32"/>
            <p:cNvCxnSpPr/>
            <p:nvPr/>
          </p:nvCxnSpPr>
          <p:spPr>
            <a:xfrm flipH="1" flipV="1">
              <a:off x="4492914" y="4842476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文字方塊 65"/>
          <p:cNvSpPr txBox="1"/>
          <p:nvPr/>
        </p:nvSpPr>
        <p:spPr>
          <a:xfrm>
            <a:off x="456854" y="1932884"/>
            <a:ext cx="1004866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&lt;</a:t>
            </a:r>
            <a:r>
              <a:rPr lang="en-US" altLang="zh-TW" sz="2400" dirty="0">
                <a:solidFill>
                  <a:srgbClr val="E759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h2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&gt;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468270" y="2431898"/>
            <a:ext cx="1004866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&lt;</a:t>
            </a:r>
            <a:r>
              <a:rPr lang="en-US" altLang="zh-TW" sz="2400" dirty="0">
                <a:solidFill>
                  <a:srgbClr val="E759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h3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&gt;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462779" y="2896623"/>
            <a:ext cx="1004866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&lt;</a:t>
            </a:r>
            <a:r>
              <a:rPr lang="en-US" altLang="zh-TW" sz="2400" dirty="0">
                <a:solidFill>
                  <a:srgbClr val="E759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h4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&gt;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68270" y="3344688"/>
            <a:ext cx="1004866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&lt;</a:t>
            </a:r>
            <a:r>
              <a:rPr lang="en-US" altLang="zh-TW" sz="2400" dirty="0">
                <a:solidFill>
                  <a:srgbClr val="E759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h5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&gt;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68270" y="3814668"/>
            <a:ext cx="1004866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&lt;</a:t>
            </a:r>
            <a:r>
              <a:rPr lang="en-US" altLang="zh-TW" sz="2400" dirty="0">
                <a:solidFill>
                  <a:srgbClr val="E759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h6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&gt;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26100" y="4250701"/>
            <a:ext cx="847036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&lt;</a:t>
            </a:r>
            <a:r>
              <a:rPr lang="en-US" altLang="zh-TW" sz="2400" dirty="0">
                <a:solidFill>
                  <a:srgbClr val="E759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&gt;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626100" y="4642735"/>
            <a:ext cx="847036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&lt;</a:t>
            </a:r>
            <a:r>
              <a:rPr lang="en-US" altLang="zh-TW" sz="2000" dirty="0">
                <a:solidFill>
                  <a:srgbClr val="E759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hr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&gt;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80" name="群組 79"/>
          <p:cNvGrpSpPr/>
          <p:nvPr/>
        </p:nvGrpSpPr>
        <p:grpSpPr>
          <a:xfrm rot="5400000">
            <a:off x="1557774" y="4338696"/>
            <a:ext cx="144000" cy="329986"/>
            <a:chOff x="4042914" y="4662478"/>
            <a:chExt cx="900000" cy="359996"/>
          </a:xfrm>
        </p:grpSpPr>
        <p:cxnSp>
          <p:nvCxnSpPr>
            <p:cNvPr id="81" name="直線接點 32"/>
            <p:cNvCxnSpPr/>
            <p:nvPr/>
          </p:nvCxnSpPr>
          <p:spPr>
            <a:xfrm flipH="1" flipV="1">
              <a:off x="4049326" y="4662480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/>
            <p:cNvCxnSpPr/>
            <p:nvPr/>
          </p:nvCxnSpPr>
          <p:spPr>
            <a:xfrm flipH="1" flipV="1">
              <a:off x="4042914" y="4826888"/>
              <a:ext cx="900000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32"/>
            <p:cNvCxnSpPr/>
            <p:nvPr/>
          </p:nvCxnSpPr>
          <p:spPr>
            <a:xfrm flipV="1">
              <a:off x="4937228" y="4662478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32"/>
            <p:cNvCxnSpPr/>
            <p:nvPr/>
          </p:nvCxnSpPr>
          <p:spPr>
            <a:xfrm flipH="1" flipV="1">
              <a:off x="4492914" y="4842476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文字方塊 84"/>
          <p:cNvSpPr txBox="1"/>
          <p:nvPr/>
        </p:nvSpPr>
        <p:spPr>
          <a:xfrm>
            <a:off x="626100" y="5085212"/>
            <a:ext cx="847036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&lt;</a:t>
            </a:r>
            <a:r>
              <a:rPr lang="en-US" altLang="zh-TW" sz="2000" dirty="0">
                <a:solidFill>
                  <a:srgbClr val="E759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br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&gt;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86" name="群組 85"/>
          <p:cNvGrpSpPr/>
          <p:nvPr/>
        </p:nvGrpSpPr>
        <p:grpSpPr>
          <a:xfrm rot="5400000">
            <a:off x="1553577" y="5121384"/>
            <a:ext cx="152397" cy="329986"/>
            <a:chOff x="4042914" y="4662478"/>
            <a:chExt cx="900000" cy="359996"/>
          </a:xfrm>
        </p:grpSpPr>
        <p:cxnSp>
          <p:nvCxnSpPr>
            <p:cNvPr id="87" name="直線接點 32"/>
            <p:cNvCxnSpPr/>
            <p:nvPr/>
          </p:nvCxnSpPr>
          <p:spPr>
            <a:xfrm flipH="1" flipV="1">
              <a:off x="4049326" y="4662480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H="1" flipV="1">
              <a:off x="4042914" y="4828621"/>
              <a:ext cx="900000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32"/>
            <p:cNvCxnSpPr/>
            <p:nvPr/>
          </p:nvCxnSpPr>
          <p:spPr>
            <a:xfrm flipV="1">
              <a:off x="4937228" y="4662478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32"/>
            <p:cNvCxnSpPr/>
            <p:nvPr/>
          </p:nvCxnSpPr>
          <p:spPr>
            <a:xfrm flipH="1" flipV="1">
              <a:off x="4492914" y="4842476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文字方塊 90"/>
          <p:cNvSpPr txBox="1"/>
          <p:nvPr/>
        </p:nvSpPr>
        <p:spPr>
          <a:xfrm>
            <a:off x="716703" y="5430946"/>
            <a:ext cx="744156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&lt;</a:t>
            </a:r>
            <a:r>
              <a:rPr lang="en-US" altLang="zh-TW" sz="2000" dirty="0">
                <a:solidFill>
                  <a:srgbClr val="E759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&gt;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92" name="群組 91"/>
          <p:cNvGrpSpPr/>
          <p:nvPr/>
        </p:nvGrpSpPr>
        <p:grpSpPr>
          <a:xfrm rot="5400000">
            <a:off x="1555540" y="5490954"/>
            <a:ext cx="144000" cy="329986"/>
            <a:chOff x="4042914" y="4662478"/>
            <a:chExt cx="900000" cy="359996"/>
          </a:xfrm>
        </p:grpSpPr>
        <p:cxnSp>
          <p:nvCxnSpPr>
            <p:cNvPr id="93" name="直線接點 32"/>
            <p:cNvCxnSpPr/>
            <p:nvPr/>
          </p:nvCxnSpPr>
          <p:spPr>
            <a:xfrm flipH="1" flipV="1">
              <a:off x="4049326" y="4662480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/>
            <p:cNvCxnSpPr/>
            <p:nvPr/>
          </p:nvCxnSpPr>
          <p:spPr>
            <a:xfrm flipH="1" flipV="1">
              <a:off x="4042914" y="4832085"/>
              <a:ext cx="900000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32"/>
            <p:cNvCxnSpPr/>
            <p:nvPr/>
          </p:nvCxnSpPr>
          <p:spPr>
            <a:xfrm flipV="1">
              <a:off x="4937228" y="4662478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32"/>
            <p:cNvCxnSpPr/>
            <p:nvPr/>
          </p:nvCxnSpPr>
          <p:spPr>
            <a:xfrm flipH="1" flipV="1">
              <a:off x="4492914" y="4842476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文字方塊 96"/>
          <p:cNvSpPr txBox="1"/>
          <p:nvPr/>
        </p:nvSpPr>
        <p:spPr>
          <a:xfrm>
            <a:off x="641340" y="5708058"/>
            <a:ext cx="877988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&lt;</a:t>
            </a:r>
            <a:r>
              <a:rPr lang="en-US" altLang="zh-TW" sz="2000" spc="-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spc="-100" dirty="0" err="1">
                <a:solidFill>
                  <a:srgbClr val="E759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sz="2000" spc="-100" dirty="0">
                <a:solidFill>
                  <a:srgbClr val="E759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&gt;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98" name="群組 97"/>
          <p:cNvGrpSpPr/>
          <p:nvPr/>
        </p:nvGrpSpPr>
        <p:grpSpPr>
          <a:xfrm rot="5400000">
            <a:off x="1555540" y="5758910"/>
            <a:ext cx="144000" cy="329986"/>
            <a:chOff x="4042914" y="4662478"/>
            <a:chExt cx="900000" cy="359996"/>
          </a:xfrm>
        </p:grpSpPr>
        <p:cxnSp>
          <p:nvCxnSpPr>
            <p:cNvPr id="99" name="直線接點 32"/>
            <p:cNvCxnSpPr/>
            <p:nvPr/>
          </p:nvCxnSpPr>
          <p:spPr>
            <a:xfrm flipH="1" flipV="1">
              <a:off x="4049326" y="4662480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>
            <a:xfrm flipH="1" flipV="1">
              <a:off x="4042914" y="4825157"/>
              <a:ext cx="900000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32"/>
            <p:cNvCxnSpPr/>
            <p:nvPr/>
          </p:nvCxnSpPr>
          <p:spPr>
            <a:xfrm flipV="1">
              <a:off x="4937228" y="4662478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32"/>
            <p:cNvCxnSpPr/>
            <p:nvPr/>
          </p:nvCxnSpPr>
          <p:spPr>
            <a:xfrm flipH="1" flipV="1">
              <a:off x="4492914" y="4842476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文字方塊 102"/>
          <p:cNvSpPr txBox="1"/>
          <p:nvPr/>
        </p:nvSpPr>
        <p:spPr>
          <a:xfrm>
            <a:off x="713353" y="5966688"/>
            <a:ext cx="744156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&lt;</a:t>
            </a:r>
            <a:r>
              <a:rPr lang="en-US" altLang="zh-TW" sz="2000" dirty="0">
                <a:solidFill>
                  <a:srgbClr val="E759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u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&gt;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104" name="群組 103"/>
          <p:cNvGrpSpPr/>
          <p:nvPr/>
        </p:nvGrpSpPr>
        <p:grpSpPr>
          <a:xfrm rot="5400000">
            <a:off x="1555540" y="6001750"/>
            <a:ext cx="144000" cy="329986"/>
            <a:chOff x="4042914" y="4662478"/>
            <a:chExt cx="900000" cy="359996"/>
          </a:xfrm>
        </p:grpSpPr>
        <p:cxnSp>
          <p:nvCxnSpPr>
            <p:cNvPr id="105" name="直線接點 32"/>
            <p:cNvCxnSpPr/>
            <p:nvPr/>
          </p:nvCxnSpPr>
          <p:spPr>
            <a:xfrm flipH="1" flipV="1">
              <a:off x="4049326" y="4662480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/>
          </p:nvCxnSpPr>
          <p:spPr>
            <a:xfrm flipH="1" flipV="1">
              <a:off x="4042914" y="4825157"/>
              <a:ext cx="900000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32"/>
            <p:cNvCxnSpPr/>
            <p:nvPr/>
          </p:nvCxnSpPr>
          <p:spPr>
            <a:xfrm flipV="1">
              <a:off x="4937228" y="4662478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32"/>
            <p:cNvCxnSpPr/>
            <p:nvPr/>
          </p:nvCxnSpPr>
          <p:spPr>
            <a:xfrm flipH="1" flipV="1">
              <a:off x="4492914" y="4842476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內容版面配置區 19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1" b="928"/>
          <a:stretch/>
        </p:blipFill>
        <p:spPr>
          <a:xfrm>
            <a:off x="1915715" y="1338944"/>
            <a:ext cx="8360569" cy="495132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cxnSp>
        <p:nvCxnSpPr>
          <p:cNvPr id="110" name="直線接點 32"/>
          <p:cNvCxnSpPr/>
          <p:nvPr/>
        </p:nvCxnSpPr>
        <p:spPr>
          <a:xfrm rot="5400000" flipH="1" flipV="1">
            <a:off x="1643413" y="4670941"/>
            <a:ext cx="0" cy="33120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29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標籤結構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3418724" y="2174312"/>
            <a:ext cx="2273379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zh-TW" altLang="en-US" sz="3600" dirty="0">
                <a:solidFill>
                  <a:srgbClr val="71BA5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項目</a:t>
            </a:r>
          </a:p>
        </p:txBody>
      </p:sp>
      <p:grpSp>
        <p:nvGrpSpPr>
          <p:cNvPr id="7" name="群組 6"/>
          <p:cNvGrpSpPr/>
          <p:nvPr/>
        </p:nvGrpSpPr>
        <p:grpSpPr>
          <a:xfrm rot="16200000" flipV="1">
            <a:off x="5025640" y="2284055"/>
            <a:ext cx="417351" cy="359994"/>
            <a:chOff x="4042914" y="4662480"/>
            <a:chExt cx="900000" cy="359994"/>
          </a:xfrm>
        </p:grpSpPr>
        <p:cxnSp>
          <p:nvCxnSpPr>
            <p:cNvPr id="8" name="直線接點 32"/>
            <p:cNvCxnSpPr/>
            <p:nvPr/>
          </p:nvCxnSpPr>
          <p:spPr>
            <a:xfrm flipH="1" flipV="1">
              <a:off x="4050582" y="4662480"/>
              <a:ext cx="0" cy="179998"/>
            </a:xfrm>
            <a:prstGeom prst="straightConnector1">
              <a:avLst/>
            </a:prstGeom>
            <a:ln w="28575">
              <a:solidFill>
                <a:srgbClr val="71BA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 flipH="1" flipV="1">
              <a:off x="4042914" y="4842476"/>
              <a:ext cx="900000" cy="2"/>
            </a:xfrm>
            <a:prstGeom prst="line">
              <a:avLst/>
            </a:prstGeom>
            <a:ln w="28575">
              <a:solidFill>
                <a:srgbClr val="71BA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32"/>
            <p:cNvCxnSpPr/>
            <p:nvPr/>
          </p:nvCxnSpPr>
          <p:spPr>
            <a:xfrm flipV="1">
              <a:off x="4933771" y="4662480"/>
              <a:ext cx="0" cy="179998"/>
            </a:xfrm>
            <a:prstGeom prst="straightConnector1">
              <a:avLst/>
            </a:prstGeom>
            <a:ln w="28575">
              <a:solidFill>
                <a:srgbClr val="71BA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32"/>
            <p:cNvCxnSpPr/>
            <p:nvPr/>
          </p:nvCxnSpPr>
          <p:spPr>
            <a:xfrm flipH="1" flipV="1">
              <a:off x="4492914" y="4842476"/>
              <a:ext cx="0" cy="179998"/>
            </a:xfrm>
            <a:prstGeom prst="straightConnector1">
              <a:avLst/>
            </a:prstGeom>
            <a:ln w="28575">
              <a:solidFill>
                <a:srgbClr val="71BA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/>
          <p:cNvGrpSpPr/>
          <p:nvPr/>
        </p:nvGrpSpPr>
        <p:grpSpPr>
          <a:xfrm rot="5400000" flipH="1">
            <a:off x="3868288" y="1549412"/>
            <a:ext cx="420937" cy="359994"/>
            <a:chOff x="4042914" y="4662480"/>
            <a:chExt cx="900000" cy="359994"/>
          </a:xfrm>
        </p:grpSpPr>
        <p:cxnSp>
          <p:nvCxnSpPr>
            <p:cNvPr id="13" name="直線接點 32"/>
            <p:cNvCxnSpPr/>
            <p:nvPr/>
          </p:nvCxnSpPr>
          <p:spPr>
            <a:xfrm flipH="1" flipV="1">
              <a:off x="4050582" y="4662480"/>
              <a:ext cx="0" cy="179998"/>
            </a:xfrm>
            <a:prstGeom prst="straightConnector1">
              <a:avLst/>
            </a:prstGeom>
            <a:ln w="28575">
              <a:solidFill>
                <a:srgbClr val="E759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 flipH="1" flipV="1">
              <a:off x="4042914" y="4842476"/>
              <a:ext cx="900000" cy="2"/>
            </a:xfrm>
            <a:prstGeom prst="line">
              <a:avLst/>
            </a:prstGeom>
            <a:ln w="28575">
              <a:solidFill>
                <a:srgbClr val="E759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32"/>
            <p:cNvCxnSpPr/>
            <p:nvPr/>
          </p:nvCxnSpPr>
          <p:spPr>
            <a:xfrm flipV="1">
              <a:off x="4933771" y="4662480"/>
              <a:ext cx="0" cy="179998"/>
            </a:xfrm>
            <a:prstGeom prst="straightConnector1">
              <a:avLst/>
            </a:prstGeom>
            <a:ln w="28575">
              <a:solidFill>
                <a:srgbClr val="E759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32"/>
            <p:cNvCxnSpPr/>
            <p:nvPr/>
          </p:nvCxnSpPr>
          <p:spPr>
            <a:xfrm flipH="1" flipV="1">
              <a:off x="4492914" y="4842476"/>
              <a:ext cx="0" cy="179998"/>
            </a:xfrm>
            <a:prstGeom prst="straightConnector1">
              <a:avLst/>
            </a:prstGeom>
            <a:ln w="28575">
              <a:solidFill>
                <a:srgbClr val="E759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字方塊 3"/>
          <p:cNvSpPr txBox="1"/>
          <p:nvPr/>
        </p:nvSpPr>
        <p:spPr>
          <a:xfrm>
            <a:off x="3898760" y="1262499"/>
            <a:ext cx="5721490" cy="452431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TW" sz="4800" b="1" dirty="0">
                <a:cs typeface="Times New Roman" panose="02020603050405020304" pitchFamily="18" charset="0"/>
              </a:rPr>
              <a:t>&lt;</a:t>
            </a:r>
            <a:r>
              <a:rPr lang="en-US" altLang="zh-TW" sz="4800" b="1" dirty="0">
                <a:solidFill>
                  <a:srgbClr val="E75926"/>
                </a:solidFill>
                <a:cs typeface="Times New Roman" panose="02020603050405020304" pitchFamily="18" charset="0"/>
              </a:rPr>
              <a:t>ul</a:t>
            </a:r>
            <a:r>
              <a:rPr lang="en-US" altLang="zh-TW" sz="4800" b="1" dirty="0"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TW" sz="4800" b="1" dirty="0">
                <a:cs typeface="Times New Roman" panose="02020603050405020304" pitchFamily="18" charset="0"/>
              </a:rPr>
              <a:t>	&lt;</a:t>
            </a:r>
            <a:r>
              <a:rPr lang="en-US" altLang="zh-TW" sz="4800" b="1" dirty="0">
                <a:solidFill>
                  <a:srgbClr val="71BA51"/>
                </a:solidFill>
                <a:cs typeface="Times New Roman" panose="02020603050405020304" pitchFamily="18" charset="0"/>
              </a:rPr>
              <a:t>li</a:t>
            </a:r>
            <a:r>
              <a:rPr lang="en-US" altLang="zh-TW" sz="4800" b="1" dirty="0">
                <a:cs typeface="Times New Roman" panose="02020603050405020304" pitchFamily="18" charset="0"/>
              </a:rPr>
              <a:t>&gt;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項目</a:t>
            </a:r>
            <a:r>
              <a:rPr lang="en-US" altLang="zh-TW" sz="4800" b="1" dirty="0">
                <a:cs typeface="Times New Roman" panose="02020603050405020304" pitchFamily="18" charset="0"/>
              </a:rPr>
              <a:t>1&lt;</a:t>
            </a:r>
            <a:r>
              <a:rPr lang="en-US" altLang="zh-TW" sz="4800" b="1" dirty="0">
                <a:solidFill>
                  <a:srgbClr val="71BA51"/>
                </a:solidFill>
                <a:cs typeface="Times New Roman" panose="02020603050405020304" pitchFamily="18" charset="0"/>
              </a:rPr>
              <a:t>/li</a:t>
            </a:r>
            <a:r>
              <a:rPr lang="en-US" altLang="zh-TW" sz="4800" b="1" dirty="0"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TW" sz="4800" b="1" dirty="0">
                <a:cs typeface="Times New Roman" panose="02020603050405020304" pitchFamily="18" charset="0"/>
              </a:rPr>
              <a:t>	&lt;</a:t>
            </a:r>
            <a:r>
              <a:rPr lang="en-US" altLang="zh-TW" sz="4800" b="1" dirty="0">
                <a:solidFill>
                  <a:srgbClr val="71BA51"/>
                </a:solidFill>
                <a:cs typeface="Times New Roman" panose="02020603050405020304" pitchFamily="18" charset="0"/>
              </a:rPr>
              <a:t>li</a:t>
            </a:r>
            <a:r>
              <a:rPr lang="en-US" altLang="zh-TW" sz="4800" b="1" dirty="0">
                <a:cs typeface="Times New Roman" panose="02020603050405020304" pitchFamily="18" charset="0"/>
              </a:rPr>
              <a:t>&gt;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項目</a:t>
            </a:r>
            <a:r>
              <a:rPr lang="en-US" altLang="zh-TW" sz="4800" b="1" dirty="0">
                <a:cs typeface="Times New Roman" panose="02020603050405020304" pitchFamily="18" charset="0"/>
              </a:rPr>
              <a:t>2&lt;</a:t>
            </a:r>
            <a:r>
              <a:rPr lang="en-US" altLang="zh-TW" sz="4800" b="1" dirty="0">
                <a:solidFill>
                  <a:srgbClr val="71BA51"/>
                </a:solidFill>
                <a:cs typeface="Times New Roman" panose="02020603050405020304" pitchFamily="18" charset="0"/>
              </a:rPr>
              <a:t>/li</a:t>
            </a:r>
            <a:r>
              <a:rPr lang="en-US" altLang="zh-TW" sz="4800" b="1" dirty="0"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TW" sz="4800" b="1" dirty="0">
                <a:cs typeface="Times New Roman" panose="02020603050405020304" pitchFamily="18" charset="0"/>
              </a:rPr>
              <a:t>	&lt;</a:t>
            </a:r>
            <a:r>
              <a:rPr lang="en-US" altLang="zh-TW" sz="4800" b="1" dirty="0">
                <a:solidFill>
                  <a:srgbClr val="71BA51"/>
                </a:solidFill>
                <a:cs typeface="Times New Roman" panose="02020603050405020304" pitchFamily="18" charset="0"/>
              </a:rPr>
              <a:t>li</a:t>
            </a:r>
            <a:r>
              <a:rPr lang="en-US" altLang="zh-TW" sz="4800" b="1" dirty="0">
                <a:cs typeface="Times New Roman" panose="02020603050405020304" pitchFamily="18" charset="0"/>
              </a:rPr>
              <a:t>&gt;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項目</a:t>
            </a:r>
            <a:r>
              <a:rPr lang="en-US" altLang="zh-TW" sz="4800" b="1" dirty="0">
                <a:cs typeface="Times New Roman" panose="02020603050405020304" pitchFamily="18" charset="0"/>
              </a:rPr>
              <a:t>3&lt;</a:t>
            </a:r>
            <a:r>
              <a:rPr lang="en-US" altLang="zh-TW" sz="4800" b="1" dirty="0">
                <a:solidFill>
                  <a:srgbClr val="71BA51"/>
                </a:solidFill>
                <a:cs typeface="Times New Roman" panose="02020603050405020304" pitchFamily="18" charset="0"/>
              </a:rPr>
              <a:t>/li</a:t>
            </a:r>
            <a:r>
              <a:rPr lang="en-US" altLang="zh-TW" sz="4800" b="1" dirty="0">
                <a:cs typeface="Times New Roman" panose="02020603050405020304" pitchFamily="18" charset="0"/>
              </a:rPr>
              <a:t>&gt;</a:t>
            </a:r>
          </a:p>
          <a:p>
            <a:endParaRPr lang="en-US" altLang="zh-TW" sz="4800" b="1" dirty="0">
              <a:cs typeface="Times New Roman" panose="02020603050405020304" pitchFamily="18" charset="0"/>
            </a:endParaRPr>
          </a:p>
          <a:p>
            <a:r>
              <a:rPr lang="en-US" altLang="zh-TW" sz="4800" b="1" dirty="0">
                <a:cs typeface="Times New Roman" panose="02020603050405020304" pitchFamily="18" charset="0"/>
              </a:rPr>
              <a:t>&lt;</a:t>
            </a:r>
            <a:r>
              <a:rPr lang="en-US" altLang="zh-TW" sz="4800" b="1" dirty="0">
                <a:solidFill>
                  <a:srgbClr val="E75926"/>
                </a:solidFill>
                <a:cs typeface="Times New Roman" panose="02020603050405020304" pitchFamily="18" charset="0"/>
              </a:rPr>
              <a:t>/ul</a:t>
            </a:r>
            <a:r>
              <a:rPr lang="en-US" altLang="zh-TW" sz="4800" b="1" dirty="0">
                <a:cs typeface="Times New Roman" panose="02020603050405020304" pitchFamily="18" charset="0"/>
              </a:rPr>
              <a:t>&gt;</a:t>
            </a:r>
            <a:endParaRPr lang="zh-TW" altLang="en-US" sz="4800" b="1" dirty="0"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759505" y="4421993"/>
            <a:ext cx="923330" cy="640885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 anchor="ctr" anchorCtr="1">
            <a:spAutoFit/>
          </a:bodyPr>
          <a:lstStyle/>
          <a:p>
            <a:pPr algn="ctr"/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630344" y="1408715"/>
            <a:ext cx="2273379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zh-TW" altLang="en-US" sz="3600" dirty="0">
                <a:solidFill>
                  <a:srgbClr val="E759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項目符號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1743370" y="1408715"/>
            <a:ext cx="2047326" cy="646331"/>
          </a:xfrm>
          <a:prstGeom prst="rect">
            <a:avLst/>
          </a:prstGeom>
          <a:solidFill>
            <a:srgbClr val="FEFEFE"/>
          </a:solidFill>
        </p:spPr>
        <p:txBody>
          <a:bodyPr wrap="square" rtlCol="0" anchor="ctr" anchorCtr="1">
            <a:spAutoFit/>
          </a:bodyPr>
          <a:lstStyle/>
          <a:p>
            <a:r>
              <a:rPr lang="zh-TW" altLang="en-US" sz="3600" dirty="0">
                <a:solidFill>
                  <a:srgbClr val="E759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數字編號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4497712" y="4939966"/>
            <a:ext cx="1548000" cy="830997"/>
          </a:xfrm>
          <a:prstGeom prst="rect">
            <a:avLst/>
          </a:prstGeom>
          <a:solidFill>
            <a:srgbClr val="FEFEFE"/>
          </a:solidFill>
        </p:spPr>
        <p:txBody>
          <a:bodyPr wrap="square" rtlCol="0" anchor="ctr" anchorCtr="1">
            <a:spAutoFit/>
          </a:bodyPr>
          <a:lstStyle/>
          <a:p>
            <a:r>
              <a:rPr lang="en-US" altLang="zh-TW" sz="4800" b="1" dirty="0">
                <a:cs typeface="Times New Roman" panose="02020603050405020304" pitchFamily="18" charset="0"/>
              </a:rPr>
              <a:t>&lt;</a:t>
            </a:r>
            <a:r>
              <a:rPr lang="en-US" altLang="zh-TW" sz="4800" b="1" dirty="0">
                <a:solidFill>
                  <a:srgbClr val="E75926"/>
                </a:solidFill>
                <a:cs typeface="Times New Roman" panose="02020603050405020304" pitchFamily="18" charset="0"/>
              </a:rPr>
              <a:t>/ol</a:t>
            </a:r>
            <a:r>
              <a:rPr lang="en-US" altLang="zh-TW" sz="4800" b="1" dirty="0"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370318" y="1280265"/>
            <a:ext cx="1548000" cy="830997"/>
          </a:xfrm>
          <a:prstGeom prst="rect">
            <a:avLst/>
          </a:prstGeom>
          <a:solidFill>
            <a:srgbClr val="FEFEFE"/>
          </a:solidFill>
        </p:spPr>
        <p:txBody>
          <a:bodyPr wrap="square" rtlCol="0" anchor="ctr" anchorCtr="1">
            <a:spAutoFit/>
          </a:bodyPr>
          <a:lstStyle/>
          <a:p>
            <a:r>
              <a:rPr lang="en-US" altLang="zh-TW" sz="4800" b="1" dirty="0">
                <a:cs typeface="Times New Roman" panose="02020603050405020304" pitchFamily="18" charset="0"/>
              </a:rPr>
              <a:t>&lt;</a:t>
            </a:r>
            <a:r>
              <a:rPr lang="en-US" altLang="zh-TW" sz="4800" b="1" dirty="0">
                <a:solidFill>
                  <a:srgbClr val="E75926"/>
                </a:solidFill>
                <a:cs typeface="Times New Roman" panose="02020603050405020304" pitchFamily="18" charset="0"/>
              </a:rPr>
              <a:t>ol</a:t>
            </a:r>
            <a:r>
              <a:rPr lang="en-US" altLang="zh-TW" sz="4800" b="1" dirty="0"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0547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字方塊 23"/>
          <p:cNvSpPr txBox="1"/>
          <p:nvPr/>
        </p:nvSpPr>
        <p:spPr>
          <a:xfrm>
            <a:off x="5393007" y="2748634"/>
            <a:ext cx="3656324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TW" sz="4800" b="1" dirty="0">
                <a:cs typeface="Times New Roman" panose="02020603050405020304" pitchFamily="18" charset="0"/>
              </a:rPr>
              <a:t>&lt;</a:t>
            </a:r>
            <a:r>
              <a:rPr lang="en-US" altLang="zh-TW" sz="4800" b="1" dirty="0">
                <a:solidFill>
                  <a:srgbClr val="71BA51"/>
                </a:solidFill>
                <a:cs typeface="Times New Roman" panose="02020603050405020304" pitchFamily="18" charset="0"/>
              </a:rPr>
              <a:t>li</a:t>
            </a:r>
            <a:r>
              <a:rPr lang="en-US" altLang="zh-TW" sz="4800" b="1" dirty="0">
                <a:cs typeface="Times New Roman" panose="02020603050405020304" pitchFamily="18" charset="0"/>
              </a:rPr>
              <a:t>&gt;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項目</a:t>
            </a:r>
            <a:r>
              <a:rPr lang="en-US" altLang="zh-TW" sz="4800" b="1" dirty="0">
                <a:cs typeface="Times New Roman" panose="02020603050405020304" pitchFamily="18" charset="0"/>
              </a:rPr>
              <a:t>2&lt;</a:t>
            </a:r>
            <a:r>
              <a:rPr lang="en-US" altLang="zh-TW" sz="4800" b="1" dirty="0">
                <a:solidFill>
                  <a:srgbClr val="71BA51"/>
                </a:solidFill>
                <a:cs typeface="Times New Roman" panose="02020603050405020304" pitchFamily="18" charset="0"/>
              </a:rPr>
              <a:t>/li</a:t>
            </a:r>
            <a:r>
              <a:rPr lang="en-US" altLang="zh-TW" sz="4800" b="1" dirty="0"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巢狀清單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3418724" y="2174312"/>
            <a:ext cx="2273379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zh-TW" altLang="en-US" sz="3600" dirty="0">
                <a:solidFill>
                  <a:srgbClr val="71BA5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項目</a:t>
            </a:r>
          </a:p>
        </p:txBody>
      </p:sp>
      <p:grpSp>
        <p:nvGrpSpPr>
          <p:cNvPr id="7" name="群組 6"/>
          <p:cNvGrpSpPr/>
          <p:nvPr/>
        </p:nvGrpSpPr>
        <p:grpSpPr>
          <a:xfrm rot="16200000" flipV="1">
            <a:off x="5025640" y="2284055"/>
            <a:ext cx="417351" cy="359994"/>
            <a:chOff x="4042914" y="4662480"/>
            <a:chExt cx="900000" cy="359994"/>
          </a:xfrm>
        </p:grpSpPr>
        <p:cxnSp>
          <p:nvCxnSpPr>
            <p:cNvPr id="8" name="直線接點 32"/>
            <p:cNvCxnSpPr/>
            <p:nvPr/>
          </p:nvCxnSpPr>
          <p:spPr>
            <a:xfrm flipH="1" flipV="1">
              <a:off x="4050582" y="4662480"/>
              <a:ext cx="0" cy="179998"/>
            </a:xfrm>
            <a:prstGeom prst="straightConnector1">
              <a:avLst/>
            </a:prstGeom>
            <a:ln w="28575">
              <a:solidFill>
                <a:srgbClr val="71BA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 flipH="1" flipV="1">
              <a:off x="4042914" y="4842476"/>
              <a:ext cx="900000" cy="2"/>
            </a:xfrm>
            <a:prstGeom prst="line">
              <a:avLst/>
            </a:prstGeom>
            <a:ln w="28575">
              <a:solidFill>
                <a:srgbClr val="71BA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32"/>
            <p:cNvCxnSpPr/>
            <p:nvPr/>
          </p:nvCxnSpPr>
          <p:spPr>
            <a:xfrm flipV="1">
              <a:off x="4933771" y="4662480"/>
              <a:ext cx="0" cy="179998"/>
            </a:xfrm>
            <a:prstGeom prst="straightConnector1">
              <a:avLst/>
            </a:prstGeom>
            <a:ln w="28575">
              <a:solidFill>
                <a:srgbClr val="71BA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32"/>
            <p:cNvCxnSpPr/>
            <p:nvPr/>
          </p:nvCxnSpPr>
          <p:spPr>
            <a:xfrm flipH="1" flipV="1">
              <a:off x="4492914" y="4842476"/>
              <a:ext cx="0" cy="179998"/>
            </a:xfrm>
            <a:prstGeom prst="straightConnector1">
              <a:avLst/>
            </a:prstGeom>
            <a:ln w="28575">
              <a:solidFill>
                <a:srgbClr val="71BA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/>
          <p:cNvGrpSpPr/>
          <p:nvPr/>
        </p:nvGrpSpPr>
        <p:grpSpPr>
          <a:xfrm rot="5400000" flipH="1">
            <a:off x="3868288" y="1549412"/>
            <a:ext cx="420937" cy="359994"/>
            <a:chOff x="4042914" y="4662480"/>
            <a:chExt cx="900000" cy="359994"/>
          </a:xfrm>
        </p:grpSpPr>
        <p:cxnSp>
          <p:nvCxnSpPr>
            <p:cNvPr id="13" name="直線接點 32"/>
            <p:cNvCxnSpPr/>
            <p:nvPr/>
          </p:nvCxnSpPr>
          <p:spPr>
            <a:xfrm flipH="1" flipV="1">
              <a:off x="4050582" y="4662480"/>
              <a:ext cx="0" cy="179998"/>
            </a:xfrm>
            <a:prstGeom prst="straightConnector1">
              <a:avLst/>
            </a:prstGeom>
            <a:ln w="28575">
              <a:solidFill>
                <a:srgbClr val="E759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 flipH="1" flipV="1">
              <a:off x="4042914" y="4842476"/>
              <a:ext cx="900000" cy="2"/>
            </a:xfrm>
            <a:prstGeom prst="line">
              <a:avLst/>
            </a:prstGeom>
            <a:ln w="28575">
              <a:solidFill>
                <a:srgbClr val="E759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32"/>
            <p:cNvCxnSpPr/>
            <p:nvPr/>
          </p:nvCxnSpPr>
          <p:spPr>
            <a:xfrm flipV="1">
              <a:off x="4933771" y="4662480"/>
              <a:ext cx="0" cy="179998"/>
            </a:xfrm>
            <a:prstGeom prst="straightConnector1">
              <a:avLst/>
            </a:prstGeom>
            <a:ln w="28575">
              <a:solidFill>
                <a:srgbClr val="E759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32"/>
            <p:cNvCxnSpPr/>
            <p:nvPr/>
          </p:nvCxnSpPr>
          <p:spPr>
            <a:xfrm flipH="1" flipV="1">
              <a:off x="4492914" y="4842476"/>
              <a:ext cx="0" cy="179998"/>
            </a:xfrm>
            <a:prstGeom prst="straightConnector1">
              <a:avLst/>
            </a:prstGeom>
            <a:ln w="28575">
              <a:solidFill>
                <a:srgbClr val="E759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字方塊 16"/>
          <p:cNvSpPr txBox="1"/>
          <p:nvPr/>
        </p:nvSpPr>
        <p:spPr>
          <a:xfrm>
            <a:off x="6759505" y="4421993"/>
            <a:ext cx="923330" cy="640885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 anchor="ctr" anchorCtr="1">
            <a:spAutoFit/>
          </a:bodyPr>
          <a:lstStyle/>
          <a:p>
            <a:pPr algn="ctr"/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630344" y="1408715"/>
            <a:ext cx="2273379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zh-TW" altLang="en-US" sz="3600" dirty="0">
                <a:solidFill>
                  <a:srgbClr val="E759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項目符號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4497712" y="4939966"/>
            <a:ext cx="1548000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TW" sz="4800" b="1" dirty="0">
                <a:cs typeface="Times New Roman" panose="02020603050405020304" pitchFamily="18" charset="0"/>
              </a:rPr>
              <a:t>&lt;</a:t>
            </a:r>
            <a:r>
              <a:rPr lang="en-US" altLang="zh-TW" sz="4800" b="1" dirty="0">
                <a:solidFill>
                  <a:srgbClr val="E75926"/>
                </a:solidFill>
                <a:cs typeface="Times New Roman" panose="02020603050405020304" pitchFamily="18" charset="0"/>
              </a:rPr>
              <a:t>/ul</a:t>
            </a:r>
            <a:r>
              <a:rPr lang="en-US" altLang="zh-TW" sz="4800" b="1" dirty="0"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370318" y="1280265"/>
            <a:ext cx="1548000" cy="830997"/>
          </a:xfrm>
          <a:prstGeom prst="rect">
            <a:avLst/>
          </a:prstGeom>
          <a:solidFill>
            <a:srgbClr val="FEFEFE"/>
          </a:solidFill>
        </p:spPr>
        <p:txBody>
          <a:bodyPr wrap="square" rtlCol="0" anchor="ctr" anchorCtr="1">
            <a:spAutoFit/>
          </a:bodyPr>
          <a:lstStyle/>
          <a:p>
            <a:r>
              <a:rPr lang="en-US" altLang="zh-TW" sz="4800" b="1" dirty="0">
                <a:cs typeface="Times New Roman" panose="02020603050405020304" pitchFamily="18" charset="0"/>
              </a:rPr>
              <a:t>&lt;</a:t>
            </a:r>
            <a:r>
              <a:rPr lang="en-US" altLang="zh-TW" sz="4800" b="1" dirty="0">
                <a:solidFill>
                  <a:srgbClr val="E75926"/>
                </a:solidFill>
                <a:cs typeface="Times New Roman" panose="02020603050405020304" pitchFamily="18" charset="0"/>
              </a:rPr>
              <a:t>ul</a:t>
            </a:r>
            <a:r>
              <a:rPr lang="en-US" altLang="zh-TW" sz="4800" b="1" dirty="0"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5288932" y="2016529"/>
            <a:ext cx="2686998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TW" sz="4800" b="1" dirty="0">
                <a:cs typeface="Times New Roman" panose="02020603050405020304" pitchFamily="18" charset="0"/>
              </a:rPr>
              <a:t>&lt;</a:t>
            </a:r>
            <a:r>
              <a:rPr lang="en-US" altLang="zh-TW" sz="4800" b="1" dirty="0">
                <a:solidFill>
                  <a:srgbClr val="71BA51"/>
                </a:solidFill>
                <a:cs typeface="Times New Roman" panose="02020603050405020304" pitchFamily="18" charset="0"/>
              </a:rPr>
              <a:t>li</a:t>
            </a:r>
            <a:r>
              <a:rPr lang="en-US" altLang="zh-TW" sz="4800" b="1" dirty="0">
                <a:cs typeface="Times New Roman" panose="02020603050405020304" pitchFamily="18" charset="0"/>
              </a:rPr>
              <a:t>&gt;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項目</a:t>
            </a:r>
            <a:r>
              <a:rPr lang="en-US" altLang="zh-TW" sz="4800" b="1" dirty="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7609332" y="2014450"/>
            <a:ext cx="1440000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TW" sz="4800" b="1" dirty="0">
                <a:cs typeface="Times New Roman" panose="02020603050405020304" pitchFamily="18" charset="0"/>
              </a:rPr>
              <a:t>&lt;</a:t>
            </a:r>
            <a:r>
              <a:rPr lang="en-US" altLang="zh-TW" sz="4800" b="1" dirty="0">
                <a:solidFill>
                  <a:srgbClr val="71BA51"/>
                </a:solidFill>
                <a:cs typeface="Times New Roman" panose="02020603050405020304" pitchFamily="18" charset="0"/>
              </a:rPr>
              <a:t>/li</a:t>
            </a:r>
            <a:r>
              <a:rPr lang="en-US" altLang="zh-TW" sz="4800" b="1" dirty="0"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5393008" y="3471737"/>
            <a:ext cx="3656324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TW" sz="4800" b="1" dirty="0">
                <a:cs typeface="Times New Roman" panose="02020603050405020304" pitchFamily="18" charset="0"/>
              </a:rPr>
              <a:t>&lt;</a:t>
            </a:r>
            <a:r>
              <a:rPr lang="en-US" altLang="zh-TW" sz="4800" b="1" dirty="0">
                <a:solidFill>
                  <a:srgbClr val="71BA51"/>
                </a:solidFill>
                <a:cs typeface="Times New Roman" panose="02020603050405020304" pitchFamily="18" charset="0"/>
              </a:rPr>
              <a:t>li</a:t>
            </a:r>
            <a:r>
              <a:rPr lang="en-US" altLang="zh-TW" sz="4800" b="1" dirty="0">
                <a:cs typeface="Times New Roman" panose="02020603050405020304" pitchFamily="18" charset="0"/>
              </a:rPr>
              <a:t>&gt;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項目</a:t>
            </a:r>
            <a:r>
              <a:rPr lang="en-US" altLang="zh-TW" sz="4800" b="1" dirty="0">
                <a:cs typeface="Times New Roman" panose="02020603050405020304" pitchFamily="18" charset="0"/>
              </a:rPr>
              <a:t>3&lt;</a:t>
            </a:r>
            <a:r>
              <a:rPr lang="en-US" altLang="zh-TW" sz="4800" b="1" dirty="0">
                <a:solidFill>
                  <a:srgbClr val="71BA51"/>
                </a:solidFill>
                <a:cs typeface="Times New Roman" panose="02020603050405020304" pitchFamily="18" charset="0"/>
              </a:rPr>
              <a:t>/li</a:t>
            </a:r>
            <a:r>
              <a:rPr lang="en-US" altLang="zh-TW" sz="4800" b="1" dirty="0"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5796178" y="2748494"/>
            <a:ext cx="5643550" cy="280076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TW" sz="4400" b="1" dirty="0">
                <a:cs typeface="Times New Roman" panose="02020603050405020304" pitchFamily="18" charset="0"/>
              </a:rPr>
              <a:t>&lt;</a:t>
            </a:r>
            <a:r>
              <a:rPr lang="en-US" altLang="zh-TW" sz="4400" b="1" dirty="0">
                <a:solidFill>
                  <a:srgbClr val="E75926"/>
                </a:solidFill>
                <a:cs typeface="Times New Roman" panose="02020603050405020304" pitchFamily="18" charset="0"/>
              </a:rPr>
              <a:t>ul</a:t>
            </a:r>
            <a:r>
              <a:rPr lang="en-US" altLang="zh-TW" sz="4400" b="1" dirty="0"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TW" sz="4400" b="1" dirty="0">
                <a:cs typeface="Times New Roman" panose="02020603050405020304" pitchFamily="18" charset="0"/>
              </a:rPr>
              <a:t>	&lt;</a:t>
            </a:r>
            <a:r>
              <a:rPr lang="en-US" altLang="zh-TW" sz="4400" b="1" dirty="0">
                <a:solidFill>
                  <a:srgbClr val="71BA51"/>
                </a:solidFill>
                <a:cs typeface="Times New Roman" panose="02020603050405020304" pitchFamily="18" charset="0"/>
              </a:rPr>
              <a:t>li</a:t>
            </a:r>
            <a:r>
              <a:rPr lang="en-US" altLang="zh-TW" sz="4400" b="1" dirty="0">
                <a:cs typeface="Times New Roman" panose="02020603050405020304" pitchFamily="18" charset="0"/>
              </a:rPr>
              <a:t>&gt;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項目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1-1</a:t>
            </a:r>
            <a:r>
              <a:rPr lang="en-US" altLang="zh-TW" sz="4400" b="1" dirty="0">
                <a:cs typeface="Times New Roman" panose="02020603050405020304" pitchFamily="18" charset="0"/>
              </a:rPr>
              <a:t>&lt;</a:t>
            </a:r>
            <a:r>
              <a:rPr lang="en-US" altLang="zh-TW" sz="4400" b="1" dirty="0">
                <a:solidFill>
                  <a:srgbClr val="71BA51"/>
                </a:solidFill>
                <a:cs typeface="Times New Roman" panose="02020603050405020304" pitchFamily="18" charset="0"/>
              </a:rPr>
              <a:t>/li</a:t>
            </a:r>
            <a:r>
              <a:rPr lang="en-US" altLang="zh-TW" sz="4400" b="1" dirty="0">
                <a:cs typeface="Times New Roman" panose="02020603050405020304" pitchFamily="18" charset="0"/>
              </a:rPr>
              <a:t>&gt;</a:t>
            </a:r>
          </a:p>
          <a:p>
            <a:endParaRPr lang="en-US" altLang="zh-TW" sz="4400" b="1" dirty="0">
              <a:cs typeface="Times New Roman" panose="02020603050405020304" pitchFamily="18" charset="0"/>
            </a:endParaRPr>
          </a:p>
          <a:p>
            <a:r>
              <a:rPr lang="en-US" altLang="zh-TW" sz="4400" b="1" dirty="0">
                <a:cs typeface="Times New Roman" panose="02020603050405020304" pitchFamily="18" charset="0"/>
              </a:rPr>
              <a:t>&lt;</a:t>
            </a:r>
            <a:r>
              <a:rPr lang="en-US" altLang="zh-TW" sz="4400" b="1" dirty="0">
                <a:solidFill>
                  <a:srgbClr val="E75926"/>
                </a:solidFill>
                <a:cs typeface="Times New Roman" panose="02020603050405020304" pitchFamily="18" charset="0"/>
              </a:rPr>
              <a:t>/ul</a:t>
            </a:r>
            <a:r>
              <a:rPr lang="en-US" altLang="zh-TW" sz="4400" b="1" dirty="0"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8701469" y="4216863"/>
            <a:ext cx="923330" cy="640885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 anchor="ctr" anchorCtr="1">
            <a:spAutoFit/>
          </a:bodyPr>
          <a:lstStyle/>
          <a:p>
            <a:pPr algn="ctr"/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20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33333E-6 L -0.18724 0.48727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62" y="2435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-0.00065 0.14328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715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2.5E-6 0.10533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5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-0.00039 0.12222 " pathEditMode="relative" rAng="0" ptsTypes="AA">
                                      <p:cBhvr>
                                        <p:cTn id="15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6111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17" grpId="0"/>
      <p:bldP spid="22" grpId="0"/>
      <p:bldP spid="27" grpId="0"/>
      <p:bldP spid="28" grpId="0"/>
      <p:bldP spid="28" grpId="1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標籤演示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/>
              <a:t>參考範例：</a:t>
            </a:r>
            <a:r>
              <a:rPr lang="en-US" altLang="zh-TW" dirty="0">
                <a:hlinkClick r:id="rId3" action="ppaction://hlinkfile"/>
              </a:rPr>
              <a:t>HTML2.html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5353"/>
          <a:stretch/>
        </p:blipFill>
        <p:spPr>
          <a:xfrm>
            <a:off x="1916400" y="1240325"/>
            <a:ext cx="8359200" cy="505183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grpSp>
        <p:nvGrpSpPr>
          <p:cNvPr id="7" name="群組 6"/>
          <p:cNvGrpSpPr/>
          <p:nvPr/>
        </p:nvGrpSpPr>
        <p:grpSpPr>
          <a:xfrm rot="5400000">
            <a:off x="1199115" y="1604619"/>
            <a:ext cx="861331" cy="329988"/>
            <a:chOff x="4042914" y="4662478"/>
            <a:chExt cx="900000" cy="359998"/>
          </a:xfrm>
        </p:grpSpPr>
        <p:cxnSp>
          <p:nvCxnSpPr>
            <p:cNvPr id="8" name="直線接點 32"/>
            <p:cNvCxnSpPr/>
            <p:nvPr/>
          </p:nvCxnSpPr>
          <p:spPr>
            <a:xfrm flipH="1" flipV="1">
              <a:off x="4049326" y="4662480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 flipH="1" flipV="1">
              <a:off x="4042914" y="4826887"/>
              <a:ext cx="900000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32"/>
            <p:cNvCxnSpPr/>
            <p:nvPr/>
          </p:nvCxnSpPr>
          <p:spPr>
            <a:xfrm flipV="1">
              <a:off x="4937228" y="4662478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32"/>
            <p:cNvCxnSpPr/>
            <p:nvPr/>
          </p:nvCxnSpPr>
          <p:spPr>
            <a:xfrm flipH="1" flipV="1">
              <a:off x="4492914" y="4842478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字方塊 11"/>
          <p:cNvSpPr txBox="1"/>
          <p:nvPr/>
        </p:nvSpPr>
        <p:spPr>
          <a:xfrm>
            <a:off x="462779" y="1534200"/>
            <a:ext cx="1004866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&lt;</a:t>
            </a:r>
            <a:r>
              <a:rPr lang="en-US" altLang="zh-TW" sz="2400" dirty="0">
                <a:solidFill>
                  <a:srgbClr val="E759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ol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&gt;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18" name="群組 17"/>
          <p:cNvGrpSpPr/>
          <p:nvPr/>
        </p:nvGrpSpPr>
        <p:grpSpPr>
          <a:xfrm rot="5400000">
            <a:off x="1203539" y="2737753"/>
            <a:ext cx="852485" cy="329986"/>
            <a:chOff x="4042914" y="4662478"/>
            <a:chExt cx="900000" cy="359996"/>
          </a:xfrm>
        </p:grpSpPr>
        <p:cxnSp>
          <p:nvCxnSpPr>
            <p:cNvPr id="19" name="直線接點 32"/>
            <p:cNvCxnSpPr/>
            <p:nvPr/>
          </p:nvCxnSpPr>
          <p:spPr>
            <a:xfrm flipH="1" flipV="1">
              <a:off x="4049324" y="4662479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 flipV="1">
              <a:off x="4042914" y="4826888"/>
              <a:ext cx="900000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32"/>
            <p:cNvCxnSpPr/>
            <p:nvPr/>
          </p:nvCxnSpPr>
          <p:spPr>
            <a:xfrm flipV="1">
              <a:off x="4937228" y="4662478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32"/>
            <p:cNvCxnSpPr/>
            <p:nvPr/>
          </p:nvCxnSpPr>
          <p:spPr>
            <a:xfrm flipH="1" flipV="1">
              <a:off x="4492914" y="4842476"/>
              <a:ext cx="0" cy="17999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文字方塊 38"/>
          <p:cNvSpPr txBox="1"/>
          <p:nvPr/>
        </p:nvSpPr>
        <p:spPr>
          <a:xfrm>
            <a:off x="468270" y="2670022"/>
            <a:ext cx="1004866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&lt;</a:t>
            </a:r>
            <a:r>
              <a:rPr lang="en-US" altLang="zh-TW" sz="2400" dirty="0">
                <a:solidFill>
                  <a:srgbClr val="E759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ul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&gt;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219232" y="3998957"/>
            <a:ext cx="1295583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zh-TW" altLang="en-US" sz="2000" dirty="0">
                <a:solidFill>
                  <a:srgbClr val="E759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第一層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17373" y="3693111"/>
            <a:ext cx="1618285" cy="221941"/>
          </a:xfrm>
          <a:prstGeom prst="rect">
            <a:avLst/>
          </a:prstGeom>
          <a:noFill/>
          <a:ln w="28575">
            <a:solidFill>
              <a:srgbClr val="E75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1817373" y="4474346"/>
            <a:ext cx="1618285" cy="221941"/>
          </a:xfrm>
          <a:prstGeom prst="rect">
            <a:avLst/>
          </a:prstGeom>
          <a:noFill/>
          <a:ln w="28575">
            <a:solidFill>
              <a:srgbClr val="E75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6" name="群組 75"/>
          <p:cNvGrpSpPr/>
          <p:nvPr/>
        </p:nvGrpSpPr>
        <p:grpSpPr>
          <a:xfrm rot="5400000">
            <a:off x="1203536" y="4034019"/>
            <a:ext cx="852485" cy="329986"/>
            <a:chOff x="4042914" y="4662478"/>
            <a:chExt cx="900000" cy="359996"/>
          </a:xfrm>
        </p:grpSpPr>
        <p:cxnSp>
          <p:nvCxnSpPr>
            <p:cNvPr id="77" name="直線接點 32"/>
            <p:cNvCxnSpPr/>
            <p:nvPr/>
          </p:nvCxnSpPr>
          <p:spPr>
            <a:xfrm flipH="1" flipV="1">
              <a:off x="4049324" y="4662479"/>
              <a:ext cx="0" cy="179998"/>
            </a:xfrm>
            <a:prstGeom prst="straightConnector1">
              <a:avLst/>
            </a:prstGeom>
            <a:ln w="28575">
              <a:solidFill>
                <a:srgbClr val="E759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/>
            <p:nvPr/>
          </p:nvCxnSpPr>
          <p:spPr>
            <a:xfrm flipH="1" flipV="1">
              <a:off x="4042914" y="4826888"/>
              <a:ext cx="900000" cy="2"/>
            </a:xfrm>
            <a:prstGeom prst="line">
              <a:avLst/>
            </a:prstGeom>
            <a:ln w="28575">
              <a:solidFill>
                <a:srgbClr val="E759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接點 32"/>
            <p:cNvCxnSpPr/>
            <p:nvPr/>
          </p:nvCxnSpPr>
          <p:spPr>
            <a:xfrm flipV="1">
              <a:off x="4937228" y="4662478"/>
              <a:ext cx="0" cy="179998"/>
            </a:xfrm>
            <a:prstGeom prst="straightConnector1">
              <a:avLst/>
            </a:prstGeom>
            <a:ln w="28575">
              <a:solidFill>
                <a:srgbClr val="E759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32"/>
            <p:cNvCxnSpPr/>
            <p:nvPr/>
          </p:nvCxnSpPr>
          <p:spPr>
            <a:xfrm flipH="1" flipV="1">
              <a:off x="4492914" y="4842476"/>
              <a:ext cx="0" cy="179998"/>
            </a:xfrm>
            <a:prstGeom prst="straightConnector1">
              <a:avLst/>
            </a:prstGeom>
            <a:ln w="28575">
              <a:solidFill>
                <a:srgbClr val="E759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矩形 80"/>
          <p:cNvSpPr/>
          <p:nvPr/>
        </p:nvSpPr>
        <p:spPr>
          <a:xfrm>
            <a:off x="2305644" y="5451637"/>
            <a:ext cx="1618285" cy="221941"/>
          </a:xfrm>
          <a:prstGeom prst="rect">
            <a:avLst/>
          </a:prstGeom>
          <a:noFill/>
          <a:ln w="28575">
            <a:solidFill>
              <a:srgbClr val="3D8E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305644" y="4670402"/>
            <a:ext cx="1618285" cy="221941"/>
          </a:xfrm>
          <a:prstGeom prst="rect">
            <a:avLst/>
          </a:prstGeom>
          <a:noFill/>
          <a:ln w="28575">
            <a:solidFill>
              <a:srgbClr val="3D8E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/>
          <p:cNvSpPr/>
          <p:nvPr/>
        </p:nvSpPr>
        <p:spPr>
          <a:xfrm>
            <a:off x="2305643" y="3915052"/>
            <a:ext cx="1618285" cy="559294"/>
          </a:xfrm>
          <a:prstGeom prst="rect">
            <a:avLst/>
          </a:prstGeom>
          <a:noFill/>
          <a:ln w="28575">
            <a:solidFill>
              <a:srgbClr val="3D8E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6" name="群組 85"/>
          <p:cNvGrpSpPr/>
          <p:nvPr/>
        </p:nvGrpSpPr>
        <p:grpSpPr>
          <a:xfrm rot="5400000">
            <a:off x="1435242" y="4707814"/>
            <a:ext cx="1376163" cy="358563"/>
            <a:chOff x="4042914" y="4631302"/>
            <a:chExt cx="900000" cy="391172"/>
          </a:xfrm>
        </p:grpSpPr>
        <p:cxnSp>
          <p:nvCxnSpPr>
            <p:cNvPr id="87" name="直線接點 32"/>
            <p:cNvCxnSpPr/>
            <p:nvPr/>
          </p:nvCxnSpPr>
          <p:spPr>
            <a:xfrm flipH="1" flipV="1">
              <a:off x="4049324" y="4662479"/>
              <a:ext cx="0" cy="179998"/>
            </a:xfrm>
            <a:prstGeom prst="straightConnector1">
              <a:avLst/>
            </a:prstGeom>
            <a:ln w="28575">
              <a:solidFill>
                <a:srgbClr val="3D8EB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H="1" flipV="1">
              <a:off x="4042914" y="4826888"/>
              <a:ext cx="900000" cy="2"/>
            </a:xfrm>
            <a:prstGeom prst="line">
              <a:avLst/>
            </a:prstGeom>
            <a:ln w="28575">
              <a:solidFill>
                <a:srgbClr val="3D8EB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32"/>
            <p:cNvCxnSpPr/>
            <p:nvPr/>
          </p:nvCxnSpPr>
          <p:spPr>
            <a:xfrm flipV="1">
              <a:off x="4937228" y="4662478"/>
              <a:ext cx="0" cy="179998"/>
            </a:xfrm>
            <a:prstGeom prst="straightConnector1">
              <a:avLst/>
            </a:prstGeom>
            <a:ln w="28575">
              <a:solidFill>
                <a:srgbClr val="3D8EB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32"/>
            <p:cNvCxnSpPr/>
            <p:nvPr/>
          </p:nvCxnSpPr>
          <p:spPr>
            <a:xfrm flipH="1" flipV="1">
              <a:off x="4492914" y="4842476"/>
              <a:ext cx="0" cy="179998"/>
            </a:xfrm>
            <a:prstGeom prst="straightConnector1">
              <a:avLst/>
            </a:prstGeom>
            <a:ln w="28575">
              <a:solidFill>
                <a:srgbClr val="3D8EB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32"/>
            <p:cNvCxnSpPr/>
            <p:nvPr/>
          </p:nvCxnSpPr>
          <p:spPr>
            <a:xfrm flipH="1" flipV="1">
              <a:off x="4411631" y="4631302"/>
              <a:ext cx="0" cy="179998"/>
            </a:xfrm>
            <a:prstGeom prst="straightConnector1">
              <a:avLst/>
            </a:prstGeom>
            <a:ln w="28575">
              <a:solidFill>
                <a:srgbClr val="3D8EB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文字方塊 91"/>
          <p:cNvSpPr txBox="1"/>
          <p:nvPr/>
        </p:nvSpPr>
        <p:spPr>
          <a:xfrm>
            <a:off x="792515" y="4689349"/>
            <a:ext cx="1295583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zh-TW" altLang="en-US" sz="2000" dirty="0">
                <a:solidFill>
                  <a:srgbClr val="3D8EB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第二層</a:t>
            </a:r>
          </a:p>
        </p:txBody>
      </p:sp>
      <p:sp>
        <p:nvSpPr>
          <p:cNvPr id="93" name="矩形 92"/>
          <p:cNvSpPr/>
          <p:nvPr/>
        </p:nvSpPr>
        <p:spPr>
          <a:xfrm>
            <a:off x="2546879" y="4892343"/>
            <a:ext cx="1618285" cy="559294"/>
          </a:xfrm>
          <a:prstGeom prst="rect">
            <a:avLst/>
          </a:prstGeom>
          <a:noFill/>
          <a:ln w="28575">
            <a:solidFill>
              <a:srgbClr val="71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/>
          <p:cNvSpPr/>
          <p:nvPr/>
        </p:nvSpPr>
        <p:spPr>
          <a:xfrm>
            <a:off x="2556502" y="5682544"/>
            <a:ext cx="1618285" cy="559294"/>
          </a:xfrm>
          <a:prstGeom prst="rect">
            <a:avLst/>
          </a:prstGeom>
          <a:noFill/>
          <a:ln w="28575">
            <a:solidFill>
              <a:srgbClr val="71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5" name="群組 94"/>
          <p:cNvGrpSpPr/>
          <p:nvPr/>
        </p:nvGrpSpPr>
        <p:grpSpPr>
          <a:xfrm rot="5400000">
            <a:off x="1938316" y="5407446"/>
            <a:ext cx="852485" cy="329986"/>
            <a:chOff x="4042914" y="4662478"/>
            <a:chExt cx="900000" cy="359996"/>
          </a:xfrm>
        </p:grpSpPr>
        <p:cxnSp>
          <p:nvCxnSpPr>
            <p:cNvPr id="96" name="直線接點 32"/>
            <p:cNvCxnSpPr/>
            <p:nvPr/>
          </p:nvCxnSpPr>
          <p:spPr>
            <a:xfrm flipH="1" flipV="1">
              <a:off x="4049324" y="4662479"/>
              <a:ext cx="0" cy="179998"/>
            </a:xfrm>
            <a:prstGeom prst="straightConnector1">
              <a:avLst/>
            </a:prstGeom>
            <a:ln w="28575">
              <a:solidFill>
                <a:srgbClr val="71BA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/>
            <p:nvPr/>
          </p:nvCxnSpPr>
          <p:spPr>
            <a:xfrm flipH="1" flipV="1">
              <a:off x="4042914" y="4826888"/>
              <a:ext cx="900000" cy="2"/>
            </a:xfrm>
            <a:prstGeom prst="line">
              <a:avLst/>
            </a:prstGeom>
            <a:ln w="28575">
              <a:solidFill>
                <a:srgbClr val="71BA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32"/>
            <p:cNvCxnSpPr/>
            <p:nvPr/>
          </p:nvCxnSpPr>
          <p:spPr>
            <a:xfrm flipV="1">
              <a:off x="4937228" y="4662478"/>
              <a:ext cx="0" cy="179998"/>
            </a:xfrm>
            <a:prstGeom prst="straightConnector1">
              <a:avLst/>
            </a:prstGeom>
            <a:ln w="28575">
              <a:solidFill>
                <a:srgbClr val="71BA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32"/>
            <p:cNvCxnSpPr/>
            <p:nvPr/>
          </p:nvCxnSpPr>
          <p:spPr>
            <a:xfrm flipH="1" flipV="1">
              <a:off x="4492914" y="4842476"/>
              <a:ext cx="0" cy="179998"/>
            </a:xfrm>
            <a:prstGeom prst="straightConnector1">
              <a:avLst/>
            </a:prstGeom>
            <a:ln w="28575">
              <a:solidFill>
                <a:srgbClr val="71BA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字方塊 99"/>
          <p:cNvSpPr txBox="1"/>
          <p:nvPr/>
        </p:nvSpPr>
        <p:spPr>
          <a:xfrm>
            <a:off x="1127554" y="5387742"/>
            <a:ext cx="1295583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zh-TW" altLang="en-US" sz="2000" dirty="0">
                <a:solidFill>
                  <a:srgbClr val="71BA5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196555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4" grpId="0" animBg="1"/>
      <p:bldP spid="49" grpId="0" animBg="1"/>
      <p:bldP spid="81" grpId="0" animBg="1"/>
      <p:bldP spid="81" grpId="1" animBg="1"/>
      <p:bldP spid="84" grpId="0" animBg="1"/>
      <p:bldP spid="84" grpId="1" animBg="1"/>
      <p:bldP spid="85" grpId="0" animBg="1"/>
      <p:bldP spid="85" grpId="1" animBg="1"/>
      <p:bldP spid="92" grpId="0"/>
      <p:bldP spid="92" grpId="1"/>
      <p:bldP spid="93" grpId="0" animBg="1"/>
      <p:bldP spid="94" grpId="0" animBg="1"/>
      <p:bldP spid="10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動手練習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實作一個四層的巢狀清單，第一層為數字，其餘為符號</a:t>
            </a:r>
          </a:p>
        </p:txBody>
      </p:sp>
    </p:spTree>
    <p:extLst>
      <p:ext uri="{BB962C8B-B14F-4D97-AF65-F5344CB8AC3E}">
        <p14:creationId xmlns:p14="http://schemas.microsoft.com/office/powerpoint/2010/main" val="128772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連結標籤結構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24600" y="2318928"/>
            <a:ext cx="2705100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zh-TW" altLang="en-US" sz="3600" dirty="0">
                <a:solidFill>
                  <a:srgbClr val="71BA5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點選的文字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0" y="3180483"/>
            <a:ext cx="12192000" cy="1015663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TW" sz="6000" b="1" dirty="0">
                <a:cs typeface="Times New Roman" panose="02020603050405020304" pitchFamily="18" charset="0"/>
              </a:rPr>
              <a:t>&lt;</a:t>
            </a:r>
            <a:r>
              <a:rPr lang="en-US" altLang="zh-TW" sz="6000" b="1" dirty="0">
                <a:solidFill>
                  <a:srgbClr val="E75926"/>
                </a:solidFill>
                <a:cs typeface="Times New Roman" panose="02020603050405020304" pitchFamily="18" charset="0"/>
              </a:rPr>
              <a:t>a </a:t>
            </a:r>
            <a:r>
              <a:rPr lang="en-US" altLang="zh-TW" sz="6000" b="1" dirty="0" err="1">
                <a:solidFill>
                  <a:srgbClr val="E75926"/>
                </a:solidFill>
                <a:cs typeface="Times New Roman" panose="02020603050405020304" pitchFamily="18" charset="0"/>
              </a:rPr>
              <a:t>href</a:t>
            </a:r>
            <a:r>
              <a:rPr lang="en-US" altLang="zh-TW" sz="6000" b="1" dirty="0">
                <a:cs typeface="Times New Roman" panose="02020603050405020304" pitchFamily="18" charset="0"/>
              </a:rPr>
              <a:t>=</a:t>
            </a:r>
            <a:r>
              <a:rPr lang="en-US" altLang="zh-TW" sz="6000" b="1" dirty="0">
                <a:ea typeface="微軟正黑體" panose="020B0604030504040204" pitchFamily="34" charset="-120"/>
                <a:cs typeface="Times New Roman" panose="02020603050405020304" pitchFamily="18" charset="0"/>
              </a:rPr>
              <a:t>"</a:t>
            </a:r>
            <a:r>
              <a:rPr lang="en-US" altLang="zh-TW" sz="6000" b="1" dirty="0" err="1">
                <a:solidFill>
                  <a:srgbClr val="3D8EB9"/>
                </a:solidFill>
                <a:ea typeface="微軟正黑體" panose="020B0604030504040204" pitchFamily="34" charset="-120"/>
                <a:cs typeface="Times New Roman" panose="02020603050405020304" pitchFamily="18" charset="0"/>
              </a:rPr>
              <a:t>url</a:t>
            </a:r>
            <a:r>
              <a:rPr lang="en-US" altLang="zh-TW" sz="6000" b="1" dirty="0">
                <a:ea typeface="微軟正黑體" panose="020B0604030504040204" pitchFamily="34" charset="-120"/>
                <a:cs typeface="Times New Roman" panose="02020603050405020304" pitchFamily="18" charset="0"/>
              </a:rPr>
              <a:t>"</a:t>
            </a:r>
            <a:r>
              <a:rPr lang="en-US" altLang="zh-TW" sz="6000" b="1" dirty="0">
                <a:cs typeface="Times New Roman" panose="02020603050405020304" pitchFamily="18" charset="0"/>
              </a:rPr>
              <a:t>&gt;</a:t>
            </a:r>
            <a:r>
              <a:rPr lang="en-US" altLang="zh-TW" sz="6000" b="1" dirty="0">
                <a:solidFill>
                  <a:srgbClr val="71BA51"/>
                </a:solidFill>
                <a:cs typeface="Times New Roman" panose="02020603050405020304" pitchFamily="18" charset="0"/>
              </a:rPr>
              <a:t>check me</a:t>
            </a:r>
            <a:r>
              <a:rPr lang="en-US" altLang="zh-TW" sz="6000" b="1" dirty="0">
                <a:cs typeface="Times New Roman" panose="02020603050405020304" pitchFamily="18" charset="0"/>
              </a:rPr>
              <a:t>&lt;</a:t>
            </a:r>
            <a:r>
              <a:rPr lang="en-US" altLang="zh-TW" sz="6000" b="1" dirty="0">
                <a:solidFill>
                  <a:srgbClr val="E75926"/>
                </a:solidFill>
                <a:cs typeface="Times New Roman" panose="02020603050405020304" pitchFamily="18" charset="0"/>
              </a:rPr>
              <a:t>/a</a:t>
            </a:r>
            <a:r>
              <a:rPr lang="en-US" altLang="zh-TW" sz="6000" b="1" dirty="0">
                <a:cs typeface="Times New Roman" panose="02020603050405020304" pitchFamily="18" charset="0"/>
              </a:rPr>
              <a:t>&gt;</a:t>
            </a:r>
            <a:endParaRPr lang="zh-TW" altLang="en-US" sz="6000" b="1" dirty="0"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297368" y="4483632"/>
            <a:ext cx="3463659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zh-TW" altLang="en-US" sz="3600" dirty="0">
                <a:solidFill>
                  <a:srgbClr val="3D8EB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要前往目標頁面</a:t>
            </a:r>
          </a:p>
        </p:txBody>
      </p:sp>
      <p:grpSp>
        <p:nvGrpSpPr>
          <p:cNvPr id="12" name="群組 11"/>
          <p:cNvGrpSpPr/>
          <p:nvPr/>
        </p:nvGrpSpPr>
        <p:grpSpPr>
          <a:xfrm flipV="1">
            <a:off x="6166338" y="2965259"/>
            <a:ext cx="3037952" cy="359994"/>
            <a:chOff x="4042914" y="4662480"/>
            <a:chExt cx="900000" cy="359994"/>
          </a:xfrm>
        </p:grpSpPr>
        <p:cxnSp>
          <p:nvCxnSpPr>
            <p:cNvPr id="13" name="直線接點 32"/>
            <p:cNvCxnSpPr/>
            <p:nvPr/>
          </p:nvCxnSpPr>
          <p:spPr>
            <a:xfrm flipH="1" flipV="1">
              <a:off x="4047760" y="4662480"/>
              <a:ext cx="0" cy="179998"/>
            </a:xfrm>
            <a:prstGeom prst="straightConnector1">
              <a:avLst/>
            </a:prstGeom>
            <a:ln w="28575">
              <a:solidFill>
                <a:srgbClr val="71BA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 flipH="1" flipV="1">
              <a:off x="4042914" y="4842476"/>
              <a:ext cx="900000" cy="2"/>
            </a:xfrm>
            <a:prstGeom prst="line">
              <a:avLst/>
            </a:prstGeom>
            <a:ln w="28575">
              <a:solidFill>
                <a:srgbClr val="71BA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32"/>
            <p:cNvCxnSpPr/>
            <p:nvPr/>
          </p:nvCxnSpPr>
          <p:spPr>
            <a:xfrm flipV="1">
              <a:off x="4939415" y="4662480"/>
              <a:ext cx="0" cy="179998"/>
            </a:xfrm>
            <a:prstGeom prst="straightConnector1">
              <a:avLst/>
            </a:prstGeom>
            <a:ln w="28575">
              <a:solidFill>
                <a:srgbClr val="71BA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32"/>
            <p:cNvCxnSpPr/>
            <p:nvPr/>
          </p:nvCxnSpPr>
          <p:spPr>
            <a:xfrm flipH="1" flipV="1">
              <a:off x="4492914" y="4842476"/>
              <a:ext cx="0" cy="179998"/>
            </a:xfrm>
            <a:prstGeom prst="straightConnector1">
              <a:avLst/>
            </a:prstGeom>
            <a:ln w="28575">
              <a:solidFill>
                <a:srgbClr val="71BA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/>
          <p:cNvGrpSpPr/>
          <p:nvPr/>
        </p:nvGrpSpPr>
        <p:grpSpPr>
          <a:xfrm flipH="1">
            <a:off x="4531804" y="4123638"/>
            <a:ext cx="894305" cy="359994"/>
            <a:chOff x="4042914" y="4662480"/>
            <a:chExt cx="900000" cy="359994"/>
          </a:xfrm>
        </p:grpSpPr>
        <p:cxnSp>
          <p:nvCxnSpPr>
            <p:cNvPr id="18" name="直線接點 32"/>
            <p:cNvCxnSpPr/>
            <p:nvPr/>
          </p:nvCxnSpPr>
          <p:spPr>
            <a:xfrm flipH="1" flipV="1">
              <a:off x="4050582" y="4662480"/>
              <a:ext cx="0" cy="179998"/>
            </a:xfrm>
            <a:prstGeom prst="straightConnector1">
              <a:avLst/>
            </a:prstGeom>
            <a:ln w="28575">
              <a:solidFill>
                <a:srgbClr val="3D8EB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 flipV="1">
              <a:off x="4042914" y="4842476"/>
              <a:ext cx="900000" cy="2"/>
            </a:xfrm>
            <a:prstGeom prst="line">
              <a:avLst/>
            </a:prstGeom>
            <a:ln w="28575">
              <a:solidFill>
                <a:srgbClr val="3D8EB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32"/>
            <p:cNvCxnSpPr/>
            <p:nvPr/>
          </p:nvCxnSpPr>
          <p:spPr>
            <a:xfrm flipV="1">
              <a:off x="4933771" y="4662480"/>
              <a:ext cx="0" cy="179998"/>
            </a:xfrm>
            <a:prstGeom prst="straightConnector1">
              <a:avLst/>
            </a:prstGeom>
            <a:ln w="28575">
              <a:solidFill>
                <a:srgbClr val="3D8EB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32"/>
            <p:cNvCxnSpPr/>
            <p:nvPr/>
          </p:nvCxnSpPr>
          <p:spPr>
            <a:xfrm flipH="1" flipV="1">
              <a:off x="4492914" y="4842476"/>
              <a:ext cx="0" cy="179998"/>
            </a:xfrm>
            <a:prstGeom prst="straightConnector1">
              <a:avLst/>
            </a:prstGeom>
            <a:ln w="28575">
              <a:solidFill>
                <a:srgbClr val="3D8EB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7054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43003"/>
            <a:ext cx="12192000" cy="2703642"/>
          </a:xfrm>
          <a:noFill/>
        </p:spPr>
        <p:txBody>
          <a:bodyPr/>
          <a:lstStyle/>
          <a:p>
            <a:pPr algn="ctr"/>
            <a:r>
              <a:rPr lang="zh-TW" altLang="en-US" dirty="0"/>
              <a:t>表單標籤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idx="4294967295"/>
          </p:nvPr>
        </p:nvSpPr>
        <p:spPr>
          <a:xfrm>
            <a:off x="831850" y="5321300"/>
            <a:ext cx="10515600" cy="768350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9772896"/>
      </p:ext>
    </p:extLst>
  </p:cSld>
  <p:clrMapOvr>
    <a:masterClrMapping/>
  </p:clrMapOvr>
</p:sld>
</file>

<file path=ppt/theme/theme1.xml><?xml version="1.0" encoding="utf-8"?>
<a:theme xmlns:a="http://schemas.openxmlformats.org/drawingml/2006/main" name="SELAB_Slide Template - wid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Worldwide design template">
      <a:majorFont>
        <a:latin typeface="Tahoma"/>
        <a:ea typeface="標楷體"/>
        <a:cs typeface=""/>
      </a:majorFont>
      <a:minorFont>
        <a:latin typeface="Trebuchet MS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lnDef>
  </a:objectDefaults>
  <a:extraClrSchemeLst>
    <a:extraClrScheme>
      <a:clrScheme name="2_Worldwide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66FF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ECSlide_Template.potx" id="{E78BA5E3-7F7B-4C88-B2C7-3D0488264326}" vid="{8A5E2823-3110-4AED-B4F4-BA56112F41E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SECSlide_Template</Template>
  <TotalTime>14373</TotalTime>
  <Words>1017</Words>
  <Application>Microsoft Office PowerPoint</Application>
  <PresentationFormat>寬螢幕</PresentationFormat>
  <Paragraphs>197</Paragraphs>
  <Slides>23</Slides>
  <Notes>19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  <vt:variant>
        <vt:lpstr>自訂放映</vt:lpstr>
      </vt:variant>
      <vt:variant>
        <vt:i4>13</vt:i4>
      </vt:variant>
    </vt:vector>
  </HeadingPairs>
  <TitlesOfParts>
    <vt:vector size="46" baseType="lpstr">
      <vt:lpstr>微軟正黑體</vt:lpstr>
      <vt:lpstr>新細明體</vt:lpstr>
      <vt:lpstr>標楷體</vt:lpstr>
      <vt:lpstr>Arial</vt:lpstr>
      <vt:lpstr>Calibri</vt:lpstr>
      <vt:lpstr>Tahoma</vt:lpstr>
      <vt:lpstr>Times New Roman</vt:lpstr>
      <vt:lpstr>Trebuchet MS</vt:lpstr>
      <vt:lpstr>Wingdings</vt:lpstr>
      <vt:lpstr>SELAB_Slide Template - wide</vt:lpstr>
      <vt:lpstr>HTML5 (HyperText Markup Language)</vt:lpstr>
      <vt:lpstr>Attribute屬性結構</vt:lpstr>
      <vt:lpstr>文字標籤</vt:lpstr>
      <vt:lpstr>標籤結構</vt:lpstr>
      <vt:lpstr>巢狀清單</vt:lpstr>
      <vt:lpstr>標籤演示</vt:lpstr>
      <vt:lpstr>動手練習</vt:lpstr>
      <vt:lpstr>連結標籤結構</vt:lpstr>
      <vt:lpstr>表單標籤</vt:lpstr>
      <vt:lpstr>標籤結構</vt:lpstr>
      <vt:lpstr>輸入欄位</vt:lpstr>
      <vt:lpstr>欄位類型</vt:lpstr>
      <vt:lpstr>新增欄位類型</vt:lpstr>
      <vt:lpstr>新增欄位屬性</vt:lpstr>
      <vt:lpstr>多行文字欄位</vt:lpstr>
      <vt:lpstr>下拉式選單</vt:lpstr>
      <vt:lpstr>標籤演示</vt:lpstr>
      <vt:lpstr>HTML5結構化語意元件介紹</vt:lpstr>
      <vt:lpstr>網頁結構標籤</vt:lpstr>
      <vt:lpstr>傳統網頁結構</vt:lpstr>
      <vt:lpstr>Lab 2-1</vt:lpstr>
      <vt:lpstr>Lab 1-4</vt:lpstr>
      <vt:lpstr>Reference Sites</vt:lpstr>
      <vt:lpstr>自訂放映 1</vt:lpstr>
      <vt:lpstr>自訂放映 2</vt:lpstr>
      <vt:lpstr>自訂放映 3</vt:lpstr>
      <vt:lpstr>自訂放映 4</vt:lpstr>
      <vt:lpstr>自訂放映 5</vt:lpstr>
      <vt:lpstr>自訂放映 6</vt:lpstr>
      <vt:lpstr>自訂放映 7</vt:lpstr>
      <vt:lpstr>自訂放映 8</vt:lpstr>
      <vt:lpstr>軟體教學專業諮詢服務</vt:lpstr>
      <vt:lpstr>軟體專業證照</vt:lpstr>
      <vt:lpstr>軟體工程實務教材開發</vt:lpstr>
      <vt:lpstr>開放式課程教材</vt:lpstr>
      <vt:lpstr>未來規劃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資訊軟體人才培育推廣計畫</dc:title>
  <dc:creator>user</dc:creator>
  <cp:lastModifiedBy>wtlee</cp:lastModifiedBy>
  <cp:revision>174</cp:revision>
  <cp:lastPrinted>2023-02-21T05:33:45Z</cp:lastPrinted>
  <dcterms:created xsi:type="dcterms:W3CDTF">2018-09-12T07:19:55Z</dcterms:created>
  <dcterms:modified xsi:type="dcterms:W3CDTF">2023-03-07T05:27:19Z</dcterms:modified>
</cp:coreProperties>
</file>