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notesMasterIdLst>
    <p:notesMasterId r:id="rId23"/>
  </p:notesMasterIdLst>
  <p:handoutMasterIdLst>
    <p:handoutMasterId r:id="rId24"/>
  </p:handoutMasterIdLst>
  <p:sldIdLst>
    <p:sldId id="415" r:id="rId2"/>
    <p:sldId id="258" r:id="rId3"/>
    <p:sldId id="259" r:id="rId4"/>
    <p:sldId id="260" r:id="rId5"/>
    <p:sldId id="261" r:id="rId6"/>
    <p:sldId id="262" r:id="rId7"/>
    <p:sldId id="263" r:id="rId8"/>
    <p:sldId id="292" r:id="rId9"/>
    <p:sldId id="293" r:id="rId10"/>
    <p:sldId id="306" r:id="rId11"/>
    <p:sldId id="305" r:id="rId12"/>
    <p:sldId id="266" r:id="rId13"/>
    <p:sldId id="298" r:id="rId14"/>
    <p:sldId id="264" r:id="rId15"/>
    <p:sldId id="299" r:id="rId16"/>
    <p:sldId id="418" r:id="rId17"/>
    <p:sldId id="307" r:id="rId18"/>
    <p:sldId id="308" r:id="rId19"/>
    <p:sldId id="309" r:id="rId20"/>
    <p:sldId id="303" r:id="rId21"/>
    <p:sldId id="289" r:id="rId22"/>
  </p:sldIdLst>
  <p:sldSz cx="12192000" cy="6858000"/>
  <p:notesSz cx="5194300" cy="9585325"/>
  <p:custShowLst>
    <p:custShow name="自訂放映 1" id="0">
      <p:sldLst/>
    </p:custShow>
    <p:custShow name="自訂放映 2" id="1">
      <p:sldLst/>
    </p:custShow>
    <p:custShow name="自訂放映 3" id="2">
      <p:sldLst/>
    </p:custShow>
    <p:custShow name="自訂放映 4" id="3">
      <p:sldLst/>
    </p:custShow>
    <p:custShow name="自訂放映 5" id="4">
      <p:sldLst/>
    </p:custShow>
    <p:custShow name="自訂放映 6" id="5">
      <p:sldLst/>
    </p:custShow>
    <p:custShow name="自訂放映 7" id="6">
      <p:sldLst/>
    </p:custShow>
    <p:custShow name="自訂放映 8" id="7">
      <p:sldLst/>
    </p:custShow>
    <p:custShow name="軟體教學專業諮詢服務" id="8">
      <p:sldLst/>
    </p:custShow>
    <p:custShow name="軟體專業證照" id="9">
      <p:sldLst/>
    </p:custShow>
    <p:custShow name="軟體工程實務教材開發" id="10">
      <p:sldLst/>
    </p:custShow>
    <p:custShow name="開放式課程教材" id="11">
      <p:sldLst/>
    </p:custShow>
    <p:custShow name="未來規劃" id="12">
      <p:sldLst/>
    </p:custShow>
  </p:custShow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18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37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5943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131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320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509" algn="l" defTabSz="914377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F66"/>
    <a:srgbClr val="99CCFF"/>
    <a:srgbClr val="FF7C80"/>
    <a:srgbClr val="FFCC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94" autoAdjust="0"/>
  </p:normalViewPr>
  <p:slideViewPr>
    <p:cSldViewPr>
      <p:cViewPr varScale="1">
        <p:scale>
          <a:sx n="61" d="100"/>
          <a:sy n="61" d="100"/>
        </p:scale>
        <p:origin x="88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1CCD71E3-C1C7-48FB-B9DF-191E6949CF9D}" type="datetimeFigureOut">
              <a:rPr lang="zh-TW" altLang="en-US"/>
              <a:pPr>
                <a:defRPr/>
              </a:pPr>
              <a:t>2023/3/21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2941503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58FF36-B3A4-4559-B323-775995D6F8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2941503" y="4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C5A237A-1391-4F53-9A34-01DBBB466F8D}" type="datetimeFigureOut">
              <a:rPr lang="zh-TW" altLang="en-US"/>
              <a:pPr>
                <a:defRPr/>
              </a:pPr>
              <a:t>2023/3/21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600075" y="717550"/>
            <a:ext cx="6394450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1610" tIns="40806" rIns="81610" bIns="408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19310" y="4553572"/>
            <a:ext cx="4155688" cy="4312937"/>
          </a:xfrm>
          <a:prstGeom prst="rect">
            <a:avLst/>
          </a:prstGeom>
        </p:spPr>
        <p:txBody>
          <a:bodyPr vert="horz" wrap="square" lIns="81610" tIns="40806" rIns="81610" bIns="4080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2941503" y="9104072"/>
            <a:ext cx="2251563" cy="479725"/>
          </a:xfrm>
          <a:prstGeom prst="rect">
            <a:avLst/>
          </a:prstGeom>
        </p:spPr>
        <p:txBody>
          <a:bodyPr vert="horz" wrap="square" lIns="81610" tIns="40806" rIns="81610" bIns="40806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E25C4D4-ECC8-4902-ADDA-59A384C1F2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3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04813" y="671513"/>
            <a:ext cx="5967413" cy="3357562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761" y="4254182"/>
            <a:ext cx="4126077" cy="402938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7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5E44B0-9893-45C3-9918-2AF51ED22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54BB861E-4FBC-40CA-975C-6556DD36B8C8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10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D9504C3-9A41-48DF-BF1B-59E9BAE229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D4FCBBC-A7E7-404E-A073-5AE0EBF3F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5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>
            <a:extLst>
              <a:ext uri="{FF2B5EF4-FFF2-40B4-BE49-F238E27FC236}">
                <a16:creationId xmlns:a16="http://schemas.microsoft.com/office/drawing/2014/main" id="{FCBD3AA5-9082-4E0C-9DB3-4E429E76E6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>
            <a:extLst>
              <a:ext uri="{FF2B5EF4-FFF2-40B4-BE49-F238E27FC236}">
                <a16:creationId xmlns:a16="http://schemas.microsoft.com/office/drawing/2014/main" id="{887F4A67-429D-4759-BA59-11106D88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13668" name="投影片編號版面配置區 3">
            <a:extLst>
              <a:ext uri="{FF2B5EF4-FFF2-40B4-BE49-F238E27FC236}">
                <a16:creationId xmlns:a16="http://schemas.microsoft.com/office/drawing/2014/main" id="{B4B7808F-9E56-4296-9534-5BAD15E1C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F5684D65-2813-4B74-A847-C41C8BDB4352}" type="slidenum">
              <a:rPr lang="zh-TW" altLang="en-US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11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154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1FED48-F02D-4F63-8B81-DE33F092B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42C645A7-6234-44B2-9698-F0FFE14F5EA3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12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A9DBB73-EFFA-4DA5-AFA1-815AAEF8DC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89F3CA2-DCD1-41AB-A8BD-205956482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>
            <a:extLst>
              <a:ext uri="{FF2B5EF4-FFF2-40B4-BE49-F238E27FC236}">
                <a16:creationId xmlns:a16="http://schemas.microsoft.com/office/drawing/2014/main" id="{166AF701-D1C7-4B15-AE78-4542E0EB6F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>
            <a:extLst>
              <a:ext uri="{FF2B5EF4-FFF2-40B4-BE49-F238E27FC236}">
                <a16:creationId xmlns:a16="http://schemas.microsoft.com/office/drawing/2014/main" id="{897BEA51-BD5A-4F32-BDF6-D8876A83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0B7D7-1382-4FF4-A560-64F0D11E0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3F654831-D2D4-4B6F-A519-F31EDDCFFC12}" type="slidenum">
              <a:rPr lang="zh-TW" altLang="en-US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13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DE573E-3649-4EFA-86C7-ECA334572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0E8967D0-4696-456F-BF29-6F7B1BC4AB69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14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A72BF8F-6FBF-4D9F-B31E-315EDD1A49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D4D8444-63B2-4B30-A6CE-1F7659C4F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23C987-0086-47C3-9CB9-06FE3B5D3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F18B51AC-819F-4951-8F1F-4218019DBDCA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15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FA66655-D014-4C48-BE56-73103B04C8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0C2726E-2B0A-422B-9AC7-A6B3F0EF2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025173-A6DE-4880-9499-BB6B9DE2C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2EEBD74B-B514-4BCF-AA3C-8B4439116935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16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F4A871B-BA35-4B3D-BE2C-0BF1A1DDC9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B315394-50F8-4F6E-9ED5-DD4B25331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C043F2-89F2-4B3E-9671-37584E96B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AF02A7E4-EA4F-4279-8B42-CD3559C6DDA2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17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36B9EC6-28AA-4DCF-A8E0-41DF245A18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2214148-0818-480C-AA63-D774580AA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F4A2BB-5CB4-45DA-8618-AC6CFC186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EFB6C8A4-6E46-4833-80A9-1E743175E690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18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43AA1B1-5CEF-4A55-A9DD-2BEB7D6D1F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15A0C6B-4A24-43CC-9A72-9DF2908CB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DDF852-1943-4BAD-AFB2-0C992216F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5AF8D5CA-42CA-4558-80A6-A8351DB5AC08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19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E6BCDA7-80A2-4669-883B-8C94DB811C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3851892-D24C-4D30-860C-70A152DBE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5421F4-F45C-4138-A49F-89900026C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4CCFE0C4-8FF4-4823-B612-133F0B7E529A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95EF9E8-82DC-4DDB-9C7B-1197AC4A40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FD950FB-10FC-4C90-880B-CF67E3FA5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>
            <a:extLst>
              <a:ext uri="{FF2B5EF4-FFF2-40B4-BE49-F238E27FC236}">
                <a16:creationId xmlns:a16="http://schemas.microsoft.com/office/drawing/2014/main" id="{27A05E8D-7F8B-43BE-A9DD-26B24F1202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>
            <a:extLst>
              <a:ext uri="{FF2B5EF4-FFF2-40B4-BE49-F238E27FC236}">
                <a16:creationId xmlns:a16="http://schemas.microsoft.com/office/drawing/2014/main" id="{4D9EF525-E44C-4763-BD93-98B238E2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D30C78-B746-413F-BFE2-803156FBF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E068729E-0847-481B-9855-3ED0190877FE}" type="slidenum">
              <a:rPr lang="zh-TW" altLang="en-US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20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495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6F0C92-EEEC-4EBB-8D8C-F0F5BE04F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CB6D16B5-EBB4-4388-8603-DBB050248976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21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6A9F374-8D5B-494C-9BAA-201EC78263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52BE57F-2AD0-4152-B77B-6C032FF5F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291F47-FA1D-45D2-AC9A-C49A46035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714E9FB4-9741-44A4-99FD-DC15298C5FEB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3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23F6E3B-D785-4062-82FC-B8A7DAF2E8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ACEB4E1-FA0E-42AC-8BF1-04D202A83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24F770-E0A1-49B5-A058-3F4F0018D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33531DE1-6DEF-49DD-81C6-B17BB958488F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4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9D7CA21-5266-49C4-A125-30205AB3F4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93D6331-A6EC-4015-A56F-E0DDD9528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F67561-894A-4540-8A17-39AEF95C9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9D1777E0-9E06-4BDF-A1AD-BBF364AF6EFC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5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F4FE91A-AC4C-4E6F-8E41-49766F4EEB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6A70F16-A40C-458C-8A98-F924270A4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To insert a JavaScript into an HTML page, use the &lt;script&gt; tag.</a:t>
            </a:r>
          </a:p>
          <a:p>
            <a:r>
              <a:rPr lang="en-US" altLang="zh-TW">
                <a:latin typeface="Arial" panose="020B0604020202020204" pitchFamily="34" charset="0"/>
              </a:rPr>
              <a:t>Inside the &lt;script&gt; tag use the type attribute to define the scripting language.</a:t>
            </a:r>
          </a:p>
          <a:p>
            <a:r>
              <a:rPr lang="en-US" altLang="zh-TW">
                <a:latin typeface="Arial" panose="020B0604020202020204" pitchFamily="34" charset="0"/>
              </a:rPr>
              <a:t>The &lt;script&gt; and &lt;/script&gt; tells where the JavaScript starts and ends: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85712B-CBAD-49B7-9BB4-71A765543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A1884783-14B8-4594-A6CE-C4D256A9A1FF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6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01753B5-6B24-473E-AFC8-89BAAE4596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4395C3F-59FE-4348-88DC-697C457AB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9BB2A7-ECEF-4069-857C-7221A5315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8795159D-26C9-4519-8F70-DA80F6ADE17B}" type="slidenum">
              <a:rPr lang="en-US" altLang="zh-TW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7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9BA3EA9-8CAB-40F9-873B-1998100CA4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7F8B2CF-8F8E-40B0-B615-C1DB1C132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>
            <a:extLst>
              <a:ext uri="{FF2B5EF4-FFF2-40B4-BE49-F238E27FC236}">
                <a16:creationId xmlns:a16="http://schemas.microsoft.com/office/drawing/2014/main" id="{9013038A-4FE9-4C6B-9A67-6742440AF2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>
            <a:extLst>
              <a:ext uri="{FF2B5EF4-FFF2-40B4-BE49-F238E27FC236}">
                <a16:creationId xmlns:a16="http://schemas.microsoft.com/office/drawing/2014/main" id="{D5E908DA-5711-4C84-8BBE-530EF66A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8558EB-C950-471A-ADEE-B40F085A5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C0FB8925-1A3E-45F8-AB59-CF681E93E7BF}" type="slidenum">
              <a:rPr lang="zh-TW" altLang="en-US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8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>
            <a:extLst>
              <a:ext uri="{FF2B5EF4-FFF2-40B4-BE49-F238E27FC236}">
                <a16:creationId xmlns:a16="http://schemas.microsoft.com/office/drawing/2014/main" id="{AB687768-59BF-4ABE-AF01-46A1D9F913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>
            <a:extLst>
              <a:ext uri="{FF2B5EF4-FFF2-40B4-BE49-F238E27FC236}">
                <a16:creationId xmlns:a16="http://schemas.microsoft.com/office/drawing/2014/main" id="{216B3EB1-F9B4-4DBB-BF9F-C0FAA8C2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85D54C-5E01-4298-AA03-2B8A208EF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7472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337EF0AF-B100-41AC-ADEE-EC4FF6C5F94E}" type="slidenum">
              <a:rPr lang="zh-TW" altLang="en-US" sz="10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9</a:t>
            </a:fld>
            <a:endParaRPr lang="en-US" altLang="zh-TW" sz="1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6966" y="1700808"/>
            <a:ext cx="8238067" cy="237626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966" y="4743648"/>
            <a:ext cx="8238067" cy="134964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CA2C79-D117-435C-882D-512E8EE400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220D7-8E2E-4CB7-9AF7-ACF7963E01DD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9DDA1-E4B8-4D49-BB8F-C76A4D790978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5F38F-162E-4B0D-B032-4F63DA968C1F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A88BC31-F31A-4672-B0B9-EBD35B42DF1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8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9" y="260349"/>
            <a:ext cx="2747433" cy="583565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49"/>
            <a:ext cx="8041216" cy="58356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5002C1-E11E-46DF-9304-B3ADEBA5456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5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9" y="260351"/>
            <a:ext cx="10068983" cy="827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3" y="1484315"/>
            <a:ext cx="10367433" cy="461168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1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5272584-6AF9-405E-976E-5F6C1DDB4C9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2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6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7"/>
          <p:cNvSpPr txBox="1">
            <a:spLocks noChangeArrowheads="1"/>
          </p:cNvSpPr>
          <p:nvPr userDrawn="1"/>
        </p:nvSpPr>
        <p:spPr bwMode="auto">
          <a:xfrm>
            <a:off x="9336360" y="6499226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3399"/>
                </a:solidFill>
                <a:latin typeface="+mj-lt"/>
                <a:ea typeface="+mn-ea"/>
                <a:cs typeface="+mn-cs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5943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131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320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509" algn="l" defTabSz="914377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68B828CE-1F92-4143-8D15-10C887335B7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9BB7399-3528-4840-8EE9-35E0DD6409E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7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5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5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93976C-EA93-4D35-AEE2-70F7A2BBEEF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9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9A82FC-B58C-4DA7-BFAF-7DBC9BB2C24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1A7D21A-EB00-4669-A207-92E9045D14B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E71BD68-1704-4072-9EB0-7820C203E3A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7274AFC-82C9-4707-B99E-EFA58E500C5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493F213-7473-43CE-BD04-CDA2DDB6A01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2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210718"/>
            <a:ext cx="10873207" cy="105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417" y="1484315"/>
            <a:ext cx="10728170" cy="48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428184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6E476DC1-A915-43C8-997A-359E0E16D1B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F5E9C4-7D46-4D4C-9AF9-2AAB092DE15B}"/>
              </a:ext>
            </a:extLst>
          </p:cNvPr>
          <p:cNvSpPr/>
          <p:nvPr userDrawn="1"/>
        </p:nvSpPr>
        <p:spPr>
          <a:xfrm>
            <a:off x="449044" y="6795848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4654B52-F1E6-4981-8EDC-A57417A30CE3}"/>
              </a:ext>
            </a:extLst>
          </p:cNvPr>
          <p:cNvSpPr/>
          <p:nvPr userDrawn="1"/>
        </p:nvSpPr>
        <p:spPr>
          <a:xfrm>
            <a:off x="8044657" y="6792291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1090C35-2801-4DBE-B9DA-9FFD21D8C228}"/>
              </a:ext>
            </a:extLst>
          </p:cNvPr>
          <p:cNvSpPr/>
          <p:nvPr userDrawn="1"/>
        </p:nvSpPr>
        <p:spPr>
          <a:xfrm>
            <a:off x="4244340" y="6795848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eploy/dw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deploy/dw_2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ages/VariableLifeTim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eploy/functio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eploy/function2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eploy/function3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techdoc.org/independent/web/cgi/javamanual/index.html" TargetMode="External"/><Relationship Id="rId4" Type="http://schemas.openxmlformats.org/officeDocument/2006/relationships/hyperlink" Target="http://www.w3schools.com/htmldom/dom_intro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ages/MyFirstWebPag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1958975"/>
            <a:ext cx="9361040" cy="1470025"/>
          </a:xfrm>
        </p:spPr>
        <p:txBody>
          <a:bodyPr/>
          <a:lstStyle/>
          <a:p>
            <a:pPr algn="ctr"/>
            <a:r>
              <a:rPr lang="en-US" altLang="zh-TW" sz="5400" dirty="0"/>
              <a:t>JavaScript Lab1</a:t>
            </a:r>
            <a:endParaRPr lang="en-US" altLang="zh-TW" dirty="0">
              <a:solidFill>
                <a:srgbClr val="000099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07816" y="4370538"/>
            <a:ext cx="763299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atin typeface="Tahoma" pitchFamily="34" charset="0"/>
              </a:rPr>
              <a:t>Dr. Wen-Tin Lee</a:t>
            </a:r>
            <a:r>
              <a:rPr lang="zh-TW" altLang="en-US" sz="2800" dirty="0">
                <a:latin typeface="Tahoma" pitchFamily="34" charset="0"/>
              </a:rPr>
              <a:t> </a:t>
            </a:r>
            <a:r>
              <a:rPr lang="en-US" altLang="zh-TW" sz="2800" dirty="0">
                <a:latin typeface="Tahoma" pitchFamily="34" charset="0"/>
              </a:rPr>
              <a:t>(</a:t>
            </a:r>
            <a:r>
              <a:rPr lang="zh-TW" altLang="en-US" sz="2800" dirty="0">
                <a:latin typeface="Tahoma" pitchFamily="34" charset="0"/>
              </a:rPr>
              <a:t>李文廷</a:t>
            </a:r>
            <a:r>
              <a:rPr lang="en-US" altLang="zh-TW" sz="2800" dirty="0">
                <a:latin typeface="Tahoma" pitchFamily="34" charset="0"/>
              </a:rPr>
              <a:t>)</a:t>
            </a:r>
          </a:p>
          <a:p>
            <a:pPr algn="ctr"/>
            <a:r>
              <a:rPr lang="en-US" altLang="zh-TW" sz="2400" dirty="0"/>
              <a:t>Software Engineering and Management Department</a:t>
            </a:r>
          </a:p>
          <a:p>
            <a:pPr algn="ctr"/>
            <a:r>
              <a:rPr lang="en-US" altLang="zh-TW" sz="2400" dirty="0"/>
              <a:t>National Kaohsiung Normal University</a:t>
            </a:r>
          </a:p>
        </p:txBody>
      </p:sp>
    </p:spTree>
    <p:extLst>
      <p:ext uri="{BB962C8B-B14F-4D97-AF65-F5344CB8AC3E}">
        <p14:creationId xmlns:p14="http://schemas.microsoft.com/office/powerpoint/2010/main" val="30666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E3F086C-4B33-4AFC-A896-0011D56E6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6" y="274638"/>
            <a:ext cx="8162925" cy="1143000"/>
          </a:xfrm>
        </p:spPr>
        <p:txBody>
          <a:bodyPr/>
          <a:lstStyle/>
          <a:p>
            <a:pPr eaLnBrk="1" hangingPunct="1"/>
            <a:r>
              <a:rPr lang="en-US" altLang="zh-TW"/>
              <a:t>Using document.write()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CBC56D7-E603-4A27-A3E1-15F0587C6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7876" y="1600201"/>
            <a:ext cx="9016676" cy="4525963"/>
          </a:xfrm>
        </p:spPr>
        <p:txBody>
          <a:bodyPr/>
          <a:lstStyle/>
          <a:p>
            <a:pPr eaLnBrk="1" hangingPunct="1"/>
            <a:r>
              <a:rPr lang="zh-TW" altLang="en-US" dirty="0"/>
              <a:t>使用 </a:t>
            </a:r>
            <a:r>
              <a:rPr lang="en-US" altLang="zh-TW" dirty="0" err="1"/>
              <a:t>document.write</a:t>
            </a:r>
            <a:r>
              <a:rPr lang="en-US" altLang="zh-TW" dirty="0"/>
              <a:t>() </a:t>
            </a:r>
            <a:r>
              <a:rPr lang="zh-TW" altLang="en-US" dirty="0"/>
              <a:t>在網頁被</a:t>
            </a:r>
            <a:r>
              <a:rPr lang="en-US" altLang="zh-TW" dirty="0"/>
              <a:t>browser</a:t>
            </a:r>
            <a:r>
              <a:rPr lang="zh-TW" altLang="en-US" dirty="0"/>
              <a:t>讀入時寫入內容。</a:t>
            </a:r>
            <a:br>
              <a:rPr lang="zh-TW" altLang="en-US" sz="3200" dirty="0"/>
            </a:br>
            <a:r>
              <a:rPr lang="en-US" altLang="zh-TW" sz="2000" b="1" dirty="0">
                <a:hlinkClick r:id="rId3" action="ppaction://hlinkfile"/>
              </a:rPr>
              <a:t>Example</a:t>
            </a:r>
            <a:endParaRPr lang="en-US" altLang="zh-TW" sz="2000" b="1" dirty="0"/>
          </a:p>
          <a:p>
            <a:pPr eaLnBrk="1" hangingPunct="1"/>
            <a:endParaRPr lang="en-US" altLang="zh-TW" sz="2000" b="1" dirty="0"/>
          </a:p>
          <a:p>
            <a:pPr eaLnBrk="1" hangingPunct="1"/>
            <a:r>
              <a:rPr lang="zh-TW" altLang="en-US" dirty="0"/>
              <a:t>網頁完全被</a:t>
            </a:r>
            <a:r>
              <a:rPr lang="en-US" altLang="zh-TW" dirty="0"/>
              <a:t>browser</a:t>
            </a:r>
            <a:r>
              <a:rPr lang="zh-TW" altLang="en-US" dirty="0"/>
              <a:t>讀入後再執行</a:t>
            </a:r>
            <a:r>
              <a:rPr lang="en-US" altLang="zh-TW" dirty="0" err="1"/>
              <a:t>document.write</a:t>
            </a:r>
            <a:r>
              <a:rPr lang="en-US" altLang="zh-TW" dirty="0"/>
              <a:t>()</a:t>
            </a:r>
            <a:r>
              <a:rPr lang="zh-TW" altLang="en-US" dirty="0"/>
              <a:t>敘述，原本內容會被</a:t>
            </a:r>
            <a:r>
              <a:rPr lang="en-US" altLang="zh-TW" dirty="0"/>
              <a:t>overwrite</a:t>
            </a:r>
            <a:r>
              <a:rPr lang="zh-TW" altLang="en-US" dirty="0"/>
              <a:t>。</a:t>
            </a:r>
            <a:br>
              <a:rPr lang="zh-TW" altLang="en-US" sz="3200" dirty="0"/>
            </a:br>
            <a:r>
              <a:rPr lang="en-US" altLang="zh-TW" sz="2000" b="1" dirty="0">
                <a:hlinkClick r:id="rId4" action="ppaction://hlinkfile"/>
              </a:rPr>
              <a:t>Example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535116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>
            <a:extLst>
              <a:ext uri="{FF2B5EF4-FFF2-40B4-BE49-F238E27FC236}">
                <a16:creationId xmlns:a16="http://schemas.microsoft.com/office/drawing/2014/main" id="{4DC28F73-7937-4BB8-B525-E6E943BF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3"/>
            <a:ext cx="10729192" cy="889149"/>
          </a:xfrm>
        </p:spPr>
        <p:txBody>
          <a:bodyPr anchor="t"/>
          <a:lstStyle/>
          <a:p>
            <a:pPr eaLnBrk="1" hangingPunct="1"/>
            <a:r>
              <a:rPr lang="en-US" altLang="zh-TW" dirty="0"/>
              <a:t>Lab 1-1 Control Structure –</a:t>
            </a:r>
            <a:r>
              <a:rPr lang="zh-TW" altLang="en-US" dirty="0"/>
              <a:t> </a:t>
            </a:r>
            <a:r>
              <a:rPr lang="en-US" altLang="zh-TW" dirty="0"/>
              <a:t>for and switch</a:t>
            </a:r>
            <a:endParaRPr lang="zh-TW" altLang="en-US" dirty="0"/>
          </a:p>
        </p:txBody>
      </p:sp>
      <p:sp>
        <p:nvSpPr>
          <p:cNvPr id="16387" name="內容版面配置區 5">
            <a:extLst>
              <a:ext uri="{FF2B5EF4-FFF2-40B4-BE49-F238E27FC236}">
                <a16:creationId xmlns:a16="http://schemas.microsoft.com/office/drawing/2014/main" id="{22F8BB64-8656-4BE4-B796-F70DD271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600201"/>
            <a:ext cx="8723313" cy="4525963"/>
          </a:xfrm>
        </p:spPr>
        <p:txBody>
          <a:bodyPr/>
          <a:lstStyle/>
          <a:p>
            <a:pPr eaLnBrk="1" hangingPunct="1"/>
            <a:r>
              <a:rPr lang="zh-TW" altLang="en-US" dirty="0"/>
              <a:t>修改程式的利率</a:t>
            </a:r>
            <a:r>
              <a:rPr lang="en-US" altLang="zh-TW" dirty="0"/>
              <a:t>(interest.html)</a:t>
            </a:r>
            <a:r>
              <a:rPr lang="zh-TW" altLang="en-US" dirty="0"/>
              <a:t>，使用</a:t>
            </a:r>
            <a:r>
              <a:rPr lang="en-US" altLang="zh-TW" dirty="0"/>
              <a:t>for</a:t>
            </a:r>
            <a:r>
              <a:rPr lang="zh-TW" altLang="en-US" dirty="0"/>
              <a:t>迴圈與分開的</a:t>
            </a:r>
            <a:r>
              <a:rPr lang="en-US" altLang="zh-TW" dirty="0"/>
              <a:t>table</a:t>
            </a:r>
            <a:r>
              <a:rPr lang="zh-TW" altLang="en-US" dirty="0"/>
              <a:t>將利率 </a:t>
            </a:r>
            <a:r>
              <a:rPr lang="en-US" altLang="zh-TW" dirty="0"/>
              <a:t>5,</a:t>
            </a:r>
            <a:r>
              <a:rPr lang="zh-TW" altLang="en-US" dirty="0"/>
              <a:t> </a:t>
            </a:r>
            <a:r>
              <a:rPr lang="en-US" altLang="zh-TW" dirty="0"/>
              <a:t>6,</a:t>
            </a:r>
            <a:r>
              <a:rPr lang="zh-TW" altLang="en-US" dirty="0"/>
              <a:t> </a:t>
            </a:r>
            <a:r>
              <a:rPr lang="en-US" altLang="zh-TW" dirty="0"/>
              <a:t>7,</a:t>
            </a:r>
            <a:r>
              <a:rPr lang="zh-TW" altLang="en-US" dirty="0"/>
              <a:t> </a:t>
            </a:r>
            <a:r>
              <a:rPr lang="en-US" altLang="zh-TW" dirty="0"/>
              <a:t>8,</a:t>
            </a:r>
            <a:r>
              <a:rPr lang="zh-TW" altLang="en-US" dirty="0"/>
              <a:t> </a:t>
            </a:r>
            <a:r>
              <a:rPr lang="en-US" altLang="zh-TW" dirty="0"/>
              <a:t>9,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percent</a:t>
            </a:r>
            <a:r>
              <a:rPr lang="zh-TW" altLang="en-US" dirty="0"/>
              <a:t>列印出來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11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651344E9-FC96-4DB4-B751-8D408A93D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/>
              <a:t>JavaScript has three kind of popup boxes: Alert box, Confirm box, and Prompt box.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b="1"/>
              <a:t>Alert Box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/>
              <a:t>alert("</a:t>
            </a:r>
            <a:r>
              <a:rPr lang="en-US" altLang="zh-TW" sz="2000" i="1"/>
              <a:t>sometext</a:t>
            </a:r>
            <a:r>
              <a:rPr lang="en-US" altLang="zh-TW" sz="2000"/>
              <a:t>");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b="1"/>
              <a:t>Confirm Box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/>
              <a:t>confirm("</a:t>
            </a:r>
            <a:r>
              <a:rPr lang="en-US" altLang="zh-TW" sz="2000" i="1"/>
              <a:t>sometext</a:t>
            </a:r>
            <a:r>
              <a:rPr lang="en-US" altLang="zh-TW" sz="2000"/>
              <a:t>");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/>
              <a:t>Return </a:t>
            </a:r>
            <a:r>
              <a:rPr lang="en-US" altLang="zh-TW" sz="2000">
                <a:solidFill>
                  <a:srgbClr val="FF3300"/>
                </a:solidFill>
              </a:rPr>
              <a:t>true</a:t>
            </a:r>
            <a:r>
              <a:rPr lang="en-US" altLang="zh-TW" sz="2000"/>
              <a:t> if user clicks “OK”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/>
              <a:t>Return </a:t>
            </a:r>
            <a:r>
              <a:rPr lang="en-US" altLang="zh-TW" sz="2000">
                <a:solidFill>
                  <a:srgbClr val="FF3300"/>
                </a:solidFill>
              </a:rPr>
              <a:t>false</a:t>
            </a:r>
            <a:r>
              <a:rPr lang="en-US" altLang="zh-TW" sz="2000"/>
              <a:t> if user clicks “Cancel”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b="1"/>
              <a:t>Prompt Box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/>
              <a:t>prompt("</a:t>
            </a:r>
            <a:r>
              <a:rPr lang="en-US" altLang="zh-TW" sz="2000" i="1"/>
              <a:t>sometext</a:t>
            </a:r>
            <a:r>
              <a:rPr lang="en-US" altLang="zh-TW" sz="2000"/>
              <a:t>","</a:t>
            </a:r>
            <a:r>
              <a:rPr lang="en-US" altLang="zh-TW" sz="2000" i="1"/>
              <a:t>defaultvalue</a:t>
            </a:r>
            <a:r>
              <a:rPr lang="en-US" altLang="zh-TW" sz="2000"/>
              <a:t>");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/>
              <a:t>Return </a:t>
            </a:r>
            <a:r>
              <a:rPr lang="en-US" altLang="zh-TW" sz="2000">
                <a:solidFill>
                  <a:srgbClr val="FF3300"/>
                </a:solidFill>
              </a:rPr>
              <a:t>the input value</a:t>
            </a:r>
            <a:r>
              <a:rPr lang="en-US" altLang="zh-TW" sz="2000"/>
              <a:t> if user clicks “OK”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/>
              <a:t>Return </a:t>
            </a:r>
            <a:r>
              <a:rPr lang="en-US" altLang="zh-TW" sz="2000">
                <a:solidFill>
                  <a:srgbClr val="FF3300"/>
                </a:solidFill>
              </a:rPr>
              <a:t>false</a:t>
            </a:r>
            <a:r>
              <a:rPr lang="en-US" altLang="zh-TW" sz="2000"/>
              <a:t> if user clicks “Cancel”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0CF8C3A-6F96-4175-B022-6B8F1A3A8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Lab 1.2: Popup Boxes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2">
            <a:extLst>
              <a:ext uri="{FF2B5EF4-FFF2-40B4-BE49-F238E27FC236}">
                <a16:creationId xmlns:a16="http://schemas.microsoft.com/office/drawing/2014/main" id="{EB017D0C-5D00-4477-B1FD-F21589F6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撰寫一個</a:t>
            </a:r>
            <a:r>
              <a:rPr lang="en-US" altLang="zh-TW" dirty="0"/>
              <a:t>HTML</a:t>
            </a:r>
            <a:r>
              <a:rPr lang="zh-TW" altLang="en-US" dirty="0"/>
              <a:t>檔包含</a:t>
            </a:r>
            <a:r>
              <a:rPr lang="en-US" altLang="zh-TW" dirty="0"/>
              <a:t>JavaScript</a:t>
            </a:r>
            <a:r>
              <a:rPr lang="zh-TW" altLang="en-US" dirty="0"/>
              <a:t>程式碼</a:t>
            </a:r>
            <a:endParaRPr lang="en-US" altLang="zh-TW" dirty="0"/>
          </a:p>
          <a:p>
            <a:pPr lvl="1"/>
            <a:r>
              <a:rPr lang="zh-TW" altLang="en-US" dirty="0"/>
              <a:t>在其中定義一個全域變數</a:t>
            </a:r>
            <a:r>
              <a:rPr lang="en-US" altLang="zh-TW" dirty="0"/>
              <a:t>global</a:t>
            </a:r>
            <a:r>
              <a:rPr lang="zh-TW" altLang="en-US" dirty="0"/>
              <a:t>，值為</a:t>
            </a:r>
            <a:r>
              <a:rPr lang="en-US" altLang="zh-TW" dirty="0"/>
              <a:t>100</a:t>
            </a:r>
            <a:r>
              <a:rPr lang="zh-TW" altLang="en-US" dirty="0"/>
              <a:t>，使用</a:t>
            </a:r>
            <a:r>
              <a:rPr lang="en-US" altLang="zh-TW" dirty="0"/>
              <a:t>Alert box, Confirm box, and Prompt box</a:t>
            </a:r>
            <a:r>
              <a:rPr lang="zh-TW" altLang="en-US" dirty="0"/>
              <a:t> 顯示全域變數的值</a:t>
            </a:r>
            <a:endParaRPr lang="en-US" altLang="zh-TW" dirty="0"/>
          </a:p>
          <a:p>
            <a:pPr lvl="1"/>
            <a:r>
              <a:rPr lang="zh-TW" altLang="en-US" dirty="0"/>
              <a:t>利用</a:t>
            </a:r>
            <a:r>
              <a:rPr lang="en-US" altLang="zh-TW" dirty="0">
                <a:latin typeface="Calibri" panose="020F0502020204030204" pitchFamily="34" charset="0"/>
              </a:rPr>
              <a:t>prompt</a:t>
            </a:r>
            <a:r>
              <a:rPr lang="zh-TW" altLang="en-US" dirty="0">
                <a:latin typeface="Calibri" panose="020F0502020204030204" pitchFamily="34" charset="0"/>
              </a:rPr>
              <a:t>輸入自己的姓名並且顯示在頁面上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5602" name="標題 1">
            <a:extLst>
              <a:ext uri="{FF2B5EF4-FFF2-40B4-BE49-F238E27FC236}">
                <a16:creationId xmlns:a16="http://schemas.microsoft.com/office/drawing/2014/main" id="{4D1D66AF-5E2E-4927-A5E5-EE8B84F3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Lab 1.2: Popup Boxes</a:t>
            </a:r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2AE02A95-91EE-4B21-8161-E53A1CC5D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600201"/>
            <a:ext cx="7772400" cy="452596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Variable names are</a:t>
            </a:r>
          </a:p>
          <a:p>
            <a:pPr lvl="1" eaLnBrk="1" hangingPunct="1"/>
            <a:r>
              <a:rPr lang="en-US" altLang="zh-TW" dirty="0"/>
              <a:t>case sensitive</a:t>
            </a:r>
          </a:p>
          <a:p>
            <a:pPr lvl="1" eaLnBrk="1" hangingPunct="1"/>
            <a:r>
              <a:rPr lang="en-US" altLang="zh-TW" dirty="0"/>
              <a:t>begin with a letter or `_`</a:t>
            </a:r>
          </a:p>
          <a:p>
            <a:pPr eaLnBrk="1" hangingPunct="1"/>
            <a:endParaRPr lang="en-US" altLang="zh-TW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b="1" dirty="0">
                <a:solidFill>
                  <a:srgbClr val="0033CC"/>
                </a:solidFill>
              </a:rPr>
              <a:t>var name = “Bill”;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b="1" dirty="0">
                <a:solidFill>
                  <a:srgbClr val="0033CC"/>
                </a:solidFill>
              </a:rPr>
              <a:t>var </a:t>
            </a:r>
            <a:r>
              <a:rPr lang="en-US" altLang="zh-TW" sz="2400" b="1" dirty="0" err="1">
                <a:solidFill>
                  <a:srgbClr val="0033CC"/>
                </a:solidFill>
              </a:rPr>
              <a:t>num_of_records</a:t>
            </a:r>
            <a:r>
              <a:rPr lang="en-US" altLang="zh-TW" sz="2400" b="1" dirty="0">
                <a:solidFill>
                  <a:srgbClr val="0033CC"/>
                </a:solidFill>
              </a:rPr>
              <a:t> = 10;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8C9782-17FF-441C-A048-39F03373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Using Variables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BC7E3BFC-94AA-4901-AA68-305E1DDB8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  <a:ea typeface="細明體" pitchFamily="49" charset="-120"/>
              </a:rPr>
              <a:t>&lt;html&gt;</a:t>
            </a:r>
          </a:p>
          <a:p>
            <a:pPr marL="621792" lvl="1" fontAlgn="auto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  <a:ea typeface="細明體" pitchFamily="49" charset="-120"/>
              </a:rPr>
              <a:t>&lt;head&gt;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&lt;script type="text/</a:t>
            </a:r>
            <a:r>
              <a:rPr lang="en-US" altLang="zh-TW" sz="1900" dirty="0" err="1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javascript</a:t>
            </a:r>
            <a:r>
              <a:rPr lang="en-US" altLang="zh-TW" sz="1900" dirty="0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"&gt;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	</a:t>
            </a:r>
            <a:r>
              <a:rPr lang="en-US" altLang="zh-TW" sz="1900" dirty="0" err="1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var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 </a:t>
            </a:r>
            <a:r>
              <a:rPr lang="en-US" altLang="zh-TW" sz="1900" dirty="0" err="1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globalVar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 = “I’m global!”;  //</a:t>
            </a:r>
            <a:r>
              <a:rPr lang="zh-TW" altLang="en-US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在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Function</a:t>
            </a:r>
            <a:r>
              <a:rPr lang="zh-TW" altLang="en-US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外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zh-TW" altLang="en-US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	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function </a:t>
            </a:r>
            <a:r>
              <a:rPr lang="en-US" altLang="zh-TW" sz="1900" dirty="0" err="1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checkContent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() {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		</a:t>
            </a:r>
            <a:r>
              <a:rPr lang="en-US" altLang="zh-TW" sz="1900" dirty="0" err="1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var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 </a:t>
            </a:r>
            <a:r>
              <a:rPr lang="en-US" altLang="zh-TW" sz="1900" dirty="0" err="1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localVar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 = “I’m local.”; //</a:t>
            </a:r>
            <a:r>
              <a:rPr lang="zh-TW" altLang="en-US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在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Function</a:t>
            </a:r>
            <a:r>
              <a:rPr lang="zh-TW" altLang="en-US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內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zh-TW" altLang="en-US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	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}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&lt;/script&gt;</a:t>
            </a:r>
          </a:p>
          <a:p>
            <a:pPr marL="621792" lvl="1" fontAlgn="auto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  <a:ea typeface="細明體" pitchFamily="49" charset="-120"/>
              </a:rPr>
              <a:t>&lt;/head&gt;</a:t>
            </a:r>
          </a:p>
          <a:p>
            <a:pPr marL="621792" lvl="1" fontAlgn="auto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  <a:ea typeface="細明體" pitchFamily="49" charset="-120"/>
              </a:rPr>
              <a:t>&lt;body&gt;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&lt;script type="text/</a:t>
            </a:r>
            <a:r>
              <a:rPr lang="en-US" altLang="zh-TW" sz="1900" dirty="0" err="1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javascript</a:t>
            </a:r>
            <a:r>
              <a:rPr lang="en-US" altLang="zh-TW" sz="1900" dirty="0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"&gt;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	alert(</a:t>
            </a:r>
            <a:r>
              <a:rPr lang="en-US" altLang="zh-TW" sz="1900" dirty="0" err="1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globalVar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); //Ok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	alert(</a:t>
            </a:r>
            <a:r>
              <a:rPr lang="en-US" altLang="zh-TW" sz="1900" dirty="0" err="1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localVar</a:t>
            </a:r>
            <a:r>
              <a:rPr lang="en-US" altLang="zh-TW" sz="1900" dirty="0">
                <a:solidFill>
                  <a:srgbClr val="FF3300"/>
                </a:solidFill>
                <a:latin typeface="Tahoma" pitchFamily="34" charset="0"/>
                <a:ea typeface="細明體" pitchFamily="49" charset="-120"/>
              </a:rPr>
              <a:t>);  //Error, can’t access local variables!</a:t>
            </a:r>
          </a:p>
          <a:p>
            <a:pPr marL="859536" lvl="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900" dirty="0">
                <a:solidFill>
                  <a:schemeClr val="accent1"/>
                </a:solidFill>
                <a:latin typeface="Tahoma" pitchFamily="34" charset="0"/>
                <a:ea typeface="細明體" pitchFamily="49" charset="-120"/>
              </a:rPr>
              <a:t>&lt;/script&gt;</a:t>
            </a:r>
            <a:endParaRPr lang="en-US" altLang="zh-TW" sz="1900" dirty="0">
              <a:latin typeface="Tahoma" pitchFamily="34" charset="0"/>
              <a:ea typeface="細明體" pitchFamily="49" charset="-120"/>
            </a:endParaRPr>
          </a:p>
          <a:p>
            <a:pPr marL="621792" lvl="1" fontAlgn="auto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  <a:ea typeface="細明體" pitchFamily="49" charset="-120"/>
              </a:rPr>
              <a:t>&lt;/body&gt;</a:t>
            </a:r>
            <a:endParaRPr lang="en-US" altLang="zh-TW" sz="1600" dirty="0">
              <a:latin typeface="Tahoma" pitchFamily="34" charset="0"/>
              <a:ea typeface="細明體" pitchFamily="49" charset="-120"/>
            </a:endParaRP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  <a:ea typeface="細明體" pitchFamily="49" charset="-120"/>
              </a:rPr>
              <a:t>&lt;/html&gt;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zh-TW" sz="2000" dirty="0">
              <a:latin typeface="Tahoma" pitchFamily="34" charset="0"/>
              <a:ea typeface="細明體" pitchFamily="49" charset="-12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4CF26ED-7749-4948-97C1-7D0606382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Lifetime of Variables</a:t>
            </a: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F994E1CB-B5C5-4DBE-90CC-B3F82DFF4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4" y="5727700"/>
            <a:ext cx="1182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Microsoft Sans Serif" panose="020B0604020202020204" pitchFamily="34" charset="0"/>
                <a:ea typeface="細明體" panose="02020509000000000000" pitchFamily="49" charset="-120"/>
                <a:hlinkClick r:id="rId3" action="ppaction://hlinkfile"/>
              </a:rPr>
              <a:t>Example</a:t>
            </a:r>
            <a:endParaRPr lang="en-US" altLang="zh-TW">
              <a:latin typeface="Microsoft Sans Serif" panose="020B0604020202020204" pitchFamily="34" charset="0"/>
              <a:ea typeface="細明體" panose="02020509000000000000" pitchFamily="49" charset="-12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BE4BE29-1138-4A59-B0B3-CEB7900C3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6" y="274638"/>
            <a:ext cx="8162925" cy="1143000"/>
          </a:xfrm>
        </p:spPr>
        <p:txBody>
          <a:bodyPr/>
          <a:lstStyle/>
          <a:p>
            <a:pPr eaLnBrk="1" hangingPunct="1"/>
            <a:r>
              <a:rPr lang="en-US" altLang="zh-TW"/>
              <a:t>JavaScript Functions (1)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3754019-60FC-44C5-A768-B1C22B6DD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7876" y="1600201"/>
            <a:ext cx="81629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/>
              <a:t>Declare a Function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function </a:t>
            </a:r>
            <a:r>
              <a:rPr lang="en-US" altLang="zh-TW" sz="2000" dirty="0" err="1">
                <a:solidFill>
                  <a:srgbClr val="FF0000"/>
                </a:solidFill>
              </a:rPr>
              <a:t>function_name</a:t>
            </a:r>
            <a:r>
              <a:rPr lang="en-US" altLang="zh-TW" sz="2000" dirty="0">
                <a:solidFill>
                  <a:srgbClr val="FF0000"/>
                </a:solidFill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	Your code here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function </a:t>
            </a:r>
            <a:r>
              <a:rPr lang="en-US" altLang="zh-TW" sz="2000" dirty="0" err="1">
                <a:solidFill>
                  <a:srgbClr val="FF0000"/>
                </a:solidFill>
              </a:rPr>
              <a:t>function_name</a:t>
            </a:r>
            <a:r>
              <a:rPr lang="en-US" altLang="zh-TW" sz="2000" dirty="0">
                <a:solidFill>
                  <a:srgbClr val="FF0000"/>
                </a:solidFill>
              </a:rPr>
              <a:t>(var1,var2,...,</a:t>
            </a:r>
            <a:r>
              <a:rPr lang="en-US" altLang="zh-TW" sz="2000" dirty="0" err="1">
                <a:solidFill>
                  <a:srgbClr val="FF0000"/>
                </a:solidFill>
              </a:rPr>
              <a:t>varX</a:t>
            </a:r>
            <a:r>
              <a:rPr lang="en-US" altLang="zh-TW" sz="2000" dirty="0">
                <a:solidFill>
                  <a:srgbClr val="FF0000"/>
                </a:solidFill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	Your code here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function </a:t>
            </a:r>
            <a:r>
              <a:rPr lang="en-US" altLang="zh-TW" sz="2000" dirty="0" err="1">
                <a:solidFill>
                  <a:srgbClr val="FF0000"/>
                </a:solidFill>
              </a:rPr>
              <a:t>function_name</a:t>
            </a:r>
            <a:r>
              <a:rPr lang="en-US" altLang="zh-TW" sz="2000" dirty="0">
                <a:solidFill>
                  <a:srgbClr val="FF0000"/>
                </a:solidFill>
              </a:rPr>
              <a:t>(var1,var2,...,</a:t>
            </a:r>
            <a:r>
              <a:rPr lang="en-US" altLang="zh-TW" sz="2000" dirty="0" err="1">
                <a:solidFill>
                  <a:srgbClr val="FF0000"/>
                </a:solidFill>
              </a:rPr>
              <a:t>varX</a:t>
            </a:r>
            <a:r>
              <a:rPr lang="en-US" altLang="zh-TW" sz="2000" dirty="0">
                <a:solidFill>
                  <a:srgbClr val="FF0000"/>
                </a:solidFill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	Your code here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	return </a:t>
            </a:r>
            <a:r>
              <a:rPr lang="en-US" altLang="zh-TW" sz="2000" dirty="0" err="1">
                <a:solidFill>
                  <a:srgbClr val="FF0000"/>
                </a:solidFill>
              </a:rPr>
              <a:t>someVariable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64E0122-586E-496B-A744-8400B0565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6" y="274638"/>
            <a:ext cx="8162925" cy="1143000"/>
          </a:xfrm>
        </p:spPr>
        <p:txBody>
          <a:bodyPr/>
          <a:lstStyle/>
          <a:p>
            <a:pPr eaLnBrk="1" hangingPunct="1"/>
            <a:r>
              <a:rPr lang="en-US" altLang="zh-TW"/>
              <a:t>JavaScript Functions (2)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8A36F4A-1EFA-48DE-9141-2B1BA7396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268760"/>
            <a:ext cx="10153128" cy="5688632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&lt;html </a:t>
            </a:r>
            <a:r>
              <a:rPr lang="en-US" altLang="zh-TW" sz="2000" dirty="0" err="1"/>
              <a:t>lang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zh</a:t>
            </a:r>
            <a:r>
              <a:rPr lang="en-US" altLang="zh-TW" sz="2000" dirty="0"/>
              <a:t>"&gt;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&lt;head&gt;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&lt;script type="text/</a:t>
            </a:r>
            <a:r>
              <a:rPr lang="en-US" altLang="zh-TW" sz="2000" dirty="0" err="1">
                <a:solidFill>
                  <a:srgbClr val="FF0000"/>
                </a:solidFill>
              </a:rPr>
              <a:t>javascript</a:t>
            </a:r>
            <a:r>
              <a:rPr lang="en-US" altLang="zh-TW" sz="2000" dirty="0">
                <a:solidFill>
                  <a:srgbClr val="FF0000"/>
                </a:solidFill>
              </a:rPr>
              <a:t>"&gt;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function </a:t>
            </a:r>
            <a:r>
              <a:rPr lang="en-US" altLang="zh-TW" sz="2000" dirty="0" err="1">
                <a:solidFill>
                  <a:srgbClr val="FF0000"/>
                </a:solidFill>
              </a:rPr>
              <a:t>showMessage</a:t>
            </a:r>
            <a:r>
              <a:rPr lang="en-US" altLang="zh-TW" sz="2000" dirty="0">
                <a:solidFill>
                  <a:srgbClr val="FF0000"/>
                </a:solidFill>
              </a:rPr>
              <a:t>(arg1) {	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//</a:t>
            </a:r>
            <a:r>
              <a:rPr lang="zh-TW" altLang="en-US" sz="2000" dirty="0">
                <a:solidFill>
                  <a:srgbClr val="FF0000"/>
                </a:solidFill>
              </a:rPr>
              <a:t>無</a:t>
            </a:r>
            <a:r>
              <a:rPr lang="en-US" altLang="zh-TW" sz="2000" dirty="0">
                <a:solidFill>
                  <a:srgbClr val="FF0000"/>
                </a:solidFill>
              </a:rPr>
              <a:t>return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    alert(arg1);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 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&lt;/script&gt;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&lt;/head&gt;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&lt;body&gt;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	&lt;form name="</a:t>
            </a:r>
            <a:r>
              <a:rPr lang="en-US" altLang="zh-TW" sz="2000" dirty="0" err="1"/>
              <a:t>testForm</a:t>
            </a:r>
            <a:r>
              <a:rPr lang="en-US" altLang="zh-TW" sz="2000" dirty="0"/>
              <a:t>"&gt;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		&lt;input type=TEXT name="TXTMSG" value="MESSAGE"&gt;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rgbClr val="FF0000"/>
                </a:solidFill>
              </a:rPr>
              <a:t>&lt;input type=Button value=“alert” 			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</a:rPr>
              <a:t>onClick</a:t>
            </a:r>
            <a:r>
              <a:rPr lang="en-US" altLang="zh-TW" sz="2000" dirty="0">
                <a:solidFill>
                  <a:srgbClr val="FF0000"/>
                </a:solidFill>
              </a:rPr>
              <a:t>="</a:t>
            </a:r>
            <a:r>
              <a:rPr lang="en-US" altLang="zh-TW" sz="2000" dirty="0" err="1">
                <a:solidFill>
                  <a:srgbClr val="FF0000"/>
                </a:solidFill>
              </a:rPr>
              <a:t>showMessage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document.testForm.TXTMSG.value</a:t>
            </a:r>
            <a:r>
              <a:rPr lang="en-US" altLang="zh-TW" sz="2000" dirty="0">
                <a:solidFill>
                  <a:srgbClr val="FF0000"/>
                </a:solidFill>
              </a:rPr>
              <a:t>);"&gt;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	&lt;/form&gt;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&lt;/body&gt;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2000" dirty="0"/>
              <a:t>&lt;/html&gt;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zh-TW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TW" sz="1800" b="1" dirty="0">
                <a:hlinkClick r:id="rId3" action="ppaction://hlinkfile"/>
              </a:rPr>
              <a:t>Example</a:t>
            </a:r>
            <a:endParaRPr lang="en-US" altLang="zh-TW" sz="1800" b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B8AAB7E-B8AF-4B6B-8ECB-423235C70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JavaScript Functions (3)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FAC863-F305-47EA-BAC5-A537BA97A72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7368" y="1441088"/>
            <a:ext cx="4676329" cy="461168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/>
              <a:t>&lt;html </a:t>
            </a:r>
            <a:r>
              <a:rPr lang="en-US" altLang="zh-TW" sz="2000" dirty="0" err="1"/>
              <a:t>lang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zh</a:t>
            </a:r>
            <a:r>
              <a:rPr lang="en-US" altLang="zh-TW" sz="2000" dirty="0"/>
              <a:t>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/>
              <a:t>&lt;head&gt;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&lt;script type="text/</a:t>
            </a:r>
            <a:r>
              <a:rPr lang="en-US" altLang="zh-TW" sz="2000" dirty="0" err="1">
                <a:solidFill>
                  <a:schemeClr val="accent1"/>
                </a:solidFill>
              </a:rPr>
              <a:t>javascript</a:t>
            </a:r>
            <a:r>
              <a:rPr lang="en-US" altLang="zh-TW" sz="2000" dirty="0">
                <a:solidFill>
                  <a:schemeClr val="accent1"/>
                </a:solidFill>
              </a:rPr>
              <a:t>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 function </a:t>
            </a:r>
            <a:r>
              <a:rPr lang="en-US" altLang="zh-TW" sz="2000" dirty="0" err="1">
                <a:solidFill>
                  <a:schemeClr val="accent1"/>
                </a:solidFill>
              </a:rPr>
              <a:t>getBigOne</a:t>
            </a:r>
            <a:r>
              <a:rPr lang="en-US" altLang="zh-TW" sz="2000" dirty="0">
                <a:solidFill>
                  <a:schemeClr val="accent1"/>
                </a:solidFill>
              </a:rPr>
              <a:t>(arg1, arg2) {	//</a:t>
            </a:r>
            <a:r>
              <a:rPr lang="zh-TW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TW" sz="2000" dirty="0">
                <a:solidFill>
                  <a:schemeClr val="accent1"/>
                </a:solidFill>
              </a:rPr>
              <a:t>return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    if(Number(arg1) &gt; Number(arg2))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    	return arg1;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    }else{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    	return arg2;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chemeClr val="accent1"/>
                </a:solidFill>
              </a:rPr>
              <a:t>&lt;/script&gt;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/>
              <a:t>&lt;/head&gt;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B016FBF-78EB-42F6-A163-A626F5EF991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231904" y="1434616"/>
            <a:ext cx="6696744" cy="46116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/>
              <a:t>&lt;body&gt;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&lt;form name="</a:t>
            </a:r>
            <a:r>
              <a:rPr lang="en-US" altLang="zh-TW" sz="2000" dirty="0" err="1"/>
              <a:t>testForm</a:t>
            </a:r>
            <a:r>
              <a:rPr lang="en-US" altLang="zh-TW" sz="2000" dirty="0"/>
              <a:t>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/>
              <a:t>        </a:t>
            </a:r>
            <a:r>
              <a:rPr lang="en-US" altLang="zh-TW" sz="2000" dirty="0"/>
              <a:t>&lt;input type=TEXT name="num1" value="10"&gt;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/>
              <a:t>        </a:t>
            </a:r>
            <a:r>
              <a:rPr lang="en-US" altLang="zh-TW" sz="2000" dirty="0"/>
              <a:t>&lt;input type=TEXT name="num2" value="20"&gt;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>
                <a:solidFill>
                  <a:schemeClr val="accent1"/>
                </a:solidFill>
              </a:rPr>
              <a:t>        </a:t>
            </a:r>
            <a:r>
              <a:rPr lang="en-US" altLang="zh-TW" sz="2000" dirty="0">
                <a:solidFill>
                  <a:schemeClr val="accent1"/>
                </a:solidFill>
              </a:rPr>
              <a:t>&lt;input type=Button value=“Click Me”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>
                <a:solidFill>
                  <a:schemeClr val="accent1"/>
                </a:solidFill>
              </a:rPr>
              <a:t>          </a:t>
            </a:r>
            <a:r>
              <a:rPr lang="en-US" altLang="zh-TW" sz="2000" dirty="0" err="1">
                <a:solidFill>
                  <a:schemeClr val="accent1"/>
                </a:solidFill>
              </a:rPr>
              <a:t>onClick</a:t>
            </a:r>
            <a:r>
              <a:rPr lang="en-US" altLang="zh-TW" sz="2000" dirty="0">
                <a:solidFill>
                  <a:schemeClr val="accent1"/>
                </a:solidFill>
              </a:rPr>
              <a:t>="alert( </a:t>
            </a:r>
            <a:r>
              <a:rPr lang="en-US" altLang="zh-TW" sz="2000" dirty="0" err="1">
                <a:solidFill>
                  <a:srgbClr val="FF3300"/>
                </a:solidFill>
              </a:rPr>
              <a:t>getBigOne</a:t>
            </a:r>
            <a:r>
              <a:rPr lang="en-US" altLang="zh-TW" sz="2000" dirty="0">
                <a:solidFill>
                  <a:srgbClr val="FF3300"/>
                </a:solidFill>
              </a:rPr>
              <a:t>(</a:t>
            </a:r>
            <a:r>
              <a:rPr lang="en-US" altLang="zh-TW" sz="2000" dirty="0" err="1">
                <a:solidFill>
                  <a:srgbClr val="FF3300"/>
                </a:solidFill>
              </a:rPr>
              <a:t>document.testForm</a:t>
            </a:r>
            <a:r>
              <a:rPr lang="en-US" altLang="zh-TW" sz="2000" dirty="0">
                <a:solidFill>
                  <a:srgbClr val="FF3300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>
                <a:solidFill>
                  <a:srgbClr val="FF3300"/>
                </a:solidFill>
              </a:rPr>
              <a:t>          </a:t>
            </a:r>
            <a:r>
              <a:rPr lang="en-US" altLang="zh-TW" sz="2000" dirty="0">
                <a:solidFill>
                  <a:srgbClr val="FF3300"/>
                </a:solidFill>
              </a:rPr>
              <a:t>num1.value, document.testForm.num2.value)</a:t>
            </a:r>
            <a:r>
              <a:rPr lang="en-US" altLang="zh-TW" sz="2000" dirty="0">
                <a:solidFill>
                  <a:schemeClr val="accent1"/>
                </a:solidFill>
              </a:rPr>
              <a:t> );“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>
                <a:solidFill>
                  <a:schemeClr val="accent1"/>
                </a:solidFill>
              </a:rPr>
              <a:t>         </a:t>
            </a:r>
            <a:r>
              <a:rPr lang="en-US" altLang="zh-TW" sz="2000" dirty="0">
                <a:solidFill>
                  <a:schemeClr val="accent1"/>
                </a:solidFill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&lt;/form&gt;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/>
              <a:t>&lt;/body&gt;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000" dirty="0"/>
              <a:t>&lt;/html&gt;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800" dirty="0">
                <a:hlinkClick r:id="rId3" action="ppaction://hlinkfile"/>
              </a:rPr>
              <a:t>Example</a:t>
            </a:r>
            <a:endParaRPr lang="en-US" altLang="zh-TW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A97893-62D1-4480-90D3-388F0EE41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3976C-EA93-4D35-AEE2-70F7A2BBEEFD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7434DE4-B20B-494C-A2E6-53AAAF0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7876" y="274638"/>
            <a:ext cx="8162925" cy="1143000"/>
          </a:xfrm>
        </p:spPr>
        <p:txBody>
          <a:bodyPr/>
          <a:lstStyle/>
          <a:p>
            <a:pPr eaLnBrk="1" hangingPunct="1"/>
            <a:r>
              <a:rPr lang="en-US" altLang="zh-TW"/>
              <a:t>JavaScript Functions (4)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91CA906-FFA2-43C8-A2E4-969719CBB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560" y="1417638"/>
            <a:ext cx="81629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&lt;html </a:t>
            </a:r>
            <a:r>
              <a:rPr lang="en-US" altLang="zh-TW" sz="2400" dirty="0" err="1"/>
              <a:t>lang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zh</a:t>
            </a:r>
            <a:r>
              <a:rPr lang="en-US" altLang="zh-TW" sz="2400" dirty="0"/>
              <a:t>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&lt;head&gt;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solidFill>
                  <a:schemeClr val="accent1"/>
                </a:solidFill>
              </a:rPr>
              <a:t>&lt;script type="text/</a:t>
            </a:r>
            <a:r>
              <a:rPr lang="en-US" altLang="zh-TW" dirty="0" err="1">
                <a:solidFill>
                  <a:schemeClr val="accent1"/>
                </a:solidFill>
              </a:rPr>
              <a:t>javascript</a:t>
            </a:r>
            <a:r>
              <a:rPr lang="en-US" altLang="zh-TW" dirty="0">
                <a:solidFill>
                  <a:schemeClr val="accent1"/>
                </a:solidFill>
              </a:rPr>
              <a:t>"&gt;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solidFill>
                  <a:schemeClr val="accent1"/>
                </a:solidFill>
              </a:rPr>
              <a:t> 	function </a:t>
            </a:r>
            <a:r>
              <a:rPr lang="en-US" altLang="zh-TW" dirty="0" err="1">
                <a:solidFill>
                  <a:schemeClr val="accent1"/>
                </a:solidFill>
              </a:rPr>
              <a:t>showNum</a:t>
            </a:r>
            <a:r>
              <a:rPr lang="en-US" altLang="zh-TW" dirty="0">
                <a:solidFill>
                  <a:schemeClr val="accent1"/>
                </a:solidFill>
              </a:rPr>
              <a:t>(value)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solidFill>
                  <a:schemeClr val="accent1"/>
                </a:solidFill>
              </a:rPr>
              <a:t> 		alert(value);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>
                <a:solidFill>
                  <a:schemeClr val="accent1"/>
                </a:solidFill>
              </a:rPr>
              <a:t>	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dirty="0"/>
              <a:t>&lt;/script&gt;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&lt;/head&gt;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&lt;body&gt;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&lt;a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</a:t>
            </a:r>
            <a:r>
              <a:rPr lang="en-US" altLang="zh-TW" sz="2400" dirty="0" err="1">
                <a:solidFill>
                  <a:schemeClr val="accent1"/>
                </a:solidFill>
              </a:rPr>
              <a:t>javascript:showNum</a:t>
            </a:r>
            <a:r>
              <a:rPr lang="en-US" altLang="zh-TW" sz="2400" dirty="0">
                <a:solidFill>
                  <a:schemeClr val="accent1"/>
                </a:solidFill>
              </a:rPr>
              <a:t>(999);</a:t>
            </a:r>
            <a:r>
              <a:rPr lang="en-US" altLang="zh-TW" sz="2400" dirty="0"/>
              <a:t>"&gt;Click&lt;/a&gt;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&lt;/body&gt;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&lt;/html&gt;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hlinkClick r:id="rId3" action="ppaction://hlinkfile"/>
              </a:rPr>
              <a:t>Example</a:t>
            </a:r>
            <a:endParaRPr lang="en-US" altLang="zh-TW" sz="2400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754B4466-8A95-432F-ACC2-FA67FAAF6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Netscape</a:t>
            </a:r>
            <a:r>
              <a:rPr lang="zh-TW" altLang="en-US"/>
              <a:t>所發展，原本稱為</a:t>
            </a:r>
            <a:r>
              <a:rPr lang="en-US" altLang="zh-TW"/>
              <a:t>LiveScript</a:t>
            </a:r>
            <a:r>
              <a:rPr lang="zh-TW" altLang="en-US"/>
              <a:t>，後因同期</a:t>
            </a:r>
            <a:r>
              <a:rPr lang="en-US" altLang="zh-TW"/>
              <a:t>Sun</a:t>
            </a:r>
            <a:r>
              <a:rPr lang="zh-TW" altLang="en-US"/>
              <a:t>的</a:t>
            </a:r>
            <a:r>
              <a:rPr lang="en-US" altLang="zh-TW"/>
              <a:t>Java</a:t>
            </a:r>
            <a:r>
              <a:rPr lang="zh-TW" altLang="en-US"/>
              <a:t>語言前景看好，改名為</a:t>
            </a:r>
            <a:r>
              <a:rPr lang="en-US" altLang="zh-TW"/>
              <a:t>JavaScript</a:t>
            </a:r>
            <a:endParaRPr lang="zh-TW" altLang="en-US"/>
          </a:p>
          <a:p>
            <a:pPr eaLnBrk="1" hangingPunct="1"/>
            <a:endParaRPr lang="en-US" altLang="zh-TW"/>
          </a:p>
          <a:p>
            <a:pPr eaLnBrk="1" hangingPunct="1"/>
            <a:r>
              <a:rPr lang="zh-TW" altLang="en-US"/>
              <a:t>遵循 </a:t>
            </a:r>
            <a:r>
              <a:rPr lang="en-US" altLang="zh-TW"/>
              <a:t>ECMA-262</a:t>
            </a:r>
            <a:r>
              <a:rPr lang="zh-TW" altLang="en-US"/>
              <a:t>制定的標準</a:t>
            </a:r>
          </a:p>
          <a:p>
            <a:pPr lvl="1" eaLnBrk="1" hangingPunct="1"/>
            <a:r>
              <a:rPr lang="en-US" altLang="zh-TW"/>
              <a:t>JavaScript (Netscape)</a:t>
            </a:r>
          </a:p>
          <a:p>
            <a:pPr lvl="1" eaLnBrk="1" hangingPunct="1"/>
            <a:r>
              <a:rPr lang="en-US" altLang="zh-TW"/>
              <a:t>JScript (Microsoft)</a:t>
            </a:r>
          </a:p>
          <a:p>
            <a:pPr lvl="1" eaLnBrk="1" hangingPunct="1"/>
            <a:r>
              <a:rPr lang="en-US" altLang="zh-TW"/>
              <a:t>ActionScript (Macromedia)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7849E01-2E2D-4354-B64E-5E70A21DB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JavaScript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>
            <a:extLst>
              <a:ext uri="{FF2B5EF4-FFF2-40B4-BE49-F238E27FC236}">
                <a16:creationId xmlns:a16="http://schemas.microsoft.com/office/drawing/2014/main" id="{D46B45C3-81C7-42A6-B410-42E570BC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撰寫一個</a:t>
            </a:r>
            <a:r>
              <a:rPr lang="en-US" altLang="zh-TW" dirty="0"/>
              <a:t>HTML</a:t>
            </a:r>
            <a:r>
              <a:rPr lang="zh-TW" altLang="en-US" dirty="0"/>
              <a:t>檔包含</a:t>
            </a:r>
            <a:r>
              <a:rPr lang="en-US" altLang="zh-TW" dirty="0"/>
              <a:t>JavaScript</a:t>
            </a:r>
            <a:r>
              <a:rPr lang="zh-TW" altLang="en-US" dirty="0"/>
              <a:t>程式碼，使用者輸入五個整數後，</a:t>
            </a:r>
            <a:endParaRPr lang="en-US" altLang="zh-TW" dirty="0"/>
          </a:p>
          <a:p>
            <a:pPr lvl="1"/>
            <a:r>
              <a:rPr lang="zh-TW" altLang="en-US" dirty="0"/>
              <a:t>定義</a:t>
            </a:r>
            <a:r>
              <a:rPr lang="en-US" altLang="zh-TW" dirty="0"/>
              <a:t>Maximum,</a:t>
            </a:r>
            <a:r>
              <a:rPr lang="zh-TW" altLang="en-US" dirty="0"/>
              <a:t> </a:t>
            </a:r>
            <a:r>
              <a:rPr lang="en-US" altLang="zh-TW" dirty="0"/>
              <a:t>Minimum</a:t>
            </a:r>
            <a:r>
              <a:rPr lang="zh-TW" altLang="en-US" dirty="0"/>
              <a:t>與</a:t>
            </a:r>
            <a:r>
              <a:rPr lang="en-US" altLang="zh-TW" dirty="0"/>
              <a:t>Average</a:t>
            </a:r>
            <a:r>
              <a:rPr lang="zh-TW" altLang="en-US" dirty="0"/>
              <a:t> 三個</a:t>
            </a:r>
            <a:r>
              <a:rPr lang="en-US" altLang="zh-TW" dirty="0"/>
              <a:t>function</a:t>
            </a:r>
            <a:r>
              <a:rPr lang="zh-TW" altLang="en-US" dirty="0"/>
              <a:t>，使用定義之</a:t>
            </a:r>
            <a:r>
              <a:rPr lang="en-US" altLang="zh-TW" dirty="0"/>
              <a:t>Maximum,</a:t>
            </a:r>
            <a:r>
              <a:rPr lang="zh-TW" altLang="en-US" dirty="0"/>
              <a:t> </a:t>
            </a:r>
            <a:r>
              <a:rPr lang="en-US" altLang="zh-TW" dirty="0"/>
              <a:t>Minimum</a:t>
            </a:r>
            <a:r>
              <a:rPr lang="zh-TW" altLang="en-US" dirty="0"/>
              <a:t>與</a:t>
            </a:r>
            <a:r>
              <a:rPr lang="en-US" altLang="zh-TW" dirty="0"/>
              <a:t>Average</a:t>
            </a:r>
            <a:r>
              <a:rPr lang="zh-TW" altLang="en-US" dirty="0"/>
              <a:t> 三個</a:t>
            </a:r>
            <a:r>
              <a:rPr lang="en-US" altLang="zh-TW" dirty="0"/>
              <a:t>function</a:t>
            </a:r>
            <a:r>
              <a:rPr lang="zh-TW" altLang="en-US" dirty="0"/>
              <a:t>找出輸入數值之最大值</a:t>
            </a:r>
            <a:r>
              <a:rPr lang="en-US" altLang="zh-TW" dirty="0"/>
              <a:t>,</a:t>
            </a:r>
            <a:r>
              <a:rPr lang="zh-TW" altLang="en-US" dirty="0"/>
              <a:t> 最小值與平均值，列印在網頁上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8674" name="標題 1">
            <a:extLst>
              <a:ext uri="{FF2B5EF4-FFF2-40B4-BE49-F238E27FC236}">
                <a16:creationId xmlns:a16="http://schemas.microsoft.com/office/drawing/2014/main" id="{47EC2986-F004-47F2-9CCC-7041BA8C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Lab 1.3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8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C9421E0E-4C71-4424-8F12-A3B9F5F71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dirty="0"/>
              <a:t>W3C JavaScript tutorial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>
                <a:hlinkClick r:id="rId3"/>
              </a:rPr>
              <a:t>http://www.w3schools.com/js/default.asp</a:t>
            </a:r>
            <a:endParaRPr lang="en-US" altLang="zh-TW" sz="2000" dirty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dirty="0"/>
              <a:t>W3C HTML DOM tutorial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>
                <a:hlinkClick r:id="rId4"/>
              </a:rPr>
              <a:t>http://www.w3schools.com/htmldom/dom_intro.asp</a:t>
            </a:r>
            <a:endParaRPr lang="en-US" altLang="zh-TW" sz="2000" dirty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dirty="0"/>
              <a:t>The Computer Technology Documentation Project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>
                <a:hlinkClick r:id="rId5"/>
              </a:rPr>
              <a:t>http://www.comptechdoc.org/independent/web/cgi/javamanual/index.html</a:t>
            </a:r>
            <a:endParaRPr lang="en-US" altLang="zh-TW" sz="2000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0DB768E-EA1C-42D0-A4BD-A3A724527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Reference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E78FCCCE-4531-4B27-9A22-C4AC24EA4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It is a ‘Script Language’</a:t>
            </a:r>
          </a:p>
          <a:p>
            <a:pPr lvl="1" eaLnBrk="1" hangingPunct="1"/>
            <a:r>
              <a:rPr lang="zh-TW" altLang="en-US" dirty="0"/>
              <a:t>由</a:t>
            </a:r>
            <a:r>
              <a:rPr lang="en-US" altLang="zh-TW" dirty="0"/>
              <a:t>browser</a:t>
            </a:r>
            <a:r>
              <a:rPr lang="zh-TW" altLang="en-US" dirty="0"/>
              <a:t>的</a:t>
            </a:r>
            <a:r>
              <a:rPr lang="en-US" altLang="zh-TW" dirty="0"/>
              <a:t>JavaScript Interpreter</a:t>
            </a:r>
            <a:r>
              <a:rPr lang="zh-TW" altLang="en-US" dirty="0"/>
              <a:t>執行</a:t>
            </a:r>
          </a:p>
          <a:p>
            <a:pPr lvl="1" eaLnBrk="1" hangingPunct="1"/>
            <a:r>
              <a:rPr lang="en-US" altLang="zh-TW" dirty="0"/>
              <a:t>Client</a:t>
            </a:r>
            <a:r>
              <a:rPr lang="zh-TW" altLang="en-US" dirty="0"/>
              <a:t>可以看到</a:t>
            </a:r>
            <a:r>
              <a:rPr lang="en-US" altLang="zh-TW" dirty="0"/>
              <a:t>source code</a:t>
            </a:r>
            <a:r>
              <a:rPr lang="zh-TW" altLang="en-US" dirty="0"/>
              <a:t>內容</a:t>
            </a:r>
          </a:p>
          <a:p>
            <a:pPr eaLnBrk="1" hangingPunct="1"/>
            <a:r>
              <a:rPr lang="zh-TW" altLang="en-US" dirty="0"/>
              <a:t>除了</a:t>
            </a:r>
            <a:r>
              <a:rPr lang="en-US" altLang="zh-TW" dirty="0"/>
              <a:t>Cookie</a:t>
            </a:r>
            <a:r>
              <a:rPr lang="zh-TW" altLang="en-US" dirty="0"/>
              <a:t>外，</a:t>
            </a:r>
            <a:r>
              <a:rPr lang="en-US" altLang="zh-TW" dirty="0"/>
              <a:t>JavaScript </a:t>
            </a:r>
            <a:r>
              <a:rPr lang="zh-TW" altLang="en-US" dirty="0"/>
              <a:t>無法讀寫</a:t>
            </a:r>
            <a:r>
              <a:rPr lang="en-US" altLang="zh-TW" dirty="0"/>
              <a:t>client</a:t>
            </a:r>
            <a:r>
              <a:rPr lang="zh-TW" altLang="en-US" dirty="0"/>
              <a:t>端檔案。</a:t>
            </a:r>
          </a:p>
          <a:p>
            <a:pPr eaLnBrk="1" hangingPunct="1"/>
            <a:r>
              <a:rPr lang="zh-TW" altLang="en-US" dirty="0"/>
              <a:t>使用變數不需宣告型態，</a:t>
            </a:r>
            <a:r>
              <a:rPr lang="en-US" altLang="zh-TW" dirty="0"/>
              <a:t>JavaScript</a:t>
            </a:r>
            <a:r>
              <a:rPr lang="zh-TW" altLang="en-US" dirty="0"/>
              <a:t>會自動決定。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2875786-5A96-4E8C-B773-3672FFB80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JavaScript </a:t>
            </a:r>
            <a:r>
              <a:rPr lang="zh-TW" altLang="en-US"/>
              <a:t>特色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FBBD27F-DF4A-4540-8F93-219F209A1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增加網頁互動性</a:t>
            </a:r>
          </a:p>
          <a:p>
            <a:pPr eaLnBrk="1" hangingPunct="1"/>
            <a:r>
              <a:rPr lang="en-US" altLang="zh-TW"/>
              <a:t>Client</a:t>
            </a:r>
            <a:r>
              <a:rPr lang="zh-TW" altLang="en-US"/>
              <a:t>端計算、驗證，藉以減少網路流量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B2F53B6-791C-4863-970F-0429F9BA0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Why Using JavaScript 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A654C12-E786-4C8A-8AE8-187850AA0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1100" y="1600201"/>
            <a:ext cx="77597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accent1"/>
                </a:solidFill>
                <a:latin typeface="Tahoma" panose="020B0604030504040204" pitchFamily="34" charset="0"/>
              </a:rPr>
              <a:t>&lt;script type="text/</a:t>
            </a:r>
            <a:r>
              <a:rPr lang="en-US" altLang="zh-TW" dirty="0" err="1">
                <a:solidFill>
                  <a:schemeClr val="accent1"/>
                </a:solidFill>
                <a:latin typeface="Tahoma" panose="020B0604030504040204" pitchFamily="34" charset="0"/>
              </a:rPr>
              <a:t>javascript</a:t>
            </a:r>
            <a:r>
              <a:rPr lang="en-US" altLang="zh-TW" dirty="0">
                <a:solidFill>
                  <a:schemeClr val="accent1"/>
                </a:solidFill>
                <a:latin typeface="Tahoma" panose="020B0604030504040204" pitchFamily="34" charset="0"/>
              </a:rPr>
              <a:t>"&gt;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accent1"/>
                </a:solidFill>
                <a:latin typeface="Tahoma" panose="020B0604030504040204" pitchFamily="34" charset="0"/>
              </a:rPr>
              <a:t>&lt;!--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3300"/>
                </a:solidFill>
                <a:latin typeface="Tahoma" panose="020B0604030504040204" pitchFamily="34" charset="0"/>
              </a:rPr>
              <a:t>	JavaScript code here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accent1"/>
                </a:solidFill>
                <a:latin typeface="Tahoma" panose="020B0604030504040204" pitchFamily="34" charset="0"/>
              </a:rPr>
              <a:t>//--&gt;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accent1"/>
                </a:solidFill>
                <a:latin typeface="Tahoma" panose="020B0604030504040204" pitchFamily="34" charset="0"/>
              </a:rPr>
              <a:t>&lt;/script&gt;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>
              <a:solidFill>
                <a:schemeClr val="accent1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>
              <a:solidFill>
                <a:schemeClr val="accent1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>
              <a:solidFill>
                <a:schemeClr val="accent1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zh-TW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DBA1351-6A8C-4881-B29F-4334762B1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Put a JavaScript Into a HTML Page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4D47991B-0364-47C6-8F75-55F9D8DEA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0445" y="1412776"/>
            <a:ext cx="793115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Tahoma" panose="020B0604030504040204" pitchFamily="34" charset="0"/>
              </a:rPr>
              <a:t>&lt;html&gt;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latin typeface="Tahoma" panose="020B0604030504040204" pitchFamily="34" charset="0"/>
              </a:rPr>
              <a:t>&lt;head&gt;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chemeClr val="accent1"/>
                </a:solidFill>
                <a:latin typeface="Tahoma" panose="020B0604030504040204" pitchFamily="34" charset="0"/>
              </a:rPr>
              <a:t>&lt;script type="text/</a:t>
            </a:r>
            <a:r>
              <a:rPr lang="en-US" altLang="zh-TW" sz="2800" dirty="0" err="1">
                <a:solidFill>
                  <a:schemeClr val="accent1"/>
                </a:solidFill>
                <a:latin typeface="Tahoma" panose="020B0604030504040204" pitchFamily="34" charset="0"/>
              </a:rPr>
              <a:t>javascript</a:t>
            </a:r>
            <a:r>
              <a:rPr lang="en-US" altLang="zh-TW" sz="2800" dirty="0">
                <a:solidFill>
                  <a:schemeClr val="accent1"/>
                </a:solidFill>
                <a:latin typeface="Tahoma" panose="020B0604030504040204" pitchFamily="34" charset="0"/>
              </a:rPr>
              <a:t>"&gt;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rgbClr val="FF3300"/>
                </a:solidFill>
                <a:latin typeface="Tahoma" panose="020B0604030504040204" pitchFamily="34" charset="0"/>
              </a:rPr>
              <a:t>	Your JavaScript code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chemeClr val="accent1"/>
                </a:solidFill>
                <a:latin typeface="Tahoma" panose="020B0604030504040204" pitchFamily="34" charset="0"/>
              </a:rPr>
              <a:t>&lt;/script&gt;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latin typeface="Tahoma" panose="020B0604030504040204" pitchFamily="34" charset="0"/>
              </a:rPr>
              <a:t>&lt;/head&gt;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latin typeface="Tahoma" panose="020B0604030504040204" pitchFamily="34" charset="0"/>
              </a:rPr>
              <a:t>&lt;body&gt;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chemeClr val="accent1"/>
                </a:solidFill>
                <a:latin typeface="Tahoma" panose="020B0604030504040204" pitchFamily="34" charset="0"/>
              </a:rPr>
              <a:t>&lt;script type="text/</a:t>
            </a:r>
            <a:r>
              <a:rPr lang="en-US" altLang="zh-TW" sz="2800" dirty="0" err="1">
                <a:solidFill>
                  <a:schemeClr val="accent1"/>
                </a:solidFill>
                <a:latin typeface="Tahoma" panose="020B0604030504040204" pitchFamily="34" charset="0"/>
              </a:rPr>
              <a:t>javascript</a:t>
            </a:r>
            <a:r>
              <a:rPr lang="en-US" altLang="zh-TW" sz="2800" dirty="0">
                <a:solidFill>
                  <a:schemeClr val="accent1"/>
                </a:solidFill>
                <a:latin typeface="Tahoma" panose="020B0604030504040204" pitchFamily="34" charset="0"/>
              </a:rPr>
              <a:t>"&gt;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rgbClr val="FF3300"/>
                </a:solidFill>
                <a:latin typeface="Tahoma" panose="020B0604030504040204" pitchFamily="34" charset="0"/>
              </a:rPr>
              <a:t>	Your JavaScript code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solidFill>
                  <a:schemeClr val="accent1"/>
                </a:solidFill>
                <a:latin typeface="Tahoma" panose="020B0604030504040204" pitchFamily="34" charset="0"/>
              </a:rPr>
              <a:t>&lt;/script&gt;</a:t>
            </a:r>
            <a:endParaRPr lang="en-US" altLang="zh-TW" sz="28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latin typeface="Tahoma" panose="020B0604030504040204" pitchFamily="34" charset="0"/>
              </a:rPr>
              <a:t>&lt;/body&gt;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Tahoma" panose="020B0604030504040204" pitchFamily="34" charset="0"/>
              </a:rPr>
              <a:t>&lt;/html&gt;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latin typeface="Tahoma" panose="020B060403050404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44472B0-DB8E-47D1-B377-28E34E199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Where to Put a JavaScript (1)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3F6165B6-3208-491E-B82B-2ABB6D408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504" y="1412776"/>
            <a:ext cx="9073008" cy="5234506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TW" sz="2400" dirty="0"/>
              <a:t>External JavaScript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/>
              <a:t>JavaScript can also be placed in external files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/>
              <a:t>External JavaScript files often contains code to be used on several different web pages.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/>
              <a:t>External JavaScript files have the file extension .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TW" sz="2000" dirty="0"/>
              <a:t>External script cannot contain the &lt;script&gt;&lt;/script&gt; tags</a:t>
            </a:r>
            <a:endParaRPr lang="en-US" altLang="zh-TW" sz="2000" dirty="0">
              <a:latin typeface="Tahoma" pitchFamily="34" charset="0"/>
            </a:endParaRPr>
          </a:p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</a:rPr>
              <a:t>&lt;html&gt;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</a:rPr>
              <a:t>&lt;head&gt;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solidFill>
                  <a:schemeClr val="accent1"/>
                </a:solidFill>
                <a:latin typeface="Tahoma" pitchFamily="34" charset="0"/>
              </a:rPr>
              <a:t>&lt;script type=“text/</a:t>
            </a:r>
            <a:r>
              <a:rPr lang="en-US" altLang="zh-TW" sz="2000" dirty="0" err="1">
                <a:solidFill>
                  <a:schemeClr val="accent1"/>
                </a:solidFill>
                <a:latin typeface="Tahoma" pitchFamily="34" charset="0"/>
              </a:rPr>
              <a:t>javascript</a:t>
            </a:r>
            <a:r>
              <a:rPr lang="en-US" altLang="zh-TW" sz="2000" dirty="0">
                <a:solidFill>
                  <a:schemeClr val="accent1"/>
                </a:solidFill>
                <a:latin typeface="Tahoma" pitchFamily="34" charset="0"/>
              </a:rPr>
              <a:t>” </a:t>
            </a:r>
            <a:r>
              <a:rPr lang="en-US" altLang="zh-TW" sz="2000" dirty="0" err="1">
                <a:solidFill>
                  <a:schemeClr val="accent1"/>
                </a:solidFill>
                <a:latin typeface="Tahoma" pitchFamily="34" charset="0"/>
              </a:rPr>
              <a:t>src</a:t>
            </a:r>
            <a:r>
              <a:rPr lang="en-US" altLang="zh-TW" sz="2000" dirty="0">
                <a:solidFill>
                  <a:schemeClr val="accent1"/>
                </a:solidFill>
                <a:latin typeface="Tahoma" pitchFamily="34" charset="0"/>
              </a:rPr>
              <a:t>=“myjs.js”&gt;&lt;/script&gt;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</a:rPr>
              <a:t>&lt;/head&gt;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</a:rPr>
              <a:t>&lt;body&gt;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TW" sz="2000" dirty="0">
              <a:latin typeface="Tahoma" pitchFamily="34" charset="0"/>
            </a:endParaRP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</a:rPr>
              <a:t>&lt;/body&gt;</a:t>
            </a:r>
          </a:p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en-US" altLang="zh-TW" sz="2000" dirty="0">
                <a:latin typeface="Tahoma" pitchFamily="34" charset="0"/>
              </a:rPr>
              <a:t>&lt;/html&gt;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TW" sz="1800" b="1" dirty="0">
              <a:latin typeface="Microsoft Sans Serif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328ADB-AF8B-4E66-A28F-450A3900B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TW"/>
              <a:t>Where to Put a JavaScript (2)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3AA8D0-2668-49FB-A81B-A8C460302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493839"/>
            <a:ext cx="7834064" cy="4867275"/>
          </a:xfrm>
        </p:spPr>
        <p:txBody>
          <a:bodyPr rtlCol="0"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en-US" altLang="zh-TW" dirty="0"/>
              <a:t>&lt;html&gt;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3400" dirty="0"/>
              <a:t>&lt;body&gt;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TW" sz="3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3400" dirty="0"/>
              <a:t>&lt;h1&gt;My First Web Page&lt;/h1&gt;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TW" sz="3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3400" dirty="0">
                <a:solidFill>
                  <a:srgbClr val="0033CC"/>
                </a:solidFill>
              </a:rPr>
              <a:t>&lt;script type="text/</a:t>
            </a:r>
            <a:r>
              <a:rPr lang="en-US" altLang="zh-TW" sz="3400" dirty="0" err="1">
                <a:solidFill>
                  <a:srgbClr val="0033CC"/>
                </a:solidFill>
              </a:rPr>
              <a:t>javascript</a:t>
            </a:r>
            <a:r>
              <a:rPr lang="en-US" altLang="zh-TW" sz="3400" dirty="0">
                <a:solidFill>
                  <a:srgbClr val="0033CC"/>
                </a:solidFill>
              </a:rPr>
              <a:t>"&gt;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3400" dirty="0">
                <a:solidFill>
                  <a:srgbClr val="0033CC"/>
                </a:solidFill>
              </a:rPr>
              <a:t>	</a:t>
            </a:r>
            <a:r>
              <a:rPr lang="en-US" altLang="zh-TW" sz="3400" dirty="0" err="1">
                <a:solidFill>
                  <a:srgbClr val="0033CC"/>
                </a:solidFill>
              </a:rPr>
              <a:t>document.write</a:t>
            </a:r>
            <a:r>
              <a:rPr lang="en-US" altLang="zh-TW" sz="3400" dirty="0">
                <a:solidFill>
                  <a:srgbClr val="0033CC"/>
                </a:solidFill>
              </a:rPr>
              <a:t>("&lt;p&gt;" + Date() + "&lt;/p&gt;");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3400" dirty="0">
                <a:solidFill>
                  <a:srgbClr val="0033CC"/>
                </a:solidFill>
              </a:rPr>
              <a:t>&lt;/script&gt;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TW" sz="3400" dirty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None/>
              <a:defRPr/>
            </a:pPr>
            <a:r>
              <a:rPr lang="en-US" altLang="zh-TW" sz="3400" dirty="0"/>
              <a:t>&lt;/body&gt;</a:t>
            </a:r>
          </a:p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en-US" altLang="zh-TW" dirty="0"/>
              <a:t>&lt;/html&gt; </a:t>
            </a:r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en-US" altLang="zh-TW" dirty="0"/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en-US" altLang="zh-TW" dirty="0"/>
          </a:p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en-US" altLang="zh-TW" dirty="0">
                <a:latin typeface="Microsoft Sans Serif" pitchFamily="34" charset="0"/>
                <a:ea typeface="細明體" pitchFamily="49" charset="-120"/>
                <a:hlinkClick r:id="rId3" action="ppaction://hlinkfile"/>
              </a:rPr>
              <a:t>Example</a:t>
            </a:r>
            <a:endParaRPr lang="en-US" altLang="zh-TW" dirty="0">
              <a:latin typeface="Microsoft Sans Serif" pitchFamily="34" charset="0"/>
              <a:ea typeface="細明體" pitchFamily="49" charset="-120"/>
            </a:endParaRPr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en-US" altLang="zh-TW" dirty="0"/>
          </a:p>
          <a:p>
            <a:pPr marL="365760" indent="-256032" fontAlgn="auto">
              <a:spcAft>
                <a:spcPts val="0"/>
              </a:spcAft>
              <a:buNone/>
              <a:defRPr/>
            </a:pPr>
            <a:endParaRPr lang="zh-TW" altLang="en-US" dirty="0"/>
          </a:p>
        </p:txBody>
      </p:sp>
      <p:sp>
        <p:nvSpPr>
          <p:cNvPr id="22530" name="標題 1">
            <a:extLst>
              <a:ext uri="{FF2B5EF4-FFF2-40B4-BE49-F238E27FC236}">
                <a16:creationId xmlns:a16="http://schemas.microsoft.com/office/drawing/2014/main" id="{4DD0EB3B-A43D-46DC-9443-E1FDF703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Lab: First JavaScript Program</a:t>
            </a:r>
            <a:endParaRPr lang="zh-TW" altLang="en-US" dirty="0"/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A04DB779-E35A-4E2D-A947-B55101526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4" y="5253039"/>
            <a:ext cx="46196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id="{DD3174CD-973A-48F3-93DB-8F44095C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3632201"/>
            <a:ext cx="5562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64EBF-EB8B-4769-9EA9-E9F9308E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dirty="0"/>
              <a:t>Try to take out the &lt;script&gt; &lt;/script&gt; tags and see what happened.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dirty="0"/>
              <a:t>Try to add some words in the page, like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altLang="zh-TW" dirty="0"/>
          </a:p>
          <a:p>
            <a:pPr marL="365760" indent="-256032" fontAlgn="auto">
              <a:spcAft>
                <a:spcPts val="0"/>
              </a:spcAft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23555" name="標題 1">
            <a:extLst>
              <a:ext uri="{FF2B5EF4-FFF2-40B4-BE49-F238E27FC236}">
                <a16:creationId xmlns:a16="http://schemas.microsoft.com/office/drawing/2014/main" id="{A54D3AAB-AB1A-4076-9570-A1B9547B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/>
              <a:t>Lab: Modify the First Program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7ECD48-3A63-4734-9C61-214B3D43BBC4}"/>
              </a:ext>
            </a:extLst>
          </p:cNvPr>
          <p:cNvSpPr/>
          <p:nvPr/>
        </p:nvSpPr>
        <p:spPr>
          <a:xfrm>
            <a:off x="3109913" y="3640138"/>
            <a:ext cx="5372100" cy="1211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LAB_Slide Template - w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CSlide_Template.potx" id="{E78BA5E3-7F7B-4C88-B2C7-3D0488264326}" vid="{8A5E2823-3110-4AED-B4F4-BA56112F41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SECSlide_Template</Template>
  <TotalTime>14646</TotalTime>
  <Words>1291</Words>
  <Application>Microsoft Office PowerPoint</Application>
  <PresentationFormat>寬螢幕</PresentationFormat>
  <Paragraphs>230</Paragraphs>
  <Slides>21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  <vt:variant>
        <vt:lpstr>自訂放映</vt:lpstr>
      </vt:variant>
      <vt:variant>
        <vt:i4>13</vt:i4>
      </vt:variant>
    </vt:vector>
  </HeadingPairs>
  <TitlesOfParts>
    <vt:vector size="48" baseType="lpstr">
      <vt:lpstr>細明體</vt:lpstr>
      <vt:lpstr>微軟正黑體</vt:lpstr>
      <vt:lpstr>新細明體</vt:lpstr>
      <vt:lpstr>標楷體</vt:lpstr>
      <vt:lpstr>Arial</vt:lpstr>
      <vt:lpstr>Calibri</vt:lpstr>
      <vt:lpstr>Microsoft Sans Serif</vt:lpstr>
      <vt:lpstr>Tahoma</vt:lpstr>
      <vt:lpstr>Times New Roman</vt:lpstr>
      <vt:lpstr>Trebuchet MS</vt:lpstr>
      <vt:lpstr>Verdana</vt:lpstr>
      <vt:lpstr>Wingdings</vt:lpstr>
      <vt:lpstr>Wingdings 3</vt:lpstr>
      <vt:lpstr>SELAB_Slide Template - wide</vt:lpstr>
      <vt:lpstr>JavaScript Lab1</vt:lpstr>
      <vt:lpstr>JavaScript</vt:lpstr>
      <vt:lpstr>JavaScript 特色</vt:lpstr>
      <vt:lpstr>Why Using JavaScript ?</vt:lpstr>
      <vt:lpstr>Put a JavaScript Into a HTML Page</vt:lpstr>
      <vt:lpstr>Where to Put a JavaScript (1)</vt:lpstr>
      <vt:lpstr>Where to Put a JavaScript (2)</vt:lpstr>
      <vt:lpstr>Lab: First JavaScript Program</vt:lpstr>
      <vt:lpstr>Lab: Modify the First Program</vt:lpstr>
      <vt:lpstr>Using document.write()</vt:lpstr>
      <vt:lpstr>Lab 1-1 Control Structure – for and switch</vt:lpstr>
      <vt:lpstr>Lab 1.2: Popup Boxes</vt:lpstr>
      <vt:lpstr>Lab 1.2: Popup Boxes</vt:lpstr>
      <vt:lpstr>Using Variables</vt:lpstr>
      <vt:lpstr>Lifetime of Variables</vt:lpstr>
      <vt:lpstr>JavaScript Functions (1)</vt:lpstr>
      <vt:lpstr>JavaScript Functions (2)</vt:lpstr>
      <vt:lpstr>JavaScript Functions (3)</vt:lpstr>
      <vt:lpstr>JavaScript Functions (4)</vt:lpstr>
      <vt:lpstr>Lab 1.3</vt:lpstr>
      <vt:lpstr>Reference</vt:lpstr>
      <vt:lpstr>自訂放映 1</vt:lpstr>
      <vt:lpstr>自訂放映 2</vt:lpstr>
      <vt:lpstr>自訂放映 3</vt:lpstr>
      <vt:lpstr>自訂放映 4</vt:lpstr>
      <vt:lpstr>自訂放映 5</vt:lpstr>
      <vt:lpstr>自訂放映 6</vt:lpstr>
      <vt:lpstr>自訂放映 7</vt:lpstr>
      <vt:lpstr>自訂放映 8</vt:lpstr>
      <vt:lpstr>軟體教學專業諮詢服務</vt:lpstr>
      <vt:lpstr>軟體專業證照</vt:lpstr>
      <vt:lpstr>軟體工程實務教材開發</vt:lpstr>
      <vt:lpstr>開放式課程教材</vt:lpstr>
      <vt:lpstr>未來規劃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資訊軟體人才培育推廣計畫</dc:title>
  <dc:creator>user</dc:creator>
  <cp:lastModifiedBy>wtlee</cp:lastModifiedBy>
  <cp:revision>207</cp:revision>
  <cp:lastPrinted>2023-03-14T09:11:43Z</cp:lastPrinted>
  <dcterms:created xsi:type="dcterms:W3CDTF">2018-09-12T07:19:55Z</dcterms:created>
  <dcterms:modified xsi:type="dcterms:W3CDTF">2023-03-21T05:18:06Z</dcterms:modified>
</cp:coreProperties>
</file>