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9" r:id="rId1"/>
  </p:sldMasterIdLst>
  <p:notesMasterIdLst>
    <p:notesMasterId r:id="rId26"/>
  </p:notesMasterIdLst>
  <p:handoutMasterIdLst>
    <p:handoutMasterId r:id="rId27"/>
  </p:handoutMasterIdLst>
  <p:sldIdLst>
    <p:sldId id="415" r:id="rId2"/>
    <p:sldId id="429" r:id="rId3"/>
    <p:sldId id="1327" r:id="rId4"/>
    <p:sldId id="1328" r:id="rId5"/>
    <p:sldId id="279" r:id="rId6"/>
    <p:sldId id="284" r:id="rId7"/>
    <p:sldId id="286" r:id="rId8"/>
    <p:sldId id="1270" r:id="rId9"/>
    <p:sldId id="1320" r:id="rId10"/>
    <p:sldId id="1321" r:id="rId11"/>
    <p:sldId id="1271" r:id="rId12"/>
    <p:sldId id="1272" r:id="rId13"/>
    <p:sldId id="1322" r:id="rId14"/>
    <p:sldId id="1273" r:id="rId15"/>
    <p:sldId id="1274" r:id="rId16"/>
    <p:sldId id="1275" r:id="rId17"/>
    <p:sldId id="1276" r:id="rId18"/>
    <p:sldId id="1277" r:id="rId19"/>
    <p:sldId id="1278" r:id="rId20"/>
    <p:sldId id="1279" r:id="rId21"/>
    <p:sldId id="1280" r:id="rId22"/>
    <p:sldId id="1281" r:id="rId23"/>
    <p:sldId id="260" r:id="rId24"/>
    <p:sldId id="289" r:id="rId25"/>
  </p:sldIdLst>
  <p:sldSz cx="12192000" cy="6858000"/>
  <p:notesSz cx="5194300" cy="9585325"/>
  <p:custShowLst>
    <p:custShow name="自訂放映 1" id="0">
      <p:sldLst/>
    </p:custShow>
    <p:custShow name="自訂放映 2" id="1">
      <p:sldLst/>
    </p:custShow>
    <p:custShow name="自訂放映 3" id="2">
      <p:sldLst/>
    </p:custShow>
    <p:custShow name="自訂放映 4" id="3">
      <p:sldLst/>
    </p:custShow>
    <p:custShow name="自訂放映 5" id="4">
      <p:sldLst/>
    </p:custShow>
    <p:custShow name="自訂放映 6" id="5">
      <p:sldLst/>
    </p:custShow>
    <p:custShow name="自訂放映 7" id="6">
      <p:sldLst/>
    </p:custShow>
    <p:custShow name="自訂放映 8" id="7">
      <p:sldLst/>
    </p:custShow>
    <p:custShow name="軟體教學專業諮詢服務" id="8">
      <p:sldLst/>
    </p:custShow>
    <p:custShow name="軟體專業證照" id="9">
      <p:sldLst/>
    </p:custShow>
    <p:custShow name="軟體工程實務教材開發" id="10">
      <p:sldLst/>
    </p:custShow>
    <p:custShow name="開放式課程教材" id="11">
      <p:sldLst/>
    </p:custShow>
    <p:custShow name="未來規劃" id="12">
      <p:sldLst/>
    </p:custShow>
  </p:custShow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189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37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566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75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5943" algn="l" defTabSz="91437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131" algn="l" defTabSz="91437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320" algn="l" defTabSz="91437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509" algn="l" defTabSz="91437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FF66"/>
    <a:srgbClr val="99CCFF"/>
    <a:srgbClr val="FF7C80"/>
    <a:srgbClr val="FFCC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94" autoAdjust="0"/>
  </p:normalViewPr>
  <p:slideViewPr>
    <p:cSldViewPr>
      <p:cViewPr varScale="1">
        <p:scale>
          <a:sx n="61" d="100"/>
          <a:sy n="61" d="100"/>
        </p:scale>
        <p:origin x="884" y="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9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2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251563" cy="479725"/>
          </a:xfrm>
          <a:prstGeom prst="rect">
            <a:avLst/>
          </a:prstGeom>
        </p:spPr>
        <p:txBody>
          <a:bodyPr vert="horz" wrap="square" lIns="81610" tIns="40806" rIns="81610" bIns="40806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2941503" y="4"/>
            <a:ext cx="2251563" cy="479725"/>
          </a:xfrm>
          <a:prstGeom prst="rect">
            <a:avLst/>
          </a:prstGeom>
        </p:spPr>
        <p:txBody>
          <a:bodyPr vert="horz" wrap="square" lIns="81610" tIns="40806" rIns="81610" bIns="40806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1CCD71E3-C1C7-48FB-B9DF-191E6949CF9D}" type="datetimeFigureOut">
              <a:rPr lang="zh-TW" altLang="en-US"/>
              <a:pPr>
                <a:defRPr/>
              </a:pPr>
              <a:t>2023/4/11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104072"/>
            <a:ext cx="2251563" cy="479725"/>
          </a:xfrm>
          <a:prstGeom prst="rect">
            <a:avLst/>
          </a:prstGeom>
        </p:spPr>
        <p:txBody>
          <a:bodyPr vert="horz" wrap="square" lIns="81610" tIns="40806" rIns="81610" bIns="40806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2941503" y="9104072"/>
            <a:ext cx="2251563" cy="479725"/>
          </a:xfrm>
          <a:prstGeom prst="rect">
            <a:avLst/>
          </a:prstGeom>
        </p:spPr>
        <p:txBody>
          <a:bodyPr vert="horz" wrap="square" lIns="81610" tIns="40806" rIns="81610" bIns="40806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4A58FF36-B3A4-4559-B323-775995D6F81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34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251563" cy="479725"/>
          </a:xfrm>
          <a:prstGeom prst="rect">
            <a:avLst/>
          </a:prstGeom>
        </p:spPr>
        <p:txBody>
          <a:bodyPr vert="horz" wrap="square" lIns="81610" tIns="40806" rIns="81610" bIns="40806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2941503" y="4"/>
            <a:ext cx="2251563" cy="479725"/>
          </a:xfrm>
          <a:prstGeom prst="rect">
            <a:avLst/>
          </a:prstGeom>
        </p:spPr>
        <p:txBody>
          <a:bodyPr vert="horz" wrap="square" lIns="81610" tIns="40806" rIns="81610" bIns="40806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C5A237A-1391-4F53-9A34-01DBBB466F8D}" type="datetimeFigureOut">
              <a:rPr lang="zh-TW" altLang="en-US"/>
              <a:pPr>
                <a:defRPr/>
              </a:pPr>
              <a:t>2023/4/11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-600075" y="717550"/>
            <a:ext cx="6394450" cy="3597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81610" tIns="40806" rIns="81610" bIns="408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519310" y="4553572"/>
            <a:ext cx="4155688" cy="4312937"/>
          </a:xfrm>
          <a:prstGeom prst="rect">
            <a:avLst/>
          </a:prstGeom>
        </p:spPr>
        <p:txBody>
          <a:bodyPr vert="horz" wrap="square" lIns="81610" tIns="40806" rIns="81610" bIns="4080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104072"/>
            <a:ext cx="2251563" cy="479725"/>
          </a:xfrm>
          <a:prstGeom prst="rect">
            <a:avLst/>
          </a:prstGeom>
        </p:spPr>
        <p:txBody>
          <a:bodyPr vert="horz" wrap="square" lIns="81610" tIns="40806" rIns="81610" bIns="40806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2941503" y="9104072"/>
            <a:ext cx="2251563" cy="479725"/>
          </a:xfrm>
          <a:prstGeom prst="rect">
            <a:avLst/>
          </a:prstGeom>
        </p:spPr>
        <p:txBody>
          <a:bodyPr vert="horz" wrap="square" lIns="81610" tIns="40806" rIns="81610" bIns="40806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DE25C4D4-ECC8-4902-ADDA-59A384C1F2D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335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04813" y="671513"/>
            <a:ext cx="5967413" cy="3357562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761" y="4254182"/>
            <a:ext cx="4126077" cy="402938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407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F24A8DC-C56C-4F65-8B4D-A2B6FFEA7881}" type="slidenum">
              <a:rPr lang="zh-TW" altLang="en-GB" smtClean="0"/>
              <a:pPr>
                <a:defRPr/>
              </a:pPr>
              <a:t>12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562863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F24A8DC-C56C-4F65-8B4D-A2B6FFEA7881}" type="slidenum">
              <a:rPr lang="zh-TW" altLang="en-GB" smtClean="0"/>
              <a:pPr>
                <a:defRPr/>
              </a:pPr>
              <a:t>13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267861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870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6D6395-65D4-4DC9-A119-BA9BF3B7F472}" type="slidenum">
              <a:rPr lang="en-US" altLang="zh-TW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2833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890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3EBC7-0C29-477B-8835-D24BD4C37B53}" type="slidenum">
              <a:rPr lang="en-US" altLang="zh-TW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4354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911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05FDA2-A156-4B1D-910B-D10FC76A6854}" type="slidenum">
              <a:rPr lang="en-US" altLang="zh-TW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9922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931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E5317A-4B6C-4BE8-A6BA-91DB029D8E27}" type="slidenum">
              <a:rPr lang="en-US" altLang="zh-TW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6477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942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C1EEA-B51F-4161-90CB-B16354F2A59A}" type="slidenum">
              <a:rPr lang="en-US" altLang="zh-TW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8891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952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72969-E52A-4F28-9F08-F389A01746EC}" type="slidenum">
              <a:rPr lang="en-US" altLang="zh-TW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493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983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82A80-9AC7-4252-879E-D3DF0CEB5F4D}" type="slidenum">
              <a:rPr lang="en-US" altLang="zh-TW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3103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993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FF8AB-66E9-4E82-B663-8958068E55B8}" type="slidenum">
              <a:rPr lang="en-US" altLang="zh-TW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169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>
            <a:extLst>
              <a:ext uri="{FF2B5EF4-FFF2-40B4-BE49-F238E27FC236}">
                <a16:creationId xmlns:a16="http://schemas.microsoft.com/office/drawing/2014/main" id="{5FECD34A-0EAB-4D19-8622-69E027D1A4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備忘稿版面配置區 2">
            <a:extLst>
              <a:ext uri="{FF2B5EF4-FFF2-40B4-BE49-F238E27FC236}">
                <a16:creationId xmlns:a16="http://schemas.microsoft.com/office/drawing/2014/main" id="{3F29A2D1-6A11-469F-A4B6-EE59A8FD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13668" name="投影片編號版面配置區 3">
            <a:extLst>
              <a:ext uri="{FF2B5EF4-FFF2-40B4-BE49-F238E27FC236}">
                <a16:creationId xmlns:a16="http://schemas.microsoft.com/office/drawing/2014/main" id="{28C064E3-C219-4CCA-A0C6-593EA457F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fld id="{23ACD6A0-B17F-423F-8F73-0DF1D8AD218E}" type="slidenum">
              <a:rPr lang="zh-TW" altLang="en-US" sz="10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2</a:t>
            </a:fld>
            <a:endParaRPr lang="en-US" altLang="zh-TW" sz="1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013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F8D6D-4200-4319-BA97-1A38F59C70B7}" type="slidenum">
              <a:rPr lang="en-US" altLang="zh-TW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8736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113668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3442E3-D5C6-4FC8-B14B-16E8390A06DD}" type="slidenum">
              <a:rPr lang="zh-TW" altLang="en-US" smtClean="0"/>
              <a:pPr>
                <a:defRPr/>
              </a:pPr>
              <a:t>23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8522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6F0C92-EEEC-4EBB-8D8C-F0F5BE04F3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fld id="{CB6D16B5-EBB4-4388-8603-DBB050248976}" type="slidenum">
              <a:rPr lang="en-US" altLang="zh-TW" sz="10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24</a:t>
            </a:fld>
            <a:endParaRPr lang="en-US" altLang="zh-TW" sz="1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6A9F374-8D5B-494C-9BAA-201EC78263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52BE57F-2AD0-4152-B77B-6C032FF5F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AB8F3-530F-4A22-9B1D-240FCD873FAF}" type="slidenum">
              <a:rPr lang="zh-TW" altLang="en-US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7652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B25BD-3A43-447E-A13A-531F1C145393}" type="slidenum">
              <a:rPr lang="zh-TW" altLang="en-US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771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F24A8DC-C56C-4F65-8B4D-A2B6FFEA7881}" type="slidenum">
              <a:rPr lang="zh-TW" altLang="en-GB" smtClean="0"/>
              <a:pPr>
                <a:defRPr/>
              </a:pPr>
              <a:t>5</a:t>
            </a:fld>
            <a:endParaRPr lang="en-GB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F24A8DC-C56C-4F65-8B4D-A2B6FFEA7881}" type="slidenum">
              <a:rPr lang="zh-TW" altLang="en-GB" smtClean="0"/>
              <a:pPr>
                <a:defRPr/>
              </a:pPr>
              <a:t>6</a:t>
            </a:fld>
            <a:endParaRPr lang="en-GB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F24A8DC-C56C-4F65-8B4D-A2B6FFEA7881}" type="slidenum">
              <a:rPr lang="zh-TW" altLang="en-GB" smtClean="0"/>
              <a:pPr>
                <a:defRPr/>
              </a:pPr>
              <a:t>7</a:t>
            </a:fld>
            <a:endParaRPr lang="en-GB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F24A8DC-C56C-4F65-8B4D-A2B6FFEA7881}" type="slidenum">
              <a:rPr lang="zh-TW" altLang="en-GB" smtClean="0"/>
              <a:pPr>
                <a:defRPr/>
              </a:pPr>
              <a:t>8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49641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F24A8DC-C56C-4F65-8B4D-A2B6FFEA7881}" type="slidenum">
              <a:rPr lang="zh-TW" altLang="en-GB" smtClean="0"/>
              <a:pPr>
                <a:defRPr/>
              </a:pPr>
              <a:t>11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86774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6966" y="1700808"/>
            <a:ext cx="8238067" cy="237626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76966" y="4743648"/>
            <a:ext cx="8238067" cy="134964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ACA2C79-D117-435C-882D-512E8EE400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27585" y="6428184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rgbClr val="003399"/>
                </a:solidFill>
                <a:latin typeface="+mj-lt"/>
                <a:ea typeface="+mn-ea"/>
                <a:cs typeface="+mn-cs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5943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131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320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509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6E476DC1-A915-43C8-997A-359E0E16D1B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6220D7-8E2E-4CB7-9AF7-ACF7963E01DD}"/>
              </a:ext>
            </a:extLst>
          </p:cNvPr>
          <p:cNvSpPr/>
          <p:nvPr userDrawn="1"/>
        </p:nvSpPr>
        <p:spPr>
          <a:xfrm>
            <a:off x="449044" y="679584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A9DDA1-E4B8-4D49-BB8F-C76A4D790978}"/>
              </a:ext>
            </a:extLst>
          </p:cNvPr>
          <p:cNvSpPr/>
          <p:nvPr userDrawn="1"/>
        </p:nvSpPr>
        <p:spPr>
          <a:xfrm>
            <a:off x="8044657" y="679229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25F38F-162E-4B0D-B032-4F63DA968C1F}"/>
              </a:ext>
            </a:extLst>
          </p:cNvPr>
          <p:cNvSpPr/>
          <p:nvPr userDrawn="1"/>
        </p:nvSpPr>
        <p:spPr>
          <a:xfrm>
            <a:off x="4244340" y="679584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7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1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EA88BC31-F31A-4672-B0B9-EBD35B42DF11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8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44569" y="260349"/>
            <a:ext cx="2747433" cy="583565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00151" y="260349"/>
            <a:ext cx="8041216" cy="583565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1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05002C1-E11E-46DF-9304-B3ADEBA5456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95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019" y="260351"/>
            <a:ext cx="10068983" cy="8270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200153" y="1484315"/>
            <a:ext cx="10367433" cy="4611687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1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5272584-6AF9-405E-976E-5F6C1DDB4C9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32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E476DC1-A915-43C8-997A-359E0E16D1B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66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Rectangle 7"/>
          <p:cNvSpPr txBox="1">
            <a:spLocks noChangeArrowheads="1"/>
          </p:cNvSpPr>
          <p:nvPr userDrawn="1"/>
        </p:nvSpPr>
        <p:spPr bwMode="auto">
          <a:xfrm>
            <a:off x="9336360" y="6499226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rgbClr val="003399"/>
                </a:solidFill>
                <a:latin typeface="+mj-lt"/>
                <a:ea typeface="+mn-ea"/>
                <a:cs typeface="+mn-cs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5943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131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320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509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68B828CE-1F92-4143-8D15-10C887335B7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72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9BB7399-3528-4840-8EE9-35E0DD6409E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37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00151" y="1484315"/>
            <a:ext cx="5082116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85467" y="1484315"/>
            <a:ext cx="5082117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993976C-EA93-4D35-AEE2-70F7A2BBEEF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8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274639"/>
            <a:ext cx="9734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79A82FC-B58C-4DA7-BFAF-7DBC9BB2C241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2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1A7D21A-EB00-4669-A207-92E9045D14B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96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E71BD68-1704-4072-9EB0-7820C203E3A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96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7274AFC-82C9-4707-B99E-EFA58E500C5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59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493F213-7473-43CE-BD04-CDA2DDB6A01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52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9417" y="210718"/>
            <a:ext cx="10873207" cy="1058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9417" y="1484315"/>
            <a:ext cx="10728170" cy="484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27585" y="6428184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99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6E476DC1-A915-43C8-997A-359E0E16D1B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AF5E9C4-7D46-4D4C-9AF9-2AAB092DE15B}"/>
              </a:ext>
            </a:extLst>
          </p:cNvPr>
          <p:cNvSpPr/>
          <p:nvPr userDrawn="1"/>
        </p:nvSpPr>
        <p:spPr>
          <a:xfrm>
            <a:off x="449044" y="679584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4654B52-F1E6-4981-8EDC-A57417A30CE3}"/>
              </a:ext>
            </a:extLst>
          </p:cNvPr>
          <p:cNvSpPr/>
          <p:nvPr userDrawn="1"/>
        </p:nvSpPr>
        <p:spPr>
          <a:xfrm>
            <a:off x="8044657" y="679229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D1090C35-2801-4DBE-B9DA-9FFD21D8C228}"/>
              </a:ext>
            </a:extLst>
          </p:cNvPr>
          <p:cNvSpPr/>
          <p:nvPr userDrawn="1"/>
        </p:nvSpPr>
        <p:spPr>
          <a:xfrm>
            <a:off x="4244340" y="679584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32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48" r:id="rId9"/>
    <p:sldLayoutId id="2147484249" r:id="rId10"/>
    <p:sldLayoutId id="2147484250" r:id="rId11"/>
    <p:sldLayoutId id="2147484251" r:id="rId12"/>
    <p:sldLayoutId id="2147484252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q"/>
        <a:defRPr kumimoji="1" sz="28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Ø"/>
        <a:defRPr kumimoji="1" sz="2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default.as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mptechdoc.org/independent/web/cgi/javamanual/index.html" TargetMode="External"/><Relationship Id="rId4" Type="http://schemas.openxmlformats.org/officeDocument/2006/relationships/hyperlink" Target="http://www.w3schools.com/htmldom/dom_intro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crockford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cma-international.org/publications/files/ecma-st/ECMA-262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.org/examp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7488" y="1958975"/>
            <a:ext cx="9361040" cy="1470025"/>
          </a:xfrm>
        </p:spPr>
        <p:txBody>
          <a:bodyPr/>
          <a:lstStyle/>
          <a:p>
            <a:pPr algn="ctr"/>
            <a:r>
              <a:rPr lang="en-US" altLang="zh-TW" sz="5400" dirty="0"/>
              <a:t>JavaScript Lab3</a:t>
            </a:r>
            <a:endParaRPr lang="en-US" altLang="zh-TW" dirty="0">
              <a:solidFill>
                <a:srgbClr val="000099"/>
              </a:solidFill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07816" y="4370538"/>
            <a:ext cx="763299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latin typeface="Tahoma" pitchFamily="34" charset="0"/>
              </a:rPr>
              <a:t>Dr. Wen-Tin Lee</a:t>
            </a:r>
            <a:r>
              <a:rPr lang="zh-TW" altLang="en-US" sz="2800" dirty="0">
                <a:latin typeface="Tahoma" pitchFamily="34" charset="0"/>
              </a:rPr>
              <a:t> </a:t>
            </a:r>
            <a:r>
              <a:rPr lang="en-US" altLang="zh-TW" sz="2800" dirty="0">
                <a:latin typeface="Tahoma" pitchFamily="34" charset="0"/>
              </a:rPr>
              <a:t>(</a:t>
            </a:r>
            <a:r>
              <a:rPr lang="zh-TW" altLang="en-US" sz="2800" dirty="0">
                <a:latin typeface="Tahoma" pitchFamily="34" charset="0"/>
              </a:rPr>
              <a:t>李文廷</a:t>
            </a:r>
            <a:r>
              <a:rPr lang="en-US" altLang="zh-TW" sz="2800" dirty="0">
                <a:latin typeface="Tahoma" pitchFamily="34" charset="0"/>
              </a:rPr>
              <a:t>)</a:t>
            </a:r>
          </a:p>
          <a:p>
            <a:pPr algn="ctr"/>
            <a:r>
              <a:rPr lang="en-US" altLang="zh-TW" sz="2400" dirty="0"/>
              <a:t>Software Engineering and Management Department</a:t>
            </a:r>
          </a:p>
          <a:p>
            <a:pPr algn="ctr"/>
            <a:r>
              <a:rPr lang="en-US" altLang="zh-TW" sz="2400" dirty="0"/>
              <a:t>National Kaohsiung Normal University</a:t>
            </a:r>
          </a:p>
        </p:txBody>
      </p:sp>
    </p:spTree>
    <p:extLst>
      <p:ext uri="{BB962C8B-B14F-4D97-AF65-F5344CB8AC3E}">
        <p14:creationId xmlns:p14="http://schemas.microsoft.com/office/powerpoint/2010/main" val="306666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Difference between JSON and 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JSON object has a type whereas XML data is </a:t>
            </a:r>
            <a:r>
              <a:rPr lang="en-US" altLang="zh-TW" dirty="0" err="1"/>
              <a:t>typeless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JSON types: string, number, array, Boolean	</a:t>
            </a:r>
          </a:p>
          <a:p>
            <a:pPr lvl="1"/>
            <a:r>
              <a:rPr lang="en-US" altLang="zh-TW" dirty="0"/>
              <a:t>All XML data should be string</a:t>
            </a:r>
          </a:p>
          <a:p>
            <a:r>
              <a:rPr lang="en-US" altLang="zh-TW" dirty="0"/>
              <a:t>JSON does not provide namespace support while XML provides namespaces support.</a:t>
            </a:r>
          </a:p>
          <a:p>
            <a:r>
              <a:rPr lang="en-US" altLang="zh-TW" dirty="0"/>
              <a:t>JSON has no display capabilities whereas XML offers the capability to display data.</a:t>
            </a:r>
          </a:p>
          <a:p>
            <a:r>
              <a:rPr lang="en-US" altLang="zh-TW" dirty="0"/>
              <a:t>JSON supports only UTF-8 encoding whereas XML supports various encoding formats.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423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Passing Data with JSON</a:t>
            </a:r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One major drawback of XML is speed. </a:t>
            </a:r>
          </a:p>
          <a:p>
            <a:pPr lvl="1"/>
            <a:r>
              <a:rPr lang="en-US" altLang="zh-TW" sz="2800" dirty="0"/>
              <a:t>XML requires two tags per data point, plus extra tags for parent nodes and so on. </a:t>
            </a:r>
          </a:p>
          <a:p>
            <a:pPr lvl="1"/>
            <a:r>
              <a:rPr lang="en-US" altLang="zh-TW" sz="2800" dirty="0"/>
              <a:t>All this extra data in transmission slows down the data exchange between the client and server.</a:t>
            </a:r>
          </a:p>
          <a:p>
            <a:r>
              <a:rPr lang="en-US" altLang="zh-TW" sz="3200" dirty="0"/>
              <a:t>We can use JSON (pronounced Jason) instead. </a:t>
            </a:r>
          </a:p>
          <a:p>
            <a:pPr lvl="1"/>
            <a:r>
              <a:rPr lang="en-US" altLang="zh-TW" sz="2800" dirty="0"/>
              <a:t>JSON objects are typically smaller than the equivalent XML documents.</a:t>
            </a:r>
          </a:p>
        </p:txBody>
      </p:sp>
    </p:spTree>
    <p:extLst>
      <p:ext uri="{BB962C8B-B14F-4D97-AF65-F5344CB8AC3E}">
        <p14:creationId xmlns:p14="http://schemas.microsoft.com/office/powerpoint/2010/main" val="63508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Passing Data with JSON</a:t>
            </a:r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JavaScript</a:t>
            </a:r>
            <a:r>
              <a:rPr lang="zh-TW" altLang="en-US" sz="3200" dirty="0"/>
              <a:t> </a:t>
            </a:r>
            <a:r>
              <a:rPr lang="en-US" altLang="zh-TW" sz="3200" dirty="0"/>
              <a:t>eval()</a:t>
            </a:r>
          </a:p>
          <a:p>
            <a:pPr lvl="1"/>
            <a:r>
              <a:rPr lang="zh-TW" altLang="en-US" sz="2800" dirty="0"/>
              <a:t>在</a:t>
            </a:r>
            <a:r>
              <a:rPr lang="en-US" altLang="zh-TW" sz="2800" dirty="0"/>
              <a:t>JSON</a:t>
            </a:r>
            <a:r>
              <a:rPr lang="zh-TW" altLang="en-US" sz="2800" dirty="0"/>
              <a:t>資料提供站台與使用站台都屬於可信賴時並不會有問題。但如果資料提供站台不在信任範圍內，將</a:t>
            </a:r>
            <a:r>
              <a:rPr lang="en-US" altLang="zh-TW" sz="2800" dirty="0"/>
              <a:t>JavaScript</a:t>
            </a:r>
            <a:r>
              <a:rPr lang="zh-TW" altLang="en-US" sz="2800" dirty="0"/>
              <a:t>程式碼嵌入</a:t>
            </a:r>
            <a:r>
              <a:rPr lang="en-US" altLang="zh-TW" sz="2800" dirty="0"/>
              <a:t>JSON</a:t>
            </a:r>
            <a:r>
              <a:rPr lang="zh-TW" altLang="en-US" sz="2800" dirty="0"/>
              <a:t>，則會造成安全上的問題。</a:t>
            </a:r>
            <a:endParaRPr lang="en-US" altLang="zh-TW" sz="2800" dirty="0"/>
          </a:p>
          <a:p>
            <a:pPr lvl="1"/>
            <a:r>
              <a:rPr lang="zh-TW" altLang="en-US" sz="2800" dirty="0"/>
              <a:t>透過</a:t>
            </a:r>
            <a:r>
              <a:rPr lang="en-US" altLang="zh-TW" sz="2800" dirty="0" err="1"/>
              <a:t>parseJSON</a:t>
            </a:r>
            <a:r>
              <a:rPr lang="en-US" altLang="zh-TW" sz="2800" dirty="0"/>
              <a:t>()</a:t>
            </a:r>
            <a:r>
              <a:rPr lang="zh-TW" altLang="en-US" sz="2800" dirty="0"/>
              <a:t>讀取</a:t>
            </a:r>
            <a:r>
              <a:rPr lang="en-US" altLang="zh-TW" sz="2800" dirty="0"/>
              <a:t>JSON</a:t>
            </a:r>
            <a:r>
              <a:rPr lang="zh-TW" altLang="en-US" sz="2800" dirty="0"/>
              <a:t>資料，</a:t>
            </a:r>
            <a:r>
              <a:rPr lang="en-US" altLang="zh-TW" sz="2800" dirty="0" err="1"/>
              <a:t>parseJSON</a:t>
            </a:r>
            <a:r>
              <a:rPr lang="zh-TW" altLang="en-US" sz="2800" dirty="0"/>
              <a:t>採用解析器驗證讀入的代碼是否真的是</a:t>
            </a:r>
            <a:r>
              <a:rPr lang="en-US" altLang="zh-TW" sz="2800" dirty="0"/>
              <a:t>JSON</a:t>
            </a:r>
            <a:r>
              <a:rPr lang="zh-TW" altLang="en-US" sz="2800" dirty="0"/>
              <a:t>代碼，提供了較好的安全性。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8541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Passing Data with JSON</a:t>
            </a:r>
            <a:r>
              <a:rPr lang="en-US" altLang="zh-TW" sz="2000" dirty="0"/>
              <a:t>3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JSON.parse</a:t>
            </a:r>
            <a:r>
              <a:rPr lang="en-US" altLang="zh-TW" dirty="0"/>
              <a:t> (text)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</a:t>
            </a:r>
            <a:r>
              <a:rPr lang="en-US" altLang="zh-TW" dirty="0" err="1"/>
              <a:t>JSON.parse</a:t>
            </a:r>
            <a:r>
              <a:rPr lang="en-US" altLang="zh-TW" dirty="0"/>
              <a:t>(‘{“</a:t>
            </a:r>
            <a:r>
              <a:rPr lang="en-US" altLang="zh-TW" dirty="0" err="1"/>
              <a:t>name”:”Tim</a:t>
            </a:r>
            <a:r>
              <a:rPr lang="en-US" altLang="zh-TW" dirty="0"/>
              <a:t>”, “age”:30, “</a:t>
            </a:r>
            <a:r>
              <a:rPr lang="en-US" altLang="zh-TW" dirty="0" err="1"/>
              <a:t>city”:”Kaohsiung</a:t>
            </a:r>
            <a:r>
              <a:rPr lang="en-US" altLang="zh-TW" dirty="0"/>
              <a:t>”}’);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err="1"/>
              <a:t>JSON.stringify</a:t>
            </a:r>
            <a:r>
              <a:rPr lang="en-US" altLang="zh-TW" dirty="0"/>
              <a:t>(</a:t>
            </a:r>
            <a:r>
              <a:rPr lang="en-US" altLang="zh-TW" dirty="0" err="1"/>
              <a:t>json</a:t>
            </a:r>
            <a:r>
              <a:rPr lang="en-US" altLang="zh-TW" dirty="0"/>
              <a:t> object)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myJSON</a:t>
            </a:r>
            <a:r>
              <a:rPr lang="en-US" altLang="zh-TW" dirty="0"/>
              <a:t> = </a:t>
            </a:r>
            <a:r>
              <a:rPr lang="en-US" altLang="zh-TW" dirty="0" err="1"/>
              <a:t>JSON.stringify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5274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JSON: Values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600" dirty="0">
                <a:ea typeface="新細明體" pitchFamily="18" charset="-120"/>
              </a:rPr>
              <a:t>Strings</a:t>
            </a:r>
          </a:p>
          <a:p>
            <a:pPr eaLnBrk="1" hangingPunct="1"/>
            <a:r>
              <a:rPr lang="en-US" altLang="zh-TW" sz="3600" dirty="0">
                <a:ea typeface="新細明體" pitchFamily="18" charset="-120"/>
              </a:rPr>
              <a:t>Numbers</a:t>
            </a:r>
          </a:p>
          <a:p>
            <a:pPr eaLnBrk="1" hangingPunct="1"/>
            <a:r>
              <a:rPr lang="en-US" altLang="zh-TW" sz="3600" dirty="0">
                <a:ea typeface="新細明體" pitchFamily="18" charset="-120"/>
              </a:rPr>
              <a:t>Booleans</a:t>
            </a:r>
          </a:p>
          <a:p>
            <a:pPr eaLnBrk="1" hangingPunct="1"/>
            <a:r>
              <a:rPr lang="en-US" altLang="zh-TW" sz="3600" dirty="0">
                <a:ea typeface="新細明體" pitchFamily="18" charset="-120"/>
              </a:rPr>
              <a:t>Objects</a:t>
            </a:r>
          </a:p>
          <a:p>
            <a:pPr eaLnBrk="1" hangingPunct="1"/>
            <a:r>
              <a:rPr lang="en-US" altLang="zh-TW" sz="3600" dirty="0">
                <a:ea typeface="新細明體" pitchFamily="18" charset="-120"/>
              </a:rPr>
              <a:t>Arrays</a:t>
            </a:r>
          </a:p>
          <a:p>
            <a:pPr eaLnBrk="1" hangingPunct="1"/>
            <a:r>
              <a:rPr lang="en-US" altLang="zh-TW" sz="3600" b="1" dirty="0">
                <a:latin typeface="Courier New" pitchFamily="49" charset="0"/>
                <a:ea typeface="新細明體" pitchFamily="18" charset="-120"/>
              </a:rPr>
              <a:t>null</a:t>
            </a:r>
          </a:p>
        </p:txBody>
      </p:sp>
      <p:pic>
        <p:nvPicPr>
          <p:cNvPr id="9218" name="Picture 2" descr="https://www.json.org/img/va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85" y="1431636"/>
            <a:ext cx="7108326" cy="50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970039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JSON: Strings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070" y="1345332"/>
            <a:ext cx="5031874" cy="4752528"/>
          </a:xfrm>
        </p:spPr>
        <p:txBody>
          <a:bodyPr>
            <a:normAutofit/>
          </a:bodyPr>
          <a:lstStyle/>
          <a:p>
            <a:pPr eaLnBrk="1" hangingPunct="1">
              <a:spcAft>
                <a:spcPct val="20000"/>
              </a:spcAft>
            </a:pPr>
            <a:r>
              <a:rPr lang="en-US" altLang="zh-TW" dirty="0">
                <a:ea typeface="新細明體" pitchFamily="18" charset="-120"/>
              </a:rPr>
              <a:t>Sequence of 0 or more Unicode characters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No separate character type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A character is represented as a string with a length of 1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Wrapped in 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"</a:t>
            </a:r>
            <a:r>
              <a:rPr lang="en-US" altLang="zh-TW" dirty="0">
                <a:ea typeface="新細明體" pitchFamily="18" charset="-120"/>
              </a:rPr>
              <a:t>double quotes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"</a:t>
            </a:r>
            <a:endParaRPr lang="en-US" altLang="zh-TW" dirty="0">
              <a:ea typeface="新細明體" pitchFamily="18" charset="-120"/>
            </a:endParaRP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Backslash escapement</a:t>
            </a:r>
          </a:p>
        </p:txBody>
      </p:sp>
      <p:pic>
        <p:nvPicPr>
          <p:cNvPr id="4098" name="Picture 2" descr="https://www.json.org/img/str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039" y="178130"/>
            <a:ext cx="5499265" cy="652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57275" y="5380765"/>
            <a:ext cx="5438725" cy="132343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ea typeface="Source Sans Pro"/>
              </a:rPr>
              <a:t>Syntax: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lt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ea typeface="Monaco"/>
              </a:rPr>
              <a:t>var json-object-name = { string : "string value",…..} 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ea typeface="Source Sans Pro"/>
              </a:rPr>
              <a:t>Example: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lt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ea typeface="Monaco"/>
              </a:rPr>
              <a:t>var obj= {name: 'Andy'}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zh-TW" altLang="zh-TW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1006933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JSON: Numbers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Integer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Real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Scientific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No octal or hex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No </a:t>
            </a:r>
            <a:r>
              <a:rPr lang="en-US" altLang="zh-TW" b="1" dirty="0" err="1">
                <a:latin typeface="Courier New" pitchFamily="49" charset="0"/>
                <a:ea typeface="新細明體" pitchFamily="18" charset="-120"/>
              </a:rPr>
              <a:t>NaN</a:t>
            </a:r>
            <a:r>
              <a:rPr lang="en-US" altLang="zh-TW" dirty="0">
                <a:ea typeface="新細明體" pitchFamily="18" charset="-120"/>
              </a:rPr>
              <a:t> or 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Infinity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Use 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null</a:t>
            </a:r>
            <a:r>
              <a:rPr lang="en-US" altLang="zh-TW" dirty="0">
                <a:ea typeface="新細明體" pitchFamily="18" charset="-120"/>
              </a:rPr>
              <a:t> instead</a:t>
            </a:r>
          </a:p>
        </p:txBody>
      </p:sp>
      <p:pic>
        <p:nvPicPr>
          <p:cNvPr id="5122" name="Picture 2" descr="https://www.json.org/img/numb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660" y="510639"/>
            <a:ext cx="5586140" cy="625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42777" y="4807356"/>
            <a:ext cx="5551520" cy="129266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Syntax: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Monaco"/>
              </a:rPr>
              <a:t>var json-object-name = { string : number_value,......}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Example: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Monaco"/>
              </a:rPr>
              <a:t>var obj = {salary: 2600}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54581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JSON: Booleans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latin typeface="Courier New" pitchFamily="49" charset="0"/>
                <a:ea typeface="新細明體" pitchFamily="18" charset="-120"/>
              </a:rPr>
              <a:t>true</a:t>
            </a:r>
          </a:p>
          <a:p>
            <a:pPr eaLnBrk="1" hangingPunct="1"/>
            <a:r>
              <a:rPr lang="en-US" altLang="zh-TW" b="1">
                <a:latin typeface="Courier New" pitchFamily="49" charset="0"/>
                <a:ea typeface="新細明體" pitchFamily="18" charset="-120"/>
              </a:rPr>
              <a:t>false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0654" y="3467333"/>
            <a:ext cx="7011785" cy="169277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Syntax: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Monaco"/>
              </a:rPr>
              <a:t>var json-object-name = {string : true/false, …..} 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Example: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Monaco"/>
              </a:rPr>
              <a:t>var obj = {active: 'true'}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7957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JSON: 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null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 value that isn't anything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80655" y="3498110"/>
            <a:ext cx="7228955" cy="163121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Syntax: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Monaco"/>
              </a:rPr>
              <a:t>var json-object-name = {string :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Monaco"/>
              </a:rPr>
              <a:t>null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Monaco"/>
              </a:rPr>
              <a:t>, …..} 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Example: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Monaco"/>
              </a:rPr>
              <a:t>var obj = {active: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Monaco"/>
              </a:rPr>
              <a:t>null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Monaco"/>
              </a:rPr>
              <a:t>}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93655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JSON: Object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514" y="1588655"/>
            <a:ext cx="4417621" cy="4588308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Objects are unordered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containers of key/value pairs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Objects are wrapped in 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{ }</a:t>
            </a:r>
          </a:p>
          <a:p>
            <a:pPr eaLnBrk="1" hangingPunct="1"/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,</a:t>
            </a:r>
            <a:r>
              <a:rPr lang="en-US" altLang="zh-TW" dirty="0">
                <a:ea typeface="新細明體" pitchFamily="18" charset="-120"/>
              </a:rPr>
              <a:t> separates key/value pairs</a:t>
            </a:r>
          </a:p>
          <a:p>
            <a:pPr eaLnBrk="1" hangingPunct="1"/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:</a:t>
            </a:r>
            <a:r>
              <a:rPr lang="en-US" altLang="zh-TW" dirty="0">
                <a:ea typeface="新細明體" pitchFamily="18" charset="-120"/>
              </a:rPr>
              <a:t> separates keys and values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Keys are strings 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Values are JSON values</a:t>
            </a:r>
          </a:p>
        </p:txBody>
      </p:sp>
      <p:pic>
        <p:nvPicPr>
          <p:cNvPr id="7170" name="Picture 2" descr="https://www.json.org/img/obj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948" y="1385465"/>
            <a:ext cx="6551262" cy="305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101630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4">
            <a:extLst>
              <a:ext uri="{FF2B5EF4-FFF2-40B4-BE49-F238E27FC236}">
                <a16:creationId xmlns:a16="http://schemas.microsoft.com/office/drawing/2014/main" id="{DFEDCA6F-BFAC-4EE2-B7F6-4E98613B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6" y="150813"/>
            <a:ext cx="8162925" cy="1143000"/>
          </a:xfrm>
        </p:spPr>
        <p:txBody>
          <a:bodyPr anchor="t"/>
          <a:lstStyle/>
          <a:p>
            <a:pPr eaLnBrk="1" hangingPunct="1"/>
            <a:r>
              <a:rPr lang="en-US" altLang="zh-TW" dirty="0"/>
              <a:t>Lab 3-1 JavaScript</a:t>
            </a:r>
            <a:br>
              <a:rPr lang="en-US" altLang="zh-TW" dirty="0"/>
            </a:br>
            <a:r>
              <a:rPr lang="en-US" altLang="zh-TW" dirty="0"/>
              <a:t> </a:t>
            </a:r>
            <a:r>
              <a:rPr lang="en-US" altLang="zh-TW" dirty="0" err="1"/>
              <a:t>onmousemove</a:t>
            </a:r>
            <a:r>
              <a:rPr lang="en-US" altLang="zh-TW" dirty="0"/>
              <a:t> Event</a:t>
            </a:r>
            <a:endParaRPr lang="zh-TW" altLang="en-US" dirty="0"/>
          </a:p>
        </p:txBody>
      </p:sp>
      <p:sp>
        <p:nvSpPr>
          <p:cNvPr id="16387" name="內容版面配置區 5">
            <a:extLst>
              <a:ext uri="{FF2B5EF4-FFF2-40B4-BE49-F238E27FC236}">
                <a16:creationId xmlns:a16="http://schemas.microsoft.com/office/drawing/2014/main" id="{2E1DD202-5F4F-44AA-967E-9A894FF27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76" y="1600201"/>
            <a:ext cx="8944668" cy="4525963"/>
          </a:xfrm>
        </p:spPr>
        <p:txBody>
          <a:bodyPr/>
          <a:lstStyle/>
          <a:p>
            <a:pPr eaLnBrk="1" hangingPunct="1"/>
            <a:endParaRPr lang="en-US" altLang="zh-TW" sz="3200" dirty="0"/>
          </a:p>
          <a:p>
            <a:pPr eaLnBrk="1" hangingPunct="1"/>
            <a:r>
              <a:rPr lang="zh-TW" altLang="en-US" sz="3200" dirty="0"/>
              <a:t>在範例</a:t>
            </a:r>
            <a:r>
              <a:rPr lang="en-US" altLang="zh-TW" sz="3200" dirty="0"/>
              <a:t>draw.html</a:t>
            </a:r>
            <a:r>
              <a:rPr lang="zh-TW" altLang="en-US" sz="3200" dirty="0"/>
              <a:t>中，</a:t>
            </a:r>
            <a:endParaRPr lang="en-US" altLang="zh-TW" sz="3200" dirty="0"/>
          </a:p>
          <a:p>
            <a:pPr lvl="1"/>
            <a:r>
              <a:rPr lang="zh-TW" altLang="en-US" sz="2800" dirty="0"/>
              <a:t>增加清除的功能。當使用者按下</a:t>
            </a:r>
            <a:r>
              <a:rPr lang="en-US" altLang="zh-TW" sz="2800" dirty="0"/>
              <a:t>alt</a:t>
            </a:r>
            <a:r>
              <a:rPr lang="zh-TW" altLang="en-US" sz="2800" dirty="0"/>
              <a:t>鍵在滑鼠移動時設定</a:t>
            </a:r>
            <a:r>
              <a:rPr lang="en-US" altLang="zh-TW" sz="2800" dirty="0"/>
              <a:t>table</a:t>
            </a:r>
            <a:r>
              <a:rPr lang="zh-TW" altLang="en-US" sz="2800" dirty="0"/>
              <a:t> </a:t>
            </a:r>
            <a:r>
              <a:rPr lang="en-US" altLang="zh-TW" sz="2800" dirty="0"/>
              <a:t>cell</a:t>
            </a:r>
            <a:r>
              <a:rPr lang="zh-TW" altLang="en-US" sz="2800" dirty="0"/>
              <a:t>的</a:t>
            </a:r>
            <a:r>
              <a:rPr lang="en-US" altLang="zh-TW" sz="2800" dirty="0"/>
              <a:t>background</a:t>
            </a:r>
            <a:r>
              <a:rPr lang="zh-TW" altLang="en-US" sz="2800" dirty="0"/>
              <a:t> </a:t>
            </a:r>
            <a:r>
              <a:rPr lang="en-US" altLang="zh-TW" sz="2800" dirty="0"/>
              <a:t>color</a:t>
            </a:r>
            <a:r>
              <a:rPr lang="zh-TW" altLang="en-US" sz="2800" dirty="0"/>
              <a:t>為</a:t>
            </a:r>
            <a:r>
              <a:rPr lang="en-US" altLang="zh-TW" sz="2800" dirty="0"/>
              <a:t>white</a:t>
            </a:r>
          </a:p>
          <a:p>
            <a:pPr lvl="1"/>
            <a:r>
              <a:rPr lang="zh-TW" altLang="en-US" sz="2800" dirty="0"/>
              <a:t>增加一個</a:t>
            </a:r>
            <a:r>
              <a:rPr lang="en-US" altLang="zh-TW" sz="2800" dirty="0"/>
              <a:t>button</a:t>
            </a:r>
            <a:r>
              <a:rPr lang="zh-TW" altLang="en-US" sz="2800" dirty="0"/>
              <a:t>，按下後可以清除整個畫圖視窗</a:t>
            </a:r>
            <a:endParaRPr lang="en-US" altLang="zh-TW" sz="2800" dirty="0"/>
          </a:p>
          <a:p>
            <a:pPr eaLnBrk="1" hangingPunct="1"/>
            <a:endParaRPr lang="en-US" altLang="zh-TW" sz="3200" dirty="0"/>
          </a:p>
          <a:p>
            <a:pPr eaLnBrk="1" hangingPunct="1"/>
            <a:endParaRPr lang="en-US" altLang="zh-TW" sz="3200" dirty="0"/>
          </a:p>
          <a:p>
            <a:pPr eaLnBrk="1" hangingPunct="1"/>
            <a:endParaRPr lang="en-US" altLang="zh-TW" sz="3200" dirty="0"/>
          </a:p>
          <a:p>
            <a:pPr eaLnBrk="1" hangingPunct="1"/>
            <a:endParaRPr lang="en-US" altLang="zh-TW" sz="3200" dirty="0"/>
          </a:p>
          <a:p>
            <a:pPr eaLnBrk="1" hangingPunct="1"/>
            <a:endParaRPr lang="en-US" altLang="zh-TW" sz="3200" dirty="0"/>
          </a:p>
          <a:p>
            <a:pPr eaLnBrk="1" hangingPunct="1"/>
            <a:endParaRPr lang="en-US" altLang="zh-TW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JSON: Object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375065" y="1828242"/>
            <a:ext cx="5814060" cy="37856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algn="l"/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   "name":     "Jack B. Nimble", </a:t>
            </a:r>
          </a:p>
          <a:p>
            <a:pPr algn="l"/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   "at large": true, </a:t>
            </a:r>
          </a:p>
          <a:p>
            <a:pPr algn="l"/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   "grade":    "A", </a:t>
            </a:r>
          </a:p>
          <a:p>
            <a:pPr algn="l"/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   "format": {</a:t>
            </a:r>
          </a:p>
          <a:p>
            <a:pPr algn="l"/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       "type":      "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</a:rPr>
              <a:t>rect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", </a:t>
            </a:r>
          </a:p>
          <a:p>
            <a:pPr algn="l"/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       "width":     1920, </a:t>
            </a:r>
          </a:p>
          <a:p>
            <a:pPr algn="l"/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       "height":    1080, </a:t>
            </a:r>
          </a:p>
          <a:p>
            <a:pPr algn="l"/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       "interlace": false, </a:t>
            </a:r>
          </a:p>
          <a:p>
            <a:pPr algn="l"/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       "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</a:rPr>
              <a:t>framerate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": 24</a:t>
            </a:r>
          </a:p>
          <a:p>
            <a:pPr algn="l"/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   }</a:t>
            </a:r>
          </a:p>
          <a:p>
            <a:pPr algn="l"/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5780" y="2283657"/>
            <a:ext cx="4309110" cy="206210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Syntax: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Monaco"/>
              </a:rPr>
              <a:t>{ string : value, ….. } 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Example: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Monaco"/>
              </a:rPr>
              <a:t>{ "id": 110, ‬‬‬‬‬‬‬‬‬‬‬‬‬‬‬‬‬‬‬‬‬‬ "language": "Python", "price": 1900, }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E2D856E-8EF7-4C0F-AA66-1882912AD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7D21A-EB00-4669-A207-92E9045D14B6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09745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JSON: Array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Arrays are ordered sequences of values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Arrays are wrapped in 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[]</a:t>
            </a:r>
          </a:p>
          <a:p>
            <a:pPr eaLnBrk="1" hangingPunct="1"/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,</a:t>
            </a:r>
            <a:r>
              <a:rPr lang="en-US" altLang="zh-TW" dirty="0">
                <a:ea typeface="新細明體" pitchFamily="18" charset="-120"/>
              </a:rPr>
              <a:t> separates values 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JSON does not talk about indexing.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An implementation can start array indexing at 0 or 1.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4340" y="4437112"/>
            <a:ext cx="1978427" cy="107721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Syntax: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Monaco"/>
              </a:rPr>
              <a:t>[value, .......]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7" name="Picture 3" descr="https://www.json.org/img/arr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3" y="4256713"/>
            <a:ext cx="8298322" cy="216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084354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Array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["Sunday", "Monday", "Tuesday", "Wednesday", "Thursday", "Friday", "Saturday"]</a:t>
            </a:r>
          </a:p>
          <a:p>
            <a:pPr eaLnBrk="1" hangingPunct="1">
              <a:buFontTx/>
              <a:buNone/>
            </a:pP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[</a:t>
            </a:r>
          </a:p>
          <a:p>
            <a:pPr lvl="1" eaLnBrk="1" hangingPunct="1">
              <a:buNone/>
            </a:pP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[0, -1, 0],</a:t>
            </a:r>
          </a:p>
          <a:p>
            <a:pPr lvl="1" eaLnBrk="1" hangingPunct="1">
              <a:buNone/>
            </a:pP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[1,  0, 0],</a:t>
            </a:r>
          </a:p>
          <a:p>
            <a:pPr lvl="1" eaLnBrk="1" hangingPunct="1">
              <a:buNone/>
            </a:pP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[0,  0, 1]</a:t>
            </a:r>
          </a:p>
          <a:p>
            <a:pPr eaLnBrk="1" hangingPunct="1">
              <a:buFontTx/>
              <a:buNone/>
            </a:pP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]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7649" y="5085184"/>
            <a:ext cx="682122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7954842"/>
      </p:ext>
    </p:extLst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內容版面配置區 5"/>
          <p:cNvSpPr>
            <a:spLocks noGrp="1"/>
          </p:cNvSpPr>
          <p:nvPr>
            <p:ph idx="1"/>
          </p:nvPr>
        </p:nvSpPr>
        <p:spPr>
          <a:xfrm>
            <a:off x="2047876" y="1600201"/>
            <a:ext cx="880065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/>
              <a:t>撰寫一個</a:t>
            </a:r>
            <a:r>
              <a:rPr lang="en-US" altLang="zh-TW" dirty="0" err="1"/>
              <a:t>shoppingCart</a:t>
            </a:r>
            <a:r>
              <a:rPr lang="zh-TW" altLang="en-US" dirty="0"/>
              <a:t> </a:t>
            </a:r>
            <a:r>
              <a:rPr lang="en-US" altLang="zh-TW" dirty="0" err="1"/>
              <a:t>json</a:t>
            </a:r>
            <a:r>
              <a:rPr lang="zh-TW" altLang="en-US" dirty="0"/>
              <a:t> 物件，此物件包含</a:t>
            </a:r>
            <a:endParaRPr lang="en-US" altLang="zh-TW" dirty="0"/>
          </a:p>
          <a:p>
            <a:pPr lvl="1" eaLnBrk="1" hangingPunct="1"/>
            <a:r>
              <a:rPr lang="en-US" altLang="zh-TW" dirty="0" err="1"/>
              <a:t>customerName:Bill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endParaRPr lang="en-US" altLang="zh-TW" dirty="0"/>
          </a:p>
          <a:p>
            <a:pPr lvl="1" eaLnBrk="1" hangingPunct="1"/>
            <a:r>
              <a:rPr lang="en-US" altLang="zh-TW" dirty="0" err="1"/>
              <a:t>customerEmail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bill@example.com,</a:t>
            </a:r>
            <a:r>
              <a:rPr lang="zh-TW" altLang="en-US" dirty="0"/>
              <a:t> </a:t>
            </a:r>
            <a:endParaRPr lang="en-US" altLang="zh-TW" dirty="0"/>
          </a:p>
          <a:p>
            <a:pPr lvl="1" eaLnBrk="1" hangingPunct="1"/>
            <a:r>
              <a:rPr lang="en-US" altLang="zh-TW" dirty="0"/>
              <a:t>orderID:123456,</a:t>
            </a:r>
            <a:r>
              <a:rPr lang="zh-TW" altLang="en-US" dirty="0"/>
              <a:t> </a:t>
            </a:r>
            <a:endParaRPr lang="en-US" altLang="zh-TW" dirty="0"/>
          </a:p>
          <a:p>
            <a:pPr lvl="1" eaLnBrk="1" hangingPunct="1"/>
            <a:r>
              <a:rPr lang="en-US" altLang="zh-TW" dirty="0" err="1"/>
              <a:t>shoppingList</a:t>
            </a:r>
            <a:r>
              <a:rPr lang="zh-TW" altLang="en-US" dirty="0"/>
              <a:t>陣列包含兩個</a:t>
            </a:r>
            <a:r>
              <a:rPr lang="en-US" altLang="zh-TW" dirty="0"/>
              <a:t>product</a:t>
            </a:r>
            <a:r>
              <a:rPr lang="zh-TW" altLang="en-US" dirty="0"/>
              <a:t>物件，分別為</a:t>
            </a:r>
            <a:r>
              <a:rPr lang="en-US" altLang="zh-TW" dirty="0"/>
              <a:t>{</a:t>
            </a:r>
            <a:r>
              <a:rPr lang="en-US" altLang="zh-TW" dirty="0" err="1"/>
              <a:t>productID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12,</a:t>
            </a:r>
            <a:r>
              <a:rPr lang="zh-TW" altLang="en-US" dirty="0"/>
              <a:t> </a:t>
            </a:r>
            <a:r>
              <a:rPr lang="en-US" altLang="zh-TW" dirty="0" err="1"/>
              <a:t>productName:iPad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quantity:1},</a:t>
            </a:r>
            <a:r>
              <a:rPr lang="zh-TW" altLang="en-US" dirty="0"/>
              <a:t> </a:t>
            </a:r>
            <a:r>
              <a:rPr lang="en-US" altLang="zh-TW" dirty="0"/>
              <a:t>{</a:t>
            </a:r>
            <a:r>
              <a:rPr lang="en-US" altLang="zh-TW" dirty="0" err="1"/>
              <a:t>productID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28,</a:t>
            </a:r>
            <a:r>
              <a:rPr lang="zh-TW" altLang="en-US" dirty="0"/>
              <a:t> </a:t>
            </a:r>
            <a:r>
              <a:rPr lang="en-US" altLang="zh-TW" dirty="0" err="1"/>
              <a:t>productName:HTC</a:t>
            </a:r>
            <a:r>
              <a:rPr lang="zh-TW" altLang="en-US" dirty="0"/>
              <a:t> </a:t>
            </a:r>
            <a:r>
              <a:rPr lang="en-US" altLang="zh-TW" dirty="0"/>
              <a:t>IS,</a:t>
            </a:r>
            <a:r>
              <a:rPr lang="zh-TW" altLang="en-US" dirty="0"/>
              <a:t> </a:t>
            </a:r>
            <a:r>
              <a:rPr lang="en-US" altLang="zh-TW" dirty="0"/>
              <a:t>quantity:2}</a:t>
            </a:r>
            <a:r>
              <a:rPr lang="zh-TW" altLang="en-US" dirty="0"/>
              <a:t>，</a:t>
            </a:r>
            <a:endParaRPr lang="en-US" altLang="zh-TW" dirty="0"/>
          </a:p>
          <a:p>
            <a:pPr eaLnBrk="1" hangingPunct="1">
              <a:buNone/>
            </a:pPr>
            <a:r>
              <a:rPr lang="en-US" altLang="zh-TW" dirty="0"/>
              <a:t>	</a:t>
            </a:r>
            <a:r>
              <a:rPr lang="zh-TW" altLang="en-US" dirty="0"/>
              <a:t>最後剖析</a:t>
            </a:r>
            <a:r>
              <a:rPr lang="en-US" altLang="zh-TW" dirty="0"/>
              <a:t>(parse)</a:t>
            </a:r>
            <a:r>
              <a:rPr lang="zh-TW" altLang="en-US" dirty="0"/>
              <a:t>此物件，將此購物車資訊列於網頁上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</p:txBody>
      </p:sp>
      <p:sp>
        <p:nvSpPr>
          <p:cNvPr id="16386" name="標題 4"/>
          <p:cNvSpPr>
            <a:spLocks noGrp="1"/>
          </p:cNvSpPr>
          <p:nvPr>
            <p:ph type="title"/>
          </p:nvPr>
        </p:nvSpPr>
        <p:spPr>
          <a:xfrm>
            <a:off x="2047876" y="536713"/>
            <a:ext cx="8162925" cy="757100"/>
          </a:xfrm>
        </p:spPr>
        <p:txBody>
          <a:bodyPr anchor="t"/>
          <a:lstStyle/>
          <a:p>
            <a:pPr eaLnBrk="1" hangingPunct="1"/>
            <a:r>
              <a:rPr lang="en-US" altLang="zh-TW" dirty="0"/>
              <a:t>Lab 3-2 JSON object for</a:t>
            </a:r>
            <a:r>
              <a:rPr lang="zh-TW" altLang="en-US" dirty="0"/>
              <a:t> </a:t>
            </a:r>
            <a:r>
              <a:rPr lang="en-US" altLang="zh-TW" dirty="0"/>
              <a:t>Ajax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8482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C9421E0E-4C71-4424-8F12-A3B9F5F711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TW" sz="2400" dirty="0"/>
              <a:t>W3C JavaScript tutorial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sz="2000" dirty="0">
                <a:hlinkClick r:id="rId3"/>
              </a:rPr>
              <a:t>http://www.w3schools.com/js/default.asp</a:t>
            </a:r>
            <a:endParaRPr lang="en-US" altLang="zh-TW" sz="2000" dirty="0"/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TW" sz="2400" dirty="0"/>
              <a:t>W3C HTML DOM tutorial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sz="2000" dirty="0">
                <a:hlinkClick r:id="rId4"/>
              </a:rPr>
              <a:t>http://www.w3schools.com/htmldom/dom_intro.asp</a:t>
            </a:r>
            <a:endParaRPr lang="en-US" altLang="zh-TW" sz="2000" dirty="0"/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TW" sz="2400" dirty="0"/>
              <a:t>The Computer Technology Documentation Project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sz="2000" dirty="0">
                <a:hlinkClick r:id="rId5"/>
              </a:rPr>
              <a:t>http://www.comptechdoc.org/independent/web/cgi/javamanual/index.html</a:t>
            </a:r>
            <a:endParaRPr lang="en-US" altLang="zh-TW" sz="2000" dirty="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0DB768E-EA1C-42D0-A4BD-A3A724527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/>
              <a:t>Reference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>
                <a:ea typeface="新細明體" charset="-120"/>
              </a:rPr>
              <a:t>Classic web application reloading the page for every user interaction</a:t>
            </a:r>
            <a:endParaRPr lang="zh-TW" altLang="en-US" sz="4000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1748" name="Picture 3" descr="NonAja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0974" y="1903868"/>
            <a:ext cx="8530052" cy="445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840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3" descr="Aja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4635" y="1359306"/>
            <a:ext cx="8763000" cy="518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775520" y="228600"/>
            <a:ext cx="10153128" cy="990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Ajax-enabled web application interacting with the server asynchronously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2731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AJAX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背後的技術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>
                <a:latin typeface="微軟正黑體" pitchFamily="34" charset="-120"/>
              </a:rPr>
              <a:t>HTML/XHTML</a:t>
            </a:r>
            <a:r>
              <a:rPr lang="zh-TW" altLang="en-US" sz="2400" dirty="0">
                <a:latin typeface="微軟正黑體" pitchFamily="34" charset="-120"/>
              </a:rPr>
              <a:t>：主要的內文展示語言</a:t>
            </a:r>
          </a:p>
          <a:p>
            <a:r>
              <a:rPr lang="en-US" altLang="zh-TW" sz="2400" dirty="0">
                <a:latin typeface="微軟正黑體" pitchFamily="34" charset="-120"/>
              </a:rPr>
              <a:t>CSS</a:t>
            </a:r>
            <a:r>
              <a:rPr lang="zh-TW" altLang="en-US" sz="2400" dirty="0">
                <a:latin typeface="微軟正黑體" pitchFamily="34" charset="-120"/>
              </a:rPr>
              <a:t>：為</a:t>
            </a:r>
            <a:r>
              <a:rPr lang="en-US" altLang="zh-TW" sz="2400" dirty="0">
                <a:latin typeface="微軟正黑體" pitchFamily="34" charset="-120"/>
              </a:rPr>
              <a:t>HTML</a:t>
            </a:r>
            <a:r>
              <a:rPr lang="zh-TW" altLang="en-US" sz="2400" dirty="0">
                <a:latin typeface="微軟正黑體" pitchFamily="34" charset="-120"/>
              </a:rPr>
              <a:t>提供樣式格式</a:t>
            </a:r>
          </a:p>
          <a:p>
            <a:r>
              <a:rPr lang="en-US" altLang="zh-TW" sz="2400" b="1" dirty="0">
                <a:latin typeface="微軟正黑體" pitchFamily="34" charset="-120"/>
              </a:rPr>
              <a:t>DOM</a:t>
            </a:r>
            <a:r>
              <a:rPr lang="zh-TW" altLang="en-US" sz="2400" dirty="0">
                <a:latin typeface="微軟正黑體" pitchFamily="34" charset="-120"/>
              </a:rPr>
              <a:t>：動態地修改一個已載入的網頁文件</a:t>
            </a:r>
          </a:p>
          <a:p>
            <a:r>
              <a:rPr lang="en-US" altLang="zh-TW" sz="2400" dirty="0">
                <a:latin typeface="微軟正黑體" pitchFamily="34" charset="-120"/>
              </a:rPr>
              <a:t>XML/JSON</a:t>
            </a:r>
            <a:r>
              <a:rPr lang="zh-TW" altLang="en-US" sz="2400" dirty="0">
                <a:latin typeface="微軟正黑體" pitchFamily="34" charset="-120"/>
              </a:rPr>
              <a:t>：資料交換格式</a:t>
            </a:r>
          </a:p>
          <a:p>
            <a:r>
              <a:rPr lang="en-US" altLang="zh-TW" sz="2400" dirty="0">
                <a:latin typeface="微軟正黑體" pitchFamily="34" charset="-120"/>
              </a:rPr>
              <a:t>XSLT</a:t>
            </a:r>
            <a:r>
              <a:rPr lang="zh-TW" altLang="en-US" sz="2400" dirty="0">
                <a:latin typeface="微軟正黑體" pitchFamily="34" charset="-120"/>
              </a:rPr>
              <a:t>：將</a:t>
            </a:r>
            <a:r>
              <a:rPr lang="en-US" altLang="zh-TW" sz="2400" dirty="0">
                <a:latin typeface="微軟正黑體" pitchFamily="34" charset="-120"/>
              </a:rPr>
              <a:t>XML</a:t>
            </a:r>
            <a:r>
              <a:rPr lang="zh-TW" altLang="en-US" sz="2400" dirty="0">
                <a:latin typeface="微軟正黑體" pitchFamily="34" charset="-120"/>
              </a:rPr>
              <a:t>轉換為</a:t>
            </a:r>
            <a:r>
              <a:rPr lang="en-US" altLang="zh-TW" sz="2400" dirty="0">
                <a:latin typeface="微軟正黑體" pitchFamily="34" charset="-120"/>
              </a:rPr>
              <a:t>HTML</a:t>
            </a:r>
            <a:r>
              <a:rPr lang="zh-TW" altLang="en-US" sz="2400" dirty="0">
                <a:latin typeface="微軟正黑體" pitchFamily="34" charset="-120"/>
              </a:rPr>
              <a:t>（由</a:t>
            </a:r>
            <a:r>
              <a:rPr lang="en-US" altLang="zh-TW" sz="2400" dirty="0">
                <a:latin typeface="微軟正黑體" pitchFamily="34" charset="-120"/>
              </a:rPr>
              <a:t>CSS</a:t>
            </a:r>
            <a:r>
              <a:rPr lang="zh-TW" altLang="en-US" sz="2400" dirty="0">
                <a:latin typeface="微軟正黑體" pitchFamily="34" charset="-120"/>
              </a:rPr>
              <a:t>提供樣式）</a:t>
            </a:r>
          </a:p>
          <a:p>
            <a:r>
              <a:rPr lang="en-US" altLang="zh-TW" sz="2400" b="1" dirty="0" err="1">
                <a:latin typeface="微軟正黑體" pitchFamily="34" charset="-120"/>
              </a:rPr>
              <a:t>XMLHttp</a:t>
            </a:r>
            <a:r>
              <a:rPr lang="zh-TW" altLang="en-US" sz="2400" dirty="0">
                <a:latin typeface="微軟正黑體" pitchFamily="34" charset="-120"/>
              </a:rPr>
              <a:t>：主要的溝通中間層</a:t>
            </a:r>
          </a:p>
          <a:p>
            <a:r>
              <a:rPr lang="en-US" altLang="zh-TW" sz="2400" b="1" dirty="0">
                <a:latin typeface="微軟正黑體" pitchFamily="34" charset="-120"/>
              </a:rPr>
              <a:t>JavaScript</a:t>
            </a:r>
            <a:r>
              <a:rPr lang="zh-TW" altLang="en-US" sz="2400" dirty="0">
                <a:latin typeface="微軟正黑體" pitchFamily="34" charset="-120"/>
              </a:rPr>
              <a:t>：用來寫</a:t>
            </a:r>
            <a:r>
              <a:rPr lang="en-US" altLang="zh-TW" sz="2400" dirty="0">
                <a:latin typeface="微軟正黑體" pitchFamily="34" charset="-120"/>
              </a:rPr>
              <a:t>Ajax</a:t>
            </a:r>
            <a:r>
              <a:rPr lang="zh-TW" altLang="en-US" sz="2400" dirty="0">
                <a:latin typeface="微軟正黑體" pitchFamily="34" charset="-120"/>
              </a:rPr>
              <a:t>引擎的語言</a:t>
            </a:r>
            <a:endParaRPr lang="en-US" altLang="zh-TW" sz="2400" dirty="0">
              <a:latin typeface="微軟正黑體" pitchFamily="34" charset="-120"/>
            </a:endParaRPr>
          </a:p>
          <a:p>
            <a:r>
              <a:rPr lang="en-US" altLang="zh-TW" sz="2400" b="1" dirty="0" err="1">
                <a:latin typeface="微軟正黑體" pitchFamily="34" charset="-120"/>
              </a:rPr>
              <a:t>ServerSide</a:t>
            </a:r>
            <a:r>
              <a:rPr lang="en-US" altLang="zh-TW" sz="2400" b="1" dirty="0">
                <a:latin typeface="微軟正黑體" pitchFamily="34" charset="-120"/>
              </a:rPr>
              <a:t> Scripting</a:t>
            </a:r>
            <a:r>
              <a:rPr lang="en-US" altLang="zh-TW" sz="2400" dirty="0">
                <a:latin typeface="微軟正黑體" pitchFamily="34" charset="-120"/>
              </a:rPr>
              <a:t>: PHP, Java </a:t>
            </a:r>
            <a:r>
              <a:rPr lang="en-US" altLang="zh-TW" sz="2400" dirty="0" err="1">
                <a:latin typeface="微軟正黑體" pitchFamily="34" charset="-120"/>
              </a:rPr>
              <a:t>Servlet</a:t>
            </a:r>
            <a:r>
              <a:rPr lang="en-US" altLang="zh-TW" sz="2400" dirty="0">
                <a:latin typeface="微軟正黑體" pitchFamily="34" charset="-120"/>
              </a:rPr>
              <a:t>/JSP, .NET</a:t>
            </a:r>
            <a:endParaRPr lang="zh-TW" altLang="en-US" sz="2400" dirty="0">
              <a:latin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Instant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http://www.google.com/</a:t>
            </a:r>
            <a:endParaRPr lang="en-US" altLang="zh-TW" dirty="0"/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下關鍵字的同時，可能的搜尋結果跟著出現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Gmail and Google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微軟正黑體" pitchFamily="34" charset="-120"/>
              </a:rPr>
              <a:t>Gmail</a:t>
            </a:r>
            <a:r>
              <a:rPr lang="zh-TW" altLang="en-US" sz="2400" dirty="0">
                <a:latin typeface="微軟正黑體" pitchFamily="34" charset="-120"/>
              </a:rPr>
              <a:t>使用了多個</a:t>
            </a:r>
            <a:r>
              <a:rPr lang="en-US" altLang="zh-TW" sz="2400" dirty="0">
                <a:latin typeface="微軟正黑體" pitchFamily="34" charset="-120"/>
              </a:rPr>
              <a:t>frame</a:t>
            </a:r>
            <a:r>
              <a:rPr lang="zh-TW" altLang="en-US" sz="2400" dirty="0">
                <a:latin typeface="微軟正黑體" pitchFamily="34" charset="-120"/>
              </a:rPr>
              <a:t>和</a:t>
            </a:r>
            <a:r>
              <a:rPr lang="en-US" altLang="zh-TW" sz="2400" dirty="0" err="1">
                <a:latin typeface="微軟正黑體" pitchFamily="34" charset="-120"/>
              </a:rPr>
              <a:t>iframe</a:t>
            </a:r>
            <a:r>
              <a:rPr lang="zh-TW" altLang="en-US" sz="2400" dirty="0">
                <a:latin typeface="微軟正黑體" pitchFamily="34" charset="-120"/>
              </a:rPr>
              <a:t>來管理和儲存（</a:t>
            </a:r>
            <a:r>
              <a:rPr lang="en-US" altLang="zh-TW" sz="2400" dirty="0">
                <a:latin typeface="微軟正黑體" pitchFamily="34" charset="-120"/>
              </a:rPr>
              <a:t>cache</a:t>
            </a:r>
            <a:r>
              <a:rPr lang="zh-TW" altLang="en-US" sz="2400" dirty="0">
                <a:latin typeface="微軟正黑體" pitchFamily="34" charset="-120"/>
              </a:rPr>
              <a:t>）大型的使用者介面變更。用了這複雜的</a:t>
            </a:r>
            <a:r>
              <a:rPr lang="en-US" altLang="zh-TW" sz="2400" dirty="0">
                <a:latin typeface="微軟正黑體" pitchFamily="34" charset="-120"/>
              </a:rPr>
              <a:t>frame</a:t>
            </a:r>
            <a:r>
              <a:rPr lang="zh-TW" altLang="en-US" sz="2400" dirty="0">
                <a:latin typeface="微軟正黑體" pitchFamily="34" charset="-120"/>
              </a:rPr>
              <a:t>讓</a:t>
            </a:r>
            <a:r>
              <a:rPr lang="en-US" altLang="zh-TW" sz="2400" dirty="0">
                <a:latin typeface="微軟正黑體" pitchFamily="34" charset="-120"/>
              </a:rPr>
              <a:t>Gmail</a:t>
            </a:r>
            <a:r>
              <a:rPr lang="zh-TW" altLang="en-US" sz="2400" dirty="0">
                <a:latin typeface="微軟正黑體" pitchFamily="34" charset="-120"/>
              </a:rPr>
              <a:t>還是能順利運用</a:t>
            </a:r>
            <a:r>
              <a:rPr lang="en-US" altLang="zh-TW" sz="2400" dirty="0">
                <a:latin typeface="微軟正黑體" pitchFamily="34" charset="-120"/>
              </a:rPr>
              <a:t>[</a:t>
            </a:r>
            <a:r>
              <a:rPr lang="zh-TW" altLang="en-US" sz="2400" dirty="0">
                <a:latin typeface="微軟正黑體" pitchFamily="34" charset="-120"/>
              </a:rPr>
              <a:t>上一頁</a:t>
            </a:r>
            <a:r>
              <a:rPr lang="en-US" altLang="zh-TW" sz="2400" dirty="0">
                <a:latin typeface="微軟正黑體" pitchFamily="34" charset="-120"/>
              </a:rPr>
              <a:t>]</a:t>
            </a:r>
            <a:r>
              <a:rPr lang="zh-TW" altLang="en-US" sz="2400" dirty="0">
                <a:latin typeface="微軟正黑體" pitchFamily="34" charset="-120"/>
              </a:rPr>
              <a:t>和</a:t>
            </a:r>
            <a:r>
              <a:rPr lang="en-US" altLang="zh-TW" sz="2400" dirty="0">
                <a:latin typeface="微軟正黑體" pitchFamily="34" charset="-120"/>
              </a:rPr>
              <a:t>[</a:t>
            </a:r>
            <a:r>
              <a:rPr lang="zh-TW" altLang="en-US" sz="2400" dirty="0">
                <a:latin typeface="微軟正黑體" pitchFamily="34" charset="-120"/>
              </a:rPr>
              <a:t>下一頁</a:t>
            </a:r>
            <a:r>
              <a:rPr lang="en-US" altLang="zh-TW" sz="2400" dirty="0">
                <a:latin typeface="微軟正黑體" pitchFamily="34" charset="-120"/>
              </a:rPr>
              <a:t>]</a:t>
            </a:r>
            <a:r>
              <a:rPr lang="zh-TW" altLang="en-US" sz="2400" dirty="0">
                <a:latin typeface="微軟正黑體" pitchFamily="34" charset="-120"/>
              </a:rPr>
              <a:t>功能鍵</a:t>
            </a:r>
            <a:endParaRPr lang="en-US" altLang="zh-TW" sz="2400" dirty="0">
              <a:latin typeface="微軟正黑體" pitchFamily="34" charset="-120"/>
            </a:endParaRPr>
          </a:p>
          <a:p>
            <a:pPr lvl="1">
              <a:buNone/>
            </a:pPr>
            <a:endParaRPr lang="en-US" altLang="zh-TW" sz="2000" dirty="0">
              <a:latin typeface="微軟正黑體" pitchFamily="34" charset="-120"/>
            </a:endParaRPr>
          </a:p>
          <a:p>
            <a:r>
              <a:rPr lang="en-US" altLang="zh-TW" sz="2400" dirty="0">
                <a:latin typeface="微軟正黑體" pitchFamily="34" charset="-120"/>
              </a:rPr>
              <a:t>Google Map</a:t>
            </a:r>
            <a:r>
              <a:rPr lang="zh-TW" altLang="en-US" sz="2400" dirty="0">
                <a:latin typeface="微軟正黑體" pitchFamily="34" charset="-120"/>
              </a:rPr>
              <a:t>可以讓你直接用滑鼠往不同的方向拖拉移動地圖的位置。</a:t>
            </a:r>
            <a:endParaRPr lang="en-US" altLang="zh-TW" sz="2400" dirty="0">
              <a:latin typeface="微軟正黑體" pitchFamily="34" charset="-120"/>
            </a:endParaRPr>
          </a:p>
          <a:p>
            <a:pPr lvl="1"/>
            <a:r>
              <a:rPr lang="zh-TW" altLang="en-US" sz="2000" dirty="0">
                <a:latin typeface="微軟正黑體" pitchFamily="34" charset="-120"/>
              </a:rPr>
              <a:t>這個地圖是由一組圖檔拼合在一起，來產生出一個連續影像的效果。</a:t>
            </a:r>
            <a:endParaRPr lang="en-US" altLang="zh-TW" sz="2000" dirty="0">
              <a:latin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1935" y="1412776"/>
            <a:ext cx="10728170" cy="4846635"/>
          </a:xfrm>
        </p:spPr>
        <p:txBody>
          <a:bodyPr/>
          <a:lstStyle/>
          <a:p>
            <a:r>
              <a:rPr lang="en-US" altLang="zh-TW" sz="2400" b="1" dirty="0"/>
              <a:t>JSON</a:t>
            </a:r>
            <a:r>
              <a:rPr lang="en-US" altLang="zh-TW" sz="2400" dirty="0"/>
              <a:t> (JavaScript Object Notation) is a lightweight data-interchange format.</a:t>
            </a:r>
          </a:p>
          <a:p>
            <a:pPr lvl="1"/>
            <a:r>
              <a:rPr lang="en-US" altLang="zh-TW" dirty="0"/>
              <a:t>based on a subset of the </a:t>
            </a:r>
            <a:r>
              <a:rPr lang="en-US" altLang="zh-TW" dirty="0">
                <a:hlinkClick r:id="rId3"/>
              </a:rPr>
              <a:t>JavaScript Programming Language</a:t>
            </a:r>
            <a:r>
              <a:rPr lang="en-US" altLang="zh-TW" dirty="0"/>
              <a:t>, </a:t>
            </a:r>
            <a:r>
              <a:rPr lang="en-US" altLang="zh-TW" dirty="0">
                <a:hlinkClick r:id="rId4"/>
              </a:rPr>
              <a:t>Standard ECMA-262 3rd Edition - December 1999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completely language independent </a:t>
            </a:r>
          </a:p>
          <a:p>
            <a:pPr marL="457200" lvl="1" indent="0">
              <a:buNone/>
            </a:pPr>
            <a:endParaRPr lang="en-US" altLang="zh-TW" sz="2000" dirty="0"/>
          </a:p>
          <a:p>
            <a:r>
              <a:rPr lang="en-US" altLang="zh-TW" sz="2400" dirty="0"/>
              <a:t> Two structures</a:t>
            </a:r>
          </a:p>
          <a:p>
            <a:pPr lvl="1"/>
            <a:r>
              <a:rPr lang="en-US" altLang="zh-TW" dirty="0"/>
              <a:t>A collection of name/value pairs</a:t>
            </a:r>
            <a:r>
              <a:rPr lang="zh-TW" altLang="en-US" dirty="0"/>
              <a:t> </a:t>
            </a:r>
            <a:r>
              <a:rPr lang="en-US" altLang="zh-TW" dirty="0"/>
              <a:t>(as an </a:t>
            </a:r>
            <a:r>
              <a:rPr lang="en-US" altLang="zh-TW" i="1" dirty="0"/>
              <a:t>object</a:t>
            </a:r>
            <a:r>
              <a:rPr lang="en-US" altLang="zh-TW" dirty="0"/>
              <a:t>, record, </a:t>
            </a:r>
            <a:r>
              <a:rPr lang="en-US" altLang="zh-TW" dirty="0" err="1"/>
              <a:t>struct</a:t>
            </a:r>
            <a:r>
              <a:rPr lang="en-US" altLang="zh-TW" dirty="0"/>
              <a:t>, dictionary, hash table, keyed list, or associative array).</a:t>
            </a:r>
          </a:p>
          <a:p>
            <a:pPr lvl="1"/>
            <a:r>
              <a:rPr lang="en-US" altLang="zh-TW" dirty="0"/>
              <a:t>An ordered list of values</a:t>
            </a:r>
            <a:r>
              <a:rPr lang="zh-TW" altLang="en-US" dirty="0"/>
              <a:t> </a:t>
            </a:r>
            <a:r>
              <a:rPr lang="en-US" altLang="zh-TW" dirty="0"/>
              <a:t>(as an </a:t>
            </a:r>
            <a:r>
              <a:rPr lang="en-US" altLang="zh-TW" i="1" dirty="0"/>
              <a:t>array</a:t>
            </a:r>
            <a:r>
              <a:rPr lang="en-US" altLang="zh-TW" dirty="0"/>
              <a:t>, vector, list, or sequence).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058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 and XML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1124744"/>
            <a:ext cx="4213860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"student": [ 	</a:t>
            </a:r>
          </a:p>
          <a:p>
            <a:r>
              <a:rPr lang="en-US" altLang="zh-TW" sz="2400" dirty="0"/>
              <a:t>     { </a:t>
            </a:r>
          </a:p>
          <a:p>
            <a:r>
              <a:rPr lang="en-US" altLang="zh-TW" sz="2400" dirty="0"/>
              <a:t>        "id":"01", </a:t>
            </a:r>
          </a:p>
          <a:p>
            <a:r>
              <a:rPr lang="en-US" altLang="zh-TW" sz="2400" dirty="0"/>
              <a:t>        "name": "Tom", </a:t>
            </a:r>
          </a:p>
          <a:p>
            <a:r>
              <a:rPr lang="en-US" altLang="zh-TW" sz="2400" dirty="0"/>
              <a:t>        "</a:t>
            </a:r>
            <a:r>
              <a:rPr lang="en-US" altLang="zh-TW" sz="2400" dirty="0" err="1"/>
              <a:t>lastname</a:t>
            </a:r>
            <a:r>
              <a:rPr lang="en-US" altLang="zh-TW" sz="2400" dirty="0"/>
              <a:t>": "Price" </a:t>
            </a:r>
          </a:p>
          <a:p>
            <a:r>
              <a:rPr lang="en-US" altLang="zh-TW" sz="2400" dirty="0"/>
              <a:t>     }, </a:t>
            </a:r>
          </a:p>
          <a:p>
            <a:r>
              <a:rPr lang="en-US" altLang="zh-TW" sz="2400" dirty="0"/>
              <a:t>	</a:t>
            </a:r>
          </a:p>
          <a:p>
            <a:r>
              <a:rPr lang="en-US" altLang="zh-TW" sz="2400" dirty="0"/>
              <a:t>     { </a:t>
            </a:r>
          </a:p>
          <a:p>
            <a:r>
              <a:rPr lang="en-US" altLang="zh-TW" sz="2400" dirty="0"/>
              <a:t>        "id":"02", </a:t>
            </a:r>
          </a:p>
          <a:p>
            <a:r>
              <a:rPr lang="en-US" altLang="zh-TW" sz="2400" dirty="0"/>
              <a:t>        "name": "Nick", </a:t>
            </a:r>
          </a:p>
          <a:p>
            <a:r>
              <a:rPr lang="en-US" altLang="zh-TW" sz="2400" dirty="0"/>
              <a:t>        "</a:t>
            </a:r>
            <a:r>
              <a:rPr lang="en-US" altLang="zh-TW" sz="2400" dirty="0" err="1"/>
              <a:t>lastname</a:t>
            </a:r>
            <a:r>
              <a:rPr lang="en-US" altLang="zh-TW" sz="2400" dirty="0"/>
              <a:t>": "</a:t>
            </a:r>
            <a:r>
              <a:rPr lang="en-US" altLang="zh-TW" sz="2400" dirty="0" err="1"/>
              <a:t>Thameson</a:t>
            </a:r>
            <a:r>
              <a:rPr lang="en-US" altLang="zh-TW" sz="2400" dirty="0"/>
              <a:t>" </a:t>
            </a:r>
          </a:p>
          <a:p>
            <a:r>
              <a:rPr lang="en-US" altLang="zh-TW" sz="2400" dirty="0"/>
              <a:t>     } </a:t>
            </a:r>
          </a:p>
          <a:p>
            <a:r>
              <a:rPr lang="en-US" altLang="zh-TW" sz="2400" dirty="0"/>
              <a:t>  ]   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474970" y="1124744"/>
            <a:ext cx="6096000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TW" sz="2400" dirty="0"/>
              <a:t>&lt;?xml version="1.0" encoding="UTF-8" ?&gt;</a:t>
            </a:r>
          </a:p>
          <a:p>
            <a:r>
              <a:rPr lang="en-US" altLang="zh-TW" sz="2400" dirty="0"/>
              <a:t>&lt;root&gt;</a:t>
            </a:r>
          </a:p>
          <a:p>
            <a:r>
              <a:rPr lang="en-US" altLang="zh-TW" sz="2400" dirty="0"/>
              <a:t>	&lt;student&gt;</a:t>
            </a:r>
          </a:p>
          <a:p>
            <a:r>
              <a:rPr lang="en-US" altLang="zh-TW" sz="2400" dirty="0"/>
              <a:t>		&lt;id&gt;01&lt;/id&gt;</a:t>
            </a:r>
          </a:p>
          <a:p>
            <a:r>
              <a:rPr lang="en-US" altLang="zh-TW" sz="2400" dirty="0"/>
              <a:t>		&lt;name&gt;Tom&lt;/name&gt;</a:t>
            </a:r>
          </a:p>
          <a:p>
            <a:r>
              <a:rPr lang="en-US" altLang="zh-TW" sz="2400" dirty="0"/>
              <a:t>		&lt;</a:t>
            </a:r>
            <a:r>
              <a:rPr lang="en-US" altLang="zh-TW" sz="2400" dirty="0" err="1"/>
              <a:t>lastname</a:t>
            </a:r>
            <a:r>
              <a:rPr lang="en-US" altLang="zh-TW" sz="2400" dirty="0"/>
              <a:t>&gt;Price&lt;/</a:t>
            </a:r>
            <a:r>
              <a:rPr lang="en-US" altLang="zh-TW" sz="2400" dirty="0" err="1"/>
              <a:t>lastname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	&lt;/student&gt;</a:t>
            </a:r>
          </a:p>
          <a:p>
            <a:r>
              <a:rPr lang="en-US" altLang="zh-TW" sz="2400" dirty="0"/>
              <a:t>	&lt;student&gt;</a:t>
            </a:r>
          </a:p>
          <a:p>
            <a:r>
              <a:rPr lang="en-US" altLang="zh-TW" sz="2400" dirty="0"/>
              <a:t>		&lt;id&gt;02&lt;/id&gt;</a:t>
            </a:r>
          </a:p>
          <a:p>
            <a:r>
              <a:rPr lang="en-US" altLang="zh-TW" sz="2400" dirty="0"/>
              <a:t>		&lt;name&gt;Nick&lt;/name&gt;</a:t>
            </a:r>
          </a:p>
          <a:p>
            <a:r>
              <a:rPr lang="en-US" altLang="zh-TW" sz="2400" dirty="0"/>
              <a:t>		&lt;</a:t>
            </a:r>
            <a:r>
              <a:rPr lang="en-US" altLang="zh-TW" sz="2400" dirty="0" err="1"/>
              <a:t>lastname</a:t>
            </a:r>
            <a:r>
              <a:rPr lang="en-US" altLang="zh-TW" sz="2400" dirty="0"/>
              <a:t>&gt;</a:t>
            </a:r>
            <a:r>
              <a:rPr lang="en-US" altLang="zh-TW" sz="2400" dirty="0" err="1"/>
              <a:t>Thameson</a:t>
            </a:r>
            <a:r>
              <a:rPr lang="en-US" altLang="zh-TW" sz="2400" dirty="0"/>
              <a:t>&lt;/</a:t>
            </a:r>
            <a:r>
              <a:rPr lang="en-US" altLang="zh-TW" sz="2400" dirty="0" err="1"/>
              <a:t>lastname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	&lt;/student&gt;</a:t>
            </a:r>
          </a:p>
          <a:p>
            <a:r>
              <a:rPr lang="en-US" altLang="zh-TW" sz="2400" dirty="0"/>
              <a:t>&lt;/root&gt;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957818" y="6488668"/>
            <a:ext cx="3038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https://json.org/example.html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767079"/>
      </p:ext>
    </p:extLst>
  </p:cSld>
  <p:clrMapOvr>
    <a:masterClrMapping/>
  </p:clrMapOvr>
</p:sld>
</file>

<file path=ppt/theme/theme1.xml><?xml version="1.0" encoding="utf-8"?>
<a:theme xmlns:a="http://schemas.openxmlformats.org/drawingml/2006/main" name="SELAB_Slide Template - wid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Worldwide design template">
      <a:majorFont>
        <a:latin typeface="Tahoma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2_Worldwide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CSlide_Template.potx" id="{E78BA5E3-7F7B-4C88-B2C7-3D0488264326}" vid="{8A5E2823-3110-4AED-B4F4-BA56112F41E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SECSlide_Template</Template>
  <TotalTime>15514</TotalTime>
  <Words>1419</Words>
  <Application>Microsoft Office PowerPoint</Application>
  <PresentationFormat>寬螢幕</PresentationFormat>
  <Paragraphs>215</Paragraphs>
  <Slides>24</Slides>
  <Notes>22</Notes>
  <HiddenSlides>0</HiddenSlides>
  <MMClips>0</MMClips>
  <ScaleCrop>false</ScaleCrop>
  <HeadingPairs>
    <vt:vector size="8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  <vt:variant>
        <vt:lpstr>自訂放映</vt:lpstr>
      </vt:variant>
      <vt:variant>
        <vt:i4>13</vt:i4>
      </vt:variant>
    </vt:vector>
  </HeadingPairs>
  <TitlesOfParts>
    <vt:vector size="53" baseType="lpstr">
      <vt:lpstr>Arial Unicode MS</vt:lpstr>
      <vt:lpstr>Monaco</vt:lpstr>
      <vt:lpstr>微軟正黑體</vt:lpstr>
      <vt:lpstr>新細明體</vt:lpstr>
      <vt:lpstr>標楷體</vt:lpstr>
      <vt:lpstr>Arial</vt:lpstr>
      <vt:lpstr>Calibri</vt:lpstr>
      <vt:lpstr>Courier New</vt:lpstr>
      <vt:lpstr>Source Sans Pro</vt:lpstr>
      <vt:lpstr>Tahoma</vt:lpstr>
      <vt:lpstr>Times New Roman</vt:lpstr>
      <vt:lpstr>Trebuchet MS</vt:lpstr>
      <vt:lpstr>Verdana</vt:lpstr>
      <vt:lpstr>Wingdings</vt:lpstr>
      <vt:lpstr>Wingdings 3</vt:lpstr>
      <vt:lpstr>SELAB_Slide Template - wide</vt:lpstr>
      <vt:lpstr>JavaScript Lab3</vt:lpstr>
      <vt:lpstr>Lab 3-1 JavaScript  onmousemove Event</vt:lpstr>
      <vt:lpstr>Classic web application reloading the page for every user interaction</vt:lpstr>
      <vt:lpstr>Ajax-enabled web application interacting with the server asynchronously</vt:lpstr>
      <vt:lpstr>AJAX背後的技術</vt:lpstr>
      <vt:lpstr>Google Instant</vt:lpstr>
      <vt:lpstr>Gmail and Google Map</vt:lpstr>
      <vt:lpstr>JSON</vt:lpstr>
      <vt:lpstr>JSON and XML</vt:lpstr>
      <vt:lpstr>Key Difference between JSON and XML</vt:lpstr>
      <vt:lpstr>Passing Data with JSON1</vt:lpstr>
      <vt:lpstr>Passing Data with JSON2</vt:lpstr>
      <vt:lpstr>Passing Data with JSON3</vt:lpstr>
      <vt:lpstr>JSON: Values</vt:lpstr>
      <vt:lpstr>JSON: Strings</vt:lpstr>
      <vt:lpstr>JSON: Numbers</vt:lpstr>
      <vt:lpstr>JSON: Booleans</vt:lpstr>
      <vt:lpstr>JSON: null</vt:lpstr>
      <vt:lpstr>JSON: Object</vt:lpstr>
      <vt:lpstr>JSON: Object</vt:lpstr>
      <vt:lpstr>JSON: Array</vt:lpstr>
      <vt:lpstr>Array</vt:lpstr>
      <vt:lpstr>Lab 3-2 JSON object for Ajax</vt:lpstr>
      <vt:lpstr>Reference</vt:lpstr>
      <vt:lpstr>自訂放映 1</vt:lpstr>
      <vt:lpstr>自訂放映 2</vt:lpstr>
      <vt:lpstr>自訂放映 3</vt:lpstr>
      <vt:lpstr>自訂放映 4</vt:lpstr>
      <vt:lpstr>自訂放映 5</vt:lpstr>
      <vt:lpstr>自訂放映 6</vt:lpstr>
      <vt:lpstr>自訂放映 7</vt:lpstr>
      <vt:lpstr>自訂放映 8</vt:lpstr>
      <vt:lpstr>軟體教學專業諮詢服務</vt:lpstr>
      <vt:lpstr>軟體專業證照</vt:lpstr>
      <vt:lpstr>軟體工程實務教材開發</vt:lpstr>
      <vt:lpstr>開放式課程教材</vt:lpstr>
      <vt:lpstr>未來規劃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資訊軟體人才培育推廣計畫</dc:title>
  <dc:creator>user</dc:creator>
  <cp:lastModifiedBy>wtlee</cp:lastModifiedBy>
  <cp:revision>206</cp:revision>
  <cp:lastPrinted>2023-03-14T09:11:43Z</cp:lastPrinted>
  <dcterms:created xsi:type="dcterms:W3CDTF">2018-09-12T07:19:55Z</dcterms:created>
  <dcterms:modified xsi:type="dcterms:W3CDTF">2023-04-11T07:37:27Z</dcterms:modified>
</cp:coreProperties>
</file>