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font" Target="fonts/Roboto-bold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My name is Sonu Kumar Kushwaha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1da0fcb20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1da0fcb20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cfc39f47e_0_2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cfc39f47e_0_2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1da0fcb20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1da0fcb20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four digits stand for May 7 (0507) and the last four (0915) the time, 9:15 in the morning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Cal</a:t>
            </a:r>
            <a:endParaRPr/>
          </a:p>
          <a:p>
            <a:pPr indent="0" lvl="0" marL="0" rtl="0" algn="l">
              <a:spcBef>
                <a:spcPts val="0"/>
              </a:spcBef>
              <a:spcAft>
                <a:spcPts val="0"/>
              </a:spcAft>
              <a:buNone/>
            </a:pPr>
            <a:r>
              <a:rPr lang="en"/>
              <a:t>Cal 2000</a:t>
            </a:r>
            <a:endParaRPr/>
          </a:p>
          <a:p>
            <a:pPr indent="0" lvl="0" marL="0" rtl="0" algn="l">
              <a:spcBef>
                <a:spcPts val="0"/>
              </a:spcBef>
              <a:spcAft>
                <a:spcPts val="0"/>
              </a:spcAft>
              <a:buNone/>
            </a:pPr>
            <a:r>
              <a:rPr lang="en"/>
              <a:t>Cal 12 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cfc39f47e_0_2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cfc39f47e_0_2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cfc39f47e_0_1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cfc39f47e_0_1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41414"/>
                </a:solidFill>
                <a:highlight>
                  <a:srgbClr val="FEFEFE"/>
                </a:highlight>
                <a:latin typeface="Roboto"/>
                <a:ea typeface="Roboto"/>
                <a:cs typeface="Roboto"/>
                <a:sym typeface="Roboto"/>
              </a:rPr>
              <a:t>Everyone knows what a files is... It's that "photo", "document", or "music" that you use. Programs are made of files, in fact, the whole Linux operating system is just a collection of files... But, now for the weird part. Not only is that digital photo that you uploaded to your computer a file, but your monitor is a file too! You see, in Linux, everything is a file!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1da0fcb20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31da0fcb20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cfc39f47e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cfc39f47e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cfc39f47e_0_2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cfc39f47e_0_2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1da0fcb2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1da0fcb2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cfc39f47e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cfc39f47e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cfc39f47e_0_1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cfc39f47e_0_1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cfc39f47e_0_1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cfc39f47e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cfc39f47e_0_2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cfc39f47e_0_2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cfc39f47e_0_2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cfc39f47e_0_2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cfc39f47e_0_2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cfc39f47e_0_2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onu.rocks"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nu">
  <p:cSld name="AUTOLAYOUT_1">
    <p:bg>
      <p:bgPr>
        <a:solidFill>
          <a:srgbClr val="FFFFFF"/>
        </a:solidFill>
      </p:bgPr>
    </p:bg>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00A8E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3"/>
          <p:cNvSpPr/>
          <p:nvPr/>
        </p:nvSpPr>
        <p:spPr>
          <a:xfrm>
            <a:off x="1967410" y="1026904"/>
            <a:ext cx="4828200" cy="2708700"/>
          </a:xfrm>
          <a:prstGeom prst="rect">
            <a:avLst/>
          </a:prstGeom>
          <a:solidFill>
            <a:srgbClr val="007E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2348388" y="1407896"/>
            <a:ext cx="4828200" cy="2708700"/>
          </a:xfrm>
          <a:prstGeom prst="rect">
            <a:avLst/>
          </a:prstGeom>
          <a:solidFill>
            <a:srgbClr val="FAF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ph type="ctrTitle"/>
          </p:nvPr>
        </p:nvSpPr>
        <p:spPr>
          <a:xfrm>
            <a:off x="2689350" y="1848606"/>
            <a:ext cx="4146300" cy="1827300"/>
          </a:xfrm>
          <a:prstGeom prst="rect">
            <a:avLst/>
          </a:prstGeom>
          <a:noFill/>
        </p:spPr>
        <p:txBody>
          <a:bodyPr anchorCtr="0" anchor="ctr" bIns="91425" lIns="91425" spcFirstLastPara="1" rIns="91425" wrap="square" tIns="91425">
            <a:normAutofit/>
          </a:bodyPr>
          <a:lstStyle>
            <a:lvl1pPr lvl="0" rtl="0" algn="ctr">
              <a:lnSpc>
                <a:spcPct val="100000"/>
              </a:lnSpc>
              <a:spcBef>
                <a:spcPts val="0"/>
              </a:spcBef>
              <a:spcAft>
                <a:spcPts val="0"/>
              </a:spcAft>
              <a:buClr>
                <a:srgbClr val="003459"/>
              </a:buClr>
              <a:buSzPts val="3600"/>
              <a:buNone/>
              <a:defRPr b="1" sz="3600">
                <a:solidFill>
                  <a:srgbClr val="003459"/>
                </a:solidFill>
              </a:defRPr>
            </a:lvl1pPr>
            <a:lvl2pPr lvl="1" rtl="0" algn="ctr">
              <a:lnSpc>
                <a:spcPct val="100000"/>
              </a:lnSpc>
              <a:spcBef>
                <a:spcPts val="0"/>
              </a:spcBef>
              <a:spcAft>
                <a:spcPts val="0"/>
              </a:spcAft>
              <a:buClr>
                <a:srgbClr val="003459"/>
              </a:buClr>
              <a:buSzPts val="3600"/>
              <a:buNone/>
              <a:defRPr b="1" sz="3600">
                <a:solidFill>
                  <a:srgbClr val="003459"/>
                </a:solidFill>
              </a:defRPr>
            </a:lvl2pPr>
            <a:lvl3pPr lvl="2" rtl="0" algn="ctr">
              <a:lnSpc>
                <a:spcPct val="100000"/>
              </a:lnSpc>
              <a:spcBef>
                <a:spcPts val="0"/>
              </a:spcBef>
              <a:spcAft>
                <a:spcPts val="0"/>
              </a:spcAft>
              <a:buClr>
                <a:srgbClr val="003459"/>
              </a:buClr>
              <a:buSzPts val="3600"/>
              <a:buNone/>
              <a:defRPr b="1" sz="3600">
                <a:solidFill>
                  <a:srgbClr val="003459"/>
                </a:solidFill>
              </a:defRPr>
            </a:lvl3pPr>
            <a:lvl4pPr lvl="3" rtl="0" algn="ctr">
              <a:lnSpc>
                <a:spcPct val="100000"/>
              </a:lnSpc>
              <a:spcBef>
                <a:spcPts val="0"/>
              </a:spcBef>
              <a:spcAft>
                <a:spcPts val="0"/>
              </a:spcAft>
              <a:buClr>
                <a:srgbClr val="003459"/>
              </a:buClr>
              <a:buSzPts val="3600"/>
              <a:buNone/>
              <a:defRPr b="1" sz="3600">
                <a:solidFill>
                  <a:srgbClr val="003459"/>
                </a:solidFill>
              </a:defRPr>
            </a:lvl4pPr>
            <a:lvl5pPr lvl="4" rtl="0" algn="ctr">
              <a:lnSpc>
                <a:spcPct val="100000"/>
              </a:lnSpc>
              <a:spcBef>
                <a:spcPts val="0"/>
              </a:spcBef>
              <a:spcAft>
                <a:spcPts val="0"/>
              </a:spcAft>
              <a:buClr>
                <a:srgbClr val="003459"/>
              </a:buClr>
              <a:buSzPts val="3600"/>
              <a:buNone/>
              <a:defRPr b="1" sz="3600">
                <a:solidFill>
                  <a:srgbClr val="003459"/>
                </a:solidFill>
              </a:defRPr>
            </a:lvl5pPr>
            <a:lvl6pPr lvl="5" rtl="0" algn="ctr">
              <a:lnSpc>
                <a:spcPct val="100000"/>
              </a:lnSpc>
              <a:spcBef>
                <a:spcPts val="0"/>
              </a:spcBef>
              <a:spcAft>
                <a:spcPts val="0"/>
              </a:spcAft>
              <a:buClr>
                <a:srgbClr val="003459"/>
              </a:buClr>
              <a:buSzPts val="3600"/>
              <a:buNone/>
              <a:defRPr b="1" sz="3600">
                <a:solidFill>
                  <a:srgbClr val="003459"/>
                </a:solidFill>
              </a:defRPr>
            </a:lvl6pPr>
            <a:lvl7pPr lvl="6" rtl="0" algn="ctr">
              <a:lnSpc>
                <a:spcPct val="100000"/>
              </a:lnSpc>
              <a:spcBef>
                <a:spcPts val="0"/>
              </a:spcBef>
              <a:spcAft>
                <a:spcPts val="0"/>
              </a:spcAft>
              <a:buClr>
                <a:srgbClr val="003459"/>
              </a:buClr>
              <a:buSzPts val="3600"/>
              <a:buNone/>
              <a:defRPr b="1" sz="3600">
                <a:solidFill>
                  <a:srgbClr val="003459"/>
                </a:solidFill>
              </a:defRPr>
            </a:lvl7pPr>
            <a:lvl8pPr lvl="7" rtl="0" algn="ctr">
              <a:lnSpc>
                <a:spcPct val="100000"/>
              </a:lnSpc>
              <a:spcBef>
                <a:spcPts val="0"/>
              </a:spcBef>
              <a:spcAft>
                <a:spcPts val="0"/>
              </a:spcAft>
              <a:buClr>
                <a:srgbClr val="003459"/>
              </a:buClr>
              <a:buSzPts val="3600"/>
              <a:buNone/>
              <a:defRPr b="1" sz="3600">
                <a:solidFill>
                  <a:srgbClr val="003459"/>
                </a:solidFill>
              </a:defRPr>
            </a:lvl8pPr>
            <a:lvl9pPr lvl="8" rtl="0" algn="ctr">
              <a:lnSpc>
                <a:spcPct val="100000"/>
              </a:lnSpc>
              <a:spcBef>
                <a:spcPts val="0"/>
              </a:spcBef>
              <a:spcAft>
                <a:spcPts val="0"/>
              </a:spcAft>
              <a:buClr>
                <a:srgbClr val="003459"/>
              </a:buClr>
              <a:buSzPts val="3600"/>
              <a:buNone/>
              <a:defRPr b="1" sz="3600">
                <a:solidFill>
                  <a:srgbClr val="003459"/>
                </a:solidFill>
              </a:defRPr>
            </a:lvl9pPr>
          </a:lstStyle>
          <a:p/>
        </p:txBody>
      </p:sp>
      <p:sp>
        <p:nvSpPr>
          <p:cNvPr id="60" name="Google Shape;60;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003459"/>
                </a:solidFill>
              </a:defRPr>
            </a:lvl1pPr>
            <a:lvl2pPr lvl="1" rtl="0" algn="r">
              <a:lnSpc>
                <a:spcPct val="100000"/>
              </a:lnSpc>
              <a:spcAft>
                <a:spcPts val="0"/>
              </a:spcAft>
              <a:buNone/>
              <a:defRPr sz="1000">
                <a:solidFill>
                  <a:srgbClr val="003459"/>
                </a:solidFill>
              </a:defRPr>
            </a:lvl2pPr>
            <a:lvl3pPr lvl="2" rtl="0" algn="r">
              <a:lnSpc>
                <a:spcPct val="100000"/>
              </a:lnSpc>
              <a:spcAft>
                <a:spcPts val="0"/>
              </a:spcAft>
              <a:buNone/>
              <a:defRPr sz="1000">
                <a:solidFill>
                  <a:srgbClr val="003459"/>
                </a:solidFill>
              </a:defRPr>
            </a:lvl3pPr>
            <a:lvl4pPr lvl="3" rtl="0" algn="r">
              <a:lnSpc>
                <a:spcPct val="100000"/>
              </a:lnSpc>
              <a:spcAft>
                <a:spcPts val="0"/>
              </a:spcAft>
              <a:buNone/>
              <a:defRPr sz="1000">
                <a:solidFill>
                  <a:srgbClr val="003459"/>
                </a:solidFill>
              </a:defRPr>
            </a:lvl4pPr>
            <a:lvl5pPr lvl="4" rtl="0" algn="r">
              <a:lnSpc>
                <a:spcPct val="100000"/>
              </a:lnSpc>
              <a:spcAft>
                <a:spcPts val="0"/>
              </a:spcAft>
              <a:buNone/>
              <a:defRPr sz="1000">
                <a:solidFill>
                  <a:srgbClr val="003459"/>
                </a:solidFill>
              </a:defRPr>
            </a:lvl5pPr>
            <a:lvl6pPr lvl="5" rtl="0" algn="r">
              <a:lnSpc>
                <a:spcPct val="100000"/>
              </a:lnSpc>
              <a:spcAft>
                <a:spcPts val="0"/>
              </a:spcAft>
              <a:buNone/>
              <a:defRPr sz="1000">
                <a:solidFill>
                  <a:srgbClr val="003459"/>
                </a:solidFill>
              </a:defRPr>
            </a:lvl6pPr>
            <a:lvl7pPr lvl="6" rtl="0" algn="r">
              <a:lnSpc>
                <a:spcPct val="100000"/>
              </a:lnSpc>
              <a:spcAft>
                <a:spcPts val="0"/>
              </a:spcAft>
              <a:buNone/>
              <a:defRPr sz="1000">
                <a:solidFill>
                  <a:srgbClr val="003459"/>
                </a:solidFill>
              </a:defRPr>
            </a:lvl7pPr>
            <a:lvl8pPr lvl="7" rtl="0" algn="r">
              <a:lnSpc>
                <a:spcPct val="100000"/>
              </a:lnSpc>
              <a:spcAft>
                <a:spcPts val="0"/>
              </a:spcAft>
              <a:buNone/>
              <a:defRPr sz="1000">
                <a:solidFill>
                  <a:srgbClr val="003459"/>
                </a:solidFill>
              </a:defRPr>
            </a:lvl8pPr>
            <a:lvl9pPr lvl="8" rtl="0" algn="r">
              <a:lnSpc>
                <a:spcPct val="100000"/>
              </a:lnSpc>
              <a:spcAft>
                <a:spcPts val="0"/>
              </a:spcAft>
              <a:buNone/>
              <a:defRPr sz="1000">
                <a:solidFill>
                  <a:srgbClr val="003459"/>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3"/>
          <p:cNvSpPr txBox="1"/>
          <p:nvPr/>
        </p:nvSpPr>
        <p:spPr>
          <a:xfrm>
            <a:off x="6636475" y="4659925"/>
            <a:ext cx="16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Average"/>
                <a:ea typeface="Average"/>
                <a:cs typeface="Average"/>
                <a:sym typeface="Average"/>
              </a:rPr>
              <a:t> </a:t>
            </a:r>
            <a:r>
              <a:rPr b="1" lang="en" u="sng">
                <a:solidFill>
                  <a:srgbClr val="0000FF"/>
                </a:solidFill>
                <a:latin typeface="Average"/>
                <a:ea typeface="Average"/>
                <a:cs typeface="Average"/>
                <a:sym typeface="Average"/>
                <a:hlinkClick r:id="rId2">
                  <a:extLst>
                    <a:ext uri="{A12FA001-AC4F-418D-AE19-62706E023703}">
                      <ahyp:hlinkClr val="tx"/>
                    </a:ext>
                  </a:extLst>
                </a:hlinkClick>
              </a:rPr>
              <a:t>https://sonu.rocks</a:t>
            </a:r>
            <a:r>
              <a:rPr b="1" lang="en">
                <a:solidFill>
                  <a:srgbClr val="0000FF"/>
                </a:solidFill>
                <a:latin typeface="Average"/>
                <a:ea typeface="Average"/>
                <a:cs typeface="Average"/>
                <a:sym typeface="Average"/>
              </a:rPr>
              <a:t>  </a:t>
            </a:r>
            <a:endParaRPr b="1">
              <a:solidFill>
                <a:srgbClr val="0000FF"/>
              </a:solidFill>
              <a:latin typeface="Average"/>
              <a:ea typeface="Average"/>
              <a:cs typeface="Average"/>
              <a:sym typeface="Averag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4"/>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7">
    <p:bg>
      <p:bgPr>
        <a:solidFill>
          <a:srgbClr val="FFFFFF"/>
        </a:solidFill>
      </p:bgPr>
    </p:bg>
    <p:spTree>
      <p:nvGrpSpPr>
        <p:cNvPr id="65" name="Shape 65"/>
        <p:cNvGrpSpPr/>
        <p:nvPr/>
      </p:nvGrpSpPr>
      <p:grpSpPr>
        <a:xfrm>
          <a:off x="0" y="0"/>
          <a:ext cx="0" cy="0"/>
          <a:chOff x="0" y="0"/>
          <a:chExt cx="0" cy="0"/>
        </a:xfrm>
      </p:grpSpPr>
      <p:sp>
        <p:nvSpPr>
          <p:cNvPr id="66" name="Google Shape;66;p15"/>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www.linux.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453625" y="1840275"/>
            <a:ext cx="2871900" cy="18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Linux</a:t>
            </a:r>
            <a:endParaRPr sz="7200"/>
          </a:p>
        </p:txBody>
      </p:sp>
      <p:pic>
        <p:nvPicPr>
          <p:cNvPr id="73" name="Google Shape;73;p16"/>
          <p:cNvPicPr preferRelativeResize="0"/>
          <p:nvPr/>
        </p:nvPicPr>
        <p:blipFill>
          <a:blip r:embed="rId3">
            <a:alphaModFix/>
          </a:blip>
          <a:stretch>
            <a:fillRect/>
          </a:stretch>
        </p:blipFill>
        <p:spPr>
          <a:xfrm>
            <a:off x="5325650" y="1414475"/>
            <a:ext cx="1843100" cy="26789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149" name="Shape 149"/>
        <p:cNvGrpSpPr/>
        <p:nvPr/>
      </p:nvGrpSpPr>
      <p:grpSpPr>
        <a:xfrm>
          <a:off x="0" y="0"/>
          <a:ext cx="0" cy="0"/>
          <a:chOff x="0" y="0"/>
          <a:chExt cx="0" cy="0"/>
        </a:xfrm>
      </p:grpSpPr>
      <p:sp>
        <p:nvSpPr>
          <p:cNvPr id="150" name="Google Shape;150;p25"/>
          <p:cNvSpPr txBox="1"/>
          <p:nvPr/>
        </p:nvSpPr>
        <p:spPr>
          <a:xfrm>
            <a:off x="2207400" y="1648200"/>
            <a:ext cx="4729200" cy="1847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Average"/>
                <a:ea typeface="Average"/>
                <a:cs typeface="Average"/>
                <a:sym typeface="Average"/>
              </a:rPr>
              <a:t>Let us get a "</a:t>
            </a:r>
            <a:r>
              <a:rPr lang="en" sz="3600">
                <a:solidFill>
                  <a:srgbClr val="FFFF00"/>
                </a:solidFill>
                <a:latin typeface="Average"/>
                <a:ea typeface="Average"/>
                <a:cs typeface="Average"/>
                <a:sym typeface="Average"/>
              </a:rPr>
              <a:t>CLUE</a:t>
            </a:r>
            <a:r>
              <a:rPr lang="en" sz="3600">
                <a:solidFill>
                  <a:schemeClr val="dk1"/>
                </a:solidFill>
                <a:latin typeface="Average"/>
                <a:ea typeface="Average"/>
                <a:cs typeface="Average"/>
                <a:sym typeface="Average"/>
              </a:rPr>
              <a:t>", a Command Line User Experience, with Linux</a:t>
            </a:r>
            <a:endParaRPr sz="3600">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p:nvPr/>
        </p:nvSpPr>
        <p:spPr>
          <a:xfrm>
            <a:off x="2613759" y="89475"/>
            <a:ext cx="3916482" cy="42106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Basic Commands</a:t>
            </a:r>
          </a:p>
        </p:txBody>
      </p:sp>
      <p:sp>
        <p:nvSpPr>
          <p:cNvPr id="156" name="Google Shape;156;p26"/>
          <p:cNvSpPr txBox="1"/>
          <p:nvPr/>
        </p:nvSpPr>
        <p:spPr>
          <a:xfrm>
            <a:off x="108888" y="589664"/>
            <a:ext cx="8926200" cy="677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pwd</a:t>
            </a:r>
            <a:r>
              <a:rPr lang="en" sz="1600">
                <a:solidFill>
                  <a:schemeClr val="dk1"/>
                </a:solidFill>
                <a:latin typeface="Average"/>
                <a:ea typeface="Average"/>
                <a:cs typeface="Average"/>
                <a:sym typeface="Average"/>
              </a:rPr>
              <a:t>: It stands for “print working directory”. This command is generally used to display the path of the present or current working directory.</a:t>
            </a:r>
            <a:endParaRPr sz="1600">
              <a:solidFill>
                <a:schemeClr val="dk1"/>
              </a:solidFill>
              <a:latin typeface="Average"/>
              <a:ea typeface="Average"/>
              <a:cs typeface="Average"/>
              <a:sym typeface="Average"/>
            </a:endParaRPr>
          </a:p>
        </p:txBody>
      </p:sp>
      <p:sp>
        <p:nvSpPr>
          <p:cNvPr id="157" name="Google Shape;157;p26"/>
          <p:cNvSpPr txBox="1"/>
          <p:nvPr/>
        </p:nvSpPr>
        <p:spPr>
          <a:xfrm>
            <a:off x="108888" y="1345896"/>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cd</a:t>
            </a:r>
            <a:r>
              <a:rPr lang="en" sz="1600">
                <a:solidFill>
                  <a:schemeClr val="dk1"/>
                </a:solidFill>
                <a:latin typeface="Average"/>
                <a:ea typeface="Average"/>
                <a:cs typeface="Average"/>
                <a:sym typeface="Average"/>
              </a:rPr>
              <a:t>: It stands for “change directory”. This command is generally used to change the present working directory to the directory that we want to work on.</a:t>
            </a:r>
            <a:endParaRPr sz="1600">
              <a:solidFill>
                <a:schemeClr val="dk1"/>
              </a:solidFill>
              <a:latin typeface="Average"/>
              <a:ea typeface="Average"/>
              <a:cs typeface="Average"/>
              <a:sym typeface="Average"/>
            </a:endParaRPr>
          </a:p>
        </p:txBody>
      </p:sp>
      <p:sp>
        <p:nvSpPr>
          <p:cNvPr id="158" name="Google Shape;158;p26"/>
          <p:cNvSpPr txBox="1"/>
          <p:nvPr/>
        </p:nvSpPr>
        <p:spPr>
          <a:xfrm>
            <a:off x="108888" y="2102129"/>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Is</a:t>
            </a:r>
            <a:r>
              <a:rPr lang="en" sz="1600">
                <a:solidFill>
                  <a:schemeClr val="dk1"/>
                </a:solidFill>
                <a:latin typeface="Average"/>
                <a:ea typeface="Average"/>
                <a:cs typeface="Average"/>
                <a:sym typeface="Average"/>
              </a:rPr>
              <a:t>: It stands for “list”. This command is generally used to show the full list of content of files and directories in the present working directory.</a:t>
            </a:r>
            <a:endParaRPr sz="1600">
              <a:solidFill>
                <a:schemeClr val="dk1"/>
              </a:solidFill>
              <a:latin typeface="Average"/>
              <a:ea typeface="Average"/>
              <a:cs typeface="Average"/>
              <a:sym typeface="Average"/>
            </a:endParaRPr>
          </a:p>
        </p:txBody>
      </p:sp>
      <p:sp>
        <p:nvSpPr>
          <p:cNvPr id="159" name="Google Shape;159;p26"/>
          <p:cNvSpPr txBox="1"/>
          <p:nvPr/>
        </p:nvSpPr>
        <p:spPr>
          <a:xfrm>
            <a:off x="108888" y="2858361"/>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mkdir</a:t>
            </a:r>
            <a:r>
              <a:rPr lang="en" sz="1600">
                <a:solidFill>
                  <a:schemeClr val="dk1"/>
                </a:solidFill>
                <a:latin typeface="Average"/>
                <a:ea typeface="Average"/>
                <a:cs typeface="Average"/>
                <a:sym typeface="Average"/>
              </a:rPr>
              <a:t>: It stands for “make directory”. This command generally allows users to create directories in Linux.</a:t>
            </a:r>
            <a:endParaRPr sz="1600">
              <a:solidFill>
                <a:schemeClr val="dk1"/>
              </a:solidFill>
              <a:latin typeface="Average"/>
              <a:ea typeface="Average"/>
              <a:cs typeface="Average"/>
              <a:sym typeface="Average"/>
            </a:endParaRPr>
          </a:p>
        </p:txBody>
      </p:sp>
      <p:sp>
        <p:nvSpPr>
          <p:cNvPr id="160" name="Google Shape;160;p26"/>
          <p:cNvSpPr txBox="1"/>
          <p:nvPr/>
        </p:nvSpPr>
        <p:spPr>
          <a:xfrm>
            <a:off x="108888" y="3614593"/>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rmdir</a:t>
            </a:r>
            <a:r>
              <a:rPr lang="en" sz="1600">
                <a:solidFill>
                  <a:schemeClr val="dk1"/>
                </a:solidFill>
                <a:latin typeface="Average"/>
                <a:ea typeface="Average"/>
                <a:cs typeface="Average"/>
                <a:sym typeface="Average"/>
              </a:rPr>
              <a:t>: It stands for “remove directory”. This command is used to remove/delete each directory that is specified on the command line.</a:t>
            </a:r>
            <a:endParaRPr sz="1600">
              <a:solidFill>
                <a:schemeClr val="dk1"/>
              </a:solidFill>
              <a:latin typeface="Average"/>
              <a:ea typeface="Average"/>
              <a:cs typeface="Average"/>
              <a:sym typeface="Average"/>
            </a:endParaRPr>
          </a:p>
        </p:txBody>
      </p:sp>
      <p:sp>
        <p:nvSpPr>
          <p:cNvPr id="161" name="Google Shape;161;p26"/>
          <p:cNvSpPr txBox="1"/>
          <p:nvPr/>
        </p:nvSpPr>
        <p:spPr>
          <a:xfrm>
            <a:off x="108888" y="4370825"/>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grep</a:t>
            </a:r>
            <a:r>
              <a:rPr lang="en" sz="1600">
                <a:solidFill>
                  <a:schemeClr val="dk1"/>
                </a:solidFill>
                <a:latin typeface="Average"/>
                <a:ea typeface="Average"/>
                <a:cs typeface="Average"/>
                <a:sym typeface="Average"/>
              </a:rPr>
              <a:t> </a:t>
            </a:r>
            <a:r>
              <a:rPr lang="en" sz="1600">
                <a:solidFill>
                  <a:schemeClr val="dk1"/>
                </a:solidFill>
                <a:latin typeface="Average"/>
                <a:ea typeface="Average"/>
                <a:cs typeface="Average"/>
                <a:sym typeface="Average"/>
              </a:rPr>
              <a:t>: It stands for “global regular expression print” </a:t>
            </a:r>
            <a:r>
              <a:rPr lang="en" sz="1600">
                <a:solidFill>
                  <a:schemeClr val="dk1"/>
                </a:solidFill>
                <a:latin typeface="Average"/>
                <a:ea typeface="Average"/>
                <a:cs typeface="Average"/>
                <a:sym typeface="Average"/>
              </a:rPr>
              <a:t>processes text line by line, and prints any lines which match a specified pattern.</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nvSpPr>
        <p:spPr>
          <a:xfrm>
            <a:off x="109331" y="161039"/>
            <a:ext cx="89262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clear</a:t>
            </a:r>
            <a:r>
              <a:rPr lang="en" sz="1600">
                <a:solidFill>
                  <a:schemeClr val="dk1"/>
                </a:solidFill>
                <a:latin typeface="Average"/>
                <a:ea typeface="Average"/>
                <a:cs typeface="Average"/>
                <a:sym typeface="Average"/>
              </a:rPr>
              <a:t>: </a:t>
            </a:r>
            <a:r>
              <a:rPr lang="en" sz="1600">
                <a:solidFill>
                  <a:schemeClr val="dk1"/>
                </a:solidFill>
                <a:latin typeface="Average"/>
                <a:ea typeface="Average"/>
                <a:cs typeface="Average"/>
                <a:sym typeface="Average"/>
              </a:rPr>
              <a:t>clear the screen OR use</a:t>
            </a:r>
            <a:r>
              <a:rPr lang="en" sz="1600">
                <a:solidFill>
                  <a:srgbClr val="FFFF00"/>
                </a:solidFill>
                <a:latin typeface="Average"/>
                <a:ea typeface="Average"/>
                <a:cs typeface="Average"/>
                <a:sym typeface="Average"/>
              </a:rPr>
              <a:t> ctrl + l</a:t>
            </a:r>
            <a:endParaRPr sz="1600">
              <a:solidFill>
                <a:schemeClr val="dk1"/>
              </a:solidFill>
              <a:latin typeface="Average"/>
              <a:ea typeface="Average"/>
              <a:cs typeface="Average"/>
              <a:sym typeface="Average"/>
            </a:endParaRPr>
          </a:p>
        </p:txBody>
      </p:sp>
      <p:sp>
        <p:nvSpPr>
          <p:cNvPr id="167" name="Google Shape;167;p27"/>
          <p:cNvSpPr txBox="1"/>
          <p:nvPr/>
        </p:nvSpPr>
        <p:spPr>
          <a:xfrm>
            <a:off x="109331" y="648354"/>
            <a:ext cx="8926200" cy="67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touch</a:t>
            </a:r>
            <a:r>
              <a:rPr lang="en" sz="1600">
                <a:solidFill>
                  <a:schemeClr val="dk1"/>
                </a:solidFill>
                <a:latin typeface="Average"/>
                <a:ea typeface="Average"/>
                <a:cs typeface="Average"/>
                <a:sym typeface="Average"/>
              </a:rPr>
              <a:t>: </a:t>
            </a:r>
            <a:r>
              <a:rPr lang="en" sz="1600">
                <a:solidFill>
                  <a:schemeClr val="dk1"/>
                </a:solidFill>
                <a:latin typeface="Average"/>
                <a:ea typeface="Average"/>
                <a:cs typeface="Average"/>
                <a:sym typeface="Average"/>
              </a:rPr>
              <a:t>used to change the time and/or date of a file OR create an empty file</a:t>
            </a:r>
            <a:endParaRPr sz="1600">
              <a:solidFill>
                <a:schemeClr val="dk1"/>
              </a:solidFill>
              <a:latin typeface="Average"/>
              <a:ea typeface="Average"/>
              <a:cs typeface="Average"/>
              <a:sym typeface="Average"/>
            </a:endParaRPr>
          </a:p>
          <a:p>
            <a:pPr indent="0" lvl="0" marL="457200" marR="0" rtl="0" algn="l">
              <a:lnSpc>
                <a:spcPct val="100000"/>
              </a:lnSpc>
              <a:spcBef>
                <a:spcPts val="0"/>
              </a:spcBef>
              <a:spcAft>
                <a:spcPts val="0"/>
              </a:spcAft>
              <a:buNone/>
            </a:pPr>
            <a:r>
              <a:t/>
            </a:r>
            <a:endParaRPr sz="1600">
              <a:solidFill>
                <a:schemeClr val="dk1"/>
              </a:solidFill>
              <a:latin typeface="Average"/>
              <a:ea typeface="Average"/>
              <a:cs typeface="Average"/>
              <a:sym typeface="Average"/>
            </a:endParaRPr>
          </a:p>
        </p:txBody>
      </p:sp>
      <p:sp>
        <p:nvSpPr>
          <p:cNvPr id="168" name="Google Shape;168;p27"/>
          <p:cNvSpPr txBox="1"/>
          <p:nvPr/>
        </p:nvSpPr>
        <p:spPr>
          <a:xfrm>
            <a:off x="109331" y="4370825"/>
            <a:ext cx="89262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who</a:t>
            </a:r>
            <a:r>
              <a:rPr lang="en" sz="1600">
                <a:solidFill>
                  <a:schemeClr val="dk1"/>
                </a:solidFill>
                <a:latin typeface="Average"/>
                <a:ea typeface="Average"/>
                <a:cs typeface="Average"/>
                <a:sym typeface="Average"/>
              </a:rPr>
              <a:t>: </a:t>
            </a:r>
            <a:r>
              <a:rPr lang="en" sz="1600">
                <a:solidFill>
                  <a:schemeClr val="dk1"/>
                </a:solidFill>
                <a:latin typeface="Average"/>
                <a:ea typeface="Average"/>
                <a:cs typeface="Average"/>
                <a:sym typeface="Average"/>
              </a:rPr>
              <a:t>find out who's working on your system</a:t>
            </a:r>
            <a:endParaRPr sz="1600">
              <a:solidFill>
                <a:schemeClr val="dk1"/>
              </a:solidFill>
              <a:latin typeface="Average"/>
              <a:ea typeface="Average"/>
              <a:cs typeface="Average"/>
              <a:sym typeface="Average"/>
            </a:endParaRPr>
          </a:p>
        </p:txBody>
      </p:sp>
      <p:pic>
        <p:nvPicPr>
          <p:cNvPr id="169" name="Google Shape;169;p27"/>
          <p:cNvPicPr preferRelativeResize="0"/>
          <p:nvPr/>
        </p:nvPicPr>
        <p:blipFill>
          <a:blip r:embed="rId3">
            <a:alphaModFix/>
          </a:blip>
          <a:stretch>
            <a:fillRect/>
          </a:stretch>
        </p:blipFill>
        <p:spPr>
          <a:xfrm>
            <a:off x="417900" y="1143000"/>
            <a:ext cx="8201025" cy="1428750"/>
          </a:xfrm>
          <a:prstGeom prst="rect">
            <a:avLst/>
          </a:prstGeom>
          <a:noFill/>
          <a:ln>
            <a:noFill/>
          </a:ln>
        </p:spPr>
      </p:pic>
      <p:sp>
        <p:nvSpPr>
          <p:cNvPr id="170" name="Google Shape;170;p27"/>
          <p:cNvSpPr txBox="1"/>
          <p:nvPr/>
        </p:nvSpPr>
        <p:spPr>
          <a:xfrm>
            <a:off x="109331" y="3487035"/>
            <a:ext cx="89262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cal</a:t>
            </a:r>
            <a:r>
              <a:rPr lang="en" sz="1600">
                <a:solidFill>
                  <a:schemeClr val="dk1"/>
                </a:solidFill>
                <a:latin typeface="Average"/>
                <a:ea typeface="Average"/>
                <a:cs typeface="Average"/>
                <a:sym typeface="Average"/>
              </a:rPr>
              <a:t>: shows </a:t>
            </a:r>
            <a:r>
              <a:rPr lang="en" sz="1600">
                <a:solidFill>
                  <a:schemeClr val="dk1"/>
                </a:solidFill>
                <a:latin typeface="Average"/>
                <a:ea typeface="Average"/>
                <a:cs typeface="Average"/>
                <a:sym typeface="Average"/>
              </a:rPr>
              <a:t>calendar</a:t>
            </a:r>
            <a:r>
              <a:rPr lang="en" sz="1600">
                <a:solidFill>
                  <a:schemeClr val="dk1"/>
                </a:solidFill>
                <a:latin typeface="Average"/>
                <a:ea typeface="Average"/>
                <a:cs typeface="Average"/>
                <a:sym typeface="Average"/>
              </a:rPr>
              <a:t> </a:t>
            </a:r>
            <a:endParaRPr sz="1600">
              <a:solidFill>
                <a:schemeClr val="dk1"/>
              </a:solidFill>
              <a:latin typeface="Average"/>
              <a:ea typeface="Average"/>
              <a:cs typeface="Average"/>
              <a:sym typeface="Average"/>
            </a:endParaRPr>
          </a:p>
        </p:txBody>
      </p:sp>
      <p:sp>
        <p:nvSpPr>
          <p:cNvPr id="171" name="Google Shape;171;p27"/>
          <p:cNvSpPr txBox="1"/>
          <p:nvPr/>
        </p:nvSpPr>
        <p:spPr>
          <a:xfrm>
            <a:off x="109331" y="2603245"/>
            <a:ext cx="8926200" cy="431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date</a:t>
            </a:r>
            <a:r>
              <a:rPr lang="en" sz="1600">
                <a:solidFill>
                  <a:schemeClr val="dk1"/>
                </a:solidFill>
                <a:latin typeface="Average"/>
                <a:ea typeface="Average"/>
                <a:cs typeface="Average"/>
                <a:sym typeface="Average"/>
              </a:rPr>
              <a:t>: shows date</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p:nvPr/>
        </p:nvSpPr>
        <p:spPr>
          <a:xfrm>
            <a:off x="2767170" y="168600"/>
            <a:ext cx="3609661" cy="424582"/>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File Permission</a:t>
            </a:r>
          </a:p>
        </p:txBody>
      </p:sp>
      <p:pic>
        <p:nvPicPr>
          <p:cNvPr id="177" name="Google Shape;177;p28"/>
          <p:cNvPicPr preferRelativeResize="0"/>
          <p:nvPr/>
        </p:nvPicPr>
        <p:blipFill>
          <a:blip r:embed="rId3">
            <a:alphaModFix/>
          </a:blip>
          <a:stretch>
            <a:fillRect/>
          </a:stretch>
        </p:blipFill>
        <p:spPr>
          <a:xfrm>
            <a:off x="171050" y="1088826"/>
            <a:ext cx="4778689" cy="3636774"/>
          </a:xfrm>
          <a:prstGeom prst="rect">
            <a:avLst/>
          </a:prstGeom>
          <a:noFill/>
          <a:ln>
            <a:noFill/>
          </a:ln>
        </p:spPr>
      </p:pic>
      <p:pic>
        <p:nvPicPr>
          <p:cNvPr id="178" name="Google Shape;178;p28"/>
          <p:cNvPicPr preferRelativeResize="0"/>
          <p:nvPr/>
        </p:nvPicPr>
        <p:blipFill>
          <a:blip r:embed="rId4">
            <a:alphaModFix/>
          </a:blip>
          <a:stretch>
            <a:fillRect/>
          </a:stretch>
        </p:blipFill>
        <p:spPr>
          <a:xfrm>
            <a:off x="5023904" y="1088825"/>
            <a:ext cx="3949046" cy="363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p:nvPr/>
        </p:nvSpPr>
        <p:spPr>
          <a:xfrm>
            <a:off x="3324544" y="168600"/>
            <a:ext cx="2494913" cy="414043"/>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Conclusion</a:t>
            </a:r>
          </a:p>
        </p:txBody>
      </p:sp>
      <p:sp>
        <p:nvSpPr>
          <p:cNvPr id="184" name="Google Shape;184;p29"/>
          <p:cNvSpPr txBox="1"/>
          <p:nvPr/>
        </p:nvSpPr>
        <p:spPr>
          <a:xfrm>
            <a:off x="108900" y="755739"/>
            <a:ext cx="89262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verage"/>
              <a:buChar char="❏"/>
            </a:pPr>
            <a:r>
              <a:rPr lang="en" sz="1800">
                <a:solidFill>
                  <a:srgbClr val="FFFF00"/>
                </a:solidFill>
                <a:latin typeface="Average"/>
                <a:ea typeface="Average"/>
                <a:cs typeface="Average"/>
                <a:sym typeface="Average"/>
              </a:rPr>
              <a:t>Linux</a:t>
            </a:r>
            <a:r>
              <a:rPr lang="en" sz="1800">
                <a:solidFill>
                  <a:schemeClr val="dk1"/>
                </a:solidFill>
                <a:latin typeface="Average"/>
                <a:ea typeface="Average"/>
                <a:cs typeface="Average"/>
                <a:sym typeface="Average"/>
              </a:rPr>
              <a:t>, like windows, iOS, and Mac, is an operating system that helps one to use or utilize old and outdated computer systems such as Firewall, router, backup server, etc.</a:t>
            </a:r>
            <a:endParaRPr sz="1600">
              <a:solidFill>
                <a:schemeClr val="dk1"/>
              </a:solidFill>
              <a:latin typeface="Average"/>
              <a:ea typeface="Average"/>
              <a:cs typeface="Average"/>
              <a:sym typeface="Average"/>
            </a:endParaRPr>
          </a:p>
        </p:txBody>
      </p:sp>
      <p:sp>
        <p:nvSpPr>
          <p:cNvPr id="185" name="Google Shape;185;p29"/>
          <p:cNvSpPr txBox="1"/>
          <p:nvPr/>
        </p:nvSpPr>
        <p:spPr>
          <a:xfrm>
            <a:off x="108900" y="2334370"/>
            <a:ext cx="89262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It makes computer systems more secure than Windows and does not require any use of Anti-Virus Programs.</a:t>
            </a:r>
            <a:endParaRPr sz="1600">
              <a:solidFill>
                <a:schemeClr val="dk1"/>
              </a:solidFill>
              <a:latin typeface="Average"/>
              <a:ea typeface="Average"/>
              <a:cs typeface="Average"/>
              <a:sym typeface="Average"/>
            </a:endParaRPr>
          </a:p>
        </p:txBody>
      </p:sp>
      <p:sp>
        <p:nvSpPr>
          <p:cNvPr id="186" name="Google Shape;186;p29"/>
          <p:cNvSpPr txBox="1"/>
          <p:nvPr/>
        </p:nvSpPr>
        <p:spPr>
          <a:xfrm>
            <a:off x="108900" y="3211575"/>
            <a:ext cx="89262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It is becoming increasingly popular as the OS for servers because it comes with the capabilities to heavily encrypt and protect all of a computer's data.</a:t>
            </a:r>
            <a:endParaRPr sz="1600">
              <a:solidFill>
                <a:schemeClr val="dk1"/>
              </a:solidFill>
              <a:latin typeface="Average"/>
              <a:ea typeface="Average"/>
              <a:cs typeface="Average"/>
              <a:sym typeface="Average"/>
            </a:endParaRPr>
          </a:p>
        </p:txBody>
      </p:sp>
      <p:sp>
        <p:nvSpPr>
          <p:cNvPr id="187" name="Google Shape;187;p29"/>
          <p:cNvSpPr txBox="1"/>
          <p:nvPr/>
        </p:nvSpPr>
        <p:spPr>
          <a:xfrm>
            <a:off x="108900" y="4266300"/>
            <a:ext cx="8926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In Linux, everything is a </a:t>
            </a:r>
            <a:r>
              <a:rPr lang="en" sz="1800">
                <a:solidFill>
                  <a:srgbClr val="FFFF00"/>
                </a:solidFill>
                <a:latin typeface="Average"/>
                <a:ea typeface="Average"/>
                <a:cs typeface="Average"/>
                <a:sym typeface="Average"/>
              </a:rPr>
              <a:t>file</a:t>
            </a:r>
            <a:r>
              <a:rPr lang="en" sz="1800">
                <a:solidFill>
                  <a:schemeClr val="dk1"/>
                </a:solidFill>
                <a:latin typeface="Average"/>
                <a:ea typeface="Average"/>
                <a:cs typeface="Average"/>
                <a:sym typeface="Average"/>
              </a:rPr>
              <a:t>!</a:t>
            </a:r>
            <a:endParaRPr sz="18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p:nvPr/>
        </p:nvSpPr>
        <p:spPr>
          <a:xfrm>
            <a:off x="2255978" y="168600"/>
            <a:ext cx="4632044" cy="43160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Further Reference</a:t>
            </a:r>
          </a:p>
        </p:txBody>
      </p:sp>
      <p:sp>
        <p:nvSpPr>
          <p:cNvPr id="193" name="Google Shape;193;p30"/>
          <p:cNvSpPr txBox="1"/>
          <p:nvPr/>
        </p:nvSpPr>
        <p:spPr>
          <a:xfrm>
            <a:off x="108900" y="755739"/>
            <a:ext cx="89262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FFFF00"/>
              </a:buClr>
              <a:buSzPts val="1800"/>
              <a:buFont typeface="Average"/>
              <a:buChar char="❏"/>
            </a:pPr>
            <a:r>
              <a:rPr lang="en" sz="1800">
                <a:solidFill>
                  <a:srgbClr val="FFFF00"/>
                </a:solidFill>
                <a:uFill>
                  <a:noFill/>
                </a:uFill>
                <a:latin typeface="Average"/>
                <a:ea typeface="Average"/>
                <a:cs typeface="Average"/>
                <a:sym typeface="Average"/>
                <a:hlinkClick r:id="rId3">
                  <a:extLst>
                    <a:ext uri="{A12FA001-AC4F-418D-AE19-62706E023703}">
                      <ahyp:hlinkClr val="tx"/>
                    </a:ext>
                  </a:extLst>
                </a:hlinkClick>
              </a:rPr>
              <a:t>https://www.linux.com/</a:t>
            </a:r>
            <a:r>
              <a:rPr lang="en" sz="1800">
                <a:solidFill>
                  <a:srgbClr val="FFFF00"/>
                </a:solidFill>
                <a:latin typeface="Average"/>
                <a:ea typeface="Average"/>
                <a:cs typeface="Average"/>
                <a:sym typeface="Average"/>
              </a:rPr>
              <a:t> </a:t>
            </a:r>
            <a:endParaRPr sz="1800">
              <a:solidFill>
                <a:srgbClr val="FFFF00"/>
              </a:solidFill>
              <a:latin typeface="Average"/>
              <a:ea typeface="Average"/>
              <a:cs typeface="Average"/>
              <a:sym typeface="Average"/>
            </a:endParaRPr>
          </a:p>
          <a:p>
            <a:pPr indent="-342900" lvl="0" marL="457200" rtl="0" algn="l">
              <a:lnSpc>
                <a:spcPct val="150000"/>
              </a:lnSpc>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https://tldp.org/LDP/intro-linux/html/index.html</a:t>
            </a:r>
            <a:endParaRPr sz="1800">
              <a:solidFill>
                <a:srgbClr val="FFFF00"/>
              </a:solidFill>
              <a:latin typeface="Average"/>
              <a:ea typeface="Average"/>
              <a:cs typeface="Average"/>
              <a:sym typeface="Average"/>
            </a:endParaRPr>
          </a:p>
          <a:p>
            <a:pPr indent="-342900" lvl="0" marL="457200" rtl="0" algn="l">
              <a:lnSpc>
                <a:spcPct val="150000"/>
              </a:lnSpc>
              <a:spcBef>
                <a:spcPts val="0"/>
              </a:spcBef>
              <a:spcAft>
                <a:spcPts val="0"/>
              </a:spcAft>
              <a:buClr>
                <a:srgbClr val="FFFF00"/>
              </a:buClr>
              <a:buSzPts val="1800"/>
              <a:buFont typeface="Average"/>
              <a:buChar char="❏"/>
            </a:pPr>
            <a:r>
              <a:rPr lang="en" sz="1800">
                <a:solidFill>
                  <a:srgbClr val="FFFF00"/>
                </a:solidFill>
                <a:latin typeface="Average"/>
                <a:ea typeface="Average"/>
                <a:cs typeface="Average"/>
                <a:sym typeface="Average"/>
              </a:rPr>
              <a:t>https://www.linux.org/</a:t>
            </a:r>
            <a:endParaRPr sz="1800">
              <a:solidFill>
                <a:srgbClr val="FFFF00"/>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2689350" y="1848606"/>
            <a:ext cx="4146300" cy="182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mc:AlternateContent>
    <mc:Choice Requires="p14">
      <p:transition spd="slow" p14:dur="1000">
        <p14:gallery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2171" r="2171" t="0"/>
          <a:stretch/>
        </p:blipFill>
        <p:spPr>
          <a:xfrm>
            <a:off x="195025" y="170625"/>
            <a:ext cx="4190145" cy="4680350"/>
          </a:xfrm>
          <a:prstGeom prst="rect">
            <a:avLst/>
          </a:prstGeom>
          <a:noFill/>
          <a:ln cap="flat" cmpd="sng" w="9525">
            <a:solidFill>
              <a:srgbClr val="D9D9D9"/>
            </a:solidFill>
            <a:prstDash val="solid"/>
            <a:round/>
            <a:headEnd len="sm" w="sm" type="none"/>
            <a:tailEnd len="sm" w="sm" type="none"/>
          </a:ln>
        </p:spPr>
      </p:pic>
      <p:pic>
        <p:nvPicPr>
          <p:cNvPr id="79" name="Google Shape;79;p17"/>
          <p:cNvPicPr preferRelativeResize="0"/>
          <p:nvPr/>
        </p:nvPicPr>
        <p:blipFill>
          <a:blip r:embed="rId4">
            <a:alphaModFix/>
          </a:blip>
          <a:stretch>
            <a:fillRect/>
          </a:stretch>
        </p:blipFill>
        <p:spPr>
          <a:xfrm>
            <a:off x="4534385" y="170625"/>
            <a:ext cx="4533766" cy="468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rotWithShape="1">
          <a:blip r:embed="rId3">
            <a:alphaModFix/>
          </a:blip>
          <a:srcRect b="6375" l="0" r="0" t="0"/>
          <a:stretch/>
        </p:blipFill>
        <p:spPr>
          <a:xfrm>
            <a:off x="5422100" y="195275"/>
            <a:ext cx="3670175" cy="4530323"/>
          </a:xfrm>
          <a:prstGeom prst="rect">
            <a:avLst/>
          </a:prstGeom>
          <a:noFill/>
          <a:ln>
            <a:noFill/>
          </a:ln>
        </p:spPr>
      </p:pic>
      <p:sp>
        <p:nvSpPr>
          <p:cNvPr id="85" name="Google Shape;85;p18"/>
          <p:cNvSpPr txBox="1"/>
          <p:nvPr/>
        </p:nvSpPr>
        <p:spPr>
          <a:xfrm>
            <a:off x="192875" y="195275"/>
            <a:ext cx="5100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00"/>
                </a:solidFill>
              </a:rPr>
              <a:t>Linux </a:t>
            </a:r>
            <a:r>
              <a:rPr lang="en" sz="1600">
                <a:solidFill>
                  <a:schemeClr val="dk1"/>
                </a:solidFill>
              </a:rPr>
              <a:t>is an open-source computer operating system (OS) that directly manages hardware and resources of a system such as CPU, memory, and storage, and manages the communication between software and hardware.</a:t>
            </a:r>
            <a:endParaRPr sz="1600">
              <a:solidFill>
                <a:schemeClr val="dk1"/>
              </a:solidFill>
            </a:endParaRPr>
          </a:p>
        </p:txBody>
      </p:sp>
      <p:sp>
        <p:nvSpPr>
          <p:cNvPr id="86" name="Google Shape;86;p18"/>
          <p:cNvSpPr txBox="1"/>
          <p:nvPr/>
        </p:nvSpPr>
        <p:spPr>
          <a:xfrm>
            <a:off x="192875" y="1623438"/>
            <a:ext cx="499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It was first released on 17 September 1991 by Linus Torvalds and is considered more secure and faster than Windows. </a:t>
            </a:r>
            <a:endParaRPr sz="1600">
              <a:solidFill>
                <a:schemeClr val="dk1"/>
              </a:solidFill>
            </a:endParaRPr>
          </a:p>
        </p:txBody>
      </p:sp>
      <p:sp>
        <p:nvSpPr>
          <p:cNvPr id="87" name="Google Shape;87;p18"/>
          <p:cNvSpPr txBox="1"/>
          <p:nvPr/>
        </p:nvSpPr>
        <p:spPr>
          <a:xfrm>
            <a:off x="192875" y="2559000"/>
            <a:ext cx="4993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It is freely distributable and is generally built around Linux Kernel (low-level system software that is used to manage hardware resources for users).</a:t>
            </a:r>
            <a:endParaRPr sz="1600">
              <a:solidFill>
                <a:schemeClr val="dk1"/>
              </a:solidFill>
            </a:endParaRPr>
          </a:p>
        </p:txBody>
      </p:sp>
      <p:sp>
        <p:nvSpPr>
          <p:cNvPr id="88" name="Google Shape;88;p18"/>
          <p:cNvSpPr txBox="1"/>
          <p:nvPr/>
        </p:nvSpPr>
        <p:spPr>
          <a:xfrm>
            <a:off x="192875" y="3494563"/>
            <a:ext cx="499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It can be installed in mobiles, laptops, computers, notebooks, etc.</a:t>
            </a:r>
            <a:endParaRPr sz="1600">
              <a:solidFill>
                <a:schemeClr val="dk1"/>
              </a:solidFill>
            </a:endParaRPr>
          </a:p>
        </p:txBody>
      </p:sp>
      <p:sp>
        <p:nvSpPr>
          <p:cNvPr id="89" name="Google Shape;89;p18"/>
          <p:cNvSpPr txBox="1"/>
          <p:nvPr/>
        </p:nvSpPr>
        <p:spPr>
          <a:xfrm>
            <a:off x="192875" y="4183825"/>
            <a:ext cx="4993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Flavors of Linux OS include Ubuntu, Debian, SUSE Linux, Gentoo, etc.</a:t>
            </a:r>
            <a:endParaRPr sz="16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26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92875" y="1272819"/>
            <a:ext cx="5100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00"/>
                </a:solidFill>
              </a:rPr>
              <a:t>Open-source software (OSS)</a:t>
            </a:r>
            <a:r>
              <a:rPr lang="en" sz="1600">
                <a:solidFill>
                  <a:schemeClr val="dk1"/>
                </a:solidFill>
              </a:rPr>
              <a:t> is computer software that is released under a license in which the copyright holder grants users the rights to use, study, change, and distribute the software and its source code to anyone and for any purpose.</a:t>
            </a:r>
            <a:endParaRPr sz="1600">
              <a:solidFill>
                <a:schemeClr val="dk1"/>
              </a:solidFill>
            </a:endParaRPr>
          </a:p>
        </p:txBody>
      </p:sp>
      <p:sp>
        <p:nvSpPr>
          <p:cNvPr id="95" name="Google Shape;95;p19"/>
          <p:cNvSpPr txBox="1"/>
          <p:nvPr/>
        </p:nvSpPr>
        <p:spPr>
          <a:xfrm>
            <a:off x="246425" y="2700981"/>
            <a:ext cx="4993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An</a:t>
            </a:r>
            <a:r>
              <a:rPr b="1" lang="en" sz="1600">
                <a:solidFill>
                  <a:srgbClr val="FFFF00"/>
                </a:solidFill>
              </a:rPr>
              <a:t> operating system (OS)</a:t>
            </a:r>
            <a:r>
              <a:rPr lang="en" sz="1600">
                <a:solidFill>
                  <a:schemeClr val="dk1"/>
                </a:solidFill>
              </a:rPr>
              <a:t> is system software that manages computer hardware, software resources, and provides common services for computer programs.</a:t>
            </a:r>
            <a:endParaRPr sz="1600">
              <a:solidFill>
                <a:schemeClr val="dk1"/>
              </a:solidFill>
            </a:endParaRPr>
          </a:p>
        </p:txBody>
      </p:sp>
      <p:pic>
        <p:nvPicPr>
          <p:cNvPr id="96" name="Google Shape;96;p19"/>
          <p:cNvPicPr preferRelativeResize="0"/>
          <p:nvPr/>
        </p:nvPicPr>
        <p:blipFill>
          <a:blip r:embed="rId3">
            <a:alphaModFix/>
          </a:blip>
          <a:stretch>
            <a:fillRect/>
          </a:stretch>
        </p:blipFill>
        <p:spPr>
          <a:xfrm>
            <a:off x="6378125" y="570325"/>
            <a:ext cx="2362200" cy="349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p:nvPr/>
        </p:nvSpPr>
        <p:spPr>
          <a:xfrm>
            <a:off x="668600" y="42875"/>
            <a:ext cx="7806791" cy="3750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Features of Linux OS</a:t>
            </a:r>
          </a:p>
        </p:txBody>
      </p:sp>
      <p:sp>
        <p:nvSpPr>
          <p:cNvPr id="102" name="Google Shape;102;p20"/>
          <p:cNvSpPr txBox="1"/>
          <p:nvPr/>
        </p:nvSpPr>
        <p:spPr>
          <a:xfrm>
            <a:off x="108900" y="551250"/>
            <a:ext cx="89262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Free and Open Source</a:t>
            </a:r>
            <a:r>
              <a:rPr lang="en" sz="1600">
                <a:solidFill>
                  <a:schemeClr val="dk1"/>
                </a:solidFill>
                <a:latin typeface="Average"/>
                <a:ea typeface="Average"/>
                <a:cs typeface="Average"/>
                <a:sym typeface="Average"/>
              </a:rPr>
              <a:t>: It is freely and easily available to anyone.</a:t>
            </a:r>
            <a:endParaRPr sz="1600">
              <a:solidFill>
                <a:schemeClr val="dk1"/>
              </a:solidFill>
              <a:latin typeface="Average"/>
              <a:ea typeface="Average"/>
              <a:cs typeface="Average"/>
              <a:sym typeface="Average"/>
            </a:endParaRPr>
          </a:p>
        </p:txBody>
      </p:sp>
      <p:sp>
        <p:nvSpPr>
          <p:cNvPr id="103" name="Google Shape;103;p20"/>
          <p:cNvSpPr txBox="1"/>
          <p:nvPr/>
        </p:nvSpPr>
        <p:spPr>
          <a:xfrm>
            <a:off x="108900" y="9446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Robust and Adaptable</a:t>
            </a:r>
            <a:r>
              <a:rPr lang="en" sz="1600">
                <a:solidFill>
                  <a:schemeClr val="dk1"/>
                </a:solidFill>
                <a:latin typeface="Average"/>
                <a:ea typeface="Average"/>
                <a:cs typeface="Average"/>
                <a:sym typeface="Average"/>
              </a:rPr>
              <a:t>: Linux can operate for prolonged periods without crashing and considered to have very much immune to security threats. </a:t>
            </a:r>
            <a:endParaRPr sz="1600">
              <a:solidFill>
                <a:schemeClr val="dk1"/>
              </a:solidFill>
              <a:latin typeface="Average"/>
              <a:ea typeface="Average"/>
              <a:cs typeface="Average"/>
              <a:sym typeface="Average"/>
            </a:endParaRPr>
          </a:p>
        </p:txBody>
      </p:sp>
      <p:sp>
        <p:nvSpPr>
          <p:cNvPr id="104" name="Google Shape;104;p20"/>
          <p:cNvSpPr txBox="1"/>
          <p:nvPr/>
        </p:nvSpPr>
        <p:spPr>
          <a:xfrm>
            <a:off x="108900" y="16212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More secure</a:t>
            </a:r>
            <a:r>
              <a:rPr lang="en" sz="1600">
                <a:solidFill>
                  <a:schemeClr val="dk1"/>
                </a:solidFill>
                <a:latin typeface="Average"/>
                <a:ea typeface="Average"/>
                <a:cs typeface="Average"/>
                <a:sym typeface="Average"/>
              </a:rPr>
              <a:t>: It is more secure as it provides security using authentication features like password authentication, security auditing, and file system access control. </a:t>
            </a:r>
            <a:endParaRPr sz="1600">
              <a:solidFill>
                <a:schemeClr val="dk1"/>
              </a:solidFill>
              <a:latin typeface="Average"/>
              <a:ea typeface="Average"/>
              <a:cs typeface="Average"/>
              <a:sym typeface="Average"/>
            </a:endParaRPr>
          </a:p>
        </p:txBody>
      </p:sp>
      <p:sp>
        <p:nvSpPr>
          <p:cNvPr id="105" name="Google Shape;105;p20"/>
          <p:cNvSpPr txBox="1"/>
          <p:nvPr/>
        </p:nvSpPr>
        <p:spPr>
          <a:xfrm>
            <a:off x="108900" y="22978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Multiprogramming System</a:t>
            </a:r>
            <a:r>
              <a:rPr lang="en" sz="1600">
                <a:solidFill>
                  <a:schemeClr val="dk1"/>
                </a:solidFill>
                <a:latin typeface="Average"/>
                <a:ea typeface="Average"/>
                <a:cs typeface="Average"/>
                <a:sym typeface="Average"/>
              </a:rPr>
              <a:t>: More than one can function or an application can run simultaneously. </a:t>
            </a:r>
            <a:endParaRPr sz="1600">
              <a:solidFill>
                <a:schemeClr val="dk1"/>
              </a:solidFill>
              <a:latin typeface="Average"/>
              <a:ea typeface="Average"/>
              <a:cs typeface="Average"/>
              <a:sym typeface="Average"/>
            </a:endParaRPr>
          </a:p>
        </p:txBody>
      </p:sp>
      <p:sp>
        <p:nvSpPr>
          <p:cNvPr id="106" name="Google Shape;106;p20"/>
          <p:cNvSpPr txBox="1"/>
          <p:nvPr/>
        </p:nvSpPr>
        <p:spPr>
          <a:xfrm>
            <a:off x="108900" y="29744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Application Support</a:t>
            </a:r>
            <a:r>
              <a:rPr lang="en" sz="1600">
                <a:solidFill>
                  <a:schemeClr val="dk1"/>
                </a:solidFill>
                <a:latin typeface="Average"/>
                <a:ea typeface="Average"/>
                <a:cs typeface="Average"/>
                <a:sym typeface="Average"/>
              </a:rPr>
              <a:t>: It has its own software repository i.e., place or storage location from where software can be retrieved so that users can download and install applications. </a:t>
            </a:r>
            <a:endParaRPr sz="1600">
              <a:solidFill>
                <a:schemeClr val="dk1"/>
              </a:solidFill>
              <a:latin typeface="Average"/>
              <a:ea typeface="Average"/>
              <a:cs typeface="Average"/>
              <a:sym typeface="Average"/>
            </a:endParaRPr>
          </a:p>
        </p:txBody>
      </p:sp>
      <p:sp>
        <p:nvSpPr>
          <p:cNvPr id="107" name="Google Shape;107;p20"/>
          <p:cNvSpPr txBox="1"/>
          <p:nvPr/>
        </p:nvSpPr>
        <p:spPr>
          <a:xfrm>
            <a:off x="108900" y="36510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Supports customized keywords</a:t>
            </a:r>
            <a:r>
              <a:rPr lang="en" sz="1600">
                <a:solidFill>
                  <a:schemeClr val="dk1"/>
                </a:solidFill>
                <a:latin typeface="Average"/>
                <a:ea typeface="Average"/>
                <a:cs typeface="Average"/>
                <a:sym typeface="Average"/>
              </a:rPr>
              <a:t>: There are many different languages used throughout the world, therefore Linux supports the installation of multiple languages keyboards. </a:t>
            </a:r>
            <a:endParaRPr sz="1600">
              <a:solidFill>
                <a:schemeClr val="dk1"/>
              </a:solidFill>
              <a:latin typeface="Average"/>
              <a:ea typeface="Average"/>
              <a:cs typeface="Average"/>
              <a:sym typeface="Average"/>
            </a:endParaRPr>
          </a:p>
        </p:txBody>
      </p:sp>
      <p:sp>
        <p:nvSpPr>
          <p:cNvPr id="108" name="Google Shape;108;p20"/>
          <p:cNvSpPr txBox="1"/>
          <p:nvPr/>
        </p:nvSpPr>
        <p:spPr>
          <a:xfrm>
            <a:off x="108900" y="4327650"/>
            <a:ext cx="89262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GUI (Graphical User Interface)</a:t>
            </a:r>
            <a:r>
              <a:rPr lang="en" sz="1600">
                <a:solidFill>
                  <a:schemeClr val="dk1"/>
                </a:solidFill>
                <a:latin typeface="Average"/>
                <a:ea typeface="Average"/>
                <a:cs typeface="Average"/>
                <a:sym typeface="Average"/>
              </a:rPr>
              <a:t>: It provides an interface for users to interact with the system and allows to use of GUI applications such as VLC, Firefox, etc.</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1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p:nvPr/>
        </p:nvSpPr>
        <p:spPr>
          <a:xfrm>
            <a:off x="514847" y="168600"/>
            <a:ext cx="8161550" cy="5364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Elements or Components of Linux</a:t>
            </a:r>
          </a:p>
        </p:txBody>
      </p:sp>
      <p:sp>
        <p:nvSpPr>
          <p:cNvPr id="114" name="Google Shape;114;p21"/>
          <p:cNvSpPr txBox="1"/>
          <p:nvPr/>
        </p:nvSpPr>
        <p:spPr>
          <a:xfrm>
            <a:off x="108900" y="755739"/>
            <a:ext cx="8926200" cy="677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Kernel</a:t>
            </a:r>
            <a:r>
              <a:rPr lang="en" sz="1600">
                <a:solidFill>
                  <a:schemeClr val="dk1"/>
                </a:solidFill>
                <a:latin typeface="Average"/>
                <a:ea typeface="Average"/>
                <a:cs typeface="Average"/>
                <a:sym typeface="Average"/>
              </a:rPr>
              <a:t>: It is considered a core or main part of Linux and is generally responsible for all major activities of OS such as process management, device management, etc.  </a:t>
            </a:r>
            <a:endParaRPr sz="1600">
              <a:solidFill>
                <a:schemeClr val="dk1"/>
              </a:solidFill>
              <a:latin typeface="Average"/>
              <a:ea typeface="Average"/>
              <a:cs typeface="Average"/>
              <a:sym typeface="Average"/>
            </a:endParaRPr>
          </a:p>
        </p:txBody>
      </p:sp>
      <p:sp>
        <p:nvSpPr>
          <p:cNvPr id="115" name="Google Shape;115;p21"/>
          <p:cNvSpPr txBox="1"/>
          <p:nvPr/>
        </p:nvSpPr>
        <p:spPr>
          <a:xfrm>
            <a:off x="108900" y="1483479"/>
            <a:ext cx="8926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System Library</a:t>
            </a:r>
            <a:r>
              <a:rPr lang="en" sz="1600">
                <a:solidFill>
                  <a:schemeClr val="dk1"/>
                </a:solidFill>
                <a:latin typeface="Average"/>
                <a:ea typeface="Average"/>
                <a:cs typeface="Average"/>
                <a:sym typeface="Average"/>
              </a:rPr>
              <a:t>: These are special functions or programs with the help of which application programs or system utilities can access features of the kernel without any requirement of code. It is simply used to implement the functionality of the OS. </a:t>
            </a:r>
            <a:endParaRPr sz="1600">
              <a:solidFill>
                <a:schemeClr val="dk1"/>
              </a:solidFill>
              <a:latin typeface="Average"/>
              <a:ea typeface="Average"/>
              <a:cs typeface="Average"/>
              <a:sym typeface="Average"/>
            </a:endParaRPr>
          </a:p>
        </p:txBody>
      </p:sp>
      <p:sp>
        <p:nvSpPr>
          <p:cNvPr id="116" name="Google Shape;116;p21"/>
          <p:cNvSpPr txBox="1"/>
          <p:nvPr/>
        </p:nvSpPr>
        <p:spPr>
          <a:xfrm>
            <a:off x="108900" y="2457520"/>
            <a:ext cx="89262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System Utility</a:t>
            </a:r>
            <a:r>
              <a:rPr lang="en" sz="1600">
                <a:solidFill>
                  <a:schemeClr val="dk1"/>
                </a:solidFill>
                <a:latin typeface="Average"/>
                <a:ea typeface="Average"/>
                <a:cs typeface="Average"/>
                <a:sym typeface="Average"/>
              </a:rPr>
              <a:t>: These are utility programs that are responsible to perform specialized and individual-level tasks. They are considered more liable and allow users to manage the computer. </a:t>
            </a:r>
            <a:endParaRPr sz="1600">
              <a:solidFill>
                <a:schemeClr val="dk1"/>
              </a:solidFill>
              <a:latin typeface="Average"/>
              <a:ea typeface="Average"/>
              <a:cs typeface="Average"/>
              <a:sym typeface="Average"/>
            </a:endParaRPr>
          </a:p>
        </p:txBody>
      </p:sp>
      <p:sp>
        <p:nvSpPr>
          <p:cNvPr id="117" name="Google Shape;117;p21"/>
          <p:cNvSpPr txBox="1"/>
          <p:nvPr/>
        </p:nvSpPr>
        <p:spPr>
          <a:xfrm>
            <a:off x="108900" y="3185260"/>
            <a:ext cx="89262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Hardware</a:t>
            </a:r>
            <a:r>
              <a:rPr lang="en" sz="1600">
                <a:solidFill>
                  <a:schemeClr val="dk1"/>
                </a:solidFill>
                <a:latin typeface="Average"/>
                <a:ea typeface="Average"/>
                <a:cs typeface="Average"/>
                <a:sym typeface="Average"/>
              </a:rPr>
              <a:t>: It is physical hardware that includes items such as a mouse, keyboard, display, CPU, etc.</a:t>
            </a:r>
            <a:endParaRPr sz="1600">
              <a:solidFill>
                <a:schemeClr val="dk1"/>
              </a:solidFill>
              <a:latin typeface="Average"/>
              <a:ea typeface="Average"/>
              <a:cs typeface="Average"/>
              <a:sym typeface="Average"/>
            </a:endParaRPr>
          </a:p>
        </p:txBody>
      </p:sp>
      <p:sp>
        <p:nvSpPr>
          <p:cNvPr id="118" name="Google Shape;118;p21"/>
          <p:cNvSpPr txBox="1"/>
          <p:nvPr/>
        </p:nvSpPr>
        <p:spPr>
          <a:xfrm>
            <a:off x="108900" y="3913000"/>
            <a:ext cx="89262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Shell</a:t>
            </a:r>
            <a:r>
              <a:rPr lang="en" sz="1600">
                <a:solidFill>
                  <a:schemeClr val="dk1"/>
                </a:solidFill>
                <a:latin typeface="Average"/>
                <a:ea typeface="Average"/>
                <a:cs typeface="Average"/>
                <a:sym typeface="Average"/>
              </a:rPr>
              <a:t>: It is an environment in which we can run our commands, shell scripts, and programs. It is an interface between user and kernel that hides all complexities of functions of the kernel from the user. It is used to execute commands.</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p:nvPr/>
        </p:nvSpPr>
        <p:spPr>
          <a:xfrm>
            <a:off x="1387005" y="168600"/>
            <a:ext cx="6467663" cy="53399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Types of Linux User Mode</a:t>
            </a:r>
          </a:p>
        </p:txBody>
      </p:sp>
      <p:sp>
        <p:nvSpPr>
          <p:cNvPr id="124" name="Google Shape;124;p22"/>
          <p:cNvSpPr txBox="1"/>
          <p:nvPr/>
        </p:nvSpPr>
        <p:spPr>
          <a:xfrm>
            <a:off x="163350" y="1892205"/>
            <a:ext cx="89262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CLI (Command Line Interface)</a:t>
            </a:r>
            <a:r>
              <a:rPr lang="en" sz="1600">
                <a:solidFill>
                  <a:schemeClr val="dk1"/>
                </a:solidFill>
                <a:latin typeface="Average"/>
                <a:ea typeface="Average"/>
                <a:cs typeface="Average"/>
                <a:sym typeface="Average"/>
              </a:rPr>
              <a:t>: It is basically a command-line program that usually accepts text as input to execute or run functions of the operating system. It allows users to type declarative commands simply to give instructions to the computer to perform or execute operations.</a:t>
            </a:r>
            <a:endParaRPr sz="1600">
              <a:solidFill>
                <a:schemeClr val="dk1"/>
              </a:solidFill>
              <a:latin typeface="Average"/>
              <a:ea typeface="Average"/>
              <a:cs typeface="Average"/>
              <a:sym typeface="Average"/>
            </a:endParaRPr>
          </a:p>
        </p:txBody>
      </p:sp>
      <p:sp>
        <p:nvSpPr>
          <p:cNvPr id="125" name="Google Shape;125;p22"/>
          <p:cNvSpPr txBox="1"/>
          <p:nvPr/>
        </p:nvSpPr>
        <p:spPr>
          <a:xfrm>
            <a:off x="163350" y="3560195"/>
            <a:ext cx="8926200" cy="92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GUI (Graphical User Interface)</a:t>
            </a:r>
            <a:r>
              <a:rPr lang="en" sz="1600">
                <a:solidFill>
                  <a:schemeClr val="dk1"/>
                </a:solidFill>
                <a:latin typeface="Average"/>
                <a:ea typeface="Average"/>
                <a:cs typeface="Average"/>
                <a:sym typeface="Average"/>
              </a:rPr>
              <a:t>: It is basically a human-computer interface that allows users to interact with electronic devices through graphical icons and visual indicators. The use of these graphical elements or icons makes it easier for users to interact with the system.</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p:nvPr/>
        </p:nvSpPr>
        <p:spPr>
          <a:xfrm>
            <a:off x="1376654" y="168600"/>
            <a:ext cx="6586039" cy="42106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Standard Streams in Linux</a:t>
            </a:r>
          </a:p>
        </p:txBody>
      </p:sp>
      <p:sp>
        <p:nvSpPr>
          <p:cNvPr id="131" name="Google Shape;131;p23"/>
          <p:cNvSpPr txBox="1"/>
          <p:nvPr/>
        </p:nvSpPr>
        <p:spPr>
          <a:xfrm>
            <a:off x="237475" y="1387950"/>
            <a:ext cx="34359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Standard Input (stdin)</a:t>
            </a:r>
            <a:endParaRPr sz="1600">
              <a:solidFill>
                <a:schemeClr val="dk1"/>
              </a:solidFill>
              <a:latin typeface="Average"/>
              <a:ea typeface="Average"/>
              <a:cs typeface="Average"/>
              <a:sym typeface="Average"/>
            </a:endParaRPr>
          </a:p>
        </p:txBody>
      </p:sp>
      <p:sp>
        <p:nvSpPr>
          <p:cNvPr id="132" name="Google Shape;132;p23"/>
          <p:cNvSpPr txBox="1"/>
          <p:nvPr/>
        </p:nvSpPr>
        <p:spPr>
          <a:xfrm>
            <a:off x="237475" y="2238838"/>
            <a:ext cx="3435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Standard Output (stdout)</a:t>
            </a:r>
            <a:endParaRPr sz="1600">
              <a:solidFill>
                <a:schemeClr val="dk1"/>
              </a:solidFill>
              <a:latin typeface="Average"/>
              <a:ea typeface="Average"/>
              <a:cs typeface="Average"/>
              <a:sym typeface="Average"/>
            </a:endParaRPr>
          </a:p>
        </p:txBody>
      </p:sp>
      <p:sp>
        <p:nvSpPr>
          <p:cNvPr id="133" name="Google Shape;133;p23"/>
          <p:cNvSpPr txBox="1"/>
          <p:nvPr/>
        </p:nvSpPr>
        <p:spPr>
          <a:xfrm>
            <a:off x="237475" y="3089726"/>
            <a:ext cx="34359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Average"/>
              <a:buChar char="❏"/>
            </a:pPr>
            <a:r>
              <a:rPr lang="en" sz="1600">
                <a:solidFill>
                  <a:schemeClr val="dk1"/>
                </a:solidFill>
                <a:latin typeface="Average"/>
                <a:ea typeface="Average"/>
                <a:cs typeface="Average"/>
                <a:sym typeface="Average"/>
              </a:rPr>
              <a:t>Standard Error (stderr)</a:t>
            </a:r>
            <a:endParaRPr sz="1600">
              <a:solidFill>
                <a:schemeClr val="dk1"/>
              </a:solidFill>
              <a:latin typeface="Average"/>
              <a:ea typeface="Average"/>
              <a:cs typeface="Average"/>
              <a:sym typeface="Average"/>
            </a:endParaRPr>
          </a:p>
        </p:txBody>
      </p:sp>
      <p:pic>
        <p:nvPicPr>
          <p:cNvPr id="134" name="Google Shape;134;p23"/>
          <p:cNvPicPr preferRelativeResize="0"/>
          <p:nvPr/>
        </p:nvPicPr>
        <p:blipFill>
          <a:blip r:embed="rId3">
            <a:alphaModFix/>
          </a:blip>
          <a:stretch>
            <a:fillRect/>
          </a:stretch>
        </p:blipFill>
        <p:spPr>
          <a:xfrm>
            <a:off x="3782900" y="1085569"/>
            <a:ext cx="5165823" cy="29723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p:nvPr/>
        </p:nvSpPr>
        <p:spPr>
          <a:xfrm>
            <a:off x="1697011" y="168600"/>
            <a:ext cx="5749978" cy="40802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Comic Sans MS"/>
              </a:rPr>
              <a:t>Process States in Linux</a:t>
            </a:r>
          </a:p>
        </p:txBody>
      </p:sp>
      <p:sp>
        <p:nvSpPr>
          <p:cNvPr id="140" name="Google Shape;140;p24"/>
          <p:cNvSpPr txBox="1"/>
          <p:nvPr/>
        </p:nvSpPr>
        <p:spPr>
          <a:xfrm>
            <a:off x="172325" y="959325"/>
            <a:ext cx="5100600" cy="677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New/Ready</a:t>
            </a:r>
            <a:r>
              <a:rPr lang="en" sz="1600">
                <a:solidFill>
                  <a:schemeClr val="dk1"/>
                </a:solidFill>
                <a:latin typeface="Average"/>
                <a:ea typeface="Average"/>
                <a:cs typeface="Average"/>
                <a:sym typeface="Average"/>
              </a:rPr>
              <a:t>: In this state, a new process is created and is ready to run.</a:t>
            </a:r>
            <a:endParaRPr sz="1600">
              <a:solidFill>
                <a:schemeClr val="dk1"/>
              </a:solidFill>
              <a:latin typeface="Average"/>
              <a:ea typeface="Average"/>
              <a:cs typeface="Average"/>
              <a:sym typeface="Average"/>
            </a:endParaRPr>
          </a:p>
        </p:txBody>
      </p:sp>
      <p:pic>
        <p:nvPicPr>
          <p:cNvPr id="141" name="Google Shape;141;p24"/>
          <p:cNvPicPr preferRelativeResize="0"/>
          <p:nvPr/>
        </p:nvPicPr>
        <p:blipFill>
          <a:blip r:embed="rId3">
            <a:alphaModFix/>
          </a:blip>
          <a:stretch>
            <a:fillRect/>
          </a:stretch>
        </p:blipFill>
        <p:spPr>
          <a:xfrm>
            <a:off x="5357825" y="1135850"/>
            <a:ext cx="3698075" cy="3514725"/>
          </a:xfrm>
          <a:prstGeom prst="rect">
            <a:avLst/>
          </a:prstGeom>
          <a:noFill/>
          <a:ln>
            <a:noFill/>
          </a:ln>
        </p:spPr>
      </p:pic>
      <p:sp>
        <p:nvSpPr>
          <p:cNvPr id="142" name="Google Shape;142;p24"/>
          <p:cNvSpPr txBox="1"/>
          <p:nvPr/>
        </p:nvSpPr>
        <p:spPr>
          <a:xfrm>
            <a:off x="172325" y="1694203"/>
            <a:ext cx="51006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Running</a:t>
            </a:r>
            <a:r>
              <a:rPr lang="en" sz="1600">
                <a:solidFill>
                  <a:schemeClr val="dk1"/>
                </a:solidFill>
                <a:latin typeface="Average"/>
                <a:ea typeface="Average"/>
                <a:cs typeface="Average"/>
                <a:sym typeface="Average"/>
              </a:rPr>
              <a:t>: In this state, the process is being executed.</a:t>
            </a:r>
            <a:endParaRPr sz="1600">
              <a:solidFill>
                <a:schemeClr val="dk1"/>
              </a:solidFill>
              <a:latin typeface="Average"/>
              <a:ea typeface="Average"/>
              <a:cs typeface="Average"/>
              <a:sym typeface="Average"/>
            </a:endParaRPr>
          </a:p>
        </p:txBody>
      </p:sp>
      <p:sp>
        <p:nvSpPr>
          <p:cNvPr id="143" name="Google Shape;143;p24"/>
          <p:cNvSpPr txBox="1"/>
          <p:nvPr/>
        </p:nvSpPr>
        <p:spPr>
          <a:xfrm>
            <a:off x="172325" y="2183081"/>
            <a:ext cx="51006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Blocked/Wai</a:t>
            </a:r>
            <a:r>
              <a:rPr lang="en" sz="1600">
                <a:solidFill>
                  <a:srgbClr val="FFFF00"/>
                </a:solidFill>
                <a:latin typeface="Average"/>
                <a:ea typeface="Average"/>
                <a:cs typeface="Average"/>
                <a:sym typeface="Average"/>
              </a:rPr>
              <a:t>t</a:t>
            </a:r>
            <a:r>
              <a:rPr lang="en" sz="1600">
                <a:solidFill>
                  <a:schemeClr val="dk1"/>
                </a:solidFill>
                <a:latin typeface="Average"/>
                <a:ea typeface="Average"/>
                <a:cs typeface="Average"/>
                <a:sym typeface="Average"/>
              </a:rPr>
              <a:t>: In this state, the process is waiting for input from the user and if doesn't have resources to run such as memory, file locks, input, then it can remain in a waiting or blocked state.</a:t>
            </a:r>
            <a:endParaRPr sz="1600">
              <a:solidFill>
                <a:schemeClr val="dk1"/>
              </a:solidFill>
              <a:latin typeface="Average"/>
              <a:ea typeface="Average"/>
              <a:cs typeface="Average"/>
              <a:sym typeface="Average"/>
            </a:endParaRPr>
          </a:p>
        </p:txBody>
      </p:sp>
      <p:sp>
        <p:nvSpPr>
          <p:cNvPr id="144" name="Google Shape;144;p24"/>
          <p:cNvSpPr txBox="1"/>
          <p:nvPr/>
        </p:nvSpPr>
        <p:spPr>
          <a:xfrm>
            <a:off x="172325" y="3410559"/>
            <a:ext cx="5100600" cy="6771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Terminated/Completed</a:t>
            </a:r>
            <a:r>
              <a:rPr lang="en" sz="1600">
                <a:solidFill>
                  <a:schemeClr val="dk1"/>
                </a:solidFill>
                <a:latin typeface="Average"/>
                <a:ea typeface="Average"/>
                <a:cs typeface="Average"/>
                <a:sym typeface="Average"/>
              </a:rPr>
              <a:t>: In this state, the process has completed the execution or terminated by the OS.</a:t>
            </a:r>
            <a:endParaRPr sz="1600">
              <a:solidFill>
                <a:schemeClr val="dk1"/>
              </a:solidFill>
              <a:latin typeface="Average"/>
              <a:ea typeface="Average"/>
              <a:cs typeface="Average"/>
              <a:sym typeface="Average"/>
            </a:endParaRPr>
          </a:p>
        </p:txBody>
      </p:sp>
      <p:sp>
        <p:nvSpPr>
          <p:cNvPr id="145" name="Google Shape;145;p24"/>
          <p:cNvSpPr txBox="1"/>
          <p:nvPr/>
        </p:nvSpPr>
        <p:spPr>
          <a:xfrm>
            <a:off x="172325" y="4145438"/>
            <a:ext cx="51006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0"/>
              </a:spcBef>
              <a:spcAft>
                <a:spcPts val="0"/>
              </a:spcAft>
              <a:buClr>
                <a:schemeClr val="dk1"/>
              </a:buClr>
              <a:buSzPts val="1600"/>
              <a:buFont typeface="Average"/>
              <a:buChar char="❏"/>
            </a:pPr>
            <a:r>
              <a:rPr lang="en" sz="1600">
                <a:solidFill>
                  <a:srgbClr val="FFFF00"/>
                </a:solidFill>
                <a:latin typeface="Average"/>
                <a:ea typeface="Average"/>
                <a:cs typeface="Average"/>
                <a:sym typeface="Average"/>
              </a:rPr>
              <a:t>Zombie</a:t>
            </a:r>
            <a:r>
              <a:rPr lang="en" sz="1600">
                <a:solidFill>
                  <a:schemeClr val="dk1"/>
                </a:solidFill>
                <a:latin typeface="Average"/>
                <a:ea typeface="Average"/>
                <a:cs typeface="Average"/>
                <a:sym typeface="Average"/>
              </a:rPr>
              <a:t>: In this state, the process is terminated but information regarding the process still exists and is available in the process table.</a:t>
            </a:r>
            <a:endParaRPr sz="1600">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