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0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8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AD33-B880-8046-8D59-099CD52D2614}" type="datetimeFigureOut">
              <a:rPr lang="en-US" smtClean="0"/>
              <a:t>13/06/2014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4C38-EA11-E34D-8482-05FD97F2B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76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AD33-B880-8046-8D59-099CD52D2614}" type="datetimeFigureOut">
              <a:rPr lang="en-US" smtClean="0"/>
              <a:t>13/06/2014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4C38-EA11-E34D-8482-05FD97F2B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22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AD33-B880-8046-8D59-099CD52D2614}" type="datetimeFigureOut">
              <a:rPr lang="en-US" smtClean="0"/>
              <a:t>13/06/2014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4C38-EA11-E34D-8482-05FD97F2B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1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AD33-B880-8046-8D59-099CD52D2614}" type="datetimeFigureOut">
              <a:rPr lang="en-US" smtClean="0"/>
              <a:t>13/06/2014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4C38-EA11-E34D-8482-05FD97F2B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9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AD33-B880-8046-8D59-099CD52D2614}" type="datetimeFigureOut">
              <a:rPr lang="en-US" smtClean="0"/>
              <a:t>13/06/2014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4C38-EA11-E34D-8482-05FD97F2B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51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AD33-B880-8046-8D59-099CD52D2614}" type="datetimeFigureOut">
              <a:rPr lang="en-US" smtClean="0"/>
              <a:t>13/06/2014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4C38-EA11-E34D-8482-05FD97F2B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55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AD33-B880-8046-8D59-099CD52D2614}" type="datetimeFigureOut">
              <a:rPr lang="en-US" smtClean="0"/>
              <a:t>13/06/2014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4C38-EA11-E34D-8482-05FD97F2B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96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AD33-B880-8046-8D59-099CD52D2614}" type="datetimeFigureOut">
              <a:rPr lang="en-US" smtClean="0"/>
              <a:t>13/06/2014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4C38-EA11-E34D-8482-05FD97F2B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80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AD33-B880-8046-8D59-099CD52D2614}" type="datetimeFigureOut">
              <a:rPr lang="en-US" smtClean="0"/>
              <a:t>13/06/2014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4C38-EA11-E34D-8482-05FD97F2B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9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AD33-B880-8046-8D59-099CD52D2614}" type="datetimeFigureOut">
              <a:rPr lang="en-US" smtClean="0"/>
              <a:t>13/06/2014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4C38-EA11-E34D-8482-05FD97F2B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77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AD33-B880-8046-8D59-099CD52D2614}" type="datetimeFigureOut">
              <a:rPr lang="en-US" smtClean="0"/>
              <a:t>13/06/2014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4C38-EA11-E34D-8482-05FD97F2B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0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6AD33-B880-8046-8D59-099CD52D2614}" type="datetimeFigureOut">
              <a:rPr lang="en-US" smtClean="0"/>
              <a:t>13/06/2014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E4C38-EA11-E34D-8482-05FD97F2B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36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0212" y="3591462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Helvetica Neue Thin"/>
                <a:cs typeface="Helvetica Neue Thin"/>
              </a:rPr>
              <a:t>A practical introduction to</a:t>
            </a:r>
            <a:endParaRPr lang="en-US" dirty="0">
              <a:latin typeface="Helvetica Neue Thin"/>
              <a:cs typeface="Helvetica Neue Thin"/>
            </a:endParaRPr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44" y="170682"/>
            <a:ext cx="1399527" cy="13445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943" y="4619684"/>
            <a:ext cx="4837911" cy="163410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745943" y="170682"/>
            <a:ext cx="4132367" cy="948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Helvetica Neue Light"/>
                <a:cs typeface="Helvetica Neue Light"/>
              </a:rPr>
              <a:t>School of </a:t>
            </a:r>
            <a:r>
              <a:rPr lang="en-US" sz="2400" b="1" dirty="0" smtClean="0">
                <a:latin typeface="Helvetica Neue Light"/>
                <a:cs typeface="Helvetica Neue Light"/>
              </a:rPr>
              <a:t>Computer Science</a:t>
            </a:r>
          </a:p>
          <a:p>
            <a:pPr algn="l"/>
            <a:r>
              <a:rPr lang="en-US" sz="2400" dirty="0" smtClean="0">
                <a:latin typeface="Helvetica Neue Light"/>
                <a:cs typeface="Helvetica Neue Light"/>
              </a:rPr>
              <a:t>&amp; </a:t>
            </a:r>
            <a:r>
              <a:rPr lang="en-US" sz="2400" b="1" dirty="0" smtClean="0">
                <a:latin typeface="Helvetica Neue Light"/>
                <a:cs typeface="Helvetica Neue Light"/>
              </a:rPr>
              <a:t>Informatics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45943" y="1119673"/>
            <a:ext cx="185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19</a:t>
            </a:r>
            <a:r>
              <a:rPr lang="en-US" baseline="30000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th</a:t>
            </a:r>
            <a:r>
              <a:rPr lang="en-US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 June 2014</a:t>
            </a:r>
            <a:endParaRPr lang="en-US" dirty="0">
              <a:solidFill>
                <a:srgbClr val="CE0030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090294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9872" y="274167"/>
            <a:ext cx="8029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  <a:cs typeface="Helvetica Neue Light"/>
              </a:rPr>
              <a:t>Planes, trains, and… cars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9872" y="1310598"/>
            <a:ext cx="8029377" cy="5032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Helvetica Neue Light"/>
                <a:cs typeface="Helvetica Neue Light"/>
              </a:rPr>
              <a:t> </a:t>
            </a:r>
            <a:r>
              <a:rPr lang="en-US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Plane</a:t>
            </a:r>
            <a:r>
              <a:rPr lang="en-US" dirty="0" smtClean="0">
                <a:latin typeface="Helvetica Neue Light"/>
                <a:cs typeface="Helvetica Neue Light"/>
              </a:rPr>
              <a:t>, </a:t>
            </a:r>
            <a:r>
              <a:rPr lang="en-US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Train</a:t>
            </a:r>
            <a:r>
              <a:rPr lang="en-US" dirty="0" smtClean="0">
                <a:latin typeface="Helvetica Neue Light"/>
                <a:cs typeface="Helvetica Neue Light"/>
              </a:rPr>
              <a:t>, and </a:t>
            </a:r>
            <a:r>
              <a:rPr lang="en-US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Car</a:t>
            </a:r>
            <a:r>
              <a:rPr lang="en-US" dirty="0" smtClean="0">
                <a:latin typeface="Helvetica Neue Light"/>
                <a:cs typeface="Helvetica Neue Light"/>
              </a:rPr>
              <a:t> are all </a:t>
            </a:r>
            <a:r>
              <a:rPr lang="en-US" i="1" dirty="0" smtClean="0">
                <a:latin typeface="Helvetica Neue Light"/>
                <a:cs typeface="Helvetica Neue Light"/>
              </a:rPr>
              <a:t>types </a:t>
            </a:r>
            <a:r>
              <a:rPr lang="en-US" dirty="0" smtClean="0">
                <a:latin typeface="Helvetica Neue Light"/>
                <a:cs typeface="Helvetica Neue Light"/>
              </a:rPr>
              <a:t>(subclasses) of the </a:t>
            </a:r>
            <a:r>
              <a:rPr lang="en-US" dirty="0">
                <a:solidFill>
                  <a:srgbClr val="CE0030"/>
                </a:solidFill>
                <a:latin typeface="Helvetica Neue Light"/>
                <a:cs typeface="Helvetica Neue Light"/>
              </a:rPr>
              <a:t>V</a:t>
            </a:r>
            <a:r>
              <a:rPr lang="en-US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ehicle </a:t>
            </a:r>
            <a:r>
              <a:rPr lang="en-US" dirty="0" smtClean="0">
                <a:latin typeface="Helvetica Neue Light"/>
                <a:cs typeface="Helvetica Neue Light"/>
              </a:rPr>
              <a:t>class</a:t>
            </a:r>
          </a:p>
          <a:p>
            <a:endParaRPr lang="en-US" dirty="0">
              <a:latin typeface="Helvetica Neue Light"/>
              <a:cs typeface="Helvetica Neue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Helvetica Neue Light"/>
                <a:cs typeface="Helvetica Neue Light"/>
              </a:rPr>
              <a:t> The authors of apps and games decide which </a:t>
            </a:r>
            <a:r>
              <a:rPr lang="en-US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data </a:t>
            </a:r>
            <a:r>
              <a:rPr lang="en-US" dirty="0" smtClean="0">
                <a:latin typeface="Helvetica Neue Light"/>
                <a:cs typeface="Helvetica Neue Light"/>
              </a:rPr>
              <a:t>(</a:t>
            </a:r>
            <a:r>
              <a:rPr lang="en-US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attributes</a:t>
            </a:r>
            <a:r>
              <a:rPr lang="en-US" dirty="0" smtClean="0">
                <a:latin typeface="Helvetica Neue Light"/>
                <a:cs typeface="Helvetica Neue Light"/>
              </a:rPr>
              <a:t>) are important to which class.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latin typeface="Helvetica Neue Light"/>
                <a:cs typeface="Helvetica Neue Light"/>
              </a:rPr>
              <a:t>e.g. is Car’s </a:t>
            </a:r>
            <a:r>
              <a:rPr lang="en-US" dirty="0" err="1" smtClean="0">
                <a:solidFill>
                  <a:srgbClr val="CE0030"/>
                </a:solidFill>
                <a:latin typeface="Courier"/>
                <a:cs typeface="Courier"/>
              </a:rPr>
              <a:t>license_plate</a:t>
            </a:r>
            <a:r>
              <a:rPr lang="en-US" dirty="0" smtClean="0">
                <a:solidFill>
                  <a:srgbClr val="CE0030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latin typeface="Helvetica Neue Light"/>
                <a:cs typeface="Helvetica Neue Light"/>
              </a:rPr>
              <a:t>attribute needed for this game/app?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Helvetica Neue Light"/>
                <a:cs typeface="Helvetica Neue Light"/>
              </a:rPr>
              <a:t>e</a:t>
            </a:r>
            <a:r>
              <a:rPr lang="en-US" dirty="0" smtClean="0">
                <a:latin typeface="Helvetica Neue Light"/>
                <a:cs typeface="Helvetica Neue Light"/>
              </a:rPr>
              <a:t>.g. </a:t>
            </a:r>
            <a:r>
              <a:rPr lang="en-US" dirty="0" err="1" smtClean="0">
                <a:solidFill>
                  <a:srgbClr val="CE0030"/>
                </a:solidFill>
                <a:latin typeface="Courier"/>
                <a:cs typeface="Courier"/>
              </a:rPr>
              <a:t>max_altitude</a:t>
            </a:r>
            <a:r>
              <a:rPr lang="en-US" dirty="0" smtClean="0">
                <a:latin typeface="Helvetica Neue Light"/>
                <a:cs typeface="Helvetica Neue Light"/>
              </a:rPr>
              <a:t> is useful for Plane, but not to Train or Car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smtClean="0">
                <a:latin typeface="Helvetica Neue Light"/>
                <a:cs typeface="Helvetica Neue Light"/>
              </a:rPr>
              <a:t> They decide which </a:t>
            </a:r>
            <a:r>
              <a:rPr lang="en-US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functions</a:t>
            </a:r>
            <a:r>
              <a:rPr lang="en-US" dirty="0" smtClean="0">
                <a:latin typeface="Helvetica Neue Light"/>
                <a:cs typeface="Helvetica Neue Light"/>
              </a:rPr>
              <a:t> (</a:t>
            </a:r>
            <a:r>
              <a:rPr lang="en-US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methods</a:t>
            </a:r>
            <a:r>
              <a:rPr lang="en-US" dirty="0" smtClean="0">
                <a:latin typeface="Helvetica Neue Light"/>
                <a:cs typeface="Helvetica Neue Light"/>
              </a:rPr>
              <a:t>) each class can perform.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Helvetica Neue Light"/>
                <a:cs typeface="Helvetica Neue Light"/>
              </a:rPr>
              <a:t>e</a:t>
            </a:r>
            <a:r>
              <a:rPr lang="en-US" dirty="0" smtClean="0">
                <a:latin typeface="Helvetica Neue Light"/>
                <a:cs typeface="Helvetica Neue Light"/>
              </a:rPr>
              <a:t>.g. </a:t>
            </a:r>
            <a:r>
              <a:rPr lang="en-US" dirty="0">
                <a:latin typeface="Helvetica Neue Light"/>
                <a:cs typeface="Helvetica Neue Light"/>
              </a:rPr>
              <a:t>T</a:t>
            </a:r>
            <a:r>
              <a:rPr lang="en-US" dirty="0" smtClean="0">
                <a:latin typeface="Helvetica Neue Light"/>
                <a:cs typeface="Helvetica Neue Light"/>
              </a:rPr>
              <a:t>rain cannot use </a:t>
            </a:r>
            <a:r>
              <a:rPr lang="en-US" dirty="0" err="1" smtClean="0">
                <a:solidFill>
                  <a:srgbClr val="CE0030"/>
                </a:solidFill>
                <a:latin typeface="Courier"/>
                <a:cs typeface="Courier"/>
              </a:rPr>
              <a:t>turn_right</a:t>
            </a:r>
            <a:r>
              <a:rPr lang="en-US" dirty="0" smtClean="0">
                <a:solidFill>
                  <a:srgbClr val="CE0030"/>
                </a:solidFill>
                <a:latin typeface="Courier"/>
                <a:cs typeface="Courier"/>
              </a:rPr>
              <a:t>()</a:t>
            </a:r>
            <a:r>
              <a:rPr lang="en-US" dirty="0" smtClean="0">
                <a:latin typeface="Helvetica Neue Light"/>
                <a:cs typeface="Helvetica Neue Light"/>
              </a:rPr>
              <a:t>, but Plane and Car can.</a:t>
            </a:r>
          </a:p>
          <a:p>
            <a:pPr marL="742950" lvl="1" indent="-285750">
              <a:buFont typeface="Arial"/>
              <a:buChar char="•"/>
            </a:pPr>
            <a:endParaRPr lang="en-US" dirty="0">
              <a:latin typeface="Helvetica Neue Light"/>
              <a:cs typeface="Helvetica Neue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Helvetica Neue Light"/>
                <a:cs typeface="Helvetica Neue Light"/>
              </a:rPr>
              <a:t> From this information, they can decide which attributes and methods can be ‘</a:t>
            </a:r>
            <a:r>
              <a:rPr lang="en-US" dirty="0" err="1" smtClean="0">
                <a:solidFill>
                  <a:srgbClr val="CE0030"/>
                </a:solidFill>
                <a:latin typeface="Helvetica Neue Light"/>
                <a:cs typeface="Helvetica Neue Light"/>
              </a:rPr>
              <a:t>generalised</a:t>
            </a:r>
            <a:r>
              <a:rPr lang="en-US" dirty="0" smtClean="0">
                <a:latin typeface="Helvetica Neue Light"/>
                <a:cs typeface="Helvetica Neue Light"/>
              </a:rPr>
              <a:t>’: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Helvetica Neue Light"/>
                <a:cs typeface="Helvetica Neue Light"/>
              </a:rPr>
              <a:t>e</a:t>
            </a:r>
            <a:r>
              <a:rPr lang="en-US" dirty="0" smtClean="0">
                <a:latin typeface="Helvetica Neue Light"/>
                <a:cs typeface="Helvetica Neue Light"/>
              </a:rPr>
              <a:t>.g. if all Vehicle subclasses can use </a:t>
            </a:r>
            <a:r>
              <a:rPr lang="en-US" dirty="0" err="1" smtClean="0">
                <a:solidFill>
                  <a:srgbClr val="CE0030"/>
                </a:solidFill>
                <a:latin typeface="Courier"/>
                <a:cs typeface="Courier"/>
              </a:rPr>
              <a:t>switch_on</a:t>
            </a:r>
            <a:r>
              <a:rPr lang="en-US" dirty="0" smtClean="0">
                <a:solidFill>
                  <a:srgbClr val="CE0030"/>
                </a:solidFill>
                <a:latin typeface="Courier"/>
                <a:cs typeface="Courier"/>
              </a:rPr>
              <a:t>()</a:t>
            </a:r>
            <a:r>
              <a:rPr lang="en-US" dirty="0" smtClean="0">
                <a:latin typeface="Helvetica Neue Light"/>
                <a:cs typeface="Helvetica Neue Light"/>
              </a:rPr>
              <a:t>, then add this to the Vehicle class, so it’s available to every </a:t>
            </a:r>
            <a:r>
              <a:rPr lang="en-US" i="1" dirty="0" smtClean="0">
                <a:latin typeface="Helvetica Neue Light"/>
                <a:cs typeface="Helvetica Neue Light"/>
              </a:rPr>
              <a:t>type of </a:t>
            </a:r>
            <a:r>
              <a:rPr lang="en-US" dirty="0" smtClean="0">
                <a:latin typeface="Helvetica Neue Light"/>
                <a:cs typeface="Helvetica Neue Light"/>
              </a:rPr>
              <a:t>V</a:t>
            </a:r>
            <a:r>
              <a:rPr lang="en-US" dirty="0" smtClean="0">
                <a:latin typeface="Helvetica Neue Light"/>
                <a:cs typeface="Helvetica Neue Light"/>
              </a:rPr>
              <a:t>ehicle by default.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endParaRPr lang="en-US" dirty="0" smtClean="0">
              <a:latin typeface="Courier"/>
              <a:cs typeface="Courier"/>
            </a:endParaRPr>
          </a:p>
          <a:p>
            <a:pPr>
              <a:lnSpc>
                <a:spcPct val="200000"/>
              </a:lnSpc>
            </a:pPr>
            <a:endParaRPr lang="en-US" dirty="0" smtClean="0">
              <a:latin typeface="Helvetica Neue Light"/>
              <a:cs typeface="Helvetica Neue Light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352" y="6150019"/>
            <a:ext cx="542019" cy="542019"/>
          </a:xfrm>
          <a:prstGeom prst="rect">
            <a:avLst/>
          </a:prstGeom>
        </p:spPr>
      </p:pic>
      <p:pic>
        <p:nvPicPr>
          <p:cNvPr id="31" name="Picture 30" descr="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08" y="5998868"/>
            <a:ext cx="744069" cy="71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264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9872" y="274167"/>
            <a:ext cx="8029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  <a:cs typeface="Helvetica Neue Light"/>
              </a:rPr>
              <a:t>Why is this stuff useful?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9872" y="1310598"/>
            <a:ext cx="80293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smtClean="0">
                <a:latin typeface="Helvetica Neue Light"/>
                <a:cs typeface="Helvetica Neue Light"/>
              </a:rPr>
              <a:t>Imagine you wanted to create a game with vehicles in it…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smtClean="0">
                <a:latin typeface="Helvetica Neue Light"/>
                <a:cs typeface="Helvetica Neue Light"/>
              </a:rPr>
              <a:t>You could use the classes we made to create </a:t>
            </a:r>
            <a:r>
              <a:rPr lang="en-US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lots of different objects</a:t>
            </a:r>
            <a:r>
              <a:rPr lang="en-US" dirty="0" smtClean="0">
                <a:latin typeface="Helvetica Neue Light"/>
                <a:cs typeface="Helvetica Neue Light"/>
              </a:rPr>
              <a:t>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latin typeface="Helvetica Neue Light"/>
                <a:cs typeface="Helvetica Neue Light"/>
              </a:rPr>
              <a:t>Many types of </a:t>
            </a:r>
            <a:r>
              <a:rPr lang="en-US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Plane</a:t>
            </a:r>
            <a:r>
              <a:rPr lang="en-US" dirty="0" smtClean="0">
                <a:latin typeface="Helvetica Neue Light"/>
                <a:cs typeface="Helvetica Neue Light"/>
              </a:rPr>
              <a:t> (different airlines, speeds, etc.)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latin typeface="Helvetica Neue Light"/>
                <a:cs typeface="Helvetica Neue Light"/>
              </a:rPr>
              <a:t>Many types of </a:t>
            </a:r>
            <a:r>
              <a:rPr lang="en-US" dirty="0">
                <a:solidFill>
                  <a:srgbClr val="CE0030"/>
                </a:solidFill>
                <a:latin typeface="Helvetica Neue Light"/>
                <a:cs typeface="Helvetica Neue Light"/>
              </a:rPr>
              <a:t>T</a:t>
            </a:r>
            <a:r>
              <a:rPr lang="en-US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rain</a:t>
            </a:r>
            <a:r>
              <a:rPr lang="en-US" dirty="0" smtClean="0">
                <a:latin typeface="Helvetica Neue Light"/>
                <a:cs typeface="Helvetica Neue Light"/>
              </a:rPr>
              <a:t> (different sizes, operators, routes)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latin typeface="Helvetica Neue Light"/>
                <a:cs typeface="Helvetica Neue Light"/>
              </a:rPr>
              <a:t>Many types of </a:t>
            </a:r>
            <a:r>
              <a:rPr lang="en-US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Car</a:t>
            </a:r>
            <a:r>
              <a:rPr lang="en-US" dirty="0" smtClean="0">
                <a:latin typeface="Helvetica Neue Light"/>
                <a:cs typeface="Helvetica Neue Light"/>
              </a:rPr>
              <a:t> (different models, speeds)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>
                <a:latin typeface="Helvetica Neue Light"/>
                <a:cs typeface="Helvetica Neue Light"/>
              </a:rPr>
              <a:t>Because our example allows cars to have </a:t>
            </a:r>
            <a:r>
              <a:rPr lang="en-US" dirty="0" err="1" smtClean="0">
                <a:solidFill>
                  <a:srgbClr val="CE0030"/>
                </a:solidFill>
                <a:latin typeface="Courier"/>
                <a:cs typeface="Courier"/>
              </a:rPr>
              <a:t>x_coordinate</a:t>
            </a:r>
            <a:r>
              <a:rPr lang="en-US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 </a:t>
            </a:r>
            <a:r>
              <a:rPr lang="en-US" dirty="0" smtClean="0">
                <a:latin typeface="Helvetica Neue Light"/>
                <a:cs typeface="Helvetica Neue Light"/>
              </a:rPr>
              <a:t>and </a:t>
            </a:r>
            <a:r>
              <a:rPr lang="en-US" dirty="0" err="1" smtClean="0">
                <a:solidFill>
                  <a:srgbClr val="CE0030"/>
                </a:solidFill>
                <a:latin typeface="Courier"/>
                <a:cs typeface="Courier"/>
              </a:rPr>
              <a:t>y_coordinate</a:t>
            </a:r>
            <a:r>
              <a:rPr lang="en-US" dirty="0" smtClean="0">
                <a:latin typeface="Helvetica Neue Light"/>
                <a:cs typeface="Helvetica Neue Light"/>
              </a:rPr>
              <a:t>, they could be shown on a map.</a:t>
            </a:r>
          </a:p>
          <a:p>
            <a:pPr marL="1200150" lvl="2" indent="-285750">
              <a:buFont typeface="Arial"/>
              <a:buChar char="•"/>
            </a:pPr>
            <a:endParaRPr lang="en-US" dirty="0">
              <a:latin typeface="Helvetica Neue Light"/>
              <a:cs typeface="Helvetica Neue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Helvetica Neue Light"/>
                <a:cs typeface="Helvetica Neue Light"/>
              </a:rPr>
              <a:t>Plus, it makes more sense to you!</a:t>
            </a:r>
            <a:endParaRPr lang="en-US" dirty="0">
              <a:latin typeface="Helvetica Neue Light"/>
              <a:cs typeface="Helvetica Neue Ligh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352" y="6150019"/>
            <a:ext cx="542019" cy="542019"/>
          </a:xfrm>
          <a:prstGeom prst="rect">
            <a:avLst/>
          </a:prstGeom>
        </p:spPr>
      </p:pic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08" y="5998868"/>
            <a:ext cx="744069" cy="71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024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352" y="6150019"/>
            <a:ext cx="542019" cy="542019"/>
          </a:xfrm>
          <a:prstGeom prst="rect">
            <a:avLst/>
          </a:prstGeom>
        </p:spPr>
      </p:pic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08" y="5998868"/>
            <a:ext cx="744069" cy="71482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943" y="402234"/>
            <a:ext cx="2348635" cy="11596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11534" y="797387"/>
            <a:ext cx="181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Drone </a:t>
            </a:r>
            <a:r>
              <a:rPr lang="en-US" dirty="0" smtClean="0">
                <a:latin typeface="Helvetica Neue Light"/>
                <a:cs typeface="Helvetica Neue Light"/>
              </a:rPr>
              <a:t>class</a:t>
            </a:r>
            <a:endParaRPr lang="en-US" dirty="0">
              <a:latin typeface="Helvetica Neue Light"/>
              <a:cs typeface="Helvetica Neue Light"/>
            </a:endParaRPr>
          </a:p>
        </p:txBody>
      </p:sp>
      <p:pic>
        <p:nvPicPr>
          <p:cNvPr id="9" name="Picture 8" descr="lis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59" y="2402909"/>
            <a:ext cx="570255" cy="570255"/>
          </a:xfrm>
          <a:prstGeom prst="rect">
            <a:avLst/>
          </a:prstGeom>
        </p:spPr>
      </p:pic>
      <p:pic>
        <p:nvPicPr>
          <p:cNvPr id="10" name="Picture 9" descr="setting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098" y="2416770"/>
            <a:ext cx="570255" cy="5702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28352" y="2388388"/>
            <a:ext cx="24339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CE0030"/>
                </a:solidFill>
              </a:rPr>
              <a:t>Attributes</a:t>
            </a:r>
            <a:endParaRPr lang="en-US" sz="3200" dirty="0">
              <a:solidFill>
                <a:srgbClr val="CE003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11891" y="2413016"/>
            <a:ext cx="24339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CE0030"/>
                </a:solidFill>
              </a:rPr>
              <a:t>Methods</a:t>
            </a:r>
            <a:endParaRPr lang="en-US" sz="3200" dirty="0">
              <a:solidFill>
                <a:srgbClr val="CE003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6260" y="3124024"/>
            <a:ext cx="42058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image				(</a:t>
            </a:r>
            <a:r>
              <a:rPr lang="en-US" dirty="0" smtClean="0">
                <a:solidFill>
                  <a:srgbClr val="CE0030"/>
                </a:solidFill>
                <a:latin typeface="Courier"/>
                <a:cs typeface="Courier"/>
              </a:rPr>
              <a:t>string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r>
              <a:rPr lang="en-US" dirty="0" smtClean="0">
                <a:latin typeface="Courier"/>
                <a:cs typeface="Courier"/>
              </a:rPr>
              <a:t>speed				(</a:t>
            </a:r>
            <a:r>
              <a:rPr lang="en-US" dirty="0" smtClean="0">
                <a:solidFill>
                  <a:srgbClr val="CE0030"/>
                </a:solidFill>
                <a:latin typeface="Courier"/>
                <a:cs typeface="Courier"/>
              </a:rPr>
              <a:t>float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r>
              <a:rPr lang="en-US" dirty="0" err="1" smtClean="0">
                <a:latin typeface="Courier"/>
                <a:cs typeface="Courier"/>
              </a:rPr>
              <a:t>team_name</a:t>
            </a:r>
            <a:r>
              <a:rPr lang="en-US" dirty="0" smtClean="0">
                <a:latin typeface="Courier"/>
                <a:cs typeface="Courier"/>
              </a:rPr>
              <a:t>			(</a:t>
            </a:r>
            <a:r>
              <a:rPr lang="en-US" dirty="0" smtClean="0">
                <a:solidFill>
                  <a:srgbClr val="CE0030"/>
                </a:solidFill>
                <a:latin typeface="Courier"/>
                <a:cs typeface="Courier"/>
              </a:rPr>
              <a:t>string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r>
              <a:rPr lang="en-US" dirty="0" err="1" smtClean="0">
                <a:latin typeface="Courier"/>
                <a:cs typeface="Courier"/>
              </a:rPr>
              <a:t>trial_id</a:t>
            </a:r>
            <a:r>
              <a:rPr lang="en-US" dirty="0" smtClean="0">
                <a:latin typeface="Courier"/>
                <a:cs typeface="Courier"/>
              </a:rPr>
              <a:t>			(</a:t>
            </a:r>
            <a:r>
              <a:rPr lang="en-US" dirty="0" smtClean="0">
                <a:solidFill>
                  <a:srgbClr val="CE0030"/>
                </a:solidFill>
                <a:latin typeface="Courier"/>
                <a:cs typeface="Courier"/>
              </a:rPr>
              <a:t>string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r>
              <a:rPr lang="en-US" dirty="0" err="1" smtClean="0">
                <a:latin typeface="Courier"/>
                <a:cs typeface="Courier"/>
              </a:rPr>
              <a:t>photo_count</a:t>
            </a:r>
            <a:r>
              <a:rPr lang="en-US" dirty="0" smtClean="0">
                <a:latin typeface="Courier"/>
                <a:cs typeface="Courier"/>
              </a:rPr>
              <a:t>		(</a:t>
            </a:r>
            <a:r>
              <a:rPr lang="en-US" dirty="0" smtClean="0">
                <a:solidFill>
                  <a:srgbClr val="CE0030"/>
                </a:solidFill>
                <a:latin typeface="Courier"/>
                <a:cs typeface="Courier"/>
              </a:rPr>
              <a:t>string</a:t>
            </a:r>
            <a:r>
              <a:rPr lang="en-US" dirty="0" smtClean="0">
                <a:latin typeface="Courier"/>
                <a:cs typeface="Courier"/>
              </a:rPr>
              <a:t>)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70099" y="3166617"/>
            <a:ext cx="34750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takeoff()</a:t>
            </a:r>
          </a:p>
          <a:p>
            <a:r>
              <a:rPr lang="en-US" dirty="0">
                <a:latin typeface="Courier"/>
                <a:cs typeface="Courier"/>
              </a:rPr>
              <a:t>l</a:t>
            </a:r>
            <a:r>
              <a:rPr lang="en-US" dirty="0" smtClean="0">
                <a:latin typeface="Courier"/>
                <a:cs typeface="Courier"/>
              </a:rPr>
              <a:t>and()</a:t>
            </a:r>
          </a:p>
          <a:p>
            <a:r>
              <a:rPr lang="en-US" dirty="0">
                <a:latin typeface="Courier"/>
                <a:cs typeface="Courier"/>
              </a:rPr>
              <a:t>h</a:t>
            </a:r>
            <a:r>
              <a:rPr lang="en-US" dirty="0" smtClean="0">
                <a:latin typeface="Courier"/>
                <a:cs typeface="Courier"/>
              </a:rPr>
              <a:t>over()</a:t>
            </a:r>
          </a:p>
          <a:p>
            <a:r>
              <a:rPr lang="en-US" dirty="0" err="1">
                <a:latin typeface="Courier"/>
                <a:cs typeface="Courier"/>
              </a:rPr>
              <a:t>m</a:t>
            </a:r>
            <a:r>
              <a:rPr lang="en-US" dirty="0" err="1" smtClean="0">
                <a:latin typeface="Courier"/>
                <a:cs typeface="Courier"/>
              </a:rPr>
              <a:t>ove_left</a:t>
            </a:r>
            <a:r>
              <a:rPr lang="en-US" dirty="0" smtClean="0">
                <a:latin typeface="Courier"/>
                <a:cs typeface="Courier"/>
              </a:rPr>
              <a:t>()</a:t>
            </a:r>
          </a:p>
          <a:p>
            <a:r>
              <a:rPr lang="en-US" dirty="0" err="1">
                <a:latin typeface="Courier"/>
                <a:cs typeface="Courier"/>
              </a:rPr>
              <a:t>m</a:t>
            </a:r>
            <a:r>
              <a:rPr lang="en-US" dirty="0" err="1" smtClean="0">
                <a:latin typeface="Courier"/>
                <a:cs typeface="Courier"/>
              </a:rPr>
              <a:t>ove_right</a:t>
            </a:r>
            <a:r>
              <a:rPr lang="en-US" dirty="0" smtClean="0">
                <a:latin typeface="Courier"/>
                <a:cs typeface="Courier"/>
              </a:rPr>
              <a:t>()</a:t>
            </a:r>
          </a:p>
          <a:p>
            <a:r>
              <a:rPr lang="en-US" dirty="0" err="1">
                <a:latin typeface="Courier"/>
                <a:cs typeface="Courier"/>
              </a:rPr>
              <a:t>m</a:t>
            </a:r>
            <a:r>
              <a:rPr lang="en-US" dirty="0" err="1" smtClean="0">
                <a:latin typeface="Courier"/>
                <a:cs typeface="Courier"/>
              </a:rPr>
              <a:t>ove_down</a:t>
            </a:r>
            <a:r>
              <a:rPr lang="en-US" dirty="0" smtClean="0">
                <a:latin typeface="Courier"/>
                <a:cs typeface="Courier"/>
              </a:rPr>
              <a:t>()</a:t>
            </a:r>
          </a:p>
          <a:p>
            <a:r>
              <a:rPr lang="en-US" dirty="0" err="1" smtClean="0">
                <a:latin typeface="Courier"/>
                <a:cs typeface="Courier"/>
              </a:rPr>
              <a:t>move_up</a:t>
            </a:r>
            <a:r>
              <a:rPr lang="en-US" dirty="0" smtClean="0">
                <a:latin typeface="Courier"/>
                <a:cs typeface="Courier"/>
              </a:rPr>
              <a:t>()</a:t>
            </a:r>
          </a:p>
          <a:p>
            <a:r>
              <a:rPr lang="en-US" dirty="0" err="1">
                <a:latin typeface="Courier"/>
                <a:cs typeface="Courier"/>
              </a:rPr>
              <a:t>m</a:t>
            </a:r>
            <a:r>
              <a:rPr lang="en-US" dirty="0" err="1" smtClean="0">
                <a:latin typeface="Courier"/>
                <a:cs typeface="Courier"/>
              </a:rPr>
              <a:t>ove_forward</a:t>
            </a:r>
            <a:r>
              <a:rPr lang="en-US" dirty="0" smtClean="0">
                <a:latin typeface="Courier"/>
                <a:cs typeface="Courier"/>
              </a:rPr>
              <a:t>()</a:t>
            </a:r>
          </a:p>
          <a:p>
            <a:r>
              <a:rPr lang="en-US" dirty="0" err="1" smtClean="0">
                <a:latin typeface="Courier"/>
                <a:cs typeface="Courier"/>
              </a:rPr>
              <a:t>move_backward</a:t>
            </a:r>
            <a:r>
              <a:rPr lang="en-US" dirty="0" smtClean="0">
                <a:latin typeface="Courier"/>
                <a:cs typeface="Courier"/>
              </a:rPr>
              <a:t>()</a:t>
            </a:r>
          </a:p>
          <a:p>
            <a:r>
              <a:rPr lang="en-US" dirty="0" err="1" smtClean="0">
                <a:latin typeface="Courier"/>
                <a:cs typeface="Courier"/>
              </a:rPr>
              <a:t>turn_left</a:t>
            </a:r>
            <a:r>
              <a:rPr lang="en-US" dirty="0" smtClean="0">
                <a:latin typeface="Courier"/>
                <a:cs typeface="Courier"/>
              </a:rPr>
              <a:t>()</a:t>
            </a:r>
          </a:p>
          <a:p>
            <a:r>
              <a:rPr lang="en-US" dirty="0" err="1">
                <a:latin typeface="Courier"/>
                <a:cs typeface="Courier"/>
              </a:rPr>
              <a:t>t</a:t>
            </a:r>
            <a:r>
              <a:rPr lang="en-US" dirty="0" err="1" smtClean="0">
                <a:latin typeface="Courier"/>
                <a:cs typeface="Courier"/>
              </a:rPr>
              <a:t>urn_right</a:t>
            </a:r>
            <a:r>
              <a:rPr lang="en-US" dirty="0" smtClean="0">
                <a:latin typeface="Courier"/>
                <a:cs typeface="Courier"/>
              </a:rPr>
              <a:t>()</a:t>
            </a:r>
          </a:p>
          <a:p>
            <a:r>
              <a:rPr lang="en-US" dirty="0">
                <a:latin typeface="Courier"/>
                <a:cs typeface="Courier"/>
              </a:rPr>
              <a:t>h</a:t>
            </a:r>
            <a:r>
              <a:rPr lang="en-US" dirty="0" smtClean="0">
                <a:latin typeface="Courier"/>
                <a:cs typeface="Courier"/>
              </a:rPr>
              <a:t>alt()</a:t>
            </a:r>
          </a:p>
        </p:txBody>
      </p:sp>
    </p:spTree>
    <p:extLst>
      <p:ext uri="{BB962C8B-B14F-4D97-AF65-F5344CB8AC3E}">
        <p14:creationId xmlns:p14="http://schemas.microsoft.com/office/powerpoint/2010/main" val="1706143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352" y="6150019"/>
            <a:ext cx="542019" cy="542019"/>
          </a:xfrm>
          <a:prstGeom prst="rect">
            <a:avLst/>
          </a:prstGeom>
        </p:spPr>
      </p:pic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08" y="5998868"/>
            <a:ext cx="744069" cy="71482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59872" y="274167"/>
            <a:ext cx="8029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  <a:cs typeface="Helvetica Neue Light"/>
              </a:rPr>
              <a:t>Getting started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872" y="1310598"/>
            <a:ext cx="80293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smtClean="0">
                <a:latin typeface="Helvetica Neue Light"/>
                <a:cs typeface="Helvetica Neue Light"/>
              </a:rPr>
              <a:t>First, import the Python library we will use to communicate with the drone: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mport </a:t>
            </a:r>
            <a:r>
              <a:rPr lang="en-US" dirty="0" err="1" smtClean="0">
                <a:latin typeface="Courier"/>
                <a:cs typeface="Courier"/>
              </a:rPr>
              <a:t>cardiff_drone</a:t>
            </a:r>
            <a:endParaRPr lang="en-US" dirty="0" smtClean="0">
              <a:latin typeface="Courier"/>
              <a:cs typeface="Courier"/>
            </a:endParaRP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endParaRPr lang="en-US" dirty="0" smtClean="0">
              <a:latin typeface="Courier"/>
              <a:cs typeface="Courier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Helvetica Neue Light"/>
                <a:cs typeface="Helvetica Neue Light"/>
              </a:rPr>
              <a:t>Next, create an object of the </a:t>
            </a:r>
            <a:r>
              <a:rPr lang="en-US" dirty="0" smtClean="0">
                <a:solidFill>
                  <a:srgbClr val="CE0030"/>
                </a:solidFill>
                <a:latin typeface="Courier"/>
                <a:cs typeface="Courier"/>
              </a:rPr>
              <a:t>Drone </a:t>
            </a:r>
            <a:r>
              <a:rPr lang="en-US" dirty="0" smtClean="0">
                <a:latin typeface="Helvetica Neue Light"/>
                <a:cs typeface="Helvetica Neue Light"/>
              </a:rPr>
              <a:t>class (we’ll call the object </a:t>
            </a:r>
            <a:r>
              <a:rPr lang="en-US" dirty="0" smtClean="0">
                <a:latin typeface="Courier"/>
                <a:cs typeface="Courier"/>
              </a:rPr>
              <a:t>drone</a:t>
            </a:r>
            <a:r>
              <a:rPr lang="en-US" dirty="0" smtClean="0">
                <a:latin typeface="Helvetica Neue Light"/>
                <a:cs typeface="Helvetica Neue Light"/>
              </a:rPr>
              <a:t>, but give it whatever name you prefer):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Courier"/>
                <a:cs typeface="Courier"/>
              </a:rPr>
              <a:t>d</a:t>
            </a:r>
            <a:r>
              <a:rPr lang="en-US" dirty="0" smtClean="0">
                <a:latin typeface="Courier"/>
                <a:cs typeface="Courier"/>
              </a:rPr>
              <a:t>rone = </a:t>
            </a:r>
            <a:r>
              <a:rPr lang="en-US" dirty="0" err="1" smtClean="0">
                <a:latin typeface="Courier"/>
                <a:cs typeface="Courier"/>
              </a:rPr>
              <a:t>cardiff_drone.Drone</a:t>
            </a:r>
            <a:r>
              <a:rPr lang="en-US" dirty="0" smtClean="0">
                <a:latin typeface="Courier"/>
                <a:cs typeface="Courier"/>
              </a:rPr>
              <a:t>()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smtClean="0">
                <a:latin typeface="Helvetica Neue Light"/>
                <a:cs typeface="Helvetica Neue Light"/>
              </a:rPr>
              <a:t>Now you can do what you want with it!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>
                <a:latin typeface="Courier"/>
                <a:cs typeface="Courier"/>
              </a:rPr>
              <a:t>d</a:t>
            </a:r>
            <a:r>
              <a:rPr lang="en-US" dirty="0" err="1" smtClean="0">
                <a:latin typeface="Courier"/>
                <a:cs typeface="Courier"/>
              </a:rPr>
              <a:t>rone.takeoff</a:t>
            </a:r>
            <a:r>
              <a:rPr lang="en-US" dirty="0" smtClean="0">
                <a:latin typeface="Courier"/>
                <a:cs typeface="Courier"/>
              </a:rPr>
              <a:t>()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>
                <a:latin typeface="Courier"/>
                <a:cs typeface="Courier"/>
              </a:rPr>
              <a:t>d</a:t>
            </a:r>
            <a:r>
              <a:rPr lang="en-US" dirty="0" err="1" smtClean="0">
                <a:latin typeface="Courier"/>
                <a:cs typeface="Courier"/>
              </a:rPr>
              <a:t>rone.move_forward</a:t>
            </a:r>
            <a:r>
              <a:rPr lang="en-US" dirty="0" smtClean="0">
                <a:latin typeface="Courier"/>
                <a:cs typeface="Courier"/>
              </a:rPr>
              <a:t>()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>
                <a:latin typeface="Courier"/>
                <a:cs typeface="Courier"/>
              </a:rPr>
              <a:t>d</a:t>
            </a:r>
            <a:r>
              <a:rPr lang="en-US" dirty="0" err="1" smtClean="0">
                <a:latin typeface="Courier"/>
                <a:cs typeface="Courier"/>
              </a:rPr>
              <a:t>rone.land</a:t>
            </a:r>
            <a:r>
              <a:rPr lang="en-US" dirty="0" smtClean="0">
                <a:latin typeface="Courier"/>
                <a:cs typeface="Courier"/>
              </a:rPr>
              <a:t>()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>
                <a:latin typeface="Courier"/>
                <a:cs typeface="Courier"/>
              </a:rPr>
              <a:t>d</a:t>
            </a:r>
            <a:r>
              <a:rPr lang="en-US" dirty="0" err="1" smtClean="0">
                <a:latin typeface="Courier"/>
                <a:cs typeface="Courier"/>
              </a:rPr>
              <a:t>rone.halt</a:t>
            </a:r>
            <a:r>
              <a:rPr lang="en-US" dirty="0" smtClean="0">
                <a:latin typeface="Courier"/>
                <a:cs typeface="Courier"/>
              </a:rPr>
              <a:t>()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234018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352" y="6150019"/>
            <a:ext cx="542019" cy="542019"/>
          </a:xfrm>
          <a:prstGeom prst="rect">
            <a:avLst/>
          </a:prstGeom>
        </p:spPr>
      </p:pic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08" y="5998868"/>
            <a:ext cx="744069" cy="71482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59872" y="274167"/>
            <a:ext cx="8029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  <a:cs typeface="Helvetica Neue Light"/>
              </a:rPr>
              <a:t>Example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872" y="1310598"/>
            <a:ext cx="8029377" cy="2742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latin typeface="Courier"/>
                <a:cs typeface="Courier"/>
              </a:rPr>
              <a:t>&gt;&gt;&gt; import </a:t>
            </a:r>
            <a:r>
              <a:rPr lang="en-US" dirty="0" err="1" smtClean="0">
                <a:latin typeface="Courier"/>
                <a:cs typeface="Courier"/>
              </a:rPr>
              <a:t>cardiff_drone</a:t>
            </a:r>
            <a:endParaRPr lang="en-US" dirty="0" smtClean="0">
              <a:latin typeface="Courier"/>
              <a:cs typeface="Courier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"/>
                <a:cs typeface="Courier"/>
              </a:rPr>
              <a:t>&gt;&gt;&gt; drone = </a:t>
            </a:r>
            <a:r>
              <a:rPr lang="en-US" dirty="0" err="1" smtClean="0">
                <a:latin typeface="Courier"/>
                <a:cs typeface="Courier"/>
              </a:rPr>
              <a:t>cardiff_drone.Drone</a:t>
            </a:r>
            <a:r>
              <a:rPr lang="en-US" dirty="0" smtClean="0">
                <a:latin typeface="Courier"/>
                <a:cs typeface="Courier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"/>
                <a:cs typeface="Courier"/>
              </a:rPr>
              <a:t>&gt;&gt;&gt; </a:t>
            </a:r>
            <a:r>
              <a:rPr lang="en-US" dirty="0" err="1" smtClean="0">
                <a:latin typeface="Courier"/>
                <a:cs typeface="Courier"/>
              </a:rPr>
              <a:t>drone.takeoff</a:t>
            </a:r>
            <a:r>
              <a:rPr lang="en-US" dirty="0" smtClean="0">
                <a:latin typeface="Courier"/>
                <a:cs typeface="Courier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"/>
                <a:cs typeface="Courier"/>
              </a:rPr>
              <a:t>&gt;&gt;&gt; </a:t>
            </a:r>
            <a:r>
              <a:rPr lang="en-US" dirty="0" err="1" smtClean="0">
                <a:latin typeface="Courier"/>
                <a:cs typeface="Courier"/>
              </a:rPr>
              <a:t>drone.move_backward</a:t>
            </a:r>
            <a:r>
              <a:rPr lang="en-US" dirty="0" smtClean="0">
                <a:latin typeface="Courier"/>
                <a:cs typeface="Courier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"/>
                <a:cs typeface="Courier"/>
              </a:rPr>
              <a:t>&gt;&gt;&gt; photo = </a:t>
            </a:r>
            <a:r>
              <a:rPr lang="en-US" dirty="0" err="1" smtClean="0">
                <a:latin typeface="Courier"/>
                <a:cs typeface="Courier"/>
              </a:rPr>
              <a:t>drone.image</a:t>
            </a:r>
            <a:endParaRPr lang="en-US" dirty="0" smtClean="0">
              <a:latin typeface="Courier"/>
              <a:cs typeface="Courier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"/>
                <a:cs typeface="Courier"/>
              </a:rPr>
              <a:t>&gt;&gt;&gt; </a:t>
            </a:r>
            <a:r>
              <a:rPr lang="en-US" dirty="0" err="1" smtClean="0">
                <a:latin typeface="Courier"/>
                <a:cs typeface="Courier"/>
              </a:rPr>
              <a:t>drone.save_photo</a:t>
            </a:r>
            <a:r>
              <a:rPr lang="en-US" dirty="0" smtClean="0">
                <a:latin typeface="Courier"/>
                <a:cs typeface="Courier"/>
              </a:rPr>
              <a:t>(photo)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"/>
                <a:cs typeface="Courier"/>
              </a:rPr>
              <a:t>&gt;&gt;&gt; </a:t>
            </a:r>
            <a:r>
              <a:rPr lang="en-US" dirty="0" err="1" smtClean="0">
                <a:latin typeface="Courier"/>
                <a:cs typeface="Courier"/>
              </a:rPr>
              <a:t>drone.land</a:t>
            </a:r>
            <a:r>
              <a:rPr lang="en-US" dirty="0" smtClean="0">
                <a:latin typeface="Courier"/>
                <a:cs typeface="Courier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Courier"/>
                <a:cs typeface="Courier"/>
              </a:rPr>
              <a:t>&gt;&gt;&gt; </a:t>
            </a:r>
            <a:r>
              <a:rPr lang="en-US" dirty="0" err="1" smtClean="0">
                <a:latin typeface="Courier"/>
                <a:cs typeface="Courier"/>
              </a:rPr>
              <a:t>drone.halt</a:t>
            </a:r>
            <a:r>
              <a:rPr lang="en-US" dirty="0" smtClean="0">
                <a:latin typeface="Courier"/>
                <a:cs typeface="Courier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92190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352" y="6150019"/>
            <a:ext cx="542019" cy="542019"/>
          </a:xfrm>
          <a:prstGeom prst="rect">
            <a:avLst/>
          </a:prstGeom>
        </p:spPr>
      </p:pic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08" y="5998868"/>
            <a:ext cx="744069" cy="71482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59872" y="274167"/>
            <a:ext cx="8029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  <a:cs typeface="Helvetica Neue Light"/>
              </a:rPr>
              <a:t>Example 2: Program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304515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352" y="6150019"/>
            <a:ext cx="542019" cy="542019"/>
          </a:xfrm>
          <a:prstGeom prst="rect">
            <a:avLst/>
          </a:prstGeom>
        </p:spPr>
      </p:pic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08" y="5998868"/>
            <a:ext cx="744069" cy="7148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9872" y="628110"/>
            <a:ext cx="8029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  <a:cs typeface="Helvetica Neue Light"/>
              </a:rPr>
              <a:t>Python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9872" y="1515656"/>
            <a:ext cx="8029377" cy="3370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 Neue Light"/>
                <a:cs typeface="Helvetica Neue Light"/>
              </a:rPr>
              <a:t> </a:t>
            </a:r>
            <a:r>
              <a:rPr lang="en-US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High level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 Neue Light"/>
                <a:cs typeface="Helvetica Neue Light"/>
              </a:rPr>
              <a:t>programming language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 Neue Light"/>
                <a:cs typeface="Helvetica Neue Light"/>
              </a:rPr>
              <a:t> Easy to </a:t>
            </a:r>
            <a:r>
              <a:rPr lang="en-US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learn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 Neue Light"/>
                <a:cs typeface="Helvetica Neue Light"/>
              </a:rPr>
              <a:t> Quick to </a:t>
            </a:r>
            <a:r>
              <a:rPr lang="en-US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use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smtClean="0">
                <a:solidFill>
                  <a:srgbClr val="0D0D0D"/>
                </a:solidFill>
                <a:latin typeface="Helvetica Neue Light"/>
                <a:cs typeface="Helvetica Neue Light"/>
              </a:rPr>
              <a:t> </a:t>
            </a:r>
            <a:r>
              <a:rPr lang="en-US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Free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 Neue Light"/>
                <a:cs typeface="Helvetica Neue Light"/>
              </a:rPr>
              <a:t> to download and use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smtClean="0">
                <a:solidFill>
                  <a:srgbClr val="0D0D0D"/>
                </a:solidFill>
                <a:latin typeface="Helvetica Neue Light"/>
                <a:cs typeface="Helvetica Neue Light"/>
              </a:rPr>
              <a:t> </a:t>
            </a:r>
            <a:r>
              <a:rPr lang="en-US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Cross-platform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 Neue Light"/>
                <a:cs typeface="Helvetica Neue Light"/>
              </a:rPr>
              <a:t> (Relatively) easy to </a:t>
            </a:r>
            <a:r>
              <a:rPr lang="en-US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read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 Neue Light"/>
                <a:cs typeface="Helvetica Neue Light"/>
              </a:rPr>
              <a:t> and </a:t>
            </a:r>
            <a:r>
              <a:rPr lang="en-US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understand</a:t>
            </a:r>
            <a:endParaRPr lang="en-US" dirty="0">
              <a:solidFill>
                <a:srgbClr val="CE0030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732221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352" y="6150019"/>
            <a:ext cx="542019" cy="542019"/>
          </a:xfrm>
          <a:prstGeom prst="rect">
            <a:avLst/>
          </a:prstGeom>
        </p:spPr>
      </p:pic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08" y="5998868"/>
            <a:ext cx="744069" cy="7148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9872" y="628110"/>
            <a:ext cx="8029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  <a:cs typeface="Helvetica Neue Light"/>
              </a:rPr>
              <a:t>‘Hello, world!’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53142" y="2568375"/>
            <a:ext cx="62405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dirty="0" smtClean="0">
                <a:latin typeface="Consolas" charset="0"/>
                <a:cs typeface="Consolas" charset="0"/>
                <a:sym typeface="Consolas" charset="0"/>
              </a:rPr>
              <a:t>public class </a:t>
            </a:r>
            <a:r>
              <a:rPr lang="en-US" dirty="0" err="1">
                <a:latin typeface="Consolas" charset="0"/>
                <a:cs typeface="Consolas" charset="0"/>
                <a:sym typeface="Consolas" charset="0"/>
              </a:rPr>
              <a:t>HelloWorld</a:t>
            </a:r>
            <a:r>
              <a:rPr lang="en-US" dirty="0">
                <a:latin typeface="Consolas" charset="0"/>
                <a:cs typeface="Consolas" charset="0"/>
                <a:sym typeface="Consolas" charset="0"/>
              </a:rPr>
              <a:t> {</a:t>
            </a:r>
            <a:endParaRPr lang="en-US" dirty="0">
              <a:latin typeface="Consolas" charset="0"/>
              <a:sym typeface="Consolas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latin typeface="Consolas" charset="0"/>
                <a:cs typeface="Consolas" charset="0"/>
                <a:sym typeface="Consolas" charset="0"/>
              </a:rPr>
              <a:t>  static public void main( String </a:t>
            </a:r>
            <a:r>
              <a:rPr lang="en-US" dirty="0" err="1">
                <a:latin typeface="Consolas" charset="0"/>
                <a:cs typeface="Consolas" charset="0"/>
                <a:sym typeface="Consolas" charset="0"/>
              </a:rPr>
              <a:t>args</a:t>
            </a:r>
            <a:r>
              <a:rPr lang="en-US" dirty="0">
                <a:latin typeface="Consolas" charset="0"/>
                <a:cs typeface="Consolas" charset="0"/>
                <a:sym typeface="Consolas" charset="0"/>
              </a:rPr>
              <a:t>[] ) {</a:t>
            </a:r>
            <a:endParaRPr lang="en-US" dirty="0">
              <a:latin typeface="Consolas" charset="0"/>
              <a:sym typeface="Consolas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latin typeface="Consolas" charset="0"/>
                <a:cs typeface="Consolas" charset="0"/>
                <a:sym typeface="Consolas" charset="0"/>
              </a:rPr>
              <a:t>    </a:t>
            </a:r>
            <a:r>
              <a:rPr lang="en-US" dirty="0" err="1">
                <a:latin typeface="Consolas" charset="0"/>
                <a:cs typeface="Consolas" charset="0"/>
                <a:sym typeface="Consolas" charset="0"/>
              </a:rPr>
              <a:t>System.out.println</a:t>
            </a:r>
            <a:r>
              <a:rPr lang="en-US" dirty="0">
                <a:latin typeface="Consolas" charset="0"/>
                <a:cs typeface="Consolas" charset="0"/>
                <a:sym typeface="Consolas" charset="0"/>
              </a:rPr>
              <a:t>( "</a:t>
            </a:r>
            <a:r>
              <a:rPr lang="en-US" dirty="0" smtClean="0">
                <a:latin typeface="Consolas" charset="0"/>
                <a:cs typeface="Consolas" charset="0"/>
                <a:sym typeface="Consolas" charset="0"/>
              </a:rPr>
              <a:t>Hello, world</a:t>
            </a:r>
            <a:r>
              <a:rPr lang="en-US" dirty="0">
                <a:latin typeface="Consolas" charset="0"/>
                <a:cs typeface="Consolas" charset="0"/>
                <a:sym typeface="Consolas" charset="0"/>
              </a:rPr>
              <a:t>!" );</a:t>
            </a:r>
            <a:endParaRPr lang="en-US" dirty="0">
              <a:latin typeface="Consolas" charset="0"/>
              <a:sym typeface="Consolas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latin typeface="Consolas" charset="0"/>
                <a:cs typeface="Consolas" charset="0"/>
                <a:sym typeface="Consolas" charset="0"/>
              </a:rPr>
              <a:t>  }</a:t>
            </a:r>
            <a:endParaRPr lang="en-US" dirty="0">
              <a:latin typeface="Consolas" charset="0"/>
              <a:sym typeface="Consolas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latin typeface="Consolas" charset="0"/>
                <a:cs typeface="Consolas" charset="0"/>
                <a:sym typeface="Consolas" charset="0"/>
              </a:rPr>
              <a:t>}</a:t>
            </a:r>
            <a:endParaRPr lang="en-US" dirty="0">
              <a:latin typeface="Consolas" charset="0"/>
              <a:sym typeface="Consola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788" y="2362238"/>
            <a:ext cx="983128" cy="180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33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352" y="6150019"/>
            <a:ext cx="542019" cy="542019"/>
          </a:xfrm>
          <a:prstGeom prst="rect">
            <a:avLst/>
          </a:prstGeom>
        </p:spPr>
      </p:pic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08" y="5998868"/>
            <a:ext cx="744069" cy="7148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9872" y="628110"/>
            <a:ext cx="8029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  <a:cs typeface="Helvetica Neue Light"/>
              </a:rPr>
              <a:t>‘Hello, world!’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53142" y="2184722"/>
            <a:ext cx="62405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dirty="0">
                <a:latin typeface="Consolas" charset="0"/>
                <a:cs typeface="Consolas" charset="0"/>
                <a:sym typeface="Consolas" charset="0"/>
              </a:rPr>
              <a:t>Imports </a:t>
            </a:r>
            <a:r>
              <a:rPr lang="en-US" dirty="0" err="1">
                <a:latin typeface="Consolas" charset="0"/>
                <a:cs typeface="Consolas" charset="0"/>
                <a:sym typeface="Consolas" charset="0"/>
              </a:rPr>
              <a:t>System.Console</a:t>
            </a:r>
            <a:endParaRPr lang="en-US" dirty="0">
              <a:latin typeface="Consolas" charset="0"/>
              <a:sym typeface="Consolas" charset="0"/>
            </a:endParaRPr>
          </a:p>
          <a:p>
            <a:pPr>
              <a:spcBef>
                <a:spcPct val="0"/>
              </a:spcBef>
              <a:defRPr/>
            </a:pPr>
            <a:endParaRPr lang="en-US" dirty="0">
              <a:latin typeface="Consolas" charset="0"/>
              <a:sym typeface="Consolas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latin typeface="Consolas" charset="0"/>
                <a:cs typeface="Consolas" charset="0"/>
                <a:sym typeface="Consolas" charset="0"/>
              </a:rPr>
              <a:t>Class </a:t>
            </a:r>
            <a:r>
              <a:rPr lang="en-US" dirty="0" err="1">
                <a:latin typeface="Consolas" charset="0"/>
                <a:cs typeface="Consolas" charset="0"/>
                <a:sym typeface="Consolas" charset="0"/>
              </a:rPr>
              <a:t>HelloWorld</a:t>
            </a:r>
            <a:endParaRPr lang="en-US" dirty="0">
              <a:latin typeface="Consolas" charset="0"/>
              <a:sym typeface="Consolas" charset="0"/>
            </a:endParaRPr>
          </a:p>
          <a:p>
            <a:pPr>
              <a:spcBef>
                <a:spcPct val="0"/>
              </a:spcBef>
              <a:defRPr/>
            </a:pPr>
            <a:endParaRPr lang="en-US" dirty="0">
              <a:latin typeface="Consolas" charset="0"/>
              <a:sym typeface="Consolas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latin typeface="Consolas" charset="0"/>
                <a:cs typeface="Consolas" charset="0"/>
                <a:sym typeface="Consolas" charset="0"/>
              </a:rPr>
              <a:t>    Public Shared Sub Main()</a:t>
            </a:r>
            <a:endParaRPr lang="en-US" dirty="0">
              <a:latin typeface="Consolas" charset="0"/>
              <a:sym typeface="Consolas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latin typeface="Consolas" charset="0"/>
                <a:cs typeface="Consolas" charset="0"/>
                <a:sym typeface="Consolas" charset="0"/>
              </a:rPr>
              <a:t>        </a:t>
            </a:r>
            <a:r>
              <a:rPr lang="en-US" dirty="0" err="1">
                <a:latin typeface="Consolas" charset="0"/>
                <a:cs typeface="Consolas" charset="0"/>
                <a:sym typeface="Consolas" charset="0"/>
              </a:rPr>
              <a:t>WriteLine</a:t>
            </a:r>
            <a:r>
              <a:rPr lang="en-US" dirty="0">
                <a:latin typeface="Consolas" charset="0"/>
                <a:cs typeface="Consolas" charset="0"/>
                <a:sym typeface="Consolas" charset="0"/>
              </a:rPr>
              <a:t>("Hello, world!")</a:t>
            </a:r>
            <a:endParaRPr lang="en-US" dirty="0">
              <a:latin typeface="Consolas" charset="0"/>
              <a:sym typeface="Consolas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latin typeface="Consolas" charset="0"/>
                <a:cs typeface="Consolas" charset="0"/>
                <a:sym typeface="Consolas" charset="0"/>
              </a:rPr>
              <a:t>    End Sub</a:t>
            </a:r>
            <a:endParaRPr lang="en-US" dirty="0">
              <a:latin typeface="Consolas" charset="0"/>
              <a:sym typeface="Consolas" charset="0"/>
            </a:endParaRPr>
          </a:p>
          <a:p>
            <a:pPr>
              <a:spcBef>
                <a:spcPct val="0"/>
              </a:spcBef>
              <a:defRPr/>
            </a:pPr>
            <a:endParaRPr lang="en-US" dirty="0">
              <a:latin typeface="Consolas" charset="0"/>
              <a:sym typeface="Consolas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latin typeface="Consolas" charset="0"/>
                <a:cs typeface="Consolas" charset="0"/>
                <a:sym typeface="Consolas" charset="0"/>
              </a:rPr>
              <a:t>End Class</a:t>
            </a:r>
            <a:endParaRPr lang="en-US" dirty="0">
              <a:latin typeface="Consolas" charset="0"/>
              <a:sym typeface="Consolas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888" y="2921955"/>
            <a:ext cx="1706927" cy="55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145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352" y="6150019"/>
            <a:ext cx="542019" cy="542019"/>
          </a:xfrm>
          <a:prstGeom prst="rect">
            <a:avLst/>
          </a:prstGeom>
        </p:spPr>
      </p:pic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08" y="5998868"/>
            <a:ext cx="744069" cy="7148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9872" y="628110"/>
            <a:ext cx="8029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  <a:cs typeface="Helvetica Neue Light"/>
              </a:rPr>
              <a:t>‘Hello, world!’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31083" y="1838191"/>
            <a:ext cx="4970566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dirty="0" smtClean="0">
                <a:latin typeface="Consolas Bold" charset="0"/>
                <a:ea typeface="ヒラギノ角ゴ ProN W6" charset="0"/>
                <a:cs typeface="ヒラギノ角ゴ ProN W6" charset="0"/>
                <a:sym typeface="Consolas Bold" charset="0"/>
              </a:rPr>
              <a:t>.text</a:t>
            </a:r>
            <a:endParaRPr lang="en-US" dirty="0">
              <a:latin typeface="Consolas Bold" charset="0"/>
              <a:ea typeface="ヒラギノ角ゴ ProN W6" charset="0"/>
              <a:cs typeface="ヒラギノ角ゴ ProN W6" charset="0"/>
              <a:sym typeface="Consolas Bold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latin typeface="Consolas" charset="0"/>
                <a:ea typeface="ヒラギノ角ゴ ProN W3" charset="0"/>
                <a:cs typeface="Consolas" charset="0"/>
                <a:sym typeface="Consolas" charset="0"/>
              </a:rPr>
              <a:t>	DAT "</a:t>
            </a:r>
            <a:r>
              <a:rPr lang="en-US" dirty="0" smtClean="0">
                <a:latin typeface="Consolas" charset="0"/>
                <a:ea typeface="ヒラギノ角ゴ ProN W3" charset="0"/>
                <a:cs typeface="Consolas" charset="0"/>
                <a:sym typeface="Consolas" charset="0"/>
              </a:rPr>
              <a:t>Hello, world</a:t>
            </a:r>
            <a:r>
              <a:rPr lang="en-US" dirty="0">
                <a:latin typeface="Consolas" charset="0"/>
                <a:ea typeface="ヒラギノ角ゴ ProN W3" charset="0"/>
                <a:cs typeface="Consolas" charset="0"/>
                <a:sym typeface="Consolas" charset="0"/>
              </a:rPr>
              <a:t>!\0</a:t>
            </a:r>
            <a:r>
              <a:rPr lang="ja-JP" altLang="en-US" dirty="0">
                <a:latin typeface="Consolas" charset="0"/>
                <a:ea typeface="ヒラギノ角ゴ ProN W3" charset="0"/>
                <a:cs typeface="Consolas" charset="0"/>
                <a:sym typeface="Consolas" charset="0"/>
              </a:rPr>
              <a:t>“</a:t>
            </a:r>
            <a:endParaRPr lang="en-US" dirty="0">
              <a:latin typeface="Consolas" charset="0"/>
              <a:ea typeface="ヒラギノ角ゴ ProN W3" charset="0"/>
              <a:cs typeface="Consolas" charset="0"/>
              <a:sym typeface="Consolas" charset="0"/>
            </a:endParaRPr>
          </a:p>
          <a:p>
            <a:pPr>
              <a:spcBef>
                <a:spcPct val="0"/>
              </a:spcBef>
              <a:defRPr/>
            </a:pPr>
            <a:endParaRPr lang="en-US" dirty="0">
              <a:latin typeface="Consolas" charset="0"/>
              <a:ea typeface="ヒラギノ角ゴ ProN W3" charset="0"/>
              <a:cs typeface="ヒラギノ角ゴ ProN W3" charset="0"/>
              <a:sym typeface="Consolas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latin typeface="Consolas" charset="0"/>
                <a:ea typeface="ヒラギノ角ゴ ProN W3" charset="0"/>
                <a:cs typeface="ヒラギノ角ゴ ProN W3" charset="0"/>
                <a:sym typeface="Consolas" charset="0"/>
              </a:rPr>
              <a:t>.hello</a:t>
            </a:r>
          </a:p>
          <a:p>
            <a:pPr>
              <a:spcBef>
                <a:spcPct val="0"/>
              </a:spcBef>
              <a:defRPr/>
            </a:pPr>
            <a:r>
              <a:rPr lang="en-US" dirty="0">
                <a:latin typeface="Consolas" charset="0"/>
                <a:ea typeface="ヒラギノ角ゴ ProN W3" charset="0"/>
                <a:cs typeface="ヒラギノ角ゴ ProN W3" charset="0"/>
                <a:sym typeface="Consolas" charset="0"/>
              </a:rPr>
              <a:t>	LDX #</a:t>
            </a:r>
            <a:r>
              <a:rPr lang="en-US" dirty="0" smtClean="0">
                <a:latin typeface="Consolas" charset="0"/>
                <a:ea typeface="ヒラギノ角ゴ ProN W3" charset="0"/>
                <a:cs typeface="ヒラギノ角ゴ ProN W3" charset="0"/>
                <a:sym typeface="Consolas" charset="0"/>
              </a:rPr>
              <a:t>0</a:t>
            </a:r>
          </a:p>
          <a:p>
            <a:pPr>
              <a:spcBef>
                <a:spcPct val="0"/>
              </a:spcBef>
              <a:defRPr/>
            </a:pPr>
            <a:endParaRPr lang="en-US" dirty="0">
              <a:latin typeface="Consolas" charset="0"/>
              <a:ea typeface="ヒラギノ角ゴ ProN W3" charset="0"/>
              <a:cs typeface="ヒラギノ角ゴ ProN W3" charset="0"/>
              <a:sym typeface="Consolas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latin typeface="Consolas" charset="0"/>
                <a:ea typeface="ヒラギノ角ゴ ProN W3" charset="0"/>
                <a:cs typeface="ヒラギノ角ゴ ProN W3" charset="0"/>
                <a:sym typeface="Consolas" charset="0"/>
              </a:rPr>
              <a:t>.loop</a:t>
            </a:r>
          </a:p>
          <a:p>
            <a:pPr>
              <a:spcBef>
                <a:spcPct val="0"/>
              </a:spcBef>
              <a:defRPr/>
            </a:pPr>
            <a:r>
              <a:rPr lang="en-US" dirty="0">
                <a:latin typeface="Consolas" charset="0"/>
                <a:ea typeface="ヒラギノ角ゴ ProN W3" charset="0"/>
                <a:cs typeface="ヒラギノ角ゴ ProN W3" charset="0"/>
                <a:sym typeface="Consolas" charset="0"/>
              </a:rPr>
              <a:t>	LDA </a:t>
            </a:r>
            <a:r>
              <a:rPr lang="en-US" dirty="0" err="1">
                <a:latin typeface="Consolas" charset="0"/>
                <a:ea typeface="ヒラギノ角ゴ ProN W3" charset="0"/>
                <a:cs typeface="ヒラギノ角ゴ ProN W3" charset="0"/>
                <a:sym typeface="Consolas" charset="0"/>
              </a:rPr>
              <a:t>text,X</a:t>
            </a:r>
            <a:endParaRPr lang="en-US" dirty="0">
              <a:latin typeface="Consolas" charset="0"/>
              <a:ea typeface="ヒラギノ角ゴ ProN W3" charset="0"/>
              <a:cs typeface="ヒラギノ角ゴ ProN W3" charset="0"/>
              <a:sym typeface="Consolas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latin typeface="Consolas" charset="0"/>
                <a:ea typeface="ヒラギノ角ゴ ProN W3" charset="0"/>
                <a:cs typeface="ヒラギノ角ゴ ProN W3" charset="0"/>
                <a:sym typeface="Consolas" charset="0"/>
              </a:rPr>
              <a:t>	CMP #0</a:t>
            </a:r>
          </a:p>
          <a:p>
            <a:pPr>
              <a:spcBef>
                <a:spcPct val="0"/>
              </a:spcBef>
              <a:defRPr/>
            </a:pPr>
            <a:r>
              <a:rPr lang="en-US" dirty="0">
                <a:latin typeface="Consolas" charset="0"/>
                <a:ea typeface="ヒラギノ角ゴ ProN W3" charset="0"/>
                <a:cs typeface="ヒラギノ角ゴ ProN W3" charset="0"/>
                <a:sym typeface="Consolas" charset="0"/>
              </a:rPr>
              <a:t>	BEQ </a:t>
            </a:r>
            <a:r>
              <a:rPr lang="en-US" dirty="0" err="1">
                <a:latin typeface="Consolas" charset="0"/>
                <a:ea typeface="ヒラギノ角ゴ ProN W3" charset="0"/>
                <a:cs typeface="ヒラギノ角ゴ ProN W3" charset="0"/>
                <a:sym typeface="Consolas" charset="0"/>
              </a:rPr>
              <a:t>endofstring</a:t>
            </a:r>
            <a:endParaRPr lang="en-US" dirty="0">
              <a:latin typeface="Consolas" charset="0"/>
              <a:ea typeface="ヒラギノ角ゴ ProN W3" charset="0"/>
              <a:cs typeface="ヒラギノ角ゴ ProN W3" charset="0"/>
              <a:sym typeface="Consolas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latin typeface="Consolas" charset="0"/>
                <a:ea typeface="ヒラギノ角ゴ ProN W3" charset="0"/>
                <a:cs typeface="ヒラギノ角ゴ ProN W3" charset="0"/>
                <a:sym typeface="Consolas" charset="0"/>
              </a:rPr>
              <a:t>	JSR &amp;FFEE</a:t>
            </a:r>
          </a:p>
          <a:p>
            <a:pPr>
              <a:spcBef>
                <a:spcPct val="0"/>
              </a:spcBef>
              <a:defRPr/>
            </a:pPr>
            <a:r>
              <a:rPr lang="en-US" dirty="0">
                <a:latin typeface="Consolas" charset="0"/>
                <a:ea typeface="ヒラギノ角ゴ ProN W3" charset="0"/>
                <a:cs typeface="ヒラギノ角ゴ ProN W3" charset="0"/>
                <a:sym typeface="Consolas" charset="0"/>
              </a:rPr>
              <a:t>	INX</a:t>
            </a:r>
          </a:p>
          <a:p>
            <a:pPr>
              <a:spcBef>
                <a:spcPct val="0"/>
              </a:spcBef>
              <a:defRPr/>
            </a:pPr>
            <a:r>
              <a:rPr lang="en-US" dirty="0">
                <a:latin typeface="Consolas" charset="0"/>
                <a:ea typeface="ヒラギノ角ゴ ProN W3" charset="0"/>
                <a:cs typeface="ヒラギノ角ゴ ProN W3" charset="0"/>
                <a:sym typeface="Consolas" charset="0"/>
              </a:rPr>
              <a:t>	JMP loop</a:t>
            </a:r>
          </a:p>
          <a:p>
            <a:pPr>
              <a:spcBef>
                <a:spcPct val="0"/>
              </a:spcBef>
              <a:defRPr/>
            </a:pPr>
            <a:endParaRPr lang="en-US" dirty="0">
              <a:latin typeface="Consolas" charset="0"/>
              <a:ea typeface="ヒラギノ角ゴ ProN W3" charset="0"/>
              <a:cs typeface="ヒラギノ角ゴ ProN W3" charset="0"/>
              <a:sym typeface="Consolas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latin typeface="Consolas" charset="0"/>
                <a:ea typeface="ヒラギノ角ゴ ProN W3" charset="0"/>
                <a:cs typeface="ヒラギノ角ゴ ProN W3" charset="0"/>
                <a:sym typeface="Consolas" charset="0"/>
              </a:rPr>
              <a:t>.</a:t>
            </a:r>
            <a:r>
              <a:rPr lang="en-US" dirty="0" err="1">
                <a:latin typeface="Consolas" charset="0"/>
                <a:ea typeface="ヒラギノ角ゴ ProN W3" charset="0"/>
                <a:cs typeface="ヒラギノ角ゴ ProN W3" charset="0"/>
                <a:sym typeface="Consolas" charset="0"/>
              </a:rPr>
              <a:t>endofstring</a:t>
            </a:r>
            <a:endParaRPr lang="en-US" dirty="0">
              <a:latin typeface="Consolas" charset="0"/>
              <a:ea typeface="ヒラギノ角ゴ ProN W3" charset="0"/>
              <a:cs typeface="ヒラギノ角ゴ ProN W3" charset="0"/>
              <a:sym typeface="Consolas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dirty="0">
                <a:latin typeface="Consolas" charset="0"/>
                <a:ea typeface="ヒラギノ角ゴ ProN W3" charset="0"/>
                <a:cs typeface="ヒラギノ角ゴ ProN W3" charset="0"/>
                <a:sym typeface="Consolas" charset="0"/>
              </a:rPr>
              <a:t>	# All done</a:t>
            </a:r>
            <a:endParaRPr lang="en-US" dirty="0">
              <a:latin typeface="Consolas" charset="0"/>
              <a:ea typeface="ヒラギノ角ゴ ProN W3" charset="0"/>
              <a:cs typeface="ヒラギノ角ゴ ProN W3" charset="0"/>
              <a:sym typeface="Consola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5797" y="3031311"/>
            <a:ext cx="184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8086 Assembler</a:t>
            </a:r>
            <a:endParaRPr lang="en-US" dirty="0">
              <a:solidFill>
                <a:srgbClr val="CE0030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270937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352" y="6150019"/>
            <a:ext cx="542019" cy="542019"/>
          </a:xfrm>
          <a:prstGeom prst="rect">
            <a:avLst/>
          </a:prstGeom>
        </p:spPr>
      </p:pic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08" y="5998868"/>
            <a:ext cx="744069" cy="7148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9872" y="628110"/>
            <a:ext cx="8029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  <a:cs typeface="Helvetica Neue Light"/>
              </a:rPr>
              <a:t>‘Hello, world!’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31083" y="3184010"/>
            <a:ext cx="497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dirty="0" smtClean="0">
                <a:latin typeface="Consolas Bold" charset="0"/>
                <a:ea typeface="ヒラギノ角ゴ ProN W6" charset="0"/>
                <a:cs typeface="ヒラギノ角ゴ ProN W6" charset="0"/>
                <a:sym typeface="Consolas Bold" charset="0"/>
              </a:rPr>
              <a:t>print ‘Hello, world!’</a:t>
            </a:r>
            <a:endParaRPr lang="en-US" dirty="0">
              <a:latin typeface="Consolas" charset="0"/>
              <a:ea typeface="ヒラギノ角ゴ ProN W3" charset="0"/>
              <a:cs typeface="ヒラギノ角ゴ ProN W3" charset="0"/>
              <a:sym typeface="Consolas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72" y="3066289"/>
            <a:ext cx="797950" cy="79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66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352" y="6150019"/>
            <a:ext cx="542019" cy="542019"/>
          </a:xfrm>
          <a:prstGeom prst="rect">
            <a:avLst/>
          </a:prstGeom>
        </p:spPr>
      </p:pic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08" y="5998868"/>
            <a:ext cx="744069" cy="7148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9872" y="628110"/>
            <a:ext cx="8029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  <a:cs typeface="Helvetica Neue Light"/>
              </a:rPr>
              <a:t>The key: object-oriented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9872" y="1781250"/>
            <a:ext cx="8029377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smtClean="0">
                <a:latin typeface="Helvetica Neue Light"/>
                <a:cs typeface="Helvetica Neue Light"/>
              </a:rPr>
              <a:t> Each object has: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dirty="0" smtClean="0">
                <a:latin typeface="Helvetica Neue Light"/>
                <a:cs typeface="Helvetica Neue Light"/>
              </a:rPr>
              <a:t>‘</a:t>
            </a:r>
            <a:r>
              <a:rPr lang="en-US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Attributes</a:t>
            </a:r>
            <a:r>
              <a:rPr lang="en-US" dirty="0" smtClean="0">
                <a:latin typeface="Helvetica Neue Light"/>
                <a:cs typeface="Helvetica Neue Light"/>
              </a:rPr>
              <a:t>’ </a:t>
            </a:r>
          </a:p>
          <a:p>
            <a:pPr marL="1200150" lvl="2" indent="-285750">
              <a:buFont typeface="Arial"/>
              <a:buChar char="•"/>
            </a:pPr>
            <a:r>
              <a:rPr lang="en-US" sz="1600" dirty="0" smtClean="0">
                <a:latin typeface="Helvetica Neue Light"/>
                <a:cs typeface="Helvetica Neue Light"/>
              </a:rPr>
              <a:t>What information the object </a:t>
            </a:r>
            <a:r>
              <a:rPr lang="en-US" sz="1600" i="1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knows</a:t>
            </a:r>
            <a:endParaRPr lang="en-US" sz="1600" dirty="0" smtClean="0">
              <a:solidFill>
                <a:srgbClr val="CE0030"/>
              </a:solidFill>
              <a:latin typeface="Helvetica Neue Light"/>
              <a:cs typeface="Helvetica Neue Light"/>
            </a:endParaRPr>
          </a:p>
          <a:p>
            <a:pPr marL="1200150" lvl="2" indent="-285750">
              <a:buFont typeface="Arial"/>
              <a:buChar char="•"/>
            </a:pPr>
            <a:r>
              <a:rPr lang="en-US" sz="1600" dirty="0" smtClean="0">
                <a:latin typeface="Helvetica Neue Light"/>
                <a:cs typeface="Helvetica Neue Light"/>
              </a:rPr>
              <a:t>different types of information: e.g. </a:t>
            </a:r>
            <a:r>
              <a:rPr lang="en-US" sz="1600" dirty="0" err="1" smtClean="0">
                <a:solidFill>
                  <a:srgbClr val="CE0030"/>
                </a:solidFill>
                <a:latin typeface="Helvetica Neue Light"/>
                <a:cs typeface="Helvetica Neue Light"/>
              </a:rPr>
              <a:t>int</a:t>
            </a:r>
            <a:r>
              <a:rPr lang="en-US" sz="1600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 </a:t>
            </a:r>
            <a:r>
              <a:rPr lang="en-US" sz="1600" dirty="0" smtClean="0">
                <a:latin typeface="Helvetica Neue Light"/>
                <a:cs typeface="Helvetica Neue Light"/>
              </a:rPr>
              <a:t>(number), </a:t>
            </a:r>
            <a:r>
              <a:rPr lang="en-US" sz="1600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string</a:t>
            </a:r>
            <a:r>
              <a:rPr lang="en-US" sz="1600" dirty="0" smtClean="0">
                <a:latin typeface="Helvetica Neue Light"/>
                <a:cs typeface="Helvetica Neue Light"/>
              </a:rPr>
              <a:t> (word), </a:t>
            </a:r>
            <a:r>
              <a:rPr lang="en-US" sz="1600" dirty="0" err="1" smtClean="0">
                <a:solidFill>
                  <a:srgbClr val="CE0030"/>
                </a:solidFill>
                <a:latin typeface="Helvetica Neue Light"/>
                <a:cs typeface="Helvetica Neue Light"/>
              </a:rPr>
              <a:t>boolean</a:t>
            </a:r>
            <a:r>
              <a:rPr lang="en-US" sz="1600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 </a:t>
            </a:r>
            <a:r>
              <a:rPr lang="en-US" sz="1600" dirty="0" smtClean="0">
                <a:latin typeface="Helvetica Neue Light"/>
                <a:cs typeface="Helvetica Neue Light"/>
              </a:rPr>
              <a:t>(true/false), etc</a:t>
            </a:r>
            <a:r>
              <a:rPr lang="en-US" dirty="0" smtClean="0">
                <a:latin typeface="Helvetica Neue Light"/>
                <a:cs typeface="Helvetica Neue Light"/>
              </a:rPr>
              <a:t>.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dirty="0" smtClean="0">
                <a:latin typeface="Helvetica Neue Light"/>
                <a:cs typeface="Helvetica Neue Light"/>
              </a:rPr>
              <a:t>‘</a:t>
            </a:r>
            <a:r>
              <a:rPr lang="en-US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Methods</a:t>
            </a:r>
            <a:r>
              <a:rPr lang="en-US" dirty="0" smtClean="0">
                <a:latin typeface="Helvetica Neue Light"/>
                <a:cs typeface="Helvetica Neue Light"/>
              </a:rPr>
              <a:t>’</a:t>
            </a:r>
          </a:p>
          <a:p>
            <a:pPr marL="1200150" lvl="2" indent="-285750">
              <a:buFont typeface="Arial"/>
              <a:buChar char="•"/>
            </a:pPr>
            <a:r>
              <a:rPr lang="en-US" sz="1600" dirty="0" smtClean="0">
                <a:latin typeface="Helvetica Neue Light"/>
                <a:cs typeface="Helvetica Neue Light"/>
              </a:rPr>
              <a:t>What stuff the object can </a:t>
            </a:r>
            <a:r>
              <a:rPr lang="en-US" sz="1600" i="1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do</a:t>
            </a:r>
            <a:endParaRPr lang="en-US" sz="1600" dirty="0" smtClean="0">
              <a:solidFill>
                <a:srgbClr val="CE0030"/>
              </a:solidFill>
              <a:latin typeface="Helvetica Neue Light"/>
              <a:cs typeface="Helvetica Neue Light"/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smtClean="0">
                <a:latin typeface="Helvetica Neue Light"/>
                <a:cs typeface="Helvetica Neue Light"/>
              </a:rPr>
              <a:t>They allow you to bring </a:t>
            </a:r>
            <a:r>
              <a:rPr lang="en-US" dirty="0" smtClean="0">
                <a:solidFill>
                  <a:srgbClr val="CE0030"/>
                </a:solidFill>
                <a:latin typeface="Helvetica Neue Light"/>
                <a:cs typeface="Helvetica Neue Light"/>
              </a:rPr>
              <a:t>things</a:t>
            </a:r>
            <a:r>
              <a:rPr lang="en-US" dirty="0" smtClean="0">
                <a:latin typeface="Helvetica Neue Light"/>
                <a:cs typeface="Helvetica Neue Light"/>
              </a:rPr>
              <a:t> from a ‘real’ world into a ‘virtual’ one</a:t>
            </a:r>
            <a:endParaRPr lang="en-US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130081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352" y="6150019"/>
            <a:ext cx="542019" cy="542019"/>
          </a:xfrm>
          <a:prstGeom prst="rect">
            <a:avLst/>
          </a:prstGeom>
        </p:spPr>
      </p:pic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08" y="5998868"/>
            <a:ext cx="744069" cy="7148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9872" y="628110"/>
            <a:ext cx="8029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  <a:cs typeface="Helvetica Neue Light"/>
              </a:rPr>
              <a:t>For example, a ‘Vehicle’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7" name="Heptagon 6"/>
          <p:cNvSpPr/>
          <p:nvPr/>
        </p:nvSpPr>
        <p:spPr>
          <a:xfrm>
            <a:off x="949050" y="3167379"/>
            <a:ext cx="1242642" cy="1242642"/>
          </a:xfrm>
          <a:prstGeom prst="heptagon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lis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506" y="1804978"/>
            <a:ext cx="570255" cy="570255"/>
          </a:xfrm>
          <a:prstGeom prst="rect">
            <a:avLst/>
          </a:prstGeom>
        </p:spPr>
      </p:pic>
      <p:pic>
        <p:nvPicPr>
          <p:cNvPr id="11" name="Picture 10" descr="setting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968" y="4413775"/>
            <a:ext cx="570255" cy="57025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19599" y="1790457"/>
            <a:ext cx="24339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CE0030"/>
                </a:solidFill>
              </a:rPr>
              <a:t>Attributes</a:t>
            </a:r>
            <a:endParaRPr lang="en-US" sz="3200" dirty="0">
              <a:solidFill>
                <a:srgbClr val="CE003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97761" y="4410021"/>
            <a:ext cx="24339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CE0030"/>
                </a:solidFill>
              </a:rPr>
              <a:t>Methods</a:t>
            </a:r>
            <a:endParaRPr lang="en-US" sz="3200" dirty="0">
              <a:solidFill>
                <a:srgbClr val="CE003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27506" y="2526093"/>
            <a:ext cx="538022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remaining_fuel</a:t>
            </a:r>
            <a:r>
              <a:rPr lang="en-US" dirty="0" smtClean="0">
                <a:latin typeface="Courier"/>
                <a:cs typeface="Courier"/>
              </a:rPr>
              <a:t> 			(</a:t>
            </a:r>
            <a:r>
              <a:rPr lang="en-US" dirty="0" err="1" smtClean="0">
                <a:solidFill>
                  <a:srgbClr val="CE0030"/>
                </a:solidFill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r>
              <a:rPr lang="en-US" dirty="0" err="1" smtClean="0">
                <a:latin typeface="Courier"/>
                <a:cs typeface="Courier"/>
              </a:rPr>
              <a:t>body_colour</a:t>
            </a:r>
            <a:r>
              <a:rPr lang="en-US" dirty="0" smtClean="0">
                <a:latin typeface="Courier"/>
                <a:cs typeface="Courier"/>
              </a:rPr>
              <a:t> 				(</a:t>
            </a:r>
            <a:r>
              <a:rPr lang="en-US" dirty="0" smtClean="0">
                <a:solidFill>
                  <a:srgbClr val="CE0030"/>
                </a:solidFill>
                <a:latin typeface="Courier"/>
                <a:cs typeface="Courier"/>
              </a:rPr>
              <a:t>string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r>
              <a:rPr lang="en-US" dirty="0" err="1" smtClean="0">
                <a:latin typeface="Courier"/>
                <a:cs typeface="Courier"/>
              </a:rPr>
              <a:t>number_of_passengers</a:t>
            </a:r>
            <a:r>
              <a:rPr lang="en-US" dirty="0" smtClean="0">
                <a:latin typeface="Courier"/>
                <a:cs typeface="Courier"/>
              </a:rPr>
              <a:t>	(</a:t>
            </a:r>
            <a:r>
              <a:rPr lang="en-US" dirty="0" err="1" smtClean="0">
                <a:solidFill>
                  <a:srgbClr val="CE0030"/>
                </a:solidFill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r>
              <a:rPr lang="en-US" dirty="0">
                <a:latin typeface="Courier"/>
                <a:cs typeface="Courier"/>
              </a:rPr>
              <a:t>d</a:t>
            </a:r>
            <a:r>
              <a:rPr lang="en-US" dirty="0" smtClean="0">
                <a:latin typeface="Courier"/>
                <a:cs typeface="Courier"/>
              </a:rPr>
              <a:t>oors						(</a:t>
            </a:r>
            <a:r>
              <a:rPr lang="en-US" dirty="0" smtClean="0">
                <a:solidFill>
                  <a:srgbClr val="CE0030"/>
                </a:solidFill>
                <a:latin typeface="Courier"/>
                <a:cs typeface="Courier"/>
              </a:rPr>
              <a:t>Door[]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 err="1" smtClean="0">
                <a:latin typeface="Courier"/>
                <a:cs typeface="Courier"/>
              </a:rPr>
              <a:t>s_switched_on</a:t>
            </a:r>
            <a:r>
              <a:rPr lang="en-US" dirty="0" smtClean="0">
                <a:latin typeface="Courier"/>
                <a:cs typeface="Courier"/>
              </a:rPr>
              <a:t>			(</a:t>
            </a:r>
            <a:r>
              <a:rPr lang="en-US" dirty="0" err="1" smtClean="0">
                <a:solidFill>
                  <a:srgbClr val="CE0030"/>
                </a:solidFill>
                <a:latin typeface="Courier"/>
                <a:cs typeface="Courier"/>
              </a:rPr>
              <a:t>boolean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r>
              <a:rPr lang="en-US" dirty="0" err="1" smtClean="0">
                <a:latin typeface="Courier"/>
                <a:cs typeface="Courier"/>
              </a:rPr>
              <a:t>current_speed</a:t>
            </a:r>
            <a:r>
              <a:rPr lang="en-US" dirty="0" smtClean="0">
                <a:latin typeface="Courier"/>
                <a:cs typeface="Courier"/>
              </a:rPr>
              <a:t>				(</a:t>
            </a:r>
            <a:r>
              <a:rPr lang="en-US" dirty="0" err="1" smtClean="0">
                <a:solidFill>
                  <a:srgbClr val="CE0030"/>
                </a:solidFill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)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5968" y="5163622"/>
            <a:ext cx="53802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switch_on</a:t>
            </a:r>
            <a:r>
              <a:rPr lang="en-US" dirty="0" smtClean="0">
                <a:latin typeface="Courier"/>
                <a:cs typeface="Courier"/>
              </a:rPr>
              <a:t>()</a:t>
            </a:r>
          </a:p>
          <a:p>
            <a:r>
              <a:rPr lang="en-US" dirty="0" err="1" smtClean="0">
                <a:latin typeface="Courier"/>
                <a:cs typeface="Courier"/>
              </a:rPr>
              <a:t>switch_off</a:t>
            </a:r>
            <a:r>
              <a:rPr lang="en-US" dirty="0" smtClean="0">
                <a:latin typeface="Courier"/>
                <a:cs typeface="Courier"/>
              </a:rPr>
              <a:t>()</a:t>
            </a:r>
          </a:p>
          <a:p>
            <a:r>
              <a:rPr lang="en-US" dirty="0" err="1" smtClean="0">
                <a:latin typeface="Courier"/>
                <a:cs typeface="Courier"/>
              </a:rPr>
              <a:t>move_forwards</a:t>
            </a:r>
            <a:r>
              <a:rPr lang="en-US" dirty="0" smtClean="0">
                <a:latin typeface="Courier"/>
                <a:cs typeface="Courier"/>
              </a:rPr>
              <a:t>()</a:t>
            </a:r>
          </a:p>
          <a:p>
            <a:r>
              <a:rPr lang="en-US" dirty="0" err="1" smtClean="0">
                <a:latin typeface="Courier"/>
                <a:cs typeface="Courier"/>
              </a:rPr>
              <a:t>open_door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smtClean="0">
                <a:solidFill>
                  <a:srgbClr val="CE0030"/>
                </a:solidFill>
                <a:latin typeface="Courier"/>
                <a:cs typeface="Courier"/>
              </a:rPr>
              <a:t>Door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65121" y="4417788"/>
            <a:ext cx="101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 Neue Light"/>
                <a:cs typeface="Helvetica Neue Light"/>
              </a:rPr>
              <a:t>V</a:t>
            </a:r>
            <a:r>
              <a:rPr lang="en-US" dirty="0" smtClean="0">
                <a:latin typeface="Helvetica Neue Light"/>
                <a:cs typeface="Helvetica Neue Light"/>
              </a:rPr>
              <a:t>ehicle</a:t>
            </a:r>
            <a:endParaRPr lang="en-US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115097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9872" y="274167"/>
            <a:ext cx="8029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  <a:cs typeface="Helvetica Neue Light"/>
              </a:rPr>
              <a:t>Planes, trains, and… cars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Helvetica Neue Light"/>
              <a:cs typeface="Helvetica Neue Light"/>
            </a:endParaRPr>
          </a:p>
        </p:txBody>
      </p:sp>
      <p:pic>
        <p:nvPicPr>
          <p:cNvPr id="8" name="Picture 7" descr="li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240" y="1259247"/>
            <a:ext cx="355041" cy="355041"/>
          </a:xfrm>
          <a:prstGeom prst="rect">
            <a:avLst/>
          </a:prstGeom>
        </p:spPr>
      </p:pic>
      <p:pic>
        <p:nvPicPr>
          <p:cNvPr id="11" name="Picture 10" descr="setting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652" y="1259247"/>
            <a:ext cx="355041" cy="35504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261524" y="1215717"/>
            <a:ext cx="36596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"/>
                <a:cs typeface="Courier"/>
              </a:rPr>
              <a:t>remaining_fuel</a:t>
            </a:r>
            <a:r>
              <a:rPr lang="en-US" sz="1400" dirty="0" smtClean="0">
                <a:latin typeface="Courier"/>
                <a:cs typeface="Courier"/>
              </a:rPr>
              <a:t> 		(</a:t>
            </a:r>
            <a:r>
              <a:rPr lang="en-US" sz="1400" dirty="0" err="1" smtClean="0">
                <a:solidFill>
                  <a:srgbClr val="CE0030"/>
                </a:solidFill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body_colour</a:t>
            </a:r>
            <a:r>
              <a:rPr lang="en-US" sz="1400" dirty="0" smtClean="0">
                <a:latin typeface="Courier"/>
                <a:cs typeface="Courier"/>
              </a:rPr>
              <a:t> 			(</a:t>
            </a:r>
            <a:r>
              <a:rPr lang="en-US" sz="1400" dirty="0" smtClean="0">
                <a:solidFill>
                  <a:srgbClr val="CE0030"/>
                </a:solidFill>
                <a:latin typeface="Courier"/>
                <a:cs typeface="Courier"/>
              </a:rPr>
              <a:t>string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number_of_passengers</a:t>
            </a:r>
            <a:r>
              <a:rPr lang="en-US" sz="1400" dirty="0" smtClean="0">
                <a:latin typeface="Courier"/>
                <a:cs typeface="Courier"/>
              </a:rPr>
              <a:t>	(</a:t>
            </a:r>
            <a:r>
              <a:rPr lang="en-US" sz="1400" dirty="0" err="1" smtClean="0">
                <a:solidFill>
                  <a:srgbClr val="CE0030"/>
                </a:solidFill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r>
              <a:rPr lang="en-US" sz="1400" dirty="0">
                <a:latin typeface="Courier"/>
                <a:cs typeface="Courier"/>
              </a:rPr>
              <a:t>d</a:t>
            </a:r>
            <a:r>
              <a:rPr lang="en-US" sz="1400" dirty="0" smtClean="0">
                <a:latin typeface="Courier"/>
                <a:cs typeface="Courier"/>
              </a:rPr>
              <a:t>oors				(</a:t>
            </a:r>
            <a:r>
              <a:rPr lang="en-US" sz="1400" dirty="0" smtClean="0">
                <a:solidFill>
                  <a:srgbClr val="CE0030"/>
                </a:solidFill>
                <a:latin typeface="Courier"/>
                <a:cs typeface="Courier"/>
              </a:rPr>
              <a:t>Door[]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 err="1" smtClean="0">
                <a:latin typeface="Courier"/>
                <a:cs typeface="Courier"/>
              </a:rPr>
              <a:t>s_switched_on</a:t>
            </a:r>
            <a:r>
              <a:rPr lang="en-US" sz="1400" dirty="0" smtClean="0">
                <a:latin typeface="Courier"/>
                <a:cs typeface="Courier"/>
              </a:rPr>
              <a:t>		(</a:t>
            </a:r>
            <a:r>
              <a:rPr lang="en-US" sz="1400" dirty="0" err="1" smtClean="0">
                <a:solidFill>
                  <a:srgbClr val="CE0030"/>
                </a:solidFill>
                <a:latin typeface="Courier"/>
                <a:cs typeface="Courier"/>
              </a:rPr>
              <a:t>boolean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current_speed</a:t>
            </a:r>
            <a:r>
              <a:rPr lang="en-US" sz="1400" dirty="0" smtClean="0">
                <a:latin typeface="Courier"/>
                <a:cs typeface="Courier"/>
              </a:rPr>
              <a:t>		(</a:t>
            </a:r>
            <a:r>
              <a:rPr lang="en-US" sz="1400" dirty="0" err="1" smtClean="0">
                <a:solidFill>
                  <a:srgbClr val="CE0030"/>
                </a:solidFill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99554" y="1215717"/>
            <a:ext cx="266606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"/>
                <a:cs typeface="Courier"/>
              </a:rPr>
              <a:t>switch_on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switch_off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move_forwards</a:t>
            </a:r>
            <a:r>
              <a:rPr lang="en-US" sz="1400" dirty="0" smtClean="0">
                <a:latin typeface="Courier"/>
                <a:cs typeface="Courier"/>
              </a:rPr>
              <a:t>()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open_door</a:t>
            </a:r>
            <a:r>
              <a:rPr lang="en-US" sz="1400" dirty="0" smtClean="0">
                <a:latin typeface="Courier"/>
                <a:cs typeface="Courier"/>
              </a:rPr>
              <a:t>(</a:t>
            </a:r>
            <a:r>
              <a:rPr lang="en-US" sz="1400" dirty="0" smtClean="0">
                <a:solidFill>
                  <a:srgbClr val="CE0030"/>
                </a:solidFill>
                <a:latin typeface="Courier"/>
                <a:cs typeface="Courier"/>
              </a:rPr>
              <a:t>Door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6764" y="1139676"/>
            <a:ext cx="8578856" cy="154296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creen Shot 2014-06-13 at 15.05.5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65" y="3545825"/>
            <a:ext cx="1204891" cy="454959"/>
          </a:xfrm>
          <a:prstGeom prst="rect">
            <a:avLst/>
          </a:prstGeom>
        </p:spPr>
      </p:pic>
      <p:pic>
        <p:nvPicPr>
          <p:cNvPr id="10" name="Picture 9" descr="Screen Shot 2014-06-13 at 15.05.5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544" y="3435011"/>
            <a:ext cx="1231900" cy="647700"/>
          </a:xfrm>
          <a:prstGeom prst="rect">
            <a:avLst/>
          </a:prstGeom>
        </p:spPr>
      </p:pic>
      <p:pic>
        <p:nvPicPr>
          <p:cNvPr id="17" name="Picture 16" descr="Screen Shot 2014-06-13 at 15.06.0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961" y="3498511"/>
            <a:ext cx="1168400" cy="5842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181710" y="3435011"/>
            <a:ext cx="2739464" cy="329668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098694" y="3435011"/>
            <a:ext cx="2766926" cy="329668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82858" y="3435011"/>
            <a:ext cx="2694020" cy="329668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ptagon 20"/>
          <p:cNvSpPr/>
          <p:nvPr/>
        </p:nvSpPr>
        <p:spPr>
          <a:xfrm>
            <a:off x="559872" y="1479415"/>
            <a:ext cx="892198" cy="892198"/>
          </a:xfrm>
          <a:prstGeom prst="heptagon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86764" y="4178294"/>
            <a:ext cx="269011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manufacturer	(string)</a:t>
            </a:r>
          </a:p>
          <a:p>
            <a:r>
              <a:rPr lang="en-US" sz="1200" dirty="0" smtClean="0">
                <a:latin typeface="Courier"/>
                <a:cs typeface="Courier"/>
              </a:rPr>
              <a:t>model		(string)</a:t>
            </a:r>
          </a:p>
          <a:p>
            <a:r>
              <a:rPr lang="en-US" sz="1200" dirty="0" err="1">
                <a:latin typeface="Courier"/>
                <a:cs typeface="Courier"/>
              </a:rPr>
              <a:t>m</a:t>
            </a:r>
            <a:r>
              <a:rPr lang="en-US" sz="1200" dirty="0" err="1" smtClean="0">
                <a:latin typeface="Courier"/>
                <a:cs typeface="Courier"/>
              </a:rPr>
              <a:t>ax_speed</a:t>
            </a:r>
            <a:r>
              <a:rPr lang="en-US" sz="1200" dirty="0" smtClean="0">
                <a:latin typeface="Courier"/>
                <a:cs typeface="Courier"/>
              </a:rPr>
              <a:t>		(</a:t>
            </a:r>
            <a:r>
              <a:rPr lang="en-US" sz="1200" dirty="0" err="1" smtClean="0">
                <a:latin typeface="Courier"/>
                <a:cs typeface="Courier"/>
              </a:rPr>
              <a:t>int</a:t>
            </a:r>
            <a:r>
              <a:rPr lang="en-US" sz="1200" dirty="0" smtClean="0">
                <a:latin typeface="Courier"/>
                <a:cs typeface="Courier"/>
              </a:rPr>
              <a:t>)</a:t>
            </a:r>
          </a:p>
          <a:p>
            <a:r>
              <a:rPr lang="en-US" sz="1200" dirty="0" err="1" smtClean="0">
                <a:latin typeface="Courier"/>
                <a:cs typeface="Courier"/>
              </a:rPr>
              <a:t>max_altitude</a:t>
            </a:r>
            <a:r>
              <a:rPr lang="en-US" sz="1200" dirty="0" smtClean="0">
                <a:latin typeface="Courier"/>
                <a:cs typeface="Courier"/>
              </a:rPr>
              <a:t>	(</a:t>
            </a:r>
            <a:r>
              <a:rPr lang="en-US" sz="1200" dirty="0" err="1" smtClean="0">
                <a:latin typeface="Courier"/>
                <a:cs typeface="Courier"/>
              </a:rPr>
              <a:t>int</a:t>
            </a:r>
            <a:r>
              <a:rPr lang="en-US" sz="1200" dirty="0" smtClean="0">
                <a:latin typeface="Courier"/>
                <a:cs typeface="Courier"/>
              </a:rPr>
              <a:t>)</a:t>
            </a:r>
          </a:p>
          <a:p>
            <a:r>
              <a:rPr lang="en-US" sz="1200" dirty="0" smtClean="0">
                <a:latin typeface="Courier"/>
                <a:cs typeface="Courier"/>
              </a:rPr>
              <a:t>airline		(string)</a:t>
            </a:r>
          </a:p>
          <a:p>
            <a:r>
              <a:rPr lang="en-US" sz="1200" dirty="0" err="1" smtClean="0">
                <a:latin typeface="Courier"/>
                <a:cs typeface="Courier"/>
              </a:rPr>
              <a:t>is_airbourne</a:t>
            </a:r>
            <a:r>
              <a:rPr lang="en-US" sz="1200" dirty="0" smtClean="0">
                <a:latin typeface="Courier"/>
                <a:cs typeface="Courier"/>
              </a:rPr>
              <a:t>	(</a:t>
            </a:r>
            <a:r>
              <a:rPr lang="en-US" sz="1200" dirty="0" err="1" smtClean="0">
                <a:latin typeface="Courier"/>
                <a:cs typeface="Courier"/>
              </a:rPr>
              <a:t>boolean</a:t>
            </a:r>
            <a:r>
              <a:rPr lang="en-US" sz="1200" dirty="0" smtClean="0">
                <a:latin typeface="Courier"/>
                <a:cs typeface="Courier"/>
              </a:rPr>
              <a:t>)</a:t>
            </a:r>
          </a:p>
          <a:p>
            <a:endParaRPr lang="en-US" sz="1200" dirty="0" smtClean="0">
              <a:latin typeface="Courier"/>
              <a:cs typeface="Courier"/>
            </a:endParaRPr>
          </a:p>
          <a:p>
            <a:r>
              <a:rPr lang="en-US" sz="1200" dirty="0" err="1" smtClean="0">
                <a:latin typeface="Courier"/>
                <a:cs typeface="Courier"/>
              </a:rPr>
              <a:t>take_off</a:t>
            </a:r>
            <a:r>
              <a:rPr lang="en-US" sz="1200" dirty="0" smtClean="0">
                <a:latin typeface="Courier"/>
                <a:cs typeface="Courier"/>
              </a:rPr>
              <a:t>()</a:t>
            </a:r>
          </a:p>
          <a:p>
            <a:r>
              <a:rPr lang="en-US" sz="1200" dirty="0">
                <a:latin typeface="Courier"/>
                <a:cs typeface="Courier"/>
              </a:rPr>
              <a:t>l</a:t>
            </a:r>
            <a:r>
              <a:rPr lang="en-US" sz="1200" dirty="0" smtClean="0">
                <a:latin typeface="Courier"/>
                <a:cs typeface="Courier"/>
              </a:rPr>
              <a:t>and()</a:t>
            </a:r>
          </a:p>
          <a:p>
            <a:r>
              <a:rPr lang="en-US" sz="1200" dirty="0" err="1" smtClean="0">
                <a:latin typeface="Courier"/>
                <a:cs typeface="Courier"/>
              </a:rPr>
              <a:t>increase_altitude</a:t>
            </a:r>
            <a:r>
              <a:rPr lang="en-US" sz="1200" dirty="0" smtClean="0">
                <a:latin typeface="Courier"/>
                <a:cs typeface="Courier"/>
              </a:rPr>
              <a:t>(</a:t>
            </a:r>
            <a:r>
              <a:rPr lang="en-US" sz="1200" dirty="0" err="1" smtClean="0">
                <a:latin typeface="Courier"/>
                <a:cs typeface="Courier"/>
              </a:rPr>
              <a:t>int</a:t>
            </a:r>
            <a:r>
              <a:rPr lang="en-US" sz="1200" dirty="0" smtClean="0">
                <a:latin typeface="Courier"/>
                <a:cs typeface="Courier"/>
              </a:rPr>
              <a:t>)</a:t>
            </a:r>
          </a:p>
          <a:p>
            <a:r>
              <a:rPr lang="en-US" sz="1200" dirty="0" err="1" smtClean="0">
                <a:latin typeface="Courier"/>
                <a:cs typeface="Courier"/>
              </a:rPr>
              <a:t>rudder_left</a:t>
            </a:r>
            <a:r>
              <a:rPr lang="en-US" sz="1200" dirty="0" smtClean="0">
                <a:latin typeface="Courier"/>
                <a:cs typeface="Courier"/>
              </a:rPr>
              <a:t>(</a:t>
            </a:r>
            <a:r>
              <a:rPr lang="en-US" sz="1200" dirty="0" err="1" smtClean="0">
                <a:latin typeface="Courier"/>
                <a:cs typeface="Courier"/>
              </a:rPr>
              <a:t>int</a:t>
            </a:r>
            <a:r>
              <a:rPr lang="en-US" sz="1200" dirty="0" smtClean="0">
                <a:latin typeface="Courier"/>
                <a:cs typeface="Courier"/>
              </a:rPr>
              <a:t>)</a:t>
            </a:r>
          </a:p>
          <a:p>
            <a:r>
              <a:rPr lang="en-US" sz="1200" dirty="0" err="1">
                <a:latin typeface="Courier"/>
                <a:cs typeface="Courier"/>
              </a:rPr>
              <a:t>l</a:t>
            </a:r>
            <a:r>
              <a:rPr lang="en-US" sz="1200" dirty="0" err="1" smtClean="0">
                <a:latin typeface="Courier"/>
                <a:cs typeface="Courier"/>
              </a:rPr>
              <a:t>ower_landing_gear</a:t>
            </a:r>
            <a:r>
              <a:rPr lang="en-US" sz="1200" dirty="0" smtClean="0">
                <a:latin typeface="Courier"/>
                <a:cs typeface="Courier"/>
              </a:rPr>
              <a:t>()</a:t>
            </a:r>
          </a:p>
          <a:p>
            <a:r>
              <a:rPr lang="en-US" sz="1200" dirty="0" err="1">
                <a:latin typeface="Courier"/>
                <a:cs typeface="Courier"/>
              </a:rPr>
              <a:t>m</a:t>
            </a:r>
            <a:r>
              <a:rPr lang="en-US" sz="1200" dirty="0" err="1" smtClean="0">
                <a:latin typeface="Courier"/>
                <a:cs typeface="Courier"/>
              </a:rPr>
              <a:t>ove_wing_flap_up</a:t>
            </a:r>
            <a:r>
              <a:rPr lang="en-US" sz="1200" dirty="0" smtClean="0">
                <a:latin typeface="Courier"/>
                <a:cs typeface="Courier"/>
              </a:rPr>
              <a:t>(</a:t>
            </a:r>
            <a:r>
              <a:rPr lang="en-US" sz="1200" dirty="0" err="1" smtClean="0">
                <a:latin typeface="Courier"/>
                <a:cs typeface="Courier"/>
              </a:rPr>
              <a:t>int</a:t>
            </a:r>
            <a:r>
              <a:rPr lang="en-US" sz="1200" dirty="0" smtClean="0">
                <a:latin typeface="Courier"/>
                <a:cs typeface="Courier"/>
              </a:rPr>
              <a:t>)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13393" y="4238706"/>
            <a:ext cx="269011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operator		(string)</a:t>
            </a:r>
          </a:p>
          <a:p>
            <a:r>
              <a:rPr lang="en-US" sz="1200" dirty="0" err="1" smtClean="0">
                <a:latin typeface="Courier"/>
                <a:cs typeface="Courier"/>
              </a:rPr>
              <a:t>max_speed</a:t>
            </a:r>
            <a:r>
              <a:rPr lang="en-US" sz="1200" dirty="0" smtClean="0">
                <a:latin typeface="Courier"/>
                <a:cs typeface="Courier"/>
              </a:rPr>
              <a:t>		(</a:t>
            </a:r>
            <a:r>
              <a:rPr lang="en-US" sz="1200" dirty="0" err="1" smtClean="0">
                <a:latin typeface="Courier"/>
                <a:cs typeface="Courier"/>
              </a:rPr>
              <a:t>int</a:t>
            </a:r>
            <a:r>
              <a:rPr lang="en-US" sz="1200" dirty="0" smtClean="0">
                <a:latin typeface="Courier"/>
                <a:cs typeface="Courier"/>
              </a:rPr>
              <a:t>)</a:t>
            </a:r>
          </a:p>
          <a:p>
            <a:r>
              <a:rPr lang="en-US" sz="1200" dirty="0" err="1">
                <a:latin typeface="Courier"/>
                <a:cs typeface="Courier"/>
              </a:rPr>
              <a:t>f</a:t>
            </a:r>
            <a:r>
              <a:rPr lang="en-US" sz="1200" dirty="0" err="1" smtClean="0">
                <a:latin typeface="Courier"/>
                <a:cs typeface="Courier"/>
              </a:rPr>
              <a:t>uel_type</a:t>
            </a:r>
            <a:r>
              <a:rPr lang="en-US" sz="1200" dirty="0" smtClean="0">
                <a:latin typeface="Courier"/>
                <a:cs typeface="Courier"/>
              </a:rPr>
              <a:t>		(string)</a:t>
            </a:r>
          </a:p>
          <a:p>
            <a:r>
              <a:rPr lang="en-US" sz="1200" dirty="0" err="1" smtClean="0">
                <a:latin typeface="Courier"/>
                <a:cs typeface="Courier"/>
              </a:rPr>
              <a:t>next_station</a:t>
            </a:r>
            <a:r>
              <a:rPr lang="en-US" sz="1200" dirty="0" smtClean="0">
                <a:latin typeface="Courier"/>
                <a:cs typeface="Courier"/>
              </a:rPr>
              <a:t>	(string)</a:t>
            </a:r>
          </a:p>
          <a:p>
            <a:r>
              <a:rPr lang="en-US" sz="1200" dirty="0" smtClean="0">
                <a:latin typeface="Courier"/>
                <a:cs typeface="Courier"/>
              </a:rPr>
              <a:t>carriages		(</a:t>
            </a:r>
            <a:r>
              <a:rPr lang="en-US" sz="1200" dirty="0" err="1" smtClean="0">
                <a:latin typeface="Courier"/>
                <a:cs typeface="Courier"/>
              </a:rPr>
              <a:t>int</a:t>
            </a:r>
            <a:r>
              <a:rPr lang="en-US" sz="1200" dirty="0" smtClean="0">
                <a:latin typeface="Courier"/>
                <a:cs typeface="Courier"/>
              </a:rPr>
              <a:t>)</a:t>
            </a:r>
          </a:p>
          <a:p>
            <a:r>
              <a:rPr lang="en-US" sz="1200" dirty="0" smtClean="0">
                <a:latin typeface="Courier"/>
                <a:cs typeface="Courier"/>
              </a:rPr>
              <a:t>itinerary		(string[])</a:t>
            </a:r>
          </a:p>
          <a:p>
            <a:endParaRPr lang="en-US" sz="1200" dirty="0" smtClean="0">
              <a:latin typeface="Courier"/>
              <a:cs typeface="Courier"/>
            </a:endParaRPr>
          </a:p>
          <a:p>
            <a:r>
              <a:rPr lang="en-US" sz="1200" dirty="0" err="1" smtClean="0">
                <a:latin typeface="Courier"/>
                <a:cs typeface="Courier"/>
              </a:rPr>
              <a:t>open_all_doors</a:t>
            </a:r>
            <a:r>
              <a:rPr lang="en-US" sz="1200" dirty="0" smtClean="0">
                <a:latin typeface="Courier"/>
                <a:cs typeface="Courier"/>
              </a:rPr>
              <a:t>(string)</a:t>
            </a:r>
          </a:p>
          <a:p>
            <a:r>
              <a:rPr lang="en-US" sz="1200" dirty="0" err="1">
                <a:latin typeface="Courier"/>
                <a:cs typeface="Courier"/>
              </a:rPr>
              <a:t>s</a:t>
            </a:r>
            <a:r>
              <a:rPr lang="en-US" sz="1200" dirty="0" err="1" smtClean="0">
                <a:latin typeface="Courier"/>
                <a:cs typeface="Courier"/>
              </a:rPr>
              <a:t>et_speed</a:t>
            </a:r>
            <a:r>
              <a:rPr lang="en-US" sz="1200" dirty="0" smtClean="0">
                <a:latin typeface="Courier"/>
                <a:cs typeface="Courier"/>
              </a:rPr>
              <a:t>(</a:t>
            </a:r>
            <a:r>
              <a:rPr lang="en-US" sz="1200" dirty="0" err="1" smtClean="0">
                <a:latin typeface="Courier"/>
                <a:cs typeface="Courier"/>
              </a:rPr>
              <a:t>int</a:t>
            </a:r>
            <a:r>
              <a:rPr lang="en-US" sz="1200" dirty="0" smtClean="0">
                <a:latin typeface="Courier"/>
                <a:cs typeface="Courier"/>
              </a:rPr>
              <a:t>)</a:t>
            </a:r>
          </a:p>
          <a:p>
            <a:r>
              <a:rPr lang="en-US" sz="1200" dirty="0">
                <a:latin typeface="Courier"/>
                <a:cs typeface="Courier"/>
              </a:rPr>
              <a:t>s</a:t>
            </a:r>
            <a:r>
              <a:rPr lang="en-US" sz="1200" dirty="0" smtClean="0">
                <a:latin typeface="Courier"/>
                <a:cs typeface="Courier"/>
              </a:rPr>
              <a:t>top()</a:t>
            </a:r>
          </a:p>
          <a:p>
            <a:r>
              <a:rPr lang="en-US" sz="1200" dirty="0" err="1">
                <a:latin typeface="Courier"/>
                <a:cs typeface="Courier"/>
              </a:rPr>
              <a:t>b</a:t>
            </a:r>
            <a:r>
              <a:rPr lang="en-US" sz="1200" dirty="0" err="1" smtClean="0">
                <a:latin typeface="Courier"/>
                <a:cs typeface="Courier"/>
              </a:rPr>
              <a:t>e_late</a:t>
            </a:r>
            <a:r>
              <a:rPr lang="en-US" sz="1200" dirty="0" smtClean="0">
                <a:latin typeface="Courier"/>
                <a:cs typeface="Courier"/>
              </a:rPr>
              <a:t>()</a:t>
            </a:r>
          </a:p>
          <a:p>
            <a:r>
              <a:rPr lang="en-US" sz="1200" dirty="0" err="1" smtClean="0">
                <a:latin typeface="Courier"/>
                <a:cs typeface="Courier"/>
              </a:rPr>
              <a:t>generate_breakdown_excuse</a:t>
            </a:r>
            <a:r>
              <a:rPr lang="en-US" sz="1200" dirty="0" smtClean="0">
                <a:latin typeface="Courier"/>
                <a:cs typeface="Courier"/>
              </a:rPr>
              <a:t>()</a:t>
            </a:r>
          </a:p>
          <a:p>
            <a:r>
              <a:rPr lang="en-US" sz="1200" dirty="0" err="1" smtClean="0">
                <a:latin typeface="Courier"/>
                <a:cs typeface="Courier"/>
              </a:rPr>
              <a:t>make_safety_announcement</a:t>
            </a:r>
            <a:r>
              <a:rPr lang="en-US" sz="1200" dirty="0" smtClean="0">
                <a:latin typeface="Courier"/>
                <a:cs typeface="Courier"/>
              </a:rPr>
              <a:t>()</a:t>
            </a:r>
          </a:p>
        </p:txBody>
      </p:sp>
      <p:cxnSp>
        <p:nvCxnSpPr>
          <p:cNvPr id="25" name="Straight Arrow Connector 24"/>
          <p:cNvCxnSpPr>
            <a:stCxn id="20" idx="0"/>
          </p:cNvCxnSpPr>
          <p:nvPr/>
        </p:nvCxnSpPr>
        <p:spPr>
          <a:xfrm flipV="1">
            <a:off x="1629868" y="2682641"/>
            <a:ext cx="0" cy="7523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567970" y="2682641"/>
            <a:ext cx="0" cy="7523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7517537" y="2682641"/>
            <a:ext cx="0" cy="7523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98694" y="4260355"/>
            <a:ext cx="26901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make			(string)</a:t>
            </a:r>
          </a:p>
          <a:p>
            <a:r>
              <a:rPr lang="en-US" sz="1200" dirty="0" smtClean="0">
                <a:latin typeface="Courier"/>
                <a:cs typeface="Courier"/>
              </a:rPr>
              <a:t>model		(string)</a:t>
            </a:r>
          </a:p>
          <a:p>
            <a:r>
              <a:rPr lang="en-US" sz="1200" dirty="0" err="1" smtClean="0">
                <a:latin typeface="Courier"/>
                <a:cs typeface="Courier"/>
              </a:rPr>
              <a:t>license_plate</a:t>
            </a:r>
            <a:r>
              <a:rPr lang="en-US" sz="1200" dirty="0" smtClean="0">
                <a:latin typeface="Courier"/>
                <a:cs typeface="Courier"/>
              </a:rPr>
              <a:t>	(string)</a:t>
            </a:r>
          </a:p>
          <a:p>
            <a:r>
              <a:rPr lang="en-US" sz="1200" dirty="0" err="1">
                <a:latin typeface="Courier"/>
                <a:cs typeface="Courier"/>
              </a:rPr>
              <a:t>e</a:t>
            </a:r>
            <a:r>
              <a:rPr lang="en-US" sz="1200" dirty="0" err="1" smtClean="0">
                <a:latin typeface="Courier"/>
                <a:cs typeface="Courier"/>
              </a:rPr>
              <a:t>ngine_size</a:t>
            </a:r>
            <a:r>
              <a:rPr lang="en-US" sz="1200" dirty="0" smtClean="0">
                <a:latin typeface="Courier"/>
                <a:cs typeface="Courier"/>
              </a:rPr>
              <a:t>	(float)</a:t>
            </a:r>
          </a:p>
          <a:p>
            <a:r>
              <a:rPr lang="en-US" sz="1200" dirty="0" err="1" smtClean="0">
                <a:latin typeface="Courier"/>
                <a:cs typeface="Courier"/>
              </a:rPr>
              <a:t>fuel_type</a:t>
            </a:r>
            <a:r>
              <a:rPr lang="en-US" sz="1200" dirty="0" smtClean="0">
                <a:latin typeface="Courier"/>
                <a:cs typeface="Courier"/>
              </a:rPr>
              <a:t>		(string)</a:t>
            </a:r>
          </a:p>
          <a:p>
            <a:r>
              <a:rPr lang="en-US" sz="1200" dirty="0" err="1" smtClean="0">
                <a:latin typeface="Courier"/>
                <a:cs typeface="Courier"/>
              </a:rPr>
              <a:t>x_coordinate</a:t>
            </a:r>
            <a:r>
              <a:rPr lang="en-US" sz="1200" dirty="0" smtClean="0">
                <a:latin typeface="Courier"/>
                <a:cs typeface="Courier"/>
              </a:rPr>
              <a:t>	(float)</a:t>
            </a:r>
          </a:p>
          <a:p>
            <a:r>
              <a:rPr lang="en-US" sz="1200" dirty="0" err="1" smtClean="0">
                <a:latin typeface="Courier"/>
                <a:cs typeface="Courier"/>
              </a:rPr>
              <a:t>y_coordinate</a:t>
            </a:r>
            <a:r>
              <a:rPr lang="en-US" sz="1200" dirty="0" smtClean="0">
                <a:latin typeface="Courier"/>
                <a:cs typeface="Courier"/>
              </a:rPr>
              <a:t>	(float)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 smtClean="0">
                <a:latin typeface="Courier"/>
                <a:cs typeface="Courier"/>
              </a:rPr>
              <a:t>reverse()</a:t>
            </a:r>
          </a:p>
          <a:p>
            <a:r>
              <a:rPr lang="en-US" sz="1200" dirty="0" err="1">
                <a:latin typeface="Courier"/>
                <a:cs typeface="Courier"/>
              </a:rPr>
              <a:t>e</a:t>
            </a:r>
            <a:r>
              <a:rPr lang="en-US" sz="1200" dirty="0" err="1" smtClean="0">
                <a:latin typeface="Courier"/>
                <a:cs typeface="Courier"/>
              </a:rPr>
              <a:t>ngage_handbrake</a:t>
            </a:r>
            <a:r>
              <a:rPr lang="en-US" sz="1200" dirty="0" smtClean="0">
                <a:latin typeface="Courier"/>
                <a:cs typeface="Courier"/>
              </a:rPr>
              <a:t>()</a:t>
            </a:r>
          </a:p>
          <a:p>
            <a:r>
              <a:rPr lang="en-US" sz="1200" dirty="0" err="1" smtClean="0">
                <a:latin typeface="Courier"/>
                <a:cs typeface="Courier"/>
              </a:rPr>
              <a:t>change_gear</a:t>
            </a:r>
            <a:r>
              <a:rPr lang="en-US" sz="1200" dirty="0" smtClean="0">
                <a:latin typeface="Courier"/>
                <a:cs typeface="Courier"/>
              </a:rPr>
              <a:t>(</a:t>
            </a:r>
            <a:r>
              <a:rPr lang="en-US" sz="1200" dirty="0" err="1" smtClean="0">
                <a:latin typeface="Courier"/>
                <a:cs typeface="Courier"/>
              </a:rPr>
              <a:t>int</a:t>
            </a:r>
            <a:r>
              <a:rPr lang="en-US" sz="1200" dirty="0" smtClean="0">
                <a:latin typeface="Courier"/>
                <a:cs typeface="Courier"/>
              </a:rPr>
              <a:t>)</a:t>
            </a:r>
          </a:p>
          <a:p>
            <a:r>
              <a:rPr lang="en-US" sz="1200" dirty="0" err="1" smtClean="0">
                <a:latin typeface="Courier"/>
                <a:cs typeface="Courier"/>
              </a:rPr>
              <a:t>open_window</a:t>
            </a:r>
            <a:r>
              <a:rPr lang="en-US" sz="1200" dirty="0" smtClean="0">
                <a:latin typeface="Courier"/>
                <a:cs typeface="Courier"/>
              </a:rPr>
              <a:t>(Window)</a:t>
            </a:r>
          </a:p>
        </p:txBody>
      </p:sp>
    </p:spTree>
    <p:extLst>
      <p:ext uri="{BB962C8B-B14F-4D97-AF65-F5344CB8AC3E}">
        <p14:creationId xmlns:p14="http://schemas.microsoft.com/office/powerpoint/2010/main" val="4194627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4478</TotalTime>
  <Words>666</Words>
  <Application>Microsoft Macintosh PowerPoint</Application>
  <PresentationFormat>On-screen Show (4:3)</PresentationFormat>
  <Paragraphs>179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 practical introduction 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Cardiff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practical introduction to</dc:title>
  <dc:creator>Will Webberley</dc:creator>
  <cp:lastModifiedBy>Will Webberley</cp:lastModifiedBy>
  <cp:revision>24</cp:revision>
  <dcterms:created xsi:type="dcterms:W3CDTF">2014-06-13T12:48:38Z</dcterms:created>
  <dcterms:modified xsi:type="dcterms:W3CDTF">2014-06-16T15:26:42Z</dcterms:modified>
</cp:coreProperties>
</file>