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8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12" y="359146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A practical introduction to</a:t>
            </a:r>
            <a:endParaRPr lang="en-US" dirty="0">
              <a:latin typeface="Helvetica Neue Thin"/>
              <a:cs typeface="Helvetica Neue Thin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4" y="170682"/>
            <a:ext cx="1399527" cy="134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43" y="4619684"/>
            <a:ext cx="4837911" cy="16341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745943" y="170682"/>
            <a:ext cx="4132367" cy="94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 Neue Light"/>
                <a:cs typeface="Helvetica Neue Light"/>
              </a:rPr>
              <a:t>School of </a:t>
            </a:r>
            <a:r>
              <a:rPr lang="en-US" sz="2400" b="1" dirty="0" smtClean="0">
                <a:latin typeface="Helvetica Neue Light"/>
                <a:cs typeface="Helvetica Neue Light"/>
              </a:rPr>
              <a:t>Computer Science</a:t>
            </a:r>
          </a:p>
          <a:p>
            <a:pPr algn="l"/>
            <a:r>
              <a:rPr lang="en-US" sz="2400" dirty="0" smtClean="0">
                <a:latin typeface="Helvetica Neue Light"/>
                <a:cs typeface="Helvetica Neue Light"/>
              </a:rPr>
              <a:t>&amp; </a:t>
            </a:r>
            <a:r>
              <a:rPr lang="en-US" sz="2400" b="1" dirty="0" smtClean="0">
                <a:latin typeface="Helvetica Neue Light"/>
                <a:cs typeface="Helvetica Neue Light"/>
              </a:rPr>
              <a:t>Informatics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5943" y="1119673"/>
            <a:ext cx="1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19</a:t>
            </a:r>
            <a:r>
              <a:rPr lang="en-US" baseline="300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th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June 2014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02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Planes, trains, and… cars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872" y="1310598"/>
            <a:ext cx="8029377" cy="50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Plane</a:t>
            </a:r>
            <a:r>
              <a:rPr lang="en-US" dirty="0" smtClean="0">
                <a:latin typeface="Helvetica Neue Light"/>
                <a:cs typeface="Helvetica Neue Light"/>
              </a:rPr>
              <a:t>,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Train</a:t>
            </a:r>
            <a:r>
              <a:rPr lang="en-US" dirty="0" smtClean="0">
                <a:latin typeface="Helvetica Neue Light"/>
                <a:cs typeface="Helvetica Neue Light"/>
              </a:rPr>
              <a:t>, and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Car</a:t>
            </a:r>
            <a:r>
              <a:rPr lang="en-US" dirty="0" smtClean="0">
                <a:latin typeface="Helvetica Neue Light"/>
                <a:cs typeface="Helvetica Neue Light"/>
              </a:rPr>
              <a:t> are all </a:t>
            </a:r>
            <a:r>
              <a:rPr lang="en-US" i="1" dirty="0" smtClean="0">
                <a:latin typeface="Helvetica Neue Light"/>
                <a:cs typeface="Helvetica Neue Light"/>
              </a:rPr>
              <a:t>types </a:t>
            </a:r>
            <a:r>
              <a:rPr lang="en-US" dirty="0" smtClean="0">
                <a:latin typeface="Helvetica Neue Light"/>
                <a:cs typeface="Helvetica Neue Light"/>
              </a:rPr>
              <a:t>(subclasses) of the </a:t>
            </a:r>
            <a:r>
              <a:rPr lang="en-US" dirty="0">
                <a:solidFill>
                  <a:srgbClr val="CE0030"/>
                </a:solidFill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ehicle </a:t>
            </a:r>
            <a:r>
              <a:rPr lang="en-US" dirty="0" smtClean="0">
                <a:latin typeface="Helvetica Neue Light"/>
                <a:cs typeface="Helvetica Neue Light"/>
              </a:rPr>
              <a:t>class</a:t>
            </a:r>
          </a:p>
          <a:p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The authors of apps and games decide which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data </a:t>
            </a:r>
            <a:r>
              <a:rPr lang="en-US" dirty="0" smtClean="0">
                <a:latin typeface="Helvetica Neue Light"/>
                <a:cs typeface="Helvetica Neue Light"/>
              </a:rPr>
              <a:t>(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attributes</a:t>
            </a:r>
            <a:r>
              <a:rPr lang="en-US" dirty="0" smtClean="0">
                <a:latin typeface="Helvetica Neue Light"/>
                <a:cs typeface="Helvetica Neue Light"/>
              </a:rPr>
              <a:t>) are important to which class.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e.g. is Car’s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license_plate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attribute needed for this game/app?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max_altitude</a:t>
            </a:r>
            <a:r>
              <a:rPr lang="en-US" dirty="0" smtClean="0">
                <a:latin typeface="Helvetica Neue Light"/>
                <a:cs typeface="Helvetica Neue Light"/>
              </a:rPr>
              <a:t> is useful for Plane, but not to Train or Car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They decide which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functions</a:t>
            </a:r>
            <a:r>
              <a:rPr lang="en-US" dirty="0" smtClean="0">
                <a:latin typeface="Helvetica Neue Light"/>
                <a:cs typeface="Helvetica Neue Light"/>
              </a:rPr>
              <a:t> (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methods</a:t>
            </a:r>
            <a:r>
              <a:rPr lang="en-US" dirty="0" smtClean="0">
                <a:latin typeface="Helvetica Neue Light"/>
                <a:cs typeface="Helvetica Neue Light"/>
              </a:rPr>
              <a:t>) each class can perform.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</a:t>
            </a:r>
            <a:r>
              <a:rPr lang="en-US" dirty="0">
                <a:latin typeface="Helvetica Neue Light"/>
                <a:cs typeface="Helvetica Neue Light"/>
              </a:rPr>
              <a:t>T</a:t>
            </a:r>
            <a:r>
              <a:rPr lang="en-US" dirty="0" smtClean="0">
                <a:latin typeface="Helvetica Neue Light"/>
                <a:cs typeface="Helvetica Neue Light"/>
              </a:rPr>
              <a:t>rain cannot use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turn_right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Helvetica Neue Light"/>
                <a:cs typeface="Helvetica Neue Light"/>
              </a:rPr>
              <a:t>, but Plane and Car can.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From this information, they can decide which attributes and methods can be ‘</a:t>
            </a:r>
            <a:r>
              <a:rPr lang="en-US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generalised</a:t>
            </a:r>
            <a:r>
              <a:rPr lang="en-US" dirty="0" smtClean="0">
                <a:latin typeface="Helvetica Neue Light"/>
                <a:cs typeface="Helvetica Neue Light"/>
              </a:rPr>
              <a:t>’: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if all Vehicle subclasses can use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switch_on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Helvetica Neue Light"/>
                <a:cs typeface="Helvetica Neue Light"/>
              </a:rPr>
              <a:t>, then add this to the Vehicle class, so it’s available to every </a:t>
            </a:r>
            <a:r>
              <a:rPr lang="en-US" i="1" dirty="0" smtClean="0">
                <a:latin typeface="Helvetica Neue Light"/>
                <a:cs typeface="Helvetica Neue Light"/>
              </a:rPr>
              <a:t>type of </a:t>
            </a:r>
            <a:r>
              <a:rPr lang="en-US" dirty="0" smtClean="0"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latin typeface="Helvetica Neue Light"/>
                <a:cs typeface="Helvetica Neue Light"/>
              </a:rPr>
              <a:t>ehicle by default.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200000"/>
              </a:lnSpc>
            </a:pPr>
            <a:endParaRPr lang="en-US" dirty="0" smtClean="0">
              <a:latin typeface="Helvetica Neue Light"/>
              <a:cs typeface="Helvetica Neue Ligh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31" name="Picture 30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6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Why is this stuff useful?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872" y="1310598"/>
            <a:ext cx="8029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Imagine you wanted to create a game with vehicles in it…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You could use the classes we made to create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lots of different objects</a:t>
            </a:r>
            <a:r>
              <a:rPr lang="en-US" dirty="0" smtClean="0">
                <a:latin typeface="Helvetica Neue Light"/>
                <a:cs typeface="Helvetica Neue Ligh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Plane</a:t>
            </a:r>
            <a:r>
              <a:rPr lang="en-US" dirty="0" smtClean="0">
                <a:latin typeface="Helvetica Neue Light"/>
                <a:cs typeface="Helvetica Neue Light"/>
              </a:rPr>
              <a:t> (different airlines, speeds, etc.)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>
                <a:solidFill>
                  <a:srgbClr val="CE0030"/>
                </a:solidFill>
                <a:latin typeface="Helvetica Neue Light"/>
                <a:cs typeface="Helvetica Neue Light"/>
              </a:rPr>
              <a:t>T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rain</a:t>
            </a:r>
            <a:r>
              <a:rPr lang="en-US" dirty="0" smtClean="0">
                <a:latin typeface="Helvetica Neue Light"/>
                <a:cs typeface="Helvetica Neue Light"/>
              </a:rPr>
              <a:t> (different sizes, operators, routes)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Car</a:t>
            </a:r>
            <a:r>
              <a:rPr lang="en-US" dirty="0" smtClean="0">
                <a:latin typeface="Helvetica Neue Light"/>
                <a:cs typeface="Helvetica Neue Light"/>
              </a:rPr>
              <a:t> (different models, speeds)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Because our example allows cars to have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x_coordinate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and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y_coordinate</a:t>
            </a:r>
            <a:r>
              <a:rPr lang="en-US" dirty="0" smtClean="0">
                <a:latin typeface="Helvetica Neue Light"/>
                <a:cs typeface="Helvetica Neue Light"/>
              </a:rPr>
              <a:t>, they could be shown on a map.</a:t>
            </a:r>
          </a:p>
          <a:p>
            <a:pPr marL="1200150" lvl="2" indent="-285750">
              <a:buFont typeface="Arial"/>
              <a:buChar char="•"/>
            </a:pPr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Plus, it makes more sense to you!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43" y="402234"/>
            <a:ext cx="2348635" cy="1159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1534" y="797387"/>
            <a:ext cx="18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ARDrone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class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9" name="Picture 8" descr="li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9" y="2402909"/>
            <a:ext cx="570255" cy="570255"/>
          </a:xfrm>
          <a:prstGeom prst="rect">
            <a:avLst/>
          </a:prstGeom>
        </p:spPr>
      </p:pic>
      <p:pic>
        <p:nvPicPr>
          <p:cNvPr id="10" name="Picture 9" descr="setting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98" y="2416770"/>
            <a:ext cx="570255" cy="5702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352" y="2388388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Attributes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1891" y="2413016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Methods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260" y="3124024"/>
            <a:ext cx="420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image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speed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float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0099" y="3166617"/>
            <a:ext cx="3475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takeoff()</a:t>
            </a:r>
          </a:p>
          <a:p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 smtClean="0">
                <a:latin typeface="Courier"/>
                <a:cs typeface="Courier"/>
              </a:rPr>
              <a:t>and()</a:t>
            </a:r>
          </a:p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over()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ove_left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ove_right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ove_down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move_up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move_backward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turn_left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t</a:t>
            </a:r>
            <a:r>
              <a:rPr lang="en-US" dirty="0" err="1" smtClean="0">
                <a:latin typeface="Courier"/>
                <a:cs typeface="Courier"/>
              </a:rPr>
              <a:t>urn_right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alt()</a:t>
            </a:r>
          </a:p>
        </p:txBody>
      </p:sp>
    </p:spTree>
    <p:extLst>
      <p:ext uri="{BB962C8B-B14F-4D97-AF65-F5344CB8AC3E}">
        <p14:creationId xmlns:p14="http://schemas.microsoft.com/office/powerpoint/2010/main" val="170614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Getting started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872" y="1310598"/>
            <a:ext cx="8029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First, import the Python library we will use to communicate with the drone: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mport </a:t>
            </a:r>
            <a:r>
              <a:rPr lang="en-US" dirty="0" err="1" smtClean="0">
                <a:latin typeface="Courier"/>
                <a:cs typeface="Courier"/>
              </a:rPr>
              <a:t>libardrone</a:t>
            </a:r>
            <a:endParaRPr lang="en-US" dirty="0" smtClean="0">
              <a:latin typeface="Courier"/>
              <a:cs typeface="Courier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Next, create an object of the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ARDrone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class (we’ll call the object </a:t>
            </a:r>
            <a:r>
              <a:rPr lang="en-US" dirty="0" smtClean="0">
                <a:latin typeface="Courier"/>
                <a:cs typeface="Courier"/>
              </a:rPr>
              <a:t>drone</a:t>
            </a:r>
            <a:r>
              <a:rPr lang="en-US" dirty="0" smtClean="0">
                <a:latin typeface="Helvetica Neue Light"/>
                <a:cs typeface="Helvetica Neue Light"/>
              </a:rPr>
              <a:t>, but give it whatever name you prefer):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rone = </a:t>
            </a:r>
            <a:r>
              <a:rPr lang="en-US" dirty="0" err="1" smtClean="0">
                <a:latin typeface="Courier"/>
                <a:cs typeface="Courier"/>
              </a:rPr>
              <a:t>libardrone.ARDrone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Now you can do what you want with it!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rone.takeoff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rone.move_forward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rone.land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rone.halt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40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Python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872" y="1515656"/>
            <a:ext cx="8029377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High level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programming language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Easy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learn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Quick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use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Free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to download and use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Cross-platform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(Relatively) easy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read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understand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322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142" y="2568375"/>
            <a:ext cx="624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" charset="0"/>
                <a:cs typeface="Consolas" charset="0"/>
                <a:sym typeface="Consolas" charset="0"/>
              </a:rPr>
              <a:t>public class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HelloWorld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{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static public void main( String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args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[] ) {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System.out.println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( "</a:t>
            </a:r>
            <a:r>
              <a:rPr lang="en-US" dirty="0" smtClean="0">
                <a:latin typeface="Consolas" charset="0"/>
                <a:cs typeface="Consolas" charset="0"/>
                <a:sym typeface="Consolas" charset="0"/>
              </a:rPr>
              <a:t>Hello, world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!" );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}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}</a:t>
            </a:r>
            <a:endParaRPr lang="en-US" dirty="0">
              <a:latin typeface="Consolas" charset="0"/>
              <a:sym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8" y="2362238"/>
            <a:ext cx="983128" cy="18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142" y="2184722"/>
            <a:ext cx="6240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Imports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System.Console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Class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HelloWorld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Public Shared Sub Main()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   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WriteLine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("Hello, world!")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End Sub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End Class</a:t>
            </a:r>
            <a:endParaRPr lang="en-US" dirty="0">
              <a:latin typeface="Consolas" charset="0"/>
              <a:sym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8" y="2921955"/>
            <a:ext cx="1706927" cy="5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083" y="1838191"/>
            <a:ext cx="497056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 Bold" charset="0"/>
                <a:ea typeface="ヒラギノ角ゴ ProN W6" charset="0"/>
                <a:cs typeface="ヒラギノ角ゴ ProN W6" charset="0"/>
                <a:sym typeface="Consolas Bold" charset="0"/>
              </a:rPr>
              <a:t>.text</a:t>
            </a:r>
            <a:endParaRPr lang="en-US" dirty="0">
              <a:latin typeface="Consolas Bold" charset="0"/>
              <a:ea typeface="ヒラギノ角ゴ ProN W6" charset="0"/>
              <a:cs typeface="ヒラギノ角ゴ ProN W6" charset="0"/>
              <a:sym typeface="Consolas Bold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	DAT "</a:t>
            </a:r>
            <a:r>
              <a:rPr lang="en-US" dirty="0" smtClean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Hello, world</a:t>
            </a:r>
            <a:r>
              <a:rPr 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!\0</a:t>
            </a:r>
            <a:r>
              <a:rPr lang="ja-JP" alt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“</a:t>
            </a:r>
            <a:endParaRPr lang="en-US" dirty="0">
              <a:latin typeface="Consolas" charset="0"/>
              <a:ea typeface="ヒラギノ角ゴ ProN W3" charset="0"/>
              <a:cs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.hello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LDX #</a:t>
            </a:r>
            <a:r>
              <a:rPr lang="en-US" dirty="0" smtClean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0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.loop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LDA 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text,X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CMP #0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BEQ 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endofstring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JSR &amp;FFEE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INX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JMP loop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endofstring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# All done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797" y="3031311"/>
            <a:ext cx="18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8086 Assembler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093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083" y="3184010"/>
            <a:ext cx="49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 Bold" charset="0"/>
                <a:ea typeface="ヒラギノ角ゴ ProN W6" charset="0"/>
                <a:cs typeface="ヒラギノ角ゴ ProN W6" charset="0"/>
                <a:sym typeface="Consolas Bold" charset="0"/>
              </a:rPr>
              <a:t>print ‘hello, world!’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2" y="3066289"/>
            <a:ext cx="797950" cy="7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The key: object-oriented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872" y="1781250"/>
            <a:ext cx="802937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Objects are </a:t>
            </a:r>
            <a:r>
              <a:rPr lang="en-US" i="1" dirty="0" smtClean="0">
                <a:latin typeface="Helvetica Neue Light"/>
                <a:cs typeface="Helvetica Neue Light"/>
              </a:rPr>
              <a:t>instances</a:t>
            </a:r>
            <a:r>
              <a:rPr lang="en-US" dirty="0" smtClean="0">
                <a:latin typeface="Helvetica Neue Light"/>
                <a:cs typeface="Helvetica Neue Light"/>
              </a:rPr>
              <a:t> of classes.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Think of classes as ‘templates’, and each class has: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‘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Attributes</a:t>
            </a:r>
            <a:r>
              <a:rPr lang="en-US" dirty="0" smtClean="0">
                <a:latin typeface="Helvetica Neue Light"/>
                <a:cs typeface="Helvetica Neue Light"/>
              </a:rPr>
              <a:t>’ 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What information the class </a:t>
            </a:r>
            <a:r>
              <a:rPr lang="en-US" sz="1600" i="1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knows</a:t>
            </a:r>
            <a:endParaRPr lang="en-US" sz="1600" dirty="0" smtClean="0">
              <a:solidFill>
                <a:srgbClr val="CE0030"/>
              </a:solidFill>
              <a:latin typeface="Helvetica Neue Light"/>
              <a:cs typeface="Helvetica Neue Light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different types of information: e.g. </a:t>
            </a:r>
            <a:r>
              <a:rPr lang="en-US" sz="1600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int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latin typeface="Helvetica Neue Light"/>
                <a:cs typeface="Helvetica Neue Light"/>
              </a:rPr>
              <a:t>(number), 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string</a:t>
            </a:r>
            <a:r>
              <a:rPr lang="en-US" sz="1600" dirty="0" smtClean="0">
                <a:latin typeface="Helvetica Neue Light"/>
                <a:cs typeface="Helvetica Neue Light"/>
              </a:rPr>
              <a:t> (word), </a:t>
            </a:r>
            <a:r>
              <a:rPr lang="en-US" sz="1600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boolean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latin typeface="Helvetica Neue Light"/>
                <a:cs typeface="Helvetica Neue Light"/>
              </a:rPr>
              <a:t>(true/false), etc</a:t>
            </a:r>
            <a:r>
              <a:rPr lang="en-US" dirty="0" smtClean="0">
                <a:latin typeface="Helvetica Neue Light"/>
                <a:cs typeface="Helvetica Neue Light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‘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Methods</a:t>
            </a:r>
            <a:r>
              <a:rPr lang="en-US" dirty="0" smtClean="0">
                <a:latin typeface="Helvetica Neue Light"/>
                <a:cs typeface="Helvetica Neue Light"/>
              </a:rPr>
              <a:t>’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What stuff the class can </a:t>
            </a:r>
            <a:r>
              <a:rPr lang="en-US" sz="1600" i="1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do</a:t>
            </a:r>
            <a:endParaRPr lang="en-US" sz="1600" dirty="0" smtClean="0">
              <a:solidFill>
                <a:srgbClr val="CE0030"/>
              </a:solidFill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They allow you to bring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things</a:t>
            </a:r>
            <a:r>
              <a:rPr lang="en-US" dirty="0" smtClean="0">
                <a:latin typeface="Helvetica Neue Light"/>
                <a:cs typeface="Helvetica Neue Light"/>
              </a:rPr>
              <a:t> from a ‘real’ world into a ‘virtual’ one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008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For example, a ‘Vehicle’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949050" y="3167379"/>
            <a:ext cx="1242642" cy="1242642"/>
          </a:xfrm>
          <a:prstGeom prst="heptagon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06" y="1804978"/>
            <a:ext cx="570255" cy="570255"/>
          </a:xfrm>
          <a:prstGeom prst="rect">
            <a:avLst/>
          </a:prstGeom>
        </p:spPr>
      </p:pic>
      <p:pic>
        <p:nvPicPr>
          <p:cNvPr id="11" name="Picture 10" descr="setting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8" y="4413775"/>
            <a:ext cx="570255" cy="5702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9599" y="1790457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Attributes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761" y="4410021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Methods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7506" y="2526093"/>
            <a:ext cx="53802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remaining_fuel</a:t>
            </a:r>
            <a:r>
              <a:rPr lang="en-US" dirty="0" smtClean="0">
                <a:latin typeface="Courier"/>
                <a:cs typeface="Courier"/>
              </a:rPr>
              <a:t> 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body_colour</a:t>
            </a:r>
            <a:r>
              <a:rPr lang="en-US" dirty="0" smtClean="0">
                <a:latin typeface="Courier"/>
                <a:cs typeface="Courier"/>
              </a:rPr>
              <a:t> 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number_of_passengers</a:t>
            </a:r>
            <a:r>
              <a:rPr lang="en-US" dirty="0" smtClean="0">
                <a:latin typeface="Courier"/>
                <a:cs typeface="Courier"/>
              </a:rPr>
              <a:t>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oors		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Door[]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s_switched_on</a:t>
            </a:r>
            <a:r>
              <a:rPr lang="en-US" dirty="0" smtClean="0">
                <a:latin typeface="Courier"/>
                <a:cs typeface="Courier"/>
              </a:rPr>
              <a:t>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current_speed</a:t>
            </a:r>
            <a:r>
              <a:rPr lang="en-US" dirty="0" smtClean="0">
                <a:latin typeface="Courier"/>
                <a:cs typeface="Courier"/>
              </a:rPr>
              <a:t>	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68" y="5163622"/>
            <a:ext cx="5380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switch_on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switch_off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move_forwards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open_door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Door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5121" y="4417788"/>
            <a:ext cx="10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latin typeface="Helvetica Neue Light"/>
                <a:cs typeface="Helvetica Neue Light"/>
              </a:rPr>
              <a:t>ehicle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09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Planes, trains, and… cars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0" y="1259247"/>
            <a:ext cx="355041" cy="355041"/>
          </a:xfrm>
          <a:prstGeom prst="rect">
            <a:avLst/>
          </a:prstGeom>
        </p:spPr>
      </p:pic>
      <p:pic>
        <p:nvPicPr>
          <p:cNvPr id="11" name="Picture 10" descr="sett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52" y="1259247"/>
            <a:ext cx="355041" cy="3550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61524" y="1215717"/>
            <a:ext cx="3659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remaining_fuel</a:t>
            </a:r>
            <a:r>
              <a:rPr lang="en-US" sz="1400" dirty="0" smtClean="0">
                <a:latin typeface="Courier"/>
                <a:cs typeface="Courier"/>
              </a:rPr>
              <a:t> 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body_colour</a:t>
            </a:r>
            <a:r>
              <a:rPr lang="en-US" sz="1400" dirty="0" smtClean="0">
                <a:latin typeface="Courier"/>
                <a:cs typeface="Courier"/>
              </a:rPr>
              <a:t> 			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number_of_passengers</a:t>
            </a:r>
            <a:r>
              <a:rPr lang="en-US" sz="1400" dirty="0" smtClean="0">
                <a:latin typeface="Courier"/>
                <a:cs typeface="Courier"/>
              </a:rPr>
              <a:t>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oors				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Door[]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 err="1" smtClean="0">
                <a:latin typeface="Courier"/>
                <a:cs typeface="Courier"/>
              </a:rPr>
              <a:t>s_switched_on</a:t>
            </a:r>
            <a:r>
              <a:rPr lang="en-US" sz="1400" dirty="0" smtClean="0">
                <a:latin typeface="Courier"/>
                <a:cs typeface="Courier"/>
              </a:rPr>
              <a:t>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boolean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current_speed</a:t>
            </a:r>
            <a:r>
              <a:rPr lang="en-US" sz="1400" dirty="0" smtClean="0">
                <a:latin typeface="Courier"/>
                <a:cs typeface="Courier"/>
              </a:rPr>
              <a:t>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9554" y="1215717"/>
            <a:ext cx="26660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switch_on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switch_off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move_forwards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open_door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Door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64" y="1139676"/>
            <a:ext cx="8578856" cy="15429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4-06-13 at 15.05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5" y="3545825"/>
            <a:ext cx="1204891" cy="454959"/>
          </a:xfrm>
          <a:prstGeom prst="rect">
            <a:avLst/>
          </a:prstGeom>
        </p:spPr>
      </p:pic>
      <p:pic>
        <p:nvPicPr>
          <p:cNvPr id="10" name="Picture 9" descr="Screen Shot 2014-06-13 at 15.05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44" y="3435011"/>
            <a:ext cx="1231900" cy="647700"/>
          </a:xfrm>
          <a:prstGeom prst="rect">
            <a:avLst/>
          </a:prstGeom>
        </p:spPr>
      </p:pic>
      <p:pic>
        <p:nvPicPr>
          <p:cNvPr id="17" name="Picture 16" descr="Screen Shot 2014-06-13 at 15.06.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61" y="3498511"/>
            <a:ext cx="1168400" cy="584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81710" y="3435011"/>
            <a:ext cx="2739464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8694" y="3435011"/>
            <a:ext cx="2766926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858" y="3435011"/>
            <a:ext cx="2694020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ptagon 20"/>
          <p:cNvSpPr/>
          <p:nvPr/>
        </p:nvSpPr>
        <p:spPr>
          <a:xfrm>
            <a:off x="559872" y="1479415"/>
            <a:ext cx="892198" cy="892198"/>
          </a:xfrm>
          <a:prstGeom prst="heptagon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6764" y="4178294"/>
            <a:ext cx="26901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manufacturer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model		(string)</a:t>
            </a:r>
          </a:p>
          <a:p>
            <a:r>
              <a:rPr lang="en-US" sz="1200" dirty="0" err="1">
                <a:latin typeface="Courier"/>
                <a:cs typeface="Courier"/>
              </a:rPr>
              <a:t>m</a:t>
            </a:r>
            <a:r>
              <a:rPr lang="en-US" sz="1200" dirty="0" err="1" smtClean="0">
                <a:latin typeface="Courier"/>
                <a:cs typeface="Courier"/>
              </a:rPr>
              <a:t>ax_speed</a:t>
            </a:r>
            <a:r>
              <a:rPr lang="en-US" sz="1200" dirty="0" smtClean="0">
                <a:latin typeface="Courier"/>
                <a:cs typeface="Courier"/>
              </a:rPr>
              <a:t>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max_altitude</a:t>
            </a:r>
            <a:r>
              <a:rPr lang="en-US" sz="1200" dirty="0" smtClean="0">
                <a:latin typeface="Courier"/>
                <a:cs typeface="Courier"/>
              </a:rPr>
              <a:t>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airline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is_airbourne</a:t>
            </a:r>
            <a:r>
              <a:rPr lang="en-US" sz="1200" dirty="0" smtClean="0">
                <a:latin typeface="Courier"/>
                <a:cs typeface="Courier"/>
              </a:rPr>
              <a:t>	(</a:t>
            </a:r>
            <a:r>
              <a:rPr lang="en-US" sz="1200" dirty="0" err="1" smtClean="0">
                <a:latin typeface="Courier"/>
                <a:cs typeface="Courier"/>
              </a:rPr>
              <a:t>boolean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take_off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l</a:t>
            </a:r>
            <a:r>
              <a:rPr lang="en-US" sz="1200" dirty="0" smtClean="0">
                <a:latin typeface="Courier"/>
                <a:cs typeface="Courier"/>
              </a:rPr>
              <a:t>and()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increase_altitude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rudder_left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l</a:t>
            </a:r>
            <a:r>
              <a:rPr lang="en-US" sz="1200" dirty="0" err="1" smtClean="0">
                <a:latin typeface="Courier"/>
                <a:cs typeface="Courier"/>
              </a:rPr>
              <a:t>ower_landing_gear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>
                <a:latin typeface="Courier"/>
                <a:cs typeface="Courier"/>
              </a:rPr>
              <a:t>m</a:t>
            </a:r>
            <a:r>
              <a:rPr lang="en-US" sz="1200" dirty="0" err="1" smtClean="0">
                <a:latin typeface="Courier"/>
                <a:cs typeface="Courier"/>
              </a:rPr>
              <a:t>ove_wing_flap_up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3393" y="4238706"/>
            <a:ext cx="26901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operator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max_speed</a:t>
            </a:r>
            <a:r>
              <a:rPr lang="en-US" sz="1200" dirty="0" smtClean="0">
                <a:latin typeface="Courier"/>
                <a:cs typeface="Courier"/>
              </a:rPr>
              <a:t>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f</a:t>
            </a:r>
            <a:r>
              <a:rPr lang="en-US" sz="1200" dirty="0" err="1" smtClean="0">
                <a:latin typeface="Courier"/>
                <a:cs typeface="Courier"/>
              </a:rPr>
              <a:t>uel_type</a:t>
            </a:r>
            <a:r>
              <a:rPr lang="en-US" sz="1200" dirty="0" smtClean="0">
                <a:latin typeface="Courier"/>
                <a:cs typeface="Courier"/>
              </a:rPr>
              <a:t>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next_station</a:t>
            </a:r>
            <a:r>
              <a:rPr lang="en-US" sz="1200" dirty="0" smtClean="0">
                <a:latin typeface="Courier"/>
                <a:cs typeface="Courier"/>
              </a:rPr>
              <a:t>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carriages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itinerary		(string[])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open_all_doors</a:t>
            </a:r>
            <a:r>
              <a:rPr lang="en-US" sz="1200" dirty="0" smtClean="0">
                <a:latin typeface="Courier"/>
                <a:cs typeface="Courier"/>
              </a:rPr>
              <a:t>(string)</a:t>
            </a:r>
          </a:p>
          <a:p>
            <a:r>
              <a:rPr lang="en-US" sz="1200" dirty="0" err="1">
                <a:latin typeface="Courier"/>
                <a:cs typeface="Courier"/>
              </a:rPr>
              <a:t>s</a:t>
            </a:r>
            <a:r>
              <a:rPr lang="en-US" sz="1200" dirty="0" err="1" smtClean="0">
                <a:latin typeface="Courier"/>
                <a:cs typeface="Courier"/>
              </a:rPr>
              <a:t>et_speed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s</a:t>
            </a:r>
            <a:r>
              <a:rPr lang="en-US" sz="1200" dirty="0" smtClean="0">
                <a:latin typeface="Courier"/>
                <a:cs typeface="Courier"/>
              </a:rPr>
              <a:t>top()</a:t>
            </a:r>
          </a:p>
          <a:p>
            <a:r>
              <a:rPr lang="en-US" sz="1200" dirty="0" err="1">
                <a:latin typeface="Courier"/>
                <a:cs typeface="Courier"/>
              </a:rPr>
              <a:t>b</a:t>
            </a:r>
            <a:r>
              <a:rPr lang="en-US" sz="1200" dirty="0" err="1" smtClean="0">
                <a:latin typeface="Courier"/>
                <a:cs typeface="Courier"/>
              </a:rPr>
              <a:t>e_late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generate_breakdown_excuse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make_safety_announcement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>
          <a:xfrm flipV="1">
            <a:off x="1629868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567970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517537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8694" y="4260355"/>
            <a:ext cx="2690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make		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model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license_plate</a:t>
            </a:r>
            <a:r>
              <a:rPr lang="en-US" sz="1200" dirty="0" smtClean="0">
                <a:latin typeface="Courier"/>
                <a:cs typeface="Courier"/>
              </a:rPr>
              <a:t>	(string)</a:t>
            </a:r>
          </a:p>
          <a:p>
            <a:r>
              <a:rPr lang="en-US" sz="1200" dirty="0" err="1">
                <a:latin typeface="Courier"/>
                <a:cs typeface="Courier"/>
              </a:rPr>
              <a:t>e</a:t>
            </a:r>
            <a:r>
              <a:rPr lang="en-US" sz="1200" dirty="0" err="1" smtClean="0">
                <a:latin typeface="Courier"/>
                <a:cs typeface="Courier"/>
              </a:rPr>
              <a:t>ngine_size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fuel_type</a:t>
            </a:r>
            <a:r>
              <a:rPr lang="en-US" sz="1200" dirty="0" smtClean="0">
                <a:latin typeface="Courier"/>
                <a:cs typeface="Courier"/>
              </a:rPr>
              <a:t>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x_coordinate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y_coordinate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reverse()</a:t>
            </a:r>
          </a:p>
          <a:p>
            <a:r>
              <a:rPr lang="en-US" sz="1200" dirty="0" err="1">
                <a:latin typeface="Courier"/>
                <a:cs typeface="Courier"/>
              </a:rPr>
              <a:t>e</a:t>
            </a:r>
            <a:r>
              <a:rPr lang="en-US" sz="1200" dirty="0" err="1" smtClean="0">
                <a:latin typeface="Courier"/>
                <a:cs typeface="Courier"/>
              </a:rPr>
              <a:t>ngage_handbrake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change_gear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open_window</a:t>
            </a:r>
            <a:r>
              <a:rPr lang="en-US" sz="1200" dirty="0" smtClean="0">
                <a:latin typeface="Courier"/>
                <a:cs typeface="Courier"/>
              </a:rPr>
              <a:t>(Window)</a:t>
            </a:r>
          </a:p>
        </p:txBody>
      </p:sp>
    </p:spTree>
    <p:extLst>
      <p:ext uri="{BB962C8B-B14F-4D97-AF65-F5344CB8AC3E}">
        <p14:creationId xmlns:p14="http://schemas.microsoft.com/office/powerpoint/2010/main" val="419462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627</Words>
  <Application>Microsoft Macintosh PowerPoint</Application>
  <PresentationFormat>On-screen Show (4:3)</PresentationFormat>
  <Paragraphs>167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practical introduction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</dc:title>
  <dc:creator>Will Webberley</dc:creator>
  <cp:lastModifiedBy>Will Webberley</cp:lastModifiedBy>
  <cp:revision>19</cp:revision>
  <dcterms:created xsi:type="dcterms:W3CDTF">2014-06-13T12:48:38Z</dcterms:created>
  <dcterms:modified xsi:type="dcterms:W3CDTF">2014-06-13T15:52:18Z</dcterms:modified>
</cp:coreProperties>
</file>