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2"/>
    <p:sldId id="266" r:id="rId3"/>
    <p:sldId id="267" r:id="rId4"/>
    <p:sldId id="268" r:id="rId5"/>
    <p:sldId id="285" r:id="rId6"/>
    <p:sldId id="2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377"/>
    <a:srgbClr val="0BD6FD"/>
    <a:srgbClr val="141414"/>
    <a:srgbClr val="010101"/>
    <a:srgbClr val="767676"/>
    <a:srgbClr val="1F1F1F"/>
    <a:srgbClr val="0D0D0D"/>
    <a:srgbClr val="0D242F"/>
    <a:srgbClr val="0F0F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C41F0-F6A9-4EA2-A594-712887142ED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7A29E-0580-49AD-A858-FB50CDB04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66"/>
          <p:cNvGrpSpPr>
            <a:grpSpLocks noChangeAspect="1"/>
          </p:cNvGrpSpPr>
          <p:nvPr/>
        </p:nvGrpSpPr>
        <p:grpSpPr bwMode="auto">
          <a:xfrm>
            <a:off x="1373388" y="1519929"/>
            <a:ext cx="3559873" cy="3302750"/>
            <a:chOff x="675" y="1387"/>
            <a:chExt cx="983" cy="912"/>
          </a:xfrm>
          <a:noFill/>
        </p:grpSpPr>
        <p:sp>
          <p:nvSpPr>
            <p:cNvPr id="189" name="Freeform 167"/>
            <p:cNvSpPr/>
            <p:nvPr/>
          </p:nvSpPr>
          <p:spPr bwMode="auto">
            <a:xfrm>
              <a:off x="737" y="1465"/>
              <a:ext cx="833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0" name="Freeform 168"/>
            <p:cNvSpPr/>
            <p:nvPr/>
          </p:nvSpPr>
          <p:spPr bwMode="auto">
            <a:xfrm>
              <a:off x="675" y="1702"/>
              <a:ext cx="983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1" name="Oval 169"/>
            <p:cNvSpPr>
              <a:spLocks noChangeArrowheads="1"/>
            </p:cNvSpPr>
            <p:nvPr/>
          </p:nvSpPr>
          <p:spPr bwMode="auto">
            <a:xfrm>
              <a:off x="1476" y="1387"/>
              <a:ext cx="172" cy="172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2" name="Oval 170"/>
            <p:cNvSpPr>
              <a:spLocks noChangeArrowheads="1"/>
            </p:cNvSpPr>
            <p:nvPr/>
          </p:nvSpPr>
          <p:spPr bwMode="auto">
            <a:xfrm>
              <a:off x="1336" y="1387"/>
              <a:ext cx="64" cy="64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3" name="Freeform 171"/>
            <p:cNvSpPr/>
            <p:nvPr/>
          </p:nvSpPr>
          <p:spPr bwMode="auto">
            <a:xfrm>
              <a:off x="863" y="1815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4" name="Freeform 172"/>
            <p:cNvSpPr/>
            <p:nvPr/>
          </p:nvSpPr>
          <p:spPr bwMode="auto">
            <a:xfrm>
              <a:off x="901" y="1602"/>
              <a:ext cx="177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95" name="任意多边形 194"/>
          <p:cNvSpPr/>
          <p:nvPr/>
        </p:nvSpPr>
        <p:spPr bwMode="auto">
          <a:xfrm rot="19732764">
            <a:off x="10030243" y="1719514"/>
            <a:ext cx="2002654" cy="7089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 rot="19732764">
            <a:off x="685927" y="2094763"/>
            <a:ext cx="1045955" cy="36344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 rot="19732764">
            <a:off x="9672102" y="4481544"/>
            <a:ext cx="2120423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 rot="19732764">
            <a:off x="2432663" y="5754170"/>
            <a:ext cx="2845909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134683" y="2347352"/>
            <a:ext cx="6609502" cy="175432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rPr>
              <a:t>KNOWLEDGE SHARE</a:t>
            </a:r>
          </a:p>
          <a:p>
            <a:pPr algn="ctr"/>
            <a:r>
              <a:rPr lang="zh-CN" altLang="en-US" sz="5400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rPr>
              <a:t>知识分享</a:t>
            </a:r>
            <a:endParaRPr lang="en-US" altLang="zh-CN" sz="5400" dirty="0">
              <a:solidFill>
                <a:schemeClr val="bg1"/>
              </a:solidFill>
              <a:latin typeface="Raavi" panose="020B0502040204020203" pitchFamily="34" charset="0"/>
              <a:ea typeface="微软雅黑 Light" panose="020B0502040204020203" pitchFamily="34" charset="-122"/>
              <a:cs typeface="Raavi" panose="020B0502040204020203" pitchFamily="34" charset="0"/>
            </a:endParaRPr>
          </a:p>
        </p:txBody>
      </p:sp>
      <p:sp>
        <p:nvSpPr>
          <p:cNvPr id="200" name="任意多边形 199"/>
          <p:cNvSpPr/>
          <p:nvPr/>
        </p:nvSpPr>
        <p:spPr bwMode="auto">
          <a:xfrm rot="19732764">
            <a:off x="7199986" y="1951731"/>
            <a:ext cx="2222861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215" name="任意多边形 214"/>
          <p:cNvSpPr/>
          <p:nvPr/>
        </p:nvSpPr>
        <p:spPr bwMode="auto">
          <a:xfrm rot="19732764">
            <a:off x="3198159" y="815805"/>
            <a:ext cx="2460233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216" name="任意多边形 215"/>
          <p:cNvSpPr/>
          <p:nvPr/>
        </p:nvSpPr>
        <p:spPr bwMode="auto">
          <a:xfrm rot="19732764">
            <a:off x="6816928" y="5509884"/>
            <a:ext cx="1018795" cy="7089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grpSp>
        <p:nvGrpSpPr>
          <p:cNvPr id="202" name="Group 175"/>
          <p:cNvGrpSpPr>
            <a:grpSpLocks noChangeAspect="1"/>
          </p:cNvGrpSpPr>
          <p:nvPr/>
        </p:nvGrpSpPr>
        <p:grpSpPr bwMode="auto">
          <a:xfrm>
            <a:off x="7945607" y="3889403"/>
            <a:ext cx="1251002" cy="1247152"/>
            <a:chOff x="5277" y="1303"/>
            <a:chExt cx="975" cy="972"/>
          </a:xfrm>
        </p:grpSpPr>
        <p:sp>
          <p:nvSpPr>
            <p:cNvPr id="204" name="Oval 176"/>
            <p:cNvSpPr>
              <a:spLocks noChangeArrowheads="1"/>
            </p:cNvSpPr>
            <p:nvPr/>
          </p:nvSpPr>
          <p:spPr bwMode="auto">
            <a:xfrm>
              <a:off x="5277" y="1303"/>
              <a:ext cx="975" cy="972"/>
            </a:xfrm>
            <a:prstGeom prst="ellipse">
              <a:avLst/>
            </a:pr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5" name="Freeform 177"/>
            <p:cNvSpPr/>
            <p:nvPr/>
          </p:nvSpPr>
          <p:spPr bwMode="auto">
            <a:xfrm>
              <a:off x="5353" y="1531"/>
              <a:ext cx="826" cy="99"/>
            </a:xfrm>
            <a:custGeom>
              <a:avLst/>
              <a:gdLst>
                <a:gd name="T0" fmla="*/ 0 w 307"/>
                <a:gd name="T1" fmla="*/ 0 h 37"/>
                <a:gd name="T2" fmla="*/ 307 w 307"/>
                <a:gd name="T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37">
                  <a:moveTo>
                    <a:pt x="0" y="0"/>
                  </a:moveTo>
                  <a:cubicBezTo>
                    <a:pt x="0" y="0"/>
                    <a:pt x="132" y="37"/>
                    <a:pt x="307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6" name="Freeform 178"/>
            <p:cNvSpPr/>
            <p:nvPr/>
          </p:nvSpPr>
          <p:spPr bwMode="auto">
            <a:xfrm>
              <a:off x="5307" y="1625"/>
              <a:ext cx="926" cy="145"/>
            </a:xfrm>
            <a:custGeom>
              <a:avLst/>
              <a:gdLst>
                <a:gd name="T0" fmla="*/ 0 w 344"/>
                <a:gd name="T1" fmla="*/ 0 h 54"/>
                <a:gd name="T2" fmla="*/ 344 w 34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4" h="54">
                  <a:moveTo>
                    <a:pt x="0" y="0"/>
                  </a:moveTo>
                  <a:cubicBezTo>
                    <a:pt x="0" y="0"/>
                    <a:pt x="150" y="54"/>
                    <a:pt x="34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7" name="Freeform 179"/>
            <p:cNvSpPr/>
            <p:nvPr/>
          </p:nvSpPr>
          <p:spPr bwMode="auto">
            <a:xfrm>
              <a:off x="5296" y="1840"/>
              <a:ext cx="953" cy="145"/>
            </a:xfrm>
            <a:custGeom>
              <a:avLst/>
              <a:gdLst>
                <a:gd name="T0" fmla="*/ 0 w 354"/>
                <a:gd name="T1" fmla="*/ 0 h 54"/>
                <a:gd name="T2" fmla="*/ 354 w 35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54">
                  <a:moveTo>
                    <a:pt x="0" y="0"/>
                  </a:moveTo>
                  <a:cubicBezTo>
                    <a:pt x="0" y="0"/>
                    <a:pt x="155" y="54"/>
                    <a:pt x="35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8" name="Freeform 180"/>
            <p:cNvSpPr/>
            <p:nvPr/>
          </p:nvSpPr>
          <p:spPr bwMode="auto">
            <a:xfrm>
              <a:off x="5321" y="1996"/>
              <a:ext cx="885" cy="120"/>
            </a:xfrm>
            <a:custGeom>
              <a:avLst/>
              <a:gdLst>
                <a:gd name="T0" fmla="*/ 0 w 329"/>
                <a:gd name="T1" fmla="*/ 0 h 45"/>
                <a:gd name="T2" fmla="*/ 329 w 329"/>
                <a:gd name="T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5">
                  <a:moveTo>
                    <a:pt x="0" y="0"/>
                  </a:moveTo>
                  <a:cubicBezTo>
                    <a:pt x="20" y="12"/>
                    <a:pt x="231" y="45"/>
                    <a:pt x="329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9" name="Freeform 181"/>
            <p:cNvSpPr/>
            <p:nvPr/>
          </p:nvSpPr>
          <p:spPr bwMode="auto">
            <a:xfrm>
              <a:off x="5396" y="2106"/>
              <a:ext cx="734" cy="104"/>
            </a:xfrm>
            <a:custGeom>
              <a:avLst/>
              <a:gdLst>
                <a:gd name="T0" fmla="*/ 0 w 273"/>
                <a:gd name="T1" fmla="*/ 0 h 39"/>
                <a:gd name="T2" fmla="*/ 273 w 273"/>
                <a:gd name="T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3" h="39">
                  <a:moveTo>
                    <a:pt x="0" y="0"/>
                  </a:moveTo>
                  <a:cubicBezTo>
                    <a:pt x="16" y="10"/>
                    <a:pt x="190" y="39"/>
                    <a:pt x="273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17" name="Oval 169"/>
          <p:cNvSpPr>
            <a:spLocks noChangeArrowheads="1"/>
          </p:cNvSpPr>
          <p:nvPr/>
        </p:nvSpPr>
        <p:spPr bwMode="auto">
          <a:xfrm>
            <a:off x="9152117" y="3867246"/>
            <a:ext cx="243284" cy="243284"/>
          </a:xfrm>
          <a:prstGeom prst="ellipse">
            <a:avLst/>
          </a:prstGeom>
          <a:noFill/>
          <a:ln w="25400" cap="rnd" cmpd="sng">
            <a:gradFill>
              <a:gsLst>
                <a:gs pos="0">
                  <a:srgbClr val="155377"/>
                </a:gs>
                <a:gs pos="56000">
                  <a:srgbClr val="155377">
                    <a:alpha val="34000"/>
                  </a:srgbClr>
                </a:gs>
                <a:gs pos="100000">
                  <a:srgbClr val="0BD6FD">
                    <a:alpha val="73000"/>
                  </a:srgbClr>
                </a:gs>
              </a:gsLst>
              <a:lin ang="5400000" scaled="1"/>
            </a:gra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 bwMode="auto">
          <a:xfrm rot="19732764">
            <a:off x="-1120281" y="5754170"/>
            <a:ext cx="2845909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8" grpId="0" animBg="1"/>
      <p:bldP spid="199" grpId="0"/>
      <p:bldP spid="200" grpId="0" animBg="1"/>
      <p:bldP spid="215" grpId="0" animBg="1"/>
      <p:bldP spid="216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7325929" y="2123012"/>
            <a:ext cx="1577975" cy="1447800"/>
            <a:chOff x="5191" y="1400"/>
            <a:chExt cx="994" cy="912"/>
          </a:xfrm>
        </p:grpSpPr>
        <p:sp>
          <p:nvSpPr>
            <p:cNvPr id="18" name="Freeform 16"/>
            <p:cNvSpPr/>
            <p:nvPr/>
          </p:nvSpPr>
          <p:spPr bwMode="auto">
            <a:xfrm>
              <a:off x="5263" y="1478"/>
              <a:ext cx="834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201" y="1715"/>
              <a:ext cx="984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002" y="1400"/>
              <a:ext cx="172" cy="172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863" y="1400"/>
              <a:ext cx="64" cy="64"/>
            </a:xfrm>
            <a:prstGeom prst="ellipse">
              <a:avLst/>
            </a:pr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390" y="1828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427" y="1615"/>
              <a:ext cx="178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191" y="1674"/>
              <a:ext cx="973" cy="511"/>
            </a:xfrm>
            <a:custGeom>
              <a:avLst/>
              <a:gdLst>
                <a:gd name="T0" fmla="*/ 347 w 362"/>
                <a:gd name="T1" fmla="*/ 114 h 190"/>
                <a:gd name="T2" fmla="*/ 358 w 362"/>
                <a:gd name="T3" fmla="*/ 154 h 190"/>
                <a:gd name="T4" fmla="*/ 162 w 362"/>
                <a:gd name="T5" fmla="*/ 154 h 190"/>
                <a:gd name="T6" fmla="*/ 13 w 362"/>
                <a:gd name="T7" fmla="*/ 26 h 190"/>
                <a:gd name="T8" fmla="*/ 68 w 362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90">
                  <a:moveTo>
                    <a:pt x="347" y="114"/>
                  </a:moveTo>
                  <a:cubicBezTo>
                    <a:pt x="358" y="129"/>
                    <a:pt x="362" y="143"/>
                    <a:pt x="358" y="154"/>
                  </a:cubicBezTo>
                  <a:cubicBezTo>
                    <a:pt x="345" y="190"/>
                    <a:pt x="257" y="189"/>
                    <a:pt x="162" y="154"/>
                  </a:cubicBezTo>
                  <a:cubicBezTo>
                    <a:pt x="67" y="118"/>
                    <a:pt x="0" y="61"/>
                    <a:pt x="13" y="26"/>
                  </a:cubicBezTo>
                  <a:cubicBezTo>
                    <a:pt x="19" y="10"/>
                    <a:pt x="39" y="2"/>
                    <a:pt x="68" y="0"/>
                  </a:cubicBezTo>
                </a:path>
              </a:pathLst>
            </a:custGeom>
            <a:noFill/>
            <a:ln w="25400" cap="rnd">
              <a:gradFill>
                <a:gsLst>
                  <a:gs pos="0">
                    <a:srgbClr val="155377"/>
                  </a:gs>
                  <a:gs pos="50000">
                    <a:srgbClr val="155377">
                      <a:alpha val="80000"/>
                    </a:srgbClr>
                  </a:gs>
                  <a:gs pos="83000">
                    <a:srgbClr val="155377">
                      <a:alpha val="5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27443" y="1777625"/>
            <a:ext cx="5498865" cy="3302750"/>
            <a:chOff x="2361711" y="1774646"/>
            <a:chExt cx="5498865" cy="3302750"/>
          </a:xfrm>
        </p:grpSpPr>
        <p:grpSp>
          <p:nvGrpSpPr>
            <p:cNvPr id="187" name="Group 166"/>
            <p:cNvGrpSpPr>
              <a:grpSpLocks noChangeAspect="1"/>
            </p:cNvGrpSpPr>
            <p:nvPr/>
          </p:nvGrpSpPr>
          <p:grpSpPr bwMode="auto">
            <a:xfrm>
              <a:off x="2361711" y="1774646"/>
              <a:ext cx="3559873" cy="3302750"/>
              <a:chOff x="675" y="1387"/>
              <a:chExt cx="983" cy="912"/>
            </a:xfrm>
            <a:noFill/>
          </p:grpSpPr>
          <p:sp>
            <p:nvSpPr>
              <p:cNvPr id="189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0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1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3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4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3982591" y="2221633"/>
              <a:ext cx="3877985" cy="218521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分享会有什么意义？</a:t>
              </a:r>
              <a:endParaRPr lang="en-US" altLang="zh-CN" sz="3200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	</a:t>
              </a:r>
              <a:r>
                <a:rPr lang="en-US" altLang="zh-CN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，打开思维定式</a:t>
              </a:r>
              <a:endParaRPr lang="en-US" altLang="zh-CN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  <a:p>
              <a:endParaRPr lang="en-US" altLang="zh-CN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             2</a:t>
              </a:r>
              <a:r>
                <a:rPr lang="zh-CN" altLang="en-US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，增减彼此的交流</a:t>
              </a:r>
              <a:endParaRPr lang="en-US" altLang="zh-CN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  <a:p>
              <a:endParaRPr lang="en-US" altLang="zh-CN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             3</a:t>
              </a:r>
              <a:r>
                <a:rPr lang="zh-CN" altLang="en-US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rPr>
                <a:t>，加深对业务的理解</a:t>
              </a:r>
              <a:endParaRPr lang="en-US" altLang="zh-CN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129907" y="2620938"/>
            <a:ext cx="59884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对于一个开发而言，做好一个产品关键在于什么？</a:t>
            </a:r>
            <a:endParaRPr lang="en-US" altLang="zh-CN" sz="20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coding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2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，思维方式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，业务理解（决定性因素）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1851011" cy="1321862"/>
            <a:chOff x="9319936" y="452420"/>
            <a:chExt cx="1851011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439865" y="889208"/>
              <a:ext cx="731082" cy="885074"/>
              <a:chOff x="5813053" y="3700061"/>
              <a:chExt cx="731082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13053" y="3700061"/>
                <a:ext cx="18473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59405" y="4061915"/>
                <a:ext cx="18473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436252" y="2153606"/>
            <a:ext cx="3562110" cy="3202092"/>
            <a:chOff x="1156" y="1950"/>
            <a:chExt cx="1029" cy="925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261" y="2042"/>
              <a:ext cx="86" cy="86"/>
            </a:xfrm>
            <a:prstGeom prst="ellipse">
              <a:avLst/>
            </a:pr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847" y="2025"/>
              <a:ext cx="236" cy="237"/>
            </a:xfrm>
            <a:custGeom>
              <a:avLst/>
              <a:gdLst>
                <a:gd name="T0" fmla="*/ 44 w 88"/>
                <a:gd name="T1" fmla="*/ 0 h 88"/>
                <a:gd name="T2" fmla="*/ 88 w 88"/>
                <a:gd name="T3" fmla="*/ 44 h 88"/>
                <a:gd name="T4" fmla="*/ 44 w 88"/>
                <a:gd name="T5" fmla="*/ 88 h 88"/>
                <a:gd name="T6" fmla="*/ 0 w 88"/>
                <a:gd name="T7" fmla="*/ 44 h 88"/>
                <a:gd name="T8" fmla="*/ 44 w 8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cubicBezTo>
                    <a:pt x="68" y="0"/>
                    <a:pt x="88" y="19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lose/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266" y="2036"/>
              <a:ext cx="839" cy="839"/>
            </a:xfrm>
            <a:custGeom>
              <a:avLst/>
              <a:gdLst>
                <a:gd name="T0" fmla="*/ 308 w 312"/>
                <a:gd name="T1" fmla="*/ 121 h 312"/>
                <a:gd name="T2" fmla="*/ 312 w 312"/>
                <a:gd name="T3" fmla="*/ 155 h 312"/>
                <a:gd name="T4" fmla="*/ 156 w 312"/>
                <a:gd name="T5" fmla="*/ 312 h 312"/>
                <a:gd name="T6" fmla="*/ 0 w 312"/>
                <a:gd name="T7" fmla="*/ 156 h 312"/>
                <a:gd name="T8" fmla="*/ 155 w 312"/>
                <a:gd name="T9" fmla="*/ 0 h 312"/>
                <a:gd name="T10" fmla="*/ 223 w 312"/>
                <a:gd name="T11" fmla="*/ 1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308" y="121"/>
                  </a:moveTo>
                  <a:cubicBezTo>
                    <a:pt x="310" y="132"/>
                    <a:pt x="312" y="144"/>
                    <a:pt x="312" y="155"/>
                  </a:cubicBezTo>
                  <a:cubicBezTo>
                    <a:pt x="312" y="242"/>
                    <a:pt x="242" y="312"/>
                    <a:pt x="156" y="312"/>
                  </a:cubicBezTo>
                  <a:cubicBezTo>
                    <a:pt x="70" y="312"/>
                    <a:pt x="0" y="242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180" y="0"/>
                    <a:pt x="203" y="5"/>
                    <a:pt x="223" y="15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156" y="2200"/>
              <a:ext cx="1029" cy="535"/>
            </a:xfrm>
            <a:custGeom>
              <a:avLst/>
              <a:gdLst>
                <a:gd name="T0" fmla="*/ 353 w 383"/>
                <a:gd name="T1" fmla="*/ 96 h 199"/>
                <a:gd name="T2" fmla="*/ 377 w 383"/>
                <a:gd name="T3" fmla="*/ 154 h 199"/>
                <a:gd name="T4" fmla="*/ 171 w 383"/>
                <a:gd name="T5" fmla="*/ 165 h 199"/>
                <a:gd name="T6" fmla="*/ 13 w 383"/>
                <a:gd name="T7" fmla="*/ 32 h 199"/>
                <a:gd name="T8" fmla="*/ 73 w 383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9">
                  <a:moveTo>
                    <a:pt x="353" y="96"/>
                  </a:moveTo>
                  <a:cubicBezTo>
                    <a:pt x="373" y="117"/>
                    <a:pt x="383" y="137"/>
                    <a:pt x="377" y="154"/>
                  </a:cubicBezTo>
                  <a:cubicBezTo>
                    <a:pt x="364" y="194"/>
                    <a:pt x="271" y="199"/>
                    <a:pt x="171" y="165"/>
                  </a:cubicBezTo>
                  <a:cubicBezTo>
                    <a:pt x="70" y="131"/>
                    <a:pt x="0" y="72"/>
                    <a:pt x="13" y="32"/>
                  </a:cubicBezTo>
                  <a:cubicBezTo>
                    <a:pt x="19" y="14"/>
                    <a:pt x="41" y="3"/>
                    <a:pt x="73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535" y="2488"/>
              <a:ext cx="38" cy="16"/>
            </a:xfrm>
            <a:custGeom>
              <a:avLst/>
              <a:gdLst>
                <a:gd name="T0" fmla="*/ 14 w 14"/>
                <a:gd name="T1" fmla="*/ 6 h 6"/>
                <a:gd name="T2" fmla="*/ 0 w 1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cubicBezTo>
                    <a:pt x="9" y="4"/>
                    <a:pt x="5" y="2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1659" y="2536"/>
              <a:ext cx="344" cy="62"/>
            </a:xfrm>
            <a:custGeom>
              <a:avLst/>
              <a:gdLst>
                <a:gd name="T0" fmla="*/ 128 w 128"/>
                <a:gd name="T1" fmla="*/ 22 h 23"/>
                <a:gd name="T2" fmla="*/ 0 w 1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" h="23">
                  <a:moveTo>
                    <a:pt x="128" y="22"/>
                  </a:moveTo>
                  <a:cubicBezTo>
                    <a:pt x="92" y="23"/>
                    <a:pt x="47" y="16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1965" y="1950"/>
              <a:ext cx="193" cy="385"/>
            </a:xfrm>
            <a:custGeom>
              <a:avLst/>
              <a:gdLst>
                <a:gd name="T0" fmla="*/ 0 w 72"/>
                <a:gd name="T1" fmla="*/ 0 h 143"/>
                <a:gd name="T2" fmla="*/ 72 w 72"/>
                <a:gd name="T3" fmla="*/ 72 h 143"/>
                <a:gd name="T4" fmla="*/ 41 w 72"/>
                <a:gd name="T5" fmla="*/ 131 h 143"/>
                <a:gd name="T6" fmla="*/ 7 w 72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43">
                  <a:moveTo>
                    <a:pt x="0" y="0"/>
                  </a:moveTo>
                  <a:cubicBezTo>
                    <a:pt x="39" y="0"/>
                    <a:pt x="72" y="32"/>
                    <a:pt x="72" y="72"/>
                  </a:cubicBezTo>
                  <a:cubicBezTo>
                    <a:pt x="72" y="96"/>
                    <a:pt x="60" y="118"/>
                    <a:pt x="41" y="131"/>
                  </a:cubicBezTo>
                  <a:cubicBezTo>
                    <a:pt x="31" y="138"/>
                    <a:pt x="20" y="142"/>
                    <a:pt x="7" y="143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1884" y="2319"/>
              <a:ext cx="30" cy="10"/>
            </a:xfrm>
            <a:custGeom>
              <a:avLst/>
              <a:gdLst>
                <a:gd name="T0" fmla="*/ 11 w 11"/>
                <a:gd name="T1" fmla="*/ 4 h 4"/>
                <a:gd name="T2" fmla="*/ 0 w 11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7" y="3"/>
                    <a:pt x="3" y="2"/>
                    <a:pt x="0" y="0"/>
                  </a:cubicBezTo>
                </a:path>
              </a:pathLst>
            </a:custGeom>
            <a:noFill/>
            <a:ln w="25400" cap="rnd">
              <a:gradFill>
                <a:gsLst>
                  <a:gs pos="1000">
                    <a:srgbClr val="155377"/>
                  </a:gs>
                  <a:gs pos="74000">
                    <a:srgbClr val="0BD6FD"/>
                  </a:gs>
                  <a:gs pos="37000">
                    <a:srgbClr val="155377"/>
                  </a:gs>
                  <a:gs pos="100000">
                    <a:srgbClr val="155377"/>
                  </a:gs>
                </a:gsLst>
                <a:lin ang="5400000" scaled="1"/>
              </a:gra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47" name="任意多边形 46"/>
          <p:cNvSpPr/>
          <p:nvPr/>
        </p:nvSpPr>
        <p:spPr bwMode="auto">
          <a:xfrm rot="19732764">
            <a:off x="3211286" y="960437"/>
            <a:ext cx="4455618" cy="39781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 bwMode="auto">
          <a:xfrm rot="19732764">
            <a:off x="839926" y="5876596"/>
            <a:ext cx="1192653" cy="765159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 bwMode="auto">
          <a:xfrm rot="19732764">
            <a:off x="7285550" y="5409585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 rot="19732764">
            <a:off x="7747973" y="2625993"/>
            <a:ext cx="5809861" cy="80160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 bwMode="auto">
          <a:xfrm rot="19732764">
            <a:off x="7377909" y="1682717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0787" y="2690118"/>
            <a:ext cx="64342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流程的重要性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1</a:t>
            </a:r>
            <a:r>
              <a:rPr lang="zh-CN" altLang="en-US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，开发流程（可控性，可操作性）</a:t>
            </a: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，产品流程（需求，研发）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9959" y="365213"/>
            <a:ext cx="3042814" cy="1321862"/>
            <a:chOff x="9319936" y="452420"/>
            <a:chExt cx="3042814" cy="1321862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80500" y="889208"/>
              <a:ext cx="2882250" cy="885074"/>
              <a:chOff x="4853688" y="3700061"/>
              <a:chExt cx="2882250" cy="88507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853688" y="3700061"/>
                <a:ext cx="2103461" cy="5847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rPr>
                  <a:t>PART ONE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67606" y="4061915"/>
                <a:ext cx="256833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ADD YOUR TITLE</a:t>
                </a: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44" name="任意多边形 43"/>
          <p:cNvSpPr/>
          <p:nvPr/>
        </p:nvSpPr>
        <p:spPr bwMode="auto">
          <a:xfrm rot="19732764">
            <a:off x="10585000" y="5615374"/>
            <a:ext cx="1829615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 rot="19732764">
            <a:off x="7019855" y="194304"/>
            <a:ext cx="4257115" cy="34764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 rot="19732764">
            <a:off x="2335213" y="2746029"/>
            <a:ext cx="1139686" cy="66919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 rot="19732764">
            <a:off x="5051773" y="1744636"/>
            <a:ext cx="1766634" cy="85486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479547" y="2844414"/>
            <a:ext cx="2545944" cy="2545944"/>
            <a:chOff x="9420860" y="2871010"/>
            <a:chExt cx="2545944" cy="2545944"/>
          </a:xfrm>
        </p:grpSpPr>
        <p:sp>
          <p:nvSpPr>
            <p:cNvPr id="10" name="饼形 9"/>
            <p:cNvSpPr/>
            <p:nvPr/>
          </p:nvSpPr>
          <p:spPr>
            <a:xfrm rot="14912186">
              <a:off x="9420860" y="2871010"/>
              <a:ext cx="2545944" cy="2545944"/>
            </a:xfrm>
            <a:prstGeom prst="pie">
              <a:avLst>
                <a:gd name="adj1" fmla="val 1244744"/>
                <a:gd name="adj2" fmla="val 16995980"/>
              </a:avLst>
            </a:prstGeom>
            <a:solidFill>
              <a:srgbClr val="0BD6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562109" y="3075904"/>
              <a:ext cx="2180512" cy="2168501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952444" y="3450102"/>
              <a:ext cx="1560513" cy="1447800"/>
              <a:chOff x="6221" y="2243"/>
              <a:chExt cx="983" cy="912"/>
            </a:xfrm>
          </p:grpSpPr>
          <p:sp>
            <p:nvSpPr>
              <p:cNvPr id="15" name="Freeform 5"/>
              <p:cNvSpPr/>
              <p:nvPr/>
            </p:nvSpPr>
            <p:spPr bwMode="auto">
              <a:xfrm>
                <a:off x="6283" y="2321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Freeform 6"/>
              <p:cNvSpPr/>
              <p:nvPr/>
            </p:nvSpPr>
            <p:spPr bwMode="auto">
              <a:xfrm>
                <a:off x="6221" y="2558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7022" y="2243"/>
                <a:ext cx="172" cy="172"/>
              </a:xfrm>
              <a:prstGeom prst="ellipse">
                <a:avLst/>
              </a:pr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6882" y="2243"/>
                <a:ext cx="64" cy="64"/>
              </a:xfrm>
              <a:prstGeom prst="ellipse">
                <a:avLst/>
              </a:pr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409" y="2671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6447" y="2458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noFill/>
              <a:ln w="25400" cap="rnd">
                <a:gradFill>
                  <a:gsLst>
                    <a:gs pos="57000">
                      <a:srgbClr val="0BD6FD"/>
                    </a:gs>
                    <a:gs pos="0">
                      <a:srgbClr val="0BD6FD"/>
                    </a:gs>
                    <a:gs pos="74000">
                      <a:srgbClr val="155377"/>
                    </a:gs>
                    <a:gs pos="35000">
                      <a:srgbClr val="155377"/>
                    </a:gs>
                    <a:gs pos="100000">
                      <a:srgbClr val="155377"/>
                    </a:gs>
                  </a:gsLst>
                  <a:lin ang="5400000" scaled="1"/>
                </a:gra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7474068" y="1115246"/>
            <a:ext cx="3268333" cy="3250330"/>
            <a:chOff x="7474068" y="1115246"/>
            <a:chExt cx="3268333" cy="3250330"/>
          </a:xfrm>
        </p:grpSpPr>
        <p:sp>
          <p:nvSpPr>
            <p:cNvPr id="38" name="椭圆 37"/>
            <p:cNvSpPr/>
            <p:nvPr/>
          </p:nvSpPr>
          <p:spPr>
            <a:xfrm>
              <a:off x="7474068" y="1115246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75378" y="1951610"/>
              <a:ext cx="18614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80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％</a:t>
              </a:r>
            </a:p>
          </p:txBody>
        </p:sp>
      </p:grpSp>
      <p:sp>
        <p:nvSpPr>
          <p:cNvPr id="41" name="任意多边形 40"/>
          <p:cNvSpPr/>
          <p:nvPr/>
        </p:nvSpPr>
        <p:spPr bwMode="auto">
          <a:xfrm rot="19732764">
            <a:off x="287493" y="6354756"/>
            <a:ext cx="1139686" cy="66919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1235" y="479513"/>
            <a:ext cx="6998989" cy="3159991"/>
            <a:chOff x="9319936" y="452420"/>
            <a:chExt cx="6998989" cy="3159991"/>
          </a:xfrm>
        </p:grpSpPr>
        <p:grpSp>
          <p:nvGrpSpPr>
            <p:cNvPr id="5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9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2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986215" y="1251062"/>
              <a:ext cx="5332710" cy="2361349"/>
              <a:chOff x="6359403" y="4061915"/>
              <a:chExt cx="5332710" cy="236134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8942641" y="5715378"/>
                <a:ext cx="2749472" cy="70788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000" kern="0" dirty="0">
                    <a:solidFill>
                      <a:schemeClr val="bg1"/>
                    </a:solidFill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rPr>
                  <a:t>总结与建议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359403" y="4061915"/>
                <a:ext cx="1847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6"/>
          <p:cNvGrpSpPr>
            <a:grpSpLocks noChangeAspect="1"/>
          </p:cNvGrpSpPr>
          <p:nvPr/>
        </p:nvGrpSpPr>
        <p:grpSpPr bwMode="auto">
          <a:xfrm>
            <a:off x="5191052" y="2210758"/>
            <a:ext cx="2212150" cy="2052370"/>
            <a:chOff x="675" y="1387"/>
            <a:chExt cx="983" cy="912"/>
          </a:xfrm>
          <a:noFill/>
        </p:grpSpPr>
        <p:sp>
          <p:nvSpPr>
            <p:cNvPr id="8" name="Freeform 167"/>
            <p:cNvSpPr/>
            <p:nvPr/>
          </p:nvSpPr>
          <p:spPr bwMode="auto">
            <a:xfrm>
              <a:off x="737" y="1465"/>
              <a:ext cx="833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675" y="1702"/>
              <a:ext cx="983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Oval 169"/>
            <p:cNvSpPr>
              <a:spLocks noChangeArrowheads="1"/>
            </p:cNvSpPr>
            <p:nvPr/>
          </p:nvSpPr>
          <p:spPr bwMode="auto">
            <a:xfrm>
              <a:off x="1476" y="1387"/>
              <a:ext cx="172" cy="172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1" name="Oval 170"/>
            <p:cNvSpPr>
              <a:spLocks noChangeArrowheads="1"/>
            </p:cNvSpPr>
            <p:nvPr/>
          </p:nvSpPr>
          <p:spPr bwMode="auto">
            <a:xfrm>
              <a:off x="1336" y="1387"/>
              <a:ext cx="64" cy="64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863" y="1815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901" y="1602"/>
              <a:ext cx="177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任意多边形 13"/>
          <p:cNvSpPr/>
          <p:nvPr/>
        </p:nvSpPr>
        <p:spPr bwMode="auto">
          <a:xfrm rot="19732764">
            <a:off x="2479851" y="1990243"/>
            <a:ext cx="1045955" cy="36344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 rot="19732764">
            <a:off x="9672102" y="4428795"/>
            <a:ext cx="2120423" cy="76855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9732764">
            <a:off x="3140417" y="4965916"/>
            <a:ext cx="2845909" cy="45379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62142" y="3034407"/>
            <a:ext cx="386997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Raavi" panose="020B0502040204020203" pitchFamily="34" charset="0"/>
                <a:ea typeface="微软雅黑 Light" panose="020B0502040204020203" pitchFamily="34" charset="-122"/>
                <a:cs typeface="Raavi" panose="020B0502040204020203" pitchFamily="34" charset="0"/>
              </a:rPr>
              <a:t>THANK YOU</a:t>
            </a:r>
          </a:p>
        </p:txBody>
      </p:sp>
      <p:sp>
        <p:nvSpPr>
          <p:cNvPr id="18" name="任意多边形 17"/>
          <p:cNvSpPr/>
          <p:nvPr/>
        </p:nvSpPr>
        <p:spPr bwMode="auto">
          <a:xfrm rot="19732764" flipV="1">
            <a:off x="9195453" y="1103760"/>
            <a:ext cx="2222861" cy="23493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19732764" flipV="1">
            <a:off x="-2377668" y="5088988"/>
            <a:ext cx="4908142" cy="48976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 Light</vt:lpstr>
      <vt:lpstr>Arial</vt:lpstr>
      <vt:lpstr>Calibri</vt:lpstr>
      <vt:lpstr>Calibri Light</vt:lpstr>
      <vt:lpstr>Raavi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耀元</cp:lastModifiedBy>
  <cp:revision>5</cp:revision>
  <dcterms:created xsi:type="dcterms:W3CDTF">2015-05-05T08:02:00Z</dcterms:created>
  <dcterms:modified xsi:type="dcterms:W3CDTF">2018-11-09T07:41:25Z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