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8" r:id="rId3"/>
    <p:sldId id="257" r:id="rId4"/>
    <p:sldId id="261" r:id="rId5"/>
    <p:sldId id="267" r:id="rId6"/>
    <p:sldId id="262" r:id="rId7"/>
    <p:sldId id="263" r:id="rId8"/>
    <p:sldId id="283" r:id="rId9"/>
    <p:sldId id="284" r:id="rId10"/>
    <p:sldId id="278" r:id="rId11"/>
    <p:sldId id="279" r:id="rId12"/>
    <p:sldId id="282" r:id="rId13"/>
    <p:sldId id="280" r:id="rId14"/>
    <p:sldId id="285" r:id="rId15"/>
    <p:sldId id="286" r:id="rId16"/>
    <p:sldId id="288" r:id="rId17"/>
    <p:sldId id="289" r:id="rId18"/>
    <p:sldId id="294" r:id="rId19"/>
    <p:sldId id="295" r:id="rId20"/>
    <p:sldId id="296" r:id="rId21"/>
    <p:sldId id="298" r:id="rId22"/>
    <p:sldId id="299" r:id="rId23"/>
    <p:sldId id="297" r:id="rId24"/>
    <p:sldId id="287" r:id="rId25"/>
    <p:sldId id="301" r:id="rId26"/>
    <p:sldId id="302" r:id="rId27"/>
    <p:sldId id="303" r:id="rId28"/>
    <p:sldId id="304" r:id="rId29"/>
    <p:sldId id="306" r:id="rId30"/>
    <p:sldId id="307" r:id="rId31"/>
    <p:sldId id="308" r:id="rId32"/>
    <p:sldId id="309" r:id="rId33"/>
    <p:sldId id="274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FCC"/>
    <a:srgbClr val="7F7F7F"/>
    <a:srgbClr val="EFF6FC"/>
    <a:srgbClr val="D9D9D9"/>
    <a:srgbClr val="DCDCDC"/>
    <a:srgbClr val="F0F0F0"/>
    <a:srgbClr val="E6E6E6"/>
    <a:srgbClr val="C8C8C8"/>
    <a:srgbClr val="FFFF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1986"/>
        <p:guide pos="38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6.xml"/><Relationship Id="rId2" Type="http://schemas.openxmlformats.org/officeDocument/2006/relationships/image" Target="../media/image1.svg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7.xml"/><Relationship Id="rId2" Type="http://schemas.openxmlformats.org/officeDocument/2006/relationships/image" Target="../media/image2.svg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/>
        </p:nvSpPr>
        <p:spPr>
          <a:xfrm>
            <a:off x="2707005" y="2492375"/>
            <a:ext cx="6777990" cy="1873250"/>
          </a:xfrm>
          <a:prstGeom prst="rect">
            <a:avLst/>
          </a:prstGeom>
          <a:noFill/>
        </p:spPr>
        <p:txBody>
          <a:bodyPr wrap="square" lIns="136525" tIns="136525" rIns="136525" bIns="136525" rtlCol="0" anchor="ctr" anchorCtr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4000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基于Transformer的文本改写</a:t>
            </a:r>
            <a:endParaRPr lang="zh-CN" altLang="en-US" sz="4000">
              <a:solidFill>
                <a:schemeClr val="tx1"/>
              </a:solidFill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4000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与PEM改写评价系统</a:t>
            </a:r>
            <a:endParaRPr lang="zh-CN" altLang="en-US" sz="4000">
              <a:solidFill>
                <a:schemeClr val="tx1"/>
              </a:solidFill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774383" y="704850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C.  </a:t>
            </a:r>
            <a:r>
              <a:rPr lang="zh-CN" altLang="en-US" sz="2400"/>
              <a:t>合并连续的</a:t>
            </a:r>
            <a:r>
              <a:rPr lang="en-US" altLang="zh-CN" sz="2400"/>
              <a:t>&lt;mask&gt;</a:t>
            </a:r>
            <a:r>
              <a:rPr lang="zh-CN" altLang="en-US" sz="2400"/>
              <a:t>符号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58825" y="1671955"/>
            <a:ext cx="106749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raw：</a:t>
            </a:r>
            <a:endParaRPr lang="zh-CN" altLang="en-US"/>
          </a:p>
          <a:p>
            <a:r>
              <a:rPr lang="zh-CN" altLang="en-US">
                <a:sym typeface="+mn-ea"/>
              </a:rPr>
              <a:t>驾驶 性能 超好 ， 还 真 别说 ， 会 开车 的 ， 开着 瑞虎 7 操控 感觉 肯定 也 不错 ，  外观 造型 漂亮  ， 设计 不会 老土 ， 最后 就是 虽然 加速 动力 欠缺 ， 但是 确实 很 省油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olidFill>
                  <a:srgbClr val="0070C0"/>
                </a:solidFill>
              </a:rPr>
              <a:t>input （mask 70%）：</a:t>
            </a:r>
            <a:endParaRPr lang="zh-CN" altLang="en-US"/>
          </a:p>
          <a:p>
            <a:r>
              <a:rPr lang="zh-CN" altLang="en-US"/>
              <a:t>__瑞虎7__ __最满意__ &lt;mask&gt; 超好 ， &lt;mask&gt; 瑞虎 &lt;mask&gt; 操控 感觉 &lt;mask&gt; 外观 &lt;mask&gt; 设计 &lt;mask&gt; 老土 ， &lt;mask&gt; 加速 动力 欠缺 ， &lt;mask&gt;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rgbClr val="0070C0"/>
                </a:solidFill>
              </a:rPr>
              <a:t>label：</a:t>
            </a:r>
            <a:endParaRPr lang="zh-CN" altLang="en-US"/>
          </a:p>
          <a:p>
            <a:r>
              <a:rPr lang="zh-CN" altLang="en-US">
                <a:sym typeface="+mn-ea"/>
              </a:rPr>
              <a:t>驾驶 性能 超好 ， 还 真 别说 ， 会 开车 的 ， 开着 瑞虎 7 操控 感觉 肯定 也 不错 ，  外观 造型 漂亮  ， 设计 不会 老土 ， 最后 就是 虽然 加速 动力 欠缺 ， 但是 确实 很 省油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输出比较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758825" y="1113155"/>
            <a:ext cx="10674985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ts val="600"/>
              </a:spcBef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raw：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zh-CN" altLang="en-US">
                <a:sym typeface="+mn-ea"/>
              </a:rPr>
              <a:t>驾驶 性能 超好 ， 还 真 别说 ， 会 开车 的 ， 开着 瑞虎 7 操控 感觉 肯定 也 不错 ，  外观 造型 漂亮  ， 设计 不会 老土 ， 最后 就是 虽然 加速 动力 欠缺 ， 但是 确实 很 省油</a:t>
            </a:r>
            <a:endParaRPr lang="en-US" altLang="zh-CN">
              <a:solidFill>
                <a:srgbClr val="0070C0"/>
              </a:solidFill>
              <a:sym typeface="+mn-ea"/>
            </a:endParaRPr>
          </a:p>
          <a:p>
            <a:pPr fontAlgn="auto">
              <a:spcBef>
                <a:spcPts val="600"/>
              </a:spcBef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mask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短语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：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wmd 10.0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）</a:t>
            </a:r>
            <a:endParaRPr lang="en-US" altLang="zh-CN">
              <a:solidFill>
                <a:srgbClr val="0070C0"/>
              </a:solidFill>
            </a:endParaRPr>
          </a:p>
          <a:p>
            <a:pPr fontAlgn="auto">
              <a:spcBef>
                <a:spcPts val="600"/>
              </a:spcBef>
            </a:pPr>
            <a:r>
              <a:rPr lang="zh-CN" altLang="en-US" u="wavyHeavy">
                <a:uFill>
                  <a:solidFill>
                    <a:schemeClr val="accent2"/>
                  </a:solidFill>
                </a:uFill>
                <a:sym typeface="+mn-ea"/>
              </a:rPr>
              <a:t>驾驶 感受 不错</a:t>
            </a:r>
            <a:r>
              <a:rPr lang="zh-CN" altLang="en-US">
                <a:sym typeface="+mn-ea"/>
              </a:rPr>
              <a:t> ， 真 耐看 ， 平常 开车 上下班 ， </a:t>
            </a:r>
            <a:r>
              <a:rPr lang="zh-CN" altLang="en-US" u="wavyHeavy">
                <a:solidFill>
                  <a:schemeClr val="tx1"/>
                </a:solidFill>
                <a:uFill>
                  <a:solidFill>
                    <a:schemeClr val="accent2"/>
                  </a:solidFill>
                </a:uFill>
                <a:sym typeface="+mn-ea"/>
              </a:rPr>
              <a:t>操控 给 人 一种 随心所欲 的 感觉 ， 外观 很漂亮 ， 设计 新颖 ， 加速 表现 ： 动力 虽然 不是 很足 ， 省油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en-US" altLang="zh-CN">
                <a:solidFill>
                  <a:srgbClr val="0070C0"/>
                </a:solidFill>
              </a:rPr>
              <a:t>mask非关键词（50%）：</a:t>
            </a:r>
            <a:r>
              <a:rPr lang="zh-CN" altLang="en-US">
                <a:solidFill>
                  <a:srgbClr val="0070C0"/>
                </a:solidFill>
              </a:rPr>
              <a:t>（</a:t>
            </a:r>
            <a:r>
              <a:rPr lang="en-US" altLang="zh-CN">
                <a:solidFill>
                  <a:srgbClr val="0070C0"/>
                </a:solidFill>
              </a:rPr>
              <a:t>wmd 4.86</a:t>
            </a:r>
            <a:r>
              <a:rPr lang="zh-CN" altLang="en-US">
                <a:solidFill>
                  <a:srgbClr val="0070C0"/>
                </a:solidFill>
              </a:rPr>
              <a:t>）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zh-CN" altLang="en-US"/>
              <a:t>驾驶 性能 超好 ， 说 真 好 ， 我 开车 一般 ， 开着 瑞虎 7 操控 感觉 肯定 没 问题 ， 外观 造型 漂亮 ， 设计 不 老土 ， 还有 一个 就是 加速 动力 欠缺 ， 另外 确实 比较 省油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mask非关键词（70%）：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wmd 8.90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）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zh-CN" altLang="en-US">
                <a:sym typeface="+mn-ea"/>
              </a:rPr>
              <a:t>首先 驾驶 超好 ， 这么 说 吧 ， 我 想 说 ， </a:t>
            </a:r>
            <a:r>
              <a:rPr lang="zh-CN" altLang="en-US" u="wavyHeavy">
                <a:uFill>
                  <a:solidFill>
                    <a:schemeClr val="accent2"/>
                  </a:solidFill>
                </a:uFill>
                <a:sym typeface="+mn-ea"/>
              </a:rPr>
              <a:t>就是 瑞虎 7 操控 感觉 没 的 说 ， 外观 也 不错</a:t>
            </a:r>
            <a:r>
              <a:rPr lang="zh-CN" altLang="en-US">
                <a:sym typeface="+mn-ea"/>
              </a:rPr>
              <a:t> ， 设计 不 老土 ， 在 一个 就是 加速 动力 欠缺 ， 其他 都 很 好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en-US" altLang="zh-CN">
                <a:solidFill>
                  <a:srgbClr val="0070C0"/>
                </a:solidFill>
              </a:rPr>
              <a:t>合并&lt;mask&gt;：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wmd 9.77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）</a:t>
            </a:r>
            <a:endParaRPr lang="en-US" altLang="zh-CN">
              <a:solidFill>
                <a:srgbClr val="0070C0"/>
              </a:solidFill>
            </a:endParaRPr>
          </a:p>
          <a:p>
            <a:pPr fontAlgn="auto">
              <a:spcBef>
                <a:spcPts val="600"/>
              </a:spcBef>
            </a:pPr>
            <a:r>
              <a:rPr lang="zh-CN" altLang="en-US">
                <a:sym typeface="+mn-ea"/>
              </a:rPr>
              <a:t>操控 超好 ， 方向 精准 ， 指 哪 打 哪 ， 而且 瑞虎 7 的 操控 感觉 也 很 不错 ， 外观 时尚 ， 设计 不 老土 ， 唯一 不足 的 就是 急 加速 动力 欠缺 ， 不过 可以 接受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209665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输出比较</a:t>
            </a:r>
            <a:endParaRPr lang="zh-CN" sz="2400"/>
          </a:p>
        </p:txBody>
      </p:sp>
      <p:graphicFrame>
        <p:nvGraphicFramePr>
          <p:cNvPr id="2" name="表格 1"/>
          <p:cNvGraphicFramePr/>
          <p:nvPr/>
        </p:nvGraphicFramePr>
        <p:xfrm>
          <a:off x="1828800" y="2068195"/>
          <a:ext cx="8534400" cy="1939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4152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wmd</a:t>
                      </a:r>
                      <a:r>
                        <a:rPr lang="zh-CN" altLang="en-US"/>
                        <a:t>平均值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70C0"/>
                          </a:solidFill>
                          <a:sym typeface="+mn-ea"/>
                        </a:rPr>
                        <a:t>mask短语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7.29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70C0"/>
                          </a:solidFill>
                          <a:sym typeface="+mn-ea"/>
                        </a:rPr>
                        <a:t>mask非关键词（50%）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3.89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70C0"/>
                          </a:solidFill>
                          <a:sym typeface="+mn-ea"/>
                        </a:rPr>
                        <a:t>mask非关键词（70%）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4.40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70C0"/>
                          </a:solidFill>
                          <a:sym typeface="+mn-ea"/>
                        </a:rPr>
                        <a:t>合并&lt;mask&gt;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7.92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27748" y="4236085"/>
            <a:ext cx="10136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规律总结：</a:t>
            </a:r>
            <a:endParaRPr lang="zh-CN" altLang="en-US"/>
          </a:p>
          <a:p>
            <a:r>
              <a:rPr lang="zh-CN" altLang="en-US"/>
              <a:t>输入信息越多，模型越稳定，但改写幅度也越小；</a:t>
            </a:r>
            <a:endParaRPr lang="zh-CN" altLang="en-US"/>
          </a:p>
          <a:p>
            <a:r>
              <a:rPr lang="zh-CN" altLang="en-US"/>
              <a:t>输入信息越少，模型自由度越高，能生成较大的改动，但语义被篡改或遗失的概率也越高。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有待改进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58825" y="1671955"/>
            <a:ext cx="106749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改写幅度小：</a:t>
            </a:r>
            <a:endParaRPr lang="zh-CN" altLang="en-US">
              <a:sym typeface="+mn-ea"/>
            </a:endParaRPr>
          </a:p>
          <a:p>
            <a:pPr marL="702945" indent="-342900" fontAlgn="auto">
              <a:buNone/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raw：</a:t>
            </a:r>
            <a:endParaRPr lang="zh-CN" altLang="en-US"/>
          </a:p>
          <a:p>
            <a:pPr marL="360045" indent="0" fontAlgn="auto">
              <a:buNone/>
            </a:pPr>
            <a:r>
              <a:rPr lang="zh-CN" altLang="en-US">
                <a:sym typeface="+mn-ea"/>
              </a:rPr>
              <a:t>方向盘 有 虚位 ， 但是 很小 ， 没什么 影响 ， 过 弯道 很 舒服 ，  速度 稍快 也 不会 有 很大 的 偏移 感觉</a:t>
            </a:r>
            <a:endParaRPr lang="zh-CN" altLang="en-US">
              <a:sym typeface="+mn-ea"/>
            </a:endParaRPr>
          </a:p>
          <a:p>
            <a:pPr marL="360045" indent="0" fontAlgn="auto">
              <a:buNone/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rewrite：</a:t>
            </a:r>
            <a:endParaRPr lang="en-US" altLang="zh-CN">
              <a:solidFill>
                <a:srgbClr val="0070C0"/>
              </a:solidFill>
            </a:endParaRPr>
          </a:p>
          <a:p>
            <a:pPr marL="360045" indent="0" fontAlgn="auto">
              <a:buNone/>
            </a:pPr>
            <a:r>
              <a:rPr lang="zh-CN" altLang="en-US">
                <a:sym typeface="+mn-ea"/>
              </a:rPr>
              <a:t>方向盘 有 虚位 ， 但 很小 ， 没什么 影响 ， 过 弯道 很 舒服 ， 速度 稍快 也 不会 有 很大 的 偏移 感觉</a:t>
            </a:r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  <a:p>
            <a:pPr marL="360045" indent="0" fontAlgn="auto">
              <a:buNone/>
            </a:pPr>
            <a:endParaRPr lang="zh-CN" altLang="en-US">
              <a:sym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>
                <a:sym typeface="+mn-ea"/>
              </a:rPr>
              <a:t>情感误判：</a:t>
            </a:r>
            <a:br>
              <a:rPr lang="zh-CN" altLang="en-US">
                <a:sym typeface="+mn-ea"/>
              </a:rPr>
            </a:br>
            <a:r>
              <a:rPr lang="en-US" altLang="zh-CN">
                <a:solidFill>
                  <a:srgbClr val="0070C0"/>
                </a:solidFill>
                <a:sym typeface="+mn-ea"/>
              </a:rPr>
              <a:t>raw：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悬架 偏硬 ， 平 路上 很 舒坦 ， </a:t>
            </a:r>
            <a:r>
              <a:rPr lang="zh-CN" altLang="en-US" u="wavyHeavy">
                <a:uFill>
                  <a:solidFill>
                    <a:schemeClr val="accent2"/>
                  </a:solidFill>
                </a:uFill>
                <a:sym typeface="+mn-ea"/>
              </a:rPr>
              <a:t>但是 真要 开着 去 越野 基本 不 可能 ， 能 抖动 的 你 怀疑 人生</a:t>
            </a:r>
            <a:r>
              <a:rPr lang="zh-CN" altLang="en-US">
                <a:sym typeface="+mn-ea"/>
              </a:rPr>
              <a:t> ， 这车 就 具备 一些 应对 路面 的 条件 ，  座椅 软 硬度 我 还 能 接受</a:t>
            </a:r>
            <a:br>
              <a:rPr lang="zh-CN" altLang="en-US">
                <a:sym typeface="+mn-ea"/>
              </a:rPr>
            </a:br>
            <a:r>
              <a:rPr lang="en-US" altLang="zh-CN">
                <a:solidFill>
                  <a:srgbClr val="0070C0"/>
                </a:solidFill>
                <a:sym typeface="+mn-ea"/>
              </a:rPr>
              <a:t>rewrite：</a:t>
            </a:r>
            <a:br>
              <a:rPr lang="en-US" altLang="zh-CN">
                <a:solidFill>
                  <a:srgbClr val="0070C0"/>
                </a:solidFill>
                <a:sym typeface="+mn-ea"/>
              </a:rPr>
            </a:br>
            <a:r>
              <a:rPr lang="zh-CN" altLang="en-US">
                <a:sym typeface="+mn-ea"/>
              </a:rPr>
              <a:t>悬架 偏硬 ， 平 路上 很 舒坦 ， </a:t>
            </a:r>
            <a:r>
              <a:rPr lang="zh-CN" altLang="en-US" u="wavyHeavy">
                <a:uFill>
                  <a:solidFill>
                    <a:schemeClr val="accent2"/>
                  </a:solidFill>
                </a:uFill>
                <a:sym typeface="+mn-ea"/>
              </a:rPr>
              <a:t>开着 即使 是 越野 ， 也 不会 有 抖动 的 怀疑 人生</a:t>
            </a:r>
            <a:r>
              <a:rPr lang="zh-CN" altLang="en-US">
                <a:sym typeface="+mn-ea"/>
              </a:rPr>
              <a:t> ， 这车 就 具备 一些 应对 路面 的 条件 ， 座椅 软 硬度 还 可以 接受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有待改进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58825" y="1671955"/>
            <a:ext cx="106749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 startAt="3"/>
            </a:pPr>
            <a:r>
              <a:rPr lang="zh-CN" altLang="en-US">
                <a:sym typeface="+mn-ea"/>
              </a:rPr>
              <a:t>语义改变：</a:t>
            </a:r>
            <a:endParaRPr lang="zh-CN" altLang="en-US">
              <a:sym typeface="+mn-ea"/>
            </a:endParaRPr>
          </a:p>
          <a:p>
            <a:pPr marL="702945" indent="-342900" fontAlgn="auto">
              <a:buNone/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raw：</a:t>
            </a:r>
            <a:endParaRPr lang="zh-CN" altLang="en-US"/>
          </a:p>
          <a:p>
            <a:pPr marL="360045" indent="0" fontAlgn="auto">
              <a:buNone/>
            </a:pPr>
            <a:r>
              <a:rPr lang="zh-CN" altLang="en-US">
                <a:sym typeface="+mn-ea"/>
              </a:rPr>
              <a:t>大气 的 前 脸 ，  北斗七星 阵式 的 日间 行 车灯  ， 最为 两眼 ， 还有 后面 条形 的 刹车灯 ， 晚上 的 时候 很 安全</a:t>
            </a:r>
            <a:endParaRPr lang="zh-CN" altLang="en-US">
              <a:sym typeface="+mn-ea"/>
            </a:endParaRPr>
          </a:p>
          <a:p>
            <a:pPr marL="360045" indent="0" fontAlgn="auto">
              <a:buNone/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rewrite：</a:t>
            </a:r>
            <a:endParaRPr lang="en-US" altLang="zh-CN">
              <a:solidFill>
                <a:srgbClr val="0070C0"/>
              </a:solidFill>
            </a:endParaRPr>
          </a:p>
          <a:p>
            <a:pPr marL="360045" indent="0" fontAlgn="auto">
              <a:buNone/>
            </a:pPr>
            <a:r>
              <a:rPr lang="zh-CN" altLang="en-US">
                <a:sym typeface="+mn-ea"/>
              </a:rPr>
              <a:t>外观设计 大气 ， 日间 行 车灯 ， 多 看 两眼 ， 有 的 比较 条形 ， 晚上 也 都 比较 小 的</a:t>
            </a:r>
            <a:endParaRPr lang="zh-CN" altLang="en-US">
              <a:sym typeface="+mn-ea"/>
            </a:endParaRPr>
          </a:p>
          <a:p>
            <a:pPr marL="360045" indent="0" fontAlgn="auto">
              <a:buNone/>
            </a:pPr>
            <a:endParaRPr lang="zh-CN" altLang="en-US">
              <a:sym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zh-CN" altLang="en-US">
                <a:sym typeface="+mn-ea"/>
              </a:rPr>
              <a:t>语句不通顺：</a:t>
            </a:r>
            <a:br>
              <a:rPr lang="zh-CN" altLang="en-US">
                <a:sym typeface="+mn-ea"/>
              </a:rPr>
            </a:br>
            <a:r>
              <a:rPr lang="en-US" altLang="zh-CN">
                <a:solidFill>
                  <a:srgbClr val="0070C0"/>
                </a:solidFill>
                <a:sym typeface="+mn-ea"/>
              </a:rPr>
              <a:t>raw：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这个 值得 吹 的 ， 学点 5008 的 风格 会 更好 吧 ， 差点 提 5008 的 ， 后来 家里 用钱 ，  就 v5 了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rewrite：</a:t>
            </a:r>
            <a:br>
              <a:rPr lang="en-US" altLang="zh-CN">
                <a:solidFill>
                  <a:srgbClr val="0070C0"/>
                </a:solidFill>
                <a:sym typeface="+mn-ea"/>
              </a:rPr>
            </a:br>
            <a:r>
              <a:rPr lang="zh-CN" altLang="en-US">
                <a:sym typeface="+mn-ea"/>
              </a:rPr>
              <a:t>不是 吹 的 ， 比 我 之前 的 风格 更好 ， 毕竟 才 提 的 ， </a:t>
            </a:r>
            <a:r>
              <a:rPr lang="zh-CN" altLang="en-US" u="wavyHeavy">
                <a:uFill>
                  <a:solidFill>
                    <a:schemeClr val="accent2"/>
                  </a:solidFill>
                </a:uFill>
                <a:sym typeface="+mn-ea"/>
              </a:rPr>
              <a:t>因为 家里 有个 小宝宝 ， v5 的 长度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390140" y="2792095"/>
            <a:ext cx="7543800" cy="1273810"/>
            <a:chOff x="3959" y="4193"/>
            <a:chExt cx="11672" cy="2006"/>
          </a:xfrm>
        </p:grpSpPr>
        <p:grpSp>
          <p:nvGrpSpPr>
            <p:cNvPr id="6" name="组合 5"/>
            <p:cNvGrpSpPr/>
            <p:nvPr/>
          </p:nvGrpSpPr>
          <p:grpSpPr>
            <a:xfrm rot="10800000">
              <a:off x="3959" y="4193"/>
              <a:ext cx="1506" cy="2006"/>
              <a:chOff x="5091" y="3993"/>
              <a:chExt cx="2116" cy="2817"/>
            </a:xfrm>
          </p:grpSpPr>
          <p:sp>
            <p:nvSpPr>
              <p:cNvPr id="10" name="任意多边形 9"/>
              <p:cNvSpPr/>
              <p:nvPr/>
            </p:nvSpPr>
            <p:spPr>
              <a:xfrm rot="2700000">
                <a:off x="5453" y="3993"/>
                <a:ext cx="1755" cy="1755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091" y="4864"/>
                <a:ext cx="1215" cy="194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6425" y="4407"/>
              <a:ext cx="9206" cy="1399"/>
            </a:xfrm>
            <a:prstGeom prst="rect">
              <a:avLst/>
            </a:prstGeom>
            <a:noFill/>
          </p:spPr>
          <p:txBody>
            <a:bodyPr wrap="square" lIns="136525" tIns="136525" rIns="136525" bIns="136525" rtlCol="0">
              <a:spAutoFit/>
            </a:bodyPr>
            <a:p>
              <a:pPr algn="dist"/>
              <a:r>
                <a:rPr lang="en-US" altLang="zh-CN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3</a:t>
              </a:r>
              <a:r>
                <a:rPr lang="zh-CN" altLang="en-US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 </a:t>
              </a:r>
              <a:r>
                <a:rPr lang="en-US" altLang="zh-CN" sz="4000">
                  <a:solidFill>
                    <a:srgbClr val="6D9FCC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|</a:t>
              </a:r>
              <a:r>
                <a:rPr lang="zh-CN" altLang="en-US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PEM改写评价系统</a:t>
              </a:r>
              <a:r>
                <a:rPr lang="en-US" altLang="zh-CN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 </a:t>
              </a:r>
              <a:endParaRPr lang="zh-CN" altLang="en-US" sz="4000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H="1">
            <a:off x="774383" y="704850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PEM</a:t>
            </a:r>
            <a:r>
              <a:rPr lang="zh-CN" altLang="en-US" sz="2400">
                <a:sym typeface="+mn-ea"/>
              </a:rPr>
              <a:t>（Paraphrase Evaluation Metric）原理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58825" y="1671955"/>
            <a:ext cx="106749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文本改写评价的难点：</a:t>
            </a:r>
            <a:endParaRPr lang="zh-CN" altLang="en-US">
              <a:sym typeface="+mn-ea"/>
            </a:endParaRPr>
          </a:p>
          <a:p>
            <a:pPr marL="702945" indent="-342900" fontAlgn="auto">
              <a:buNone/>
            </a:pPr>
            <a:r>
              <a:rPr lang="zh-CN" altLang="en-US">
                <a:sym typeface="+mn-ea"/>
              </a:rPr>
              <a:t>如何评价语义保留</a:t>
            </a:r>
            <a:endParaRPr lang="zh-CN" altLang="en-US">
              <a:sym typeface="+mn-ea"/>
            </a:endParaRPr>
          </a:p>
          <a:p>
            <a:pPr marL="360045" indent="0" fontAlgn="auto">
              <a:buNone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PEM</a:t>
            </a:r>
            <a:r>
              <a:rPr lang="zh-CN" altLang="en-US">
                <a:sym typeface="+mn-ea"/>
              </a:rPr>
              <a:t>的三个组件：</a:t>
            </a: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充分性：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衡量改写对原句语义的保留程度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实现：bag of pivot language N-grams (BPNG)  </a:t>
            </a:r>
            <a:r>
              <a:rPr lang="en-US" altLang="zh-CN">
                <a:sym typeface="+mn-ea"/>
              </a:rPr>
              <a:t>F1</a:t>
            </a:r>
            <a:r>
              <a:rPr lang="zh-CN" altLang="en-US">
                <a:sym typeface="+mn-ea"/>
              </a:rPr>
              <a:t>值</a:t>
            </a:r>
            <a:br>
              <a:rPr lang="zh-CN" altLang="en-US">
                <a:sym typeface="+mn-ea"/>
              </a:rPr>
            </a:b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通顺度：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改写本身的通顺程度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实现：语言模型</a:t>
            </a:r>
            <a:br>
              <a:rPr lang="zh-CN" altLang="en-US">
                <a:sym typeface="+mn-ea"/>
              </a:rPr>
            </a:b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差异性：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改写与原句在语法和词汇上的差异程度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实现：</a:t>
            </a:r>
            <a:r>
              <a:rPr lang="en-US" altLang="zh-CN">
                <a:sym typeface="+mn-ea"/>
              </a:rPr>
              <a:t>N-grams F1</a:t>
            </a:r>
            <a:r>
              <a:rPr lang="zh-CN" altLang="en-US">
                <a:sym typeface="+mn-ea"/>
              </a:rPr>
              <a:t>值</a:t>
            </a: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 rot="0">
            <a:off x="1040759" y="4213860"/>
            <a:ext cx="947426" cy="1262374"/>
            <a:chOff x="1586" y="1347"/>
            <a:chExt cx="1506" cy="2007"/>
          </a:xfrm>
        </p:grpSpPr>
        <p:sp>
          <p:nvSpPr>
            <p:cNvPr id="10" name="任意多边形 9"/>
            <p:cNvSpPr/>
            <p:nvPr/>
          </p:nvSpPr>
          <p:spPr>
            <a:xfrm rot="13500000">
              <a:off x="1585" y="2104"/>
              <a:ext cx="1250" cy="1249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2227" y="1347"/>
              <a:ext cx="865" cy="138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1877" y="1972"/>
              <a:ext cx="700" cy="7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5000">
                  <a:schemeClr val="bg1">
                    <a:lumMod val="65000"/>
                  </a:schemeClr>
                </a:gs>
                <a:gs pos="78000">
                  <a:schemeClr val="tx1">
                    <a:lumMod val="75000"/>
                    <a:lumOff val="2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76200" dist="38100" dir="6960000" sx="103000" sy="10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976" y="2033"/>
              <a:ext cx="510" cy="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endPara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 rot="0">
            <a:off x="1631950" y="3282950"/>
            <a:ext cx="947420" cy="1262380"/>
            <a:chOff x="1586" y="1347"/>
            <a:chExt cx="1506" cy="2007"/>
          </a:xfrm>
        </p:grpSpPr>
        <p:sp>
          <p:nvSpPr>
            <p:cNvPr id="7" name="任意多边形 6"/>
            <p:cNvSpPr/>
            <p:nvPr/>
          </p:nvSpPr>
          <p:spPr>
            <a:xfrm rot="13500000">
              <a:off x="1585" y="2104"/>
              <a:ext cx="1250" cy="1249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rot="10800000">
              <a:off x="2227" y="1347"/>
              <a:ext cx="865" cy="138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" y="1972"/>
              <a:ext cx="700" cy="7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5000">
                  <a:schemeClr val="bg1">
                    <a:lumMod val="65000"/>
                  </a:schemeClr>
                </a:gs>
                <a:gs pos="78000">
                  <a:schemeClr val="tx1">
                    <a:lumMod val="75000"/>
                    <a:lumOff val="2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76200" dist="38100" dir="6960000" sx="103000" sy="10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976" y="2033"/>
              <a:ext cx="510" cy="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 rot="0">
            <a:off x="2248535" y="2364105"/>
            <a:ext cx="947420" cy="1262380"/>
            <a:chOff x="1586" y="1347"/>
            <a:chExt cx="1506" cy="2007"/>
          </a:xfrm>
        </p:grpSpPr>
        <p:sp>
          <p:nvSpPr>
            <p:cNvPr id="15" name="任意多边形 14"/>
            <p:cNvSpPr/>
            <p:nvPr/>
          </p:nvSpPr>
          <p:spPr>
            <a:xfrm rot="13500000">
              <a:off x="1585" y="2104"/>
              <a:ext cx="1250" cy="1249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 rot="10800000">
              <a:off x="2227" y="1347"/>
              <a:ext cx="865" cy="138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877" y="1972"/>
              <a:ext cx="700" cy="7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5000">
                  <a:schemeClr val="bg1">
                    <a:lumMod val="65000"/>
                  </a:schemeClr>
                </a:gs>
                <a:gs pos="78000">
                  <a:schemeClr val="tx1">
                    <a:lumMod val="75000"/>
                    <a:lumOff val="2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76200" dist="38100" dir="6960000" sx="103000" sy="10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76" y="2033"/>
              <a:ext cx="510" cy="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rot="0">
            <a:off x="2865120" y="1458595"/>
            <a:ext cx="947420" cy="1262380"/>
            <a:chOff x="1586" y="1347"/>
            <a:chExt cx="1506" cy="2007"/>
          </a:xfrm>
        </p:grpSpPr>
        <p:sp>
          <p:nvSpPr>
            <p:cNvPr id="20" name="任意多边形 19"/>
            <p:cNvSpPr/>
            <p:nvPr/>
          </p:nvSpPr>
          <p:spPr>
            <a:xfrm rot="13500000">
              <a:off x="1585" y="2104"/>
              <a:ext cx="1250" cy="1249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rot="10800000">
              <a:off x="2227" y="1347"/>
              <a:ext cx="865" cy="138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877" y="1972"/>
              <a:ext cx="700" cy="7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5000">
                  <a:schemeClr val="bg1">
                    <a:lumMod val="65000"/>
                  </a:schemeClr>
                </a:gs>
                <a:gs pos="78000">
                  <a:schemeClr val="tx1">
                    <a:lumMod val="75000"/>
                    <a:lumOff val="2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76200" dist="38100" dir="6960000" sx="103000" sy="10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6" y="2033"/>
              <a:ext cx="510" cy="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122805" y="4558030"/>
            <a:ext cx="74574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BPNG</a:t>
            </a:r>
            <a:endParaRPr lang="en-US"/>
          </a:p>
        </p:txBody>
      </p:sp>
      <p:sp>
        <p:nvSpPr>
          <p:cNvPr id="26" name="文本框 25"/>
          <p:cNvSpPr txBox="1"/>
          <p:nvPr/>
        </p:nvSpPr>
        <p:spPr>
          <a:xfrm>
            <a:off x="2701290" y="3614420"/>
            <a:ext cx="74574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中英短语对照表</a:t>
            </a:r>
            <a:endParaRPr lang="zh-CN"/>
          </a:p>
        </p:txBody>
      </p:sp>
      <p:sp>
        <p:nvSpPr>
          <p:cNvPr id="27" name="文本框 26"/>
          <p:cNvSpPr txBox="1"/>
          <p:nvPr/>
        </p:nvSpPr>
        <p:spPr>
          <a:xfrm>
            <a:off x="3393440" y="2702560"/>
            <a:ext cx="74574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词语对齐（Berkeley aligner ）</a:t>
            </a:r>
            <a:endParaRPr lang="zh-CN"/>
          </a:p>
        </p:txBody>
      </p:sp>
      <p:sp>
        <p:nvSpPr>
          <p:cNvPr id="28" name="文本框 27"/>
          <p:cNvSpPr txBox="1"/>
          <p:nvPr/>
        </p:nvSpPr>
        <p:spPr>
          <a:xfrm>
            <a:off x="3909695" y="1788795"/>
            <a:ext cx="74574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中英平行语料</a:t>
            </a:r>
            <a:endParaRPr lang="zh-CN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lum bright="12000"/>
          </a:blip>
          <a:srcRect t="20322" b="32714"/>
          <a:stretch>
            <a:fillRect/>
          </a:stretch>
        </p:blipFill>
        <p:spPr>
          <a:xfrm rot="10800000">
            <a:off x="10088880" y="4885055"/>
            <a:ext cx="1162050" cy="1203325"/>
          </a:xfrm>
          <a:prstGeom prst="rect">
            <a:avLst/>
          </a:prstGeom>
          <a:noFill/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">
            <a:lum bright="12000"/>
          </a:blip>
          <a:srcRect t="20322" b="32714"/>
          <a:stretch>
            <a:fillRect/>
          </a:stretch>
        </p:blipFill>
        <p:spPr>
          <a:xfrm>
            <a:off x="864870" y="582295"/>
            <a:ext cx="1162050" cy="1203325"/>
          </a:xfrm>
          <a:prstGeom prst="rect">
            <a:avLst/>
          </a:prstGeom>
          <a:noFill/>
        </p:spPr>
      </p:pic>
      <p:cxnSp>
        <p:nvCxnSpPr>
          <p:cNvPr id="39" name="直接连接符 38"/>
          <p:cNvCxnSpPr/>
          <p:nvPr/>
        </p:nvCxnSpPr>
        <p:spPr>
          <a:xfrm flipH="1">
            <a:off x="3053080" y="869950"/>
            <a:ext cx="9128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5080" y="5924550"/>
            <a:ext cx="9128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47683" y="409575"/>
            <a:ext cx="8856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bag of pivot language N-grams (BPNG)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ym typeface="+mn-ea"/>
              </a:rPr>
              <a:t>词语对齐   </a:t>
            </a:r>
            <a:endParaRPr lang="zh-CN" altLang="en-US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2315" y="57150"/>
            <a:ext cx="106749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82675" y="1537970"/>
            <a:ext cx="2586355" cy="692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北京 房价 持续 上涨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082675" y="3314700"/>
            <a:ext cx="2586355" cy="692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beijing housing prices </a:t>
            </a:r>
            <a:endParaRPr lang="en-US" altLang="zh-CN"/>
          </a:p>
          <a:p>
            <a:pPr algn="ctr"/>
            <a:r>
              <a:rPr lang="en-US" altLang="zh-CN"/>
              <a:t>continued to raise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515485" y="2230120"/>
            <a:ext cx="1243965" cy="1083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Berkeley aligner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3" idx="3"/>
            <a:endCxn id="7" idx="1"/>
          </p:cNvCxnSpPr>
          <p:nvPr/>
        </p:nvCxnSpPr>
        <p:spPr>
          <a:xfrm>
            <a:off x="3669030" y="1891030"/>
            <a:ext cx="846455" cy="8883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 flipV="1">
            <a:off x="3669030" y="2779395"/>
            <a:ext cx="846455" cy="8883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3"/>
            <a:endCxn id="11" idx="1"/>
          </p:cNvCxnSpPr>
          <p:nvPr/>
        </p:nvCxnSpPr>
        <p:spPr>
          <a:xfrm>
            <a:off x="5759450" y="2772410"/>
            <a:ext cx="85979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6619240" y="2423160"/>
            <a:ext cx="4361815" cy="699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0-0 1-1 1-2 2-3 3-5 </a:t>
            </a:r>
            <a:endParaRPr lang="en-US" altLang="zh-CN"/>
          </a:p>
        </p:txBody>
      </p:sp>
      <p:pic>
        <p:nvPicPr>
          <p:cNvPr id="12" name="图片 11" descr="2019-04-18 10-00-48 的屏幕截图"/>
          <p:cNvPicPr>
            <a:picLocks noChangeAspect="1"/>
          </p:cNvPicPr>
          <p:nvPr/>
        </p:nvPicPr>
        <p:blipFill>
          <a:blip r:embed="rId1"/>
          <a:srcRect l="9164" t="6806" r="7729" b="4471"/>
          <a:stretch>
            <a:fillRect/>
          </a:stretch>
        </p:blipFill>
        <p:spPr>
          <a:xfrm>
            <a:off x="4721860" y="3376295"/>
            <a:ext cx="4854575" cy="25577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ym typeface="+mn-ea"/>
              </a:rPr>
              <a:t>中英短语对照表   </a:t>
            </a:r>
            <a:endParaRPr lang="zh-CN" altLang="en-US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8825" y="1266825"/>
            <a:ext cx="106749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短语提取：提取与词对齐保持一致的短语对</a:t>
            </a: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  <p:pic>
        <p:nvPicPr>
          <p:cNvPr id="2" name="图片 1" descr="2019-04-18 10-04-45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815" y="1676400"/>
            <a:ext cx="10058400" cy="43986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5"/>
          <p:cNvSpPr/>
          <p:nvPr/>
        </p:nvSpPr>
        <p:spPr>
          <a:xfrm rot="2700000">
            <a:off x="1802130" y="2535555"/>
            <a:ext cx="1114425" cy="1114425"/>
          </a:xfrm>
          <a:custGeom>
            <a:avLst/>
            <a:gdLst>
              <a:gd name="connsiteX0" fmla="*/ 395 w 1755"/>
              <a:gd name="connsiteY0" fmla="*/ 404 h 1755"/>
              <a:gd name="connsiteX1" fmla="*/ 1755 w 1755"/>
              <a:gd name="connsiteY1" fmla="*/ 0 h 1755"/>
              <a:gd name="connsiteX2" fmla="*/ 1314 w 1755"/>
              <a:gd name="connsiteY2" fmla="*/ 1341 h 1755"/>
              <a:gd name="connsiteX3" fmla="*/ 0 w 1755"/>
              <a:gd name="connsiteY3" fmla="*/ 1755 h 1755"/>
              <a:gd name="connsiteX4" fmla="*/ 395 w 1755"/>
              <a:gd name="connsiteY4" fmla="*/ 404 h 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" h="1755">
                <a:moveTo>
                  <a:pt x="395" y="404"/>
                </a:moveTo>
                <a:lnTo>
                  <a:pt x="1755" y="0"/>
                </a:lnTo>
                <a:lnTo>
                  <a:pt x="1314" y="1341"/>
                </a:lnTo>
                <a:lnTo>
                  <a:pt x="0" y="1755"/>
                </a:lnTo>
                <a:lnTo>
                  <a:pt x="395" y="404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572260" y="3088640"/>
            <a:ext cx="771525" cy="1235710"/>
          </a:xfrm>
          <a:custGeom>
            <a:avLst/>
            <a:gdLst>
              <a:gd name="connsiteX0" fmla="*/ 0 w 1215"/>
              <a:gd name="connsiteY0" fmla="*/ 0 h 1946"/>
              <a:gd name="connsiteX1" fmla="*/ 1215 w 1215"/>
              <a:gd name="connsiteY1" fmla="*/ 641 h 1946"/>
              <a:gd name="connsiteX2" fmla="*/ 1215 w 1215"/>
              <a:gd name="connsiteY2" fmla="*/ 1946 h 1946"/>
              <a:gd name="connsiteX3" fmla="*/ 0 w 1215"/>
              <a:gd name="connsiteY3" fmla="*/ 1286 h 1946"/>
              <a:gd name="connsiteX4" fmla="*/ 0 w 1215"/>
              <a:gd name="connsiteY4" fmla="*/ 0 h 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" h="1946">
                <a:moveTo>
                  <a:pt x="0" y="0"/>
                </a:moveTo>
                <a:lnTo>
                  <a:pt x="1215" y="641"/>
                </a:lnTo>
                <a:lnTo>
                  <a:pt x="1215" y="1946"/>
                </a:lnTo>
                <a:lnTo>
                  <a:pt x="0" y="12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54835" y="2273300"/>
            <a:ext cx="1009015" cy="1014730"/>
          </a:xfrm>
          <a:prstGeom prst="rect">
            <a:avLst/>
          </a:prstGeom>
          <a:noFill/>
          <a:effectLst/>
          <a:scene3d>
            <a:camera prst="perspectiveBelow"/>
            <a:lightRig rig="threePt" dir="t"/>
          </a:scene3d>
          <a:sp3d extrusionH="76200">
            <a:contourClr>
              <a:srgbClr val="FFFFFF"/>
            </a:contourClr>
          </a:sp3d>
        </p:spPr>
        <p:txBody>
          <a:bodyPr wrap="square" rtlCol="0">
            <a:spAutoFit/>
            <a:sp3d prstMaterial="metal"/>
          </a:bodyPr>
          <a:p>
            <a:r>
              <a:rPr lang="zh-CN" altLang="en-US" sz="6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目</a:t>
            </a:r>
            <a:endParaRPr lang="zh-CN" altLang="en-US" sz="6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2700000">
            <a:off x="3462655" y="2535555"/>
            <a:ext cx="1114425" cy="1114425"/>
          </a:xfrm>
          <a:custGeom>
            <a:avLst/>
            <a:gdLst>
              <a:gd name="connsiteX0" fmla="*/ 395 w 1755"/>
              <a:gd name="connsiteY0" fmla="*/ 404 h 1755"/>
              <a:gd name="connsiteX1" fmla="*/ 1755 w 1755"/>
              <a:gd name="connsiteY1" fmla="*/ 0 h 1755"/>
              <a:gd name="connsiteX2" fmla="*/ 1314 w 1755"/>
              <a:gd name="connsiteY2" fmla="*/ 1341 h 1755"/>
              <a:gd name="connsiteX3" fmla="*/ 0 w 1755"/>
              <a:gd name="connsiteY3" fmla="*/ 1755 h 1755"/>
              <a:gd name="connsiteX4" fmla="*/ 395 w 1755"/>
              <a:gd name="connsiteY4" fmla="*/ 404 h 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" h="1755">
                <a:moveTo>
                  <a:pt x="395" y="404"/>
                </a:moveTo>
                <a:lnTo>
                  <a:pt x="1755" y="0"/>
                </a:lnTo>
                <a:lnTo>
                  <a:pt x="1314" y="1341"/>
                </a:lnTo>
                <a:lnTo>
                  <a:pt x="0" y="1755"/>
                </a:lnTo>
                <a:lnTo>
                  <a:pt x="395" y="404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3232785" y="3088640"/>
            <a:ext cx="771525" cy="1235710"/>
          </a:xfrm>
          <a:custGeom>
            <a:avLst/>
            <a:gdLst>
              <a:gd name="connsiteX0" fmla="*/ 0 w 1215"/>
              <a:gd name="connsiteY0" fmla="*/ 0 h 1946"/>
              <a:gd name="connsiteX1" fmla="*/ 1215 w 1215"/>
              <a:gd name="connsiteY1" fmla="*/ 641 h 1946"/>
              <a:gd name="connsiteX2" fmla="*/ 1215 w 1215"/>
              <a:gd name="connsiteY2" fmla="*/ 1946 h 1946"/>
              <a:gd name="connsiteX3" fmla="*/ 0 w 1215"/>
              <a:gd name="connsiteY3" fmla="*/ 1286 h 1946"/>
              <a:gd name="connsiteX4" fmla="*/ 0 w 1215"/>
              <a:gd name="connsiteY4" fmla="*/ 0 h 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" h="1946">
                <a:moveTo>
                  <a:pt x="0" y="0"/>
                </a:moveTo>
                <a:lnTo>
                  <a:pt x="1215" y="641"/>
                </a:lnTo>
                <a:lnTo>
                  <a:pt x="1215" y="1946"/>
                </a:lnTo>
                <a:lnTo>
                  <a:pt x="0" y="1286"/>
                </a:lnTo>
                <a:lnTo>
                  <a:pt x="0" y="0"/>
                </a:lnTo>
                <a:close/>
              </a:path>
            </a:pathLst>
          </a:custGeom>
          <a:solidFill>
            <a:srgbClr val="6D9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15360" y="2273300"/>
            <a:ext cx="1009015" cy="1014730"/>
          </a:xfrm>
          <a:prstGeom prst="rect">
            <a:avLst/>
          </a:prstGeom>
          <a:noFill/>
          <a:effectLst/>
          <a:scene3d>
            <a:camera prst="perspectiveBelow"/>
            <a:lightRig rig="threePt" dir="t"/>
          </a:scene3d>
          <a:sp3d extrusionH="76200">
            <a:contourClr>
              <a:srgbClr val="FFFFFF"/>
            </a:contourClr>
          </a:sp3d>
        </p:spPr>
        <p:txBody>
          <a:bodyPr wrap="square" rtlCol="0">
            <a:spAutoFit/>
            <a:sp3d prstMaterial="metal"/>
          </a:bodyPr>
          <a:p>
            <a:r>
              <a:rPr lang="zh-CN" altLang="en-US" sz="6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录</a:t>
            </a:r>
            <a:endParaRPr lang="zh-CN" altLang="en-US" sz="6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774383" y="704850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rgbClr val="BEB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175500" y="2101850"/>
            <a:ext cx="3091180" cy="549910"/>
          </a:xfrm>
          <a:prstGeom prst="rect">
            <a:avLst/>
          </a:prstGeom>
          <a:noFill/>
        </p:spPr>
        <p:txBody>
          <a:bodyPr wrap="square" lIns="136525" tIns="136525" rIns="136525" bIns="136525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>
                <a:solidFill>
                  <a:srgbClr val="6D9FCC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|</a:t>
            </a:r>
            <a:r>
              <a:rPr lang="en-US" altLang="zh-CN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文本改写概述</a:t>
            </a:r>
            <a:endParaRPr lang="zh-CN" altLang="en-US">
              <a:solidFill>
                <a:schemeClr val="tx1"/>
              </a:solidFill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75500" y="2823210"/>
            <a:ext cx="3091180" cy="549910"/>
          </a:xfrm>
          <a:prstGeom prst="rect">
            <a:avLst/>
          </a:prstGeom>
          <a:noFill/>
        </p:spPr>
        <p:txBody>
          <a:bodyPr wrap="square" lIns="136525" tIns="136525" rIns="136525" bIns="136525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>
                <a:solidFill>
                  <a:srgbClr val="6D9FCC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|</a:t>
            </a:r>
            <a:r>
              <a:rPr lang="en-US" altLang="zh-CN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具体的改写方法和结果</a:t>
            </a:r>
            <a:endParaRPr lang="zh-CN" altLang="en-US">
              <a:solidFill>
                <a:schemeClr val="tx1"/>
              </a:solidFill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75500" y="3551555"/>
            <a:ext cx="3091180" cy="549910"/>
          </a:xfrm>
          <a:prstGeom prst="rect">
            <a:avLst/>
          </a:prstGeom>
          <a:noFill/>
        </p:spPr>
        <p:txBody>
          <a:bodyPr wrap="square" lIns="136525" tIns="136525" rIns="136525" bIns="136525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>
                <a:solidFill>
                  <a:srgbClr val="6D9FCC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|</a:t>
            </a:r>
            <a:r>
              <a:rPr lang="en-US" altLang="zh-CN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PEM</a:t>
            </a:r>
            <a:r>
              <a:rPr lang="zh-CN" altLang="en-US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改写评价系统</a:t>
            </a:r>
            <a:endParaRPr lang="zh-CN" altLang="en-US">
              <a:solidFill>
                <a:schemeClr val="tx1"/>
              </a:solidFill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75500" y="4272915"/>
            <a:ext cx="3091180" cy="549910"/>
          </a:xfrm>
          <a:prstGeom prst="rect">
            <a:avLst/>
          </a:prstGeom>
          <a:noFill/>
        </p:spPr>
        <p:txBody>
          <a:bodyPr wrap="square" lIns="136525" tIns="136525" rIns="136525" bIns="136525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>
                <a:solidFill>
                  <a:srgbClr val="6D9FCC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|</a:t>
            </a:r>
            <a:r>
              <a:rPr lang="en-US" altLang="zh-CN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后续</a:t>
            </a:r>
            <a:r>
              <a:rPr lang="zh-CN" altLang="en-US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工作计划</a:t>
            </a:r>
            <a:endParaRPr lang="zh-CN" altLang="en-US">
              <a:solidFill>
                <a:schemeClr val="tx1"/>
              </a:solidFill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741160" y="2385695"/>
            <a:ext cx="398780" cy="2164080"/>
            <a:chOff x="11076" y="3757"/>
            <a:chExt cx="628" cy="3408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11077" y="3757"/>
              <a:ext cx="3" cy="3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1076" y="3760"/>
              <a:ext cx="6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11076" y="4894"/>
              <a:ext cx="6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1076" y="6028"/>
              <a:ext cx="6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1076" y="7162"/>
              <a:ext cx="6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 flipH="1">
            <a:off x="10287635" y="2385695"/>
            <a:ext cx="398780" cy="2164080"/>
            <a:chOff x="11076" y="3757"/>
            <a:chExt cx="628" cy="3408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11077" y="3757"/>
              <a:ext cx="3" cy="3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11076" y="3760"/>
              <a:ext cx="6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11076" y="4894"/>
              <a:ext cx="6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11076" y="6028"/>
              <a:ext cx="6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11076" y="7162"/>
              <a:ext cx="6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ym typeface="+mn-ea"/>
              </a:rPr>
              <a:t>中英短语对照表   </a:t>
            </a:r>
            <a:endParaRPr lang="zh-CN" altLang="en-US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8825" y="1259840"/>
            <a:ext cx="106749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示例：</a:t>
            </a: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  <p:pic>
        <p:nvPicPr>
          <p:cNvPr id="3" name="图片 2" descr="2019-04-18 10-16-10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730" y="1563370"/>
            <a:ext cx="3571875" cy="2152650"/>
          </a:xfrm>
          <a:prstGeom prst="rect">
            <a:avLst/>
          </a:prstGeom>
        </p:spPr>
      </p:pic>
      <p:pic>
        <p:nvPicPr>
          <p:cNvPr id="6" name="图片 5" descr="2019-04-18 10-20-51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" y="3621405"/>
            <a:ext cx="3562350" cy="2143125"/>
          </a:xfrm>
          <a:prstGeom prst="rect">
            <a:avLst/>
          </a:prstGeom>
        </p:spPr>
      </p:pic>
      <p:pic>
        <p:nvPicPr>
          <p:cNvPr id="9" name="图片 8" descr="2019-04-18 10-23-26 的屏幕截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540" y="1821815"/>
            <a:ext cx="7097395" cy="36093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ym typeface="+mn-ea"/>
              </a:rPr>
              <a:t>中英短语对照表   </a:t>
            </a:r>
            <a:endParaRPr lang="zh-CN" altLang="en-US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8825" y="1266825"/>
            <a:ext cx="43478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最终结果：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{ </a:t>
            </a:r>
            <a:endParaRPr lang="en-US" altLang="zh-CN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  ‘</a:t>
            </a:r>
            <a:r>
              <a:rPr lang="zh-CN" altLang="en-US">
                <a:sym typeface="+mn-ea"/>
              </a:rPr>
              <a:t>中文短语</a:t>
            </a:r>
            <a:r>
              <a:rPr lang="en-US" altLang="zh-CN">
                <a:sym typeface="+mn-ea"/>
              </a:rPr>
              <a:t>1</a:t>
            </a:r>
            <a:r>
              <a:rPr lang="en-US" altLang="zh-CN">
                <a:sym typeface="+mn-ea"/>
              </a:rPr>
              <a:t>’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{</a:t>
            </a:r>
            <a:endParaRPr lang="en-US" altLang="zh-CN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		‘</a:t>
            </a:r>
            <a:r>
              <a:rPr lang="zh-CN" altLang="en-US">
                <a:sym typeface="+mn-ea"/>
              </a:rPr>
              <a:t>英文短语</a:t>
            </a:r>
            <a:r>
              <a:rPr lang="en-US" altLang="zh-CN">
                <a:sym typeface="+mn-ea"/>
              </a:rPr>
              <a:t>1’</a:t>
            </a:r>
            <a:r>
              <a:rPr lang="zh-CN" altLang="en-US">
                <a:sym typeface="+mn-ea"/>
              </a:rPr>
              <a:t>：频次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endParaRPr lang="zh-CN" altLang="en-US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		</a:t>
            </a:r>
            <a:r>
              <a:rPr lang="en-US" altLang="zh-CN">
                <a:sym typeface="+mn-ea"/>
              </a:rPr>
              <a:t>‘</a:t>
            </a:r>
            <a:r>
              <a:rPr lang="zh-CN" altLang="en-US">
                <a:sym typeface="+mn-ea"/>
              </a:rPr>
              <a:t>英文短语</a:t>
            </a:r>
            <a:r>
              <a:rPr lang="en-US" altLang="zh-CN">
                <a:sym typeface="+mn-ea"/>
              </a:rPr>
              <a:t>2’</a:t>
            </a:r>
            <a:r>
              <a:rPr lang="zh-CN" altLang="en-US">
                <a:sym typeface="+mn-ea"/>
              </a:rPr>
              <a:t>：频次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		……</a:t>
            </a:r>
            <a:endParaRPr lang="zh-CN" altLang="en-US">
              <a:sym typeface="+mn-ea"/>
            </a:endParaRPr>
          </a:p>
          <a:p>
            <a:pPr lvl="3"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	</a:t>
            </a:r>
            <a:r>
              <a:rPr lang="en-US" altLang="zh-CN">
                <a:sym typeface="+mn-ea"/>
              </a:rPr>
              <a:t>‘</a:t>
            </a:r>
            <a:r>
              <a:rPr lang="zh-CN" altLang="en-US">
                <a:sym typeface="+mn-ea"/>
              </a:rPr>
              <a:t>英文短语</a:t>
            </a:r>
            <a:r>
              <a:rPr lang="en-US" altLang="zh-CN">
                <a:sym typeface="+mn-ea"/>
              </a:rPr>
              <a:t>n</a:t>
            </a:r>
            <a:r>
              <a:rPr lang="en-US" altLang="zh-CN">
                <a:sym typeface="+mn-ea"/>
              </a:rPr>
              <a:t>’</a:t>
            </a:r>
            <a:r>
              <a:rPr lang="zh-CN" altLang="en-US">
                <a:sym typeface="+mn-ea"/>
              </a:rPr>
              <a:t>：频次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，</a:t>
            </a:r>
            <a:endParaRPr lang="zh-CN" altLang="en-US">
              <a:sym typeface="+mn-ea"/>
            </a:endParaRPr>
          </a:p>
          <a:p>
            <a:pPr lvl="3"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	}</a:t>
            </a:r>
            <a:r>
              <a:rPr lang="zh-CN" altLang="en-US">
                <a:sym typeface="+mn-ea"/>
              </a:rPr>
              <a:t>，</a:t>
            </a:r>
            <a:endParaRPr lang="zh-CN" altLang="en-US">
              <a:sym typeface="+mn-ea"/>
            </a:endParaRPr>
          </a:p>
          <a:p>
            <a:pPr marL="360045" lvl="3" indent="0" fontAlgn="auto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     </a:t>
            </a:r>
            <a:r>
              <a:rPr lang="en-US" altLang="zh-CN">
                <a:sym typeface="+mn-ea"/>
              </a:rPr>
              <a:t>……</a:t>
            </a:r>
            <a:endParaRPr lang="en-US" altLang="zh-CN">
              <a:sym typeface="+mn-ea"/>
            </a:endParaRPr>
          </a:p>
          <a:p>
            <a:pPr marL="360045" lvl="3" indent="0" fontAlgn="auto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}</a:t>
            </a: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32095" y="1266825"/>
            <a:ext cx="4347845" cy="5231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示例：</a:t>
            </a:r>
            <a:br>
              <a:rPr lang="zh-CN" altLang="en-US">
                <a:sym typeface="+mn-ea"/>
              </a:rPr>
            </a:br>
            <a:r>
              <a:rPr lang="en-US" altLang="zh-CN" sz="1400">
                <a:sym typeface="+mn-ea"/>
              </a:rPr>
              <a:t>{ </a:t>
            </a:r>
            <a:endParaRPr lang="en-US" altLang="zh-CN" sz="1400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 ‘</a:t>
            </a:r>
            <a:r>
              <a:rPr lang="zh-CN" sz="1400">
                <a:sym typeface="+mn-ea"/>
              </a:rPr>
              <a:t>这辆 车</a:t>
            </a:r>
            <a:r>
              <a:rPr lang="en-US" altLang="zh-CN" sz="1400">
                <a:sym typeface="+mn-ea"/>
              </a:rPr>
              <a:t>’</a:t>
            </a:r>
            <a:r>
              <a:rPr lang="zh-CN" altLang="en-US" sz="1400">
                <a:sym typeface="+mn-ea"/>
              </a:rPr>
              <a:t>：</a:t>
            </a:r>
            <a:r>
              <a:rPr lang="en-US" altLang="zh-CN" sz="1400">
                <a:sym typeface="+mn-ea"/>
              </a:rPr>
              <a:t>{</a:t>
            </a:r>
            <a:endParaRPr lang="en-US" altLang="zh-CN" sz="1400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		 'the': 15,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'the bike': 7,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'this van': 9,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'that car': 14,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'this truck': 11,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'this cab': 7,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'the van': 7,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'vehicle': 7,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'this': 44,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'car': 61,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'the car': 159,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'this car': 211,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'the vehicle': 18,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'this vehicle': 14,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'this one': 8</a:t>
            </a:r>
            <a:endParaRPr lang="en-US" altLang="zh-CN" sz="1400">
              <a:sym typeface="+mn-ea"/>
            </a:endParaRPr>
          </a:p>
          <a:p>
            <a:pPr marL="1324610" lvl="4" indent="0" fontAlgn="auto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 }</a:t>
            </a:r>
            <a:r>
              <a:rPr lang="zh-CN" altLang="en-US" sz="1400">
                <a:sym typeface="+mn-ea"/>
              </a:rPr>
              <a:t>，</a:t>
            </a:r>
            <a:endParaRPr lang="en-US" altLang="zh-CN" sz="1400">
              <a:sym typeface="+mn-ea"/>
            </a:endParaRPr>
          </a:p>
          <a:p>
            <a:pPr marL="360045" lvl="3" indent="0" fontAlgn="auto">
              <a:buFont typeface="Arial" panose="020B0604020202020204" pitchFamily="34" charset="0"/>
              <a:buNone/>
            </a:pPr>
            <a:r>
              <a:rPr lang="zh-CN" altLang="en-US" sz="1400">
                <a:sym typeface="+mn-ea"/>
              </a:rPr>
              <a:t>     </a:t>
            </a:r>
            <a:r>
              <a:rPr lang="en-US" altLang="zh-CN" sz="1400">
                <a:sym typeface="+mn-ea"/>
              </a:rPr>
              <a:t>……</a:t>
            </a:r>
            <a:endParaRPr lang="en-US" altLang="zh-CN" sz="1400">
              <a:sym typeface="+mn-ea"/>
            </a:endParaRPr>
          </a:p>
          <a:p>
            <a:pPr marL="360045" lvl="3" indent="0" fontAlgn="auto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}</a:t>
            </a:r>
            <a:endParaRPr lang="zh-CN" altLang="en-US" sz="140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BPNG</a:t>
            </a:r>
            <a:r>
              <a:rPr lang="zh-CN" sz="2400">
                <a:sym typeface="+mn-ea"/>
              </a:rPr>
              <a:t>   </a:t>
            </a:r>
            <a:endParaRPr lang="zh-CN" altLang="en-US" sz="240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15035" y="1417955"/>
            <a:ext cx="1922145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这辆 车 真棒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271520" y="1417955"/>
            <a:ext cx="1637030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segment to phrases</a:t>
            </a:r>
            <a:endParaRPr lang="zh-CN" altLang="en-US" sz="1600"/>
          </a:p>
        </p:txBody>
      </p:sp>
      <p:cxnSp>
        <p:nvCxnSpPr>
          <p:cNvPr id="6" name="直接箭头连接符 5"/>
          <p:cNvCxnSpPr>
            <a:stCxn id="2" idx="3"/>
            <a:endCxn id="3" idx="1"/>
          </p:cNvCxnSpPr>
          <p:nvPr/>
        </p:nvCxnSpPr>
        <p:spPr>
          <a:xfrm>
            <a:off x="2837180" y="1663065"/>
            <a:ext cx="4343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439410" y="1417955"/>
            <a:ext cx="1922145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‘</a:t>
            </a:r>
            <a:r>
              <a:rPr lang="zh-CN" altLang="en-US"/>
              <a:t>这辆 车</a:t>
            </a:r>
            <a:r>
              <a:rPr lang="en-US" altLang="zh-CN"/>
              <a:t>’ ‘</a:t>
            </a:r>
            <a:r>
              <a:rPr lang="zh-CN" altLang="en-US"/>
              <a:t>真棒</a:t>
            </a:r>
            <a:r>
              <a:rPr lang="en-US" altLang="zh-CN"/>
              <a:t>’</a:t>
            </a:r>
            <a:endParaRPr lang="en-US" altLang="zh-CN"/>
          </a:p>
        </p:txBody>
      </p:sp>
      <p:cxnSp>
        <p:nvCxnSpPr>
          <p:cNvPr id="8" name="直接箭头连接符 7"/>
          <p:cNvCxnSpPr>
            <a:endCxn id="7" idx="1"/>
          </p:cNvCxnSpPr>
          <p:nvPr/>
        </p:nvCxnSpPr>
        <p:spPr>
          <a:xfrm>
            <a:off x="4908550" y="1663065"/>
            <a:ext cx="5308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758825" y="2186940"/>
            <a:ext cx="4187190" cy="1434465"/>
            <a:chOff x="1195" y="3004"/>
            <a:chExt cx="6594" cy="2259"/>
          </a:xfrm>
        </p:grpSpPr>
        <p:pic>
          <p:nvPicPr>
            <p:cNvPr id="10" name="图片 9" descr="2019-04-18 11-09-39 的屏幕截图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19" y="3004"/>
              <a:ext cx="6411" cy="1293"/>
            </a:xfrm>
            <a:prstGeom prst="rect">
              <a:avLst/>
            </a:prstGeom>
          </p:spPr>
        </p:pic>
        <p:pic>
          <p:nvPicPr>
            <p:cNvPr id="11" name="图片 10" descr="2019-04-18 11-09-01 的屏幕截图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9" y="4217"/>
              <a:ext cx="2820" cy="1046"/>
            </a:xfrm>
            <a:prstGeom prst="rect">
              <a:avLst/>
            </a:prstGeom>
          </p:spPr>
        </p:pic>
        <p:sp>
          <p:nvSpPr>
            <p:cNvPr id="12" name="圆角矩形 11"/>
            <p:cNvSpPr/>
            <p:nvPr/>
          </p:nvSpPr>
          <p:spPr>
            <a:xfrm>
              <a:off x="1195" y="3105"/>
              <a:ext cx="6594" cy="2103"/>
            </a:xfrm>
            <a:prstGeom prst="round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4" name="直接箭头连接符 13"/>
          <p:cNvCxnSpPr>
            <a:stCxn id="16" idx="3"/>
            <a:endCxn id="54" idx="1"/>
          </p:cNvCxnSpPr>
          <p:nvPr/>
        </p:nvCxnSpPr>
        <p:spPr>
          <a:xfrm>
            <a:off x="7487920" y="2985770"/>
            <a:ext cx="71374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313680" y="2740660"/>
            <a:ext cx="2174240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confusion network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6358890" y="1855470"/>
            <a:ext cx="367030" cy="8731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200"/>
              <a:t>中英对照表</a:t>
            </a:r>
            <a:endParaRPr lang="zh-CN" altLang="en-US" sz="1200"/>
          </a:p>
        </p:txBody>
      </p:sp>
      <p:cxnSp>
        <p:nvCxnSpPr>
          <p:cNvPr id="18" name="直接箭头连接符 17"/>
          <p:cNvCxnSpPr>
            <a:stCxn id="7" idx="2"/>
            <a:endCxn id="16" idx="0"/>
          </p:cNvCxnSpPr>
          <p:nvPr/>
        </p:nvCxnSpPr>
        <p:spPr>
          <a:xfrm>
            <a:off x="6400800" y="1907540"/>
            <a:ext cx="0" cy="8331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963930" y="476694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783205" y="476694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075690" y="4410075"/>
            <a:ext cx="1761490" cy="356235"/>
          </a:xfrm>
          <a:custGeom>
            <a:avLst/>
            <a:gdLst>
              <a:gd name="connisteX0" fmla="*/ 0 w 1426210"/>
              <a:gd name="connsiteY0" fmla="*/ 349885 h 349885"/>
              <a:gd name="connisteX1" fmla="*/ 720090 w 1426210"/>
              <a:gd name="connsiteY1" fmla="*/ 0 h 349885"/>
              <a:gd name="connisteX2" fmla="*/ 1426210 w 1426210"/>
              <a:gd name="connsiteY2" fmla="*/ 349885 h 349885"/>
              <a:gd name="connisteX3" fmla="*/ 1496060 w 1426210"/>
              <a:gd name="connsiteY3" fmla="*/ 426720 h 3498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426210" h="349885">
                <a:moveTo>
                  <a:pt x="0" y="349885"/>
                </a:moveTo>
                <a:cubicBezTo>
                  <a:pt x="130175" y="273050"/>
                  <a:pt x="434975" y="0"/>
                  <a:pt x="720090" y="0"/>
                </a:cubicBezTo>
                <a:cubicBezTo>
                  <a:pt x="1005205" y="0"/>
                  <a:pt x="1271270" y="264795"/>
                  <a:pt x="1426210" y="3498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306195" y="4186555"/>
            <a:ext cx="1245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'this car': 0.356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1306195" y="4614545"/>
            <a:ext cx="1245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'the car':  0.</a:t>
            </a:r>
            <a:r>
              <a:rPr lang="en-US" altLang="zh-CN" sz="1200"/>
              <a:t>268</a:t>
            </a:r>
            <a:endParaRPr lang="en-US" altLang="zh-CN" sz="1200"/>
          </a:p>
        </p:txBody>
      </p:sp>
      <p:cxnSp>
        <p:nvCxnSpPr>
          <p:cNvPr id="27" name="直接连接符 26"/>
          <p:cNvCxnSpPr>
            <a:stCxn id="19" idx="6"/>
            <a:endCxn id="21" idx="2"/>
          </p:cNvCxnSpPr>
          <p:nvPr/>
        </p:nvCxnSpPr>
        <p:spPr>
          <a:xfrm>
            <a:off x="1143635" y="4857115"/>
            <a:ext cx="163957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 rot="5400000">
            <a:off x="1837690" y="4972685"/>
            <a:ext cx="405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0070C0"/>
                </a:solidFill>
              </a:rPr>
              <a:t>...</a:t>
            </a:r>
            <a:endParaRPr lang="en-US" altLang="zh-CN" sz="2000">
              <a:solidFill>
                <a:srgbClr val="0070C0"/>
              </a:solidFill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1047750" y="4934585"/>
            <a:ext cx="1782445" cy="706120"/>
          </a:xfrm>
          <a:custGeom>
            <a:avLst/>
            <a:gdLst>
              <a:gd name="connisteX0" fmla="*/ 0 w 1782445"/>
              <a:gd name="connsiteY0" fmla="*/ 13970 h 706128"/>
              <a:gd name="connisteX1" fmla="*/ 922655 w 1782445"/>
              <a:gd name="connsiteY1" fmla="*/ 706120 h 706128"/>
              <a:gd name="connisteX2" fmla="*/ 1782445 w 1782445"/>
              <a:gd name="connsiteY2" fmla="*/ 0 h 706128"/>
              <a:gd name="connisteX3" fmla="*/ 1943735 w 1782445"/>
              <a:gd name="connsiteY3" fmla="*/ 55880 h 70612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782445" h="706129">
                <a:moveTo>
                  <a:pt x="0" y="13970"/>
                </a:moveTo>
                <a:cubicBezTo>
                  <a:pt x="167640" y="166370"/>
                  <a:pt x="566420" y="708660"/>
                  <a:pt x="922655" y="706120"/>
                </a:cubicBezTo>
                <a:cubicBezTo>
                  <a:pt x="1278890" y="703580"/>
                  <a:pt x="1577975" y="130175"/>
                  <a:pt x="178244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335405" y="5635625"/>
            <a:ext cx="1461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'the bike':0.011</a:t>
            </a:r>
            <a:endParaRPr lang="zh-CN" altLang="en-US" sz="1200"/>
          </a:p>
        </p:txBody>
      </p:sp>
      <p:sp>
        <p:nvSpPr>
          <p:cNvPr id="42" name="椭圆 41"/>
          <p:cNvSpPr/>
          <p:nvPr/>
        </p:nvSpPr>
        <p:spPr>
          <a:xfrm>
            <a:off x="4607560" y="47752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2900045" y="4418330"/>
            <a:ext cx="1761490" cy="356235"/>
          </a:xfrm>
          <a:custGeom>
            <a:avLst/>
            <a:gdLst>
              <a:gd name="connisteX0" fmla="*/ 0 w 1426210"/>
              <a:gd name="connsiteY0" fmla="*/ 349885 h 349885"/>
              <a:gd name="connisteX1" fmla="*/ 720090 w 1426210"/>
              <a:gd name="connsiteY1" fmla="*/ 0 h 349885"/>
              <a:gd name="connisteX2" fmla="*/ 1426210 w 1426210"/>
              <a:gd name="connsiteY2" fmla="*/ 349885 h 349885"/>
              <a:gd name="connisteX3" fmla="*/ 1496060 w 1426210"/>
              <a:gd name="connsiteY3" fmla="*/ 426720 h 3498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426210" h="349885">
                <a:moveTo>
                  <a:pt x="0" y="349885"/>
                </a:moveTo>
                <a:cubicBezTo>
                  <a:pt x="130175" y="273050"/>
                  <a:pt x="434975" y="0"/>
                  <a:pt x="720090" y="0"/>
                </a:cubicBezTo>
                <a:cubicBezTo>
                  <a:pt x="1005205" y="0"/>
                  <a:pt x="1271270" y="264795"/>
                  <a:pt x="1426210" y="3498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130550" y="4194810"/>
            <a:ext cx="1245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'great': 0.350</a:t>
            </a:r>
            <a:endParaRPr lang="zh-CN" altLang="en-US" sz="1200"/>
          </a:p>
        </p:txBody>
      </p:sp>
      <p:sp>
        <p:nvSpPr>
          <p:cNvPr id="45" name="文本框 44"/>
          <p:cNvSpPr txBox="1"/>
          <p:nvPr/>
        </p:nvSpPr>
        <p:spPr>
          <a:xfrm>
            <a:off x="3130550" y="4622800"/>
            <a:ext cx="1245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'good': 0.235</a:t>
            </a:r>
            <a:endParaRPr lang="en-US" altLang="zh-CN" sz="1200"/>
          </a:p>
        </p:txBody>
      </p:sp>
      <p:cxnSp>
        <p:nvCxnSpPr>
          <p:cNvPr id="46" name="直接连接符 45"/>
          <p:cNvCxnSpPr>
            <a:stCxn id="41" idx="6"/>
            <a:endCxn id="42" idx="2"/>
          </p:cNvCxnSpPr>
          <p:nvPr/>
        </p:nvCxnSpPr>
        <p:spPr>
          <a:xfrm>
            <a:off x="2961005" y="4865370"/>
            <a:ext cx="163957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 rot="5400000">
            <a:off x="3662045" y="4980940"/>
            <a:ext cx="405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0070C0"/>
                </a:solidFill>
              </a:rPr>
              <a:t>...</a:t>
            </a:r>
            <a:endParaRPr lang="en-US" altLang="zh-CN" sz="2000">
              <a:solidFill>
                <a:srgbClr val="0070C0"/>
              </a:solidFill>
            </a:endParaRPr>
          </a:p>
        </p:txBody>
      </p:sp>
      <p:sp>
        <p:nvSpPr>
          <p:cNvPr id="48" name="任意多边形 47"/>
          <p:cNvSpPr/>
          <p:nvPr/>
        </p:nvSpPr>
        <p:spPr>
          <a:xfrm>
            <a:off x="2872105" y="4942840"/>
            <a:ext cx="1782445" cy="706120"/>
          </a:xfrm>
          <a:custGeom>
            <a:avLst/>
            <a:gdLst>
              <a:gd name="connisteX0" fmla="*/ 0 w 1782445"/>
              <a:gd name="connsiteY0" fmla="*/ 13970 h 706128"/>
              <a:gd name="connisteX1" fmla="*/ 922655 w 1782445"/>
              <a:gd name="connsiteY1" fmla="*/ 706120 h 706128"/>
              <a:gd name="connisteX2" fmla="*/ 1782445 w 1782445"/>
              <a:gd name="connsiteY2" fmla="*/ 0 h 706128"/>
              <a:gd name="connisteX3" fmla="*/ 1943735 w 1782445"/>
              <a:gd name="connsiteY3" fmla="*/ 55880 h 70612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782445" h="706129">
                <a:moveTo>
                  <a:pt x="0" y="13970"/>
                </a:moveTo>
                <a:cubicBezTo>
                  <a:pt x="167640" y="166370"/>
                  <a:pt x="566420" y="708660"/>
                  <a:pt x="922655" y="706120"/>
                </a:cubicBezTo>
                <a:cubicBezTo>
                  <a:pt x="1278890" y="703580"/>
                  <a:pt x="1577975" y="130175"/>
                  <a:pt x="178244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3159760" y="5643880"/>
            <a:ext cx="1461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'perfect': 0.013</a:t>
            </a:r>
            <a:endParaRPr lang="zh-CN" altLang="en-US" sz="1200"/>
          </a:p>
        </p:txBody>
      </p:sp>
      <p:cxnSp>
        <p:nvCxnSpPr>
          <p:cNvPr id="51" name="直接箭头连接符 50"/>
          <p:cNvCxnSpPr>
            <a:stCxn id="16" idx="2"/>
          </p:cNvCxnSpPr>
          <p:nvPr/>
        </p:nvCxnSpPr>
        <p:spPr>
          <a:xfrm flipH="1">
            <a:off x="4829810" y="3230245"/>
            <a:ext cx="1570990" cy="7397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779780" y="3864610"/>
            <a:ext cx="4166870" cy="217424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3" idx="2"/>
            <a:endCxn id="12" idx="0"/>
          </p:cNvCxnSpPr>
          <p:nvPr/>
        </p:nvCxnSpPr>
        <p:spPr>
          <a:xfrm flipH="1">
            <a:off x="2852420" y="1907540"/>
            <a:ext cx="1237615" cy="3435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8201660" y="2741295"/>
            <a:ext cx="2174240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BPNG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6004560" y="3865245"/>
            <a:ext cx="57175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unigram: this(0.356), car(0.356+0.268), 	great(0.35),……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bigram</a:t>
            </a:r>
            <a:r>
              <a:rPr lang="zh-CN" altLang="en-US"/>
              <a:t>： </a:t>
            </a:r>
            <a:r>
              <a:rPr lang="en-US" altLang="zh-CN"/>
              <a:t>this car(0.356), the car(0.268),</a:t>
            </a:r>
            <a:endParaRPr lang="en-US" altLang="zh-CN"/>
          </a:p>
          <a:p>
            <a:r>
              <a:rPr lang="en-US" altLang="zh-CN"/>
              <a:t>	 car great(0.356 * 0.35+0.268*0.35),</a:t>
            </a:r>
            <a:endParaRPr lang="en-US" altLang="zh-CN"/>
          </a:p>
          <a:p>
            <a:r>
              <a:rPr lang="en-US" altLang="zh-CN"/>
              <a:t>	 car good (</a:t>
            </a:r>
            <a:r>
              <a:rPr lang="en-US" altLang="zh-CN">
                <a:sym typeface="+mn-ea"/>
              </a:rPr>
              <a:t>0.356 * 0.235+0.268*0.35</a:t>
            </a:r>
            <a:r>
              <a:rPr lang="en-US" altLang="zh-CN"/>
              <a:t>),</a:t>
            </a:r>
            <a:endParaRPr lang="en-US" altLang="zh-CN"/>
          </a:p>
          <a:p>
            <a:r>
              <a:rPr lang="en-US" altLang="zh-CN"/>
              <a:t>	……</a:t>
            </a:r>
            <a:endParaRPr lang="en-US" altLang="zh-CN"/>
          </a:p>
          <a:p>
            <a:r>
              <a:rPr lang="en-US" altLang="zh-CN"/>
              <a:t>trigram:  this car great (</a:t>
            </a:r>
            <a:r>
              <a:rPr lang="en-US" altLang="zh-CN">
                <a:sym typeface="+mn-ea"/>
              </a:rPr>
              <a:t>0.356 * 0.35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1342390" y="3922395"/>
            <a:ext cx="1245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 '</a:t>
            </a:r>
            <a:r>
              <a:rPr lang="zh-CN" altLang="en-US" sz="1200"/>
              <a:t>这辆  车</a:t>
            </a:r>
            <a:r>
              <a:rPr lang="en-US" altLang="zh-CN" sz="1200"/>
              <a:t>'</a:t>
            </a:r>
            <a:endParaRPr lang="en-US" altLang="zh-CN" sz="1200"/>
          </a:p>
        </p:txBody>
      </p:sp>
      <p:sp>
        <p:nvSpPr>
          <p:cNvPr id="57" name="文本框 56"/>
          <p:cNvSpPr txBox="1"/>
          <p:nvPr/>
        </p:nvSpPr>
        <p:spPr>
          <a:xfrm>
            <a:off x="3130550" y="3922395"/>
            <a:ext cx="1245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 '</a:t>
            </a:r>
            <a:r>
              <a:rPr lang="zh-CN" altLang="en-US" sz="1200"/>
              <a:t>真棒</a:t>
            </a:r>
            <a:r>
              <a:rPr lang="en-US" altLang="zh-CN" sz="1200"/>
              <a:t>'</a:t>
            </a:r>
            <a:endParaRPr lang="en-US" altLang="zh-CN" sz="1200"/>
          </a:p>
        </p:txBody>
      </p:sp>
      <p:sp>
        <p:nvSpPr>
          <p:cNvPr id="58" name="圆角矩形 57"/>
          <p:cNvSpPr/>
          <p:nvPr/>
        </p:nvSpPr>
        <p:spPr>
          <a:xfrm>
            <a:off x="5891530" y="3864610"/>
            <a:ext cx="5085715" cy="230759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stCxn id="54" idx="2"/>
            <a:endCxn id="58" idx="0"/>
          </p:cNvCxnSpPr>
          <p:nvPr/>
        </p:nvCxnSpPr>
        <p:spPr>
          <a:xfrm flipH="1">
            <a:off x="8434705" y="3230880"/>
            <a:ext cx="854075" cy="63373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PEM</a:t>
            </a:r>
            <a:endParaRPr lang="en-US" altLang="zh-CN" sz="2400"/>
          </a:p>
        </p:txBody>
      </p:sp>
      <p:sp>
        <p:nvSpPr>
          <p:cNvPr id="2" name="圆角矩形 1"/>
          <p:cNvSpPr/>
          <p:nvPr/>
        </p:nvSpPr>
        <p:spPr>
          <a:xfrm>
            <a:off x="774700" y="2669540"/>
            <a:ext cx="1922145" cy="4895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这辆 车 真棒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74700" y="4081780"/>
            <a:ext cx="1922145" cy="4895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这辆 车 不错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197225" y="2042160"/>
            <a:ext cx="2174240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paraphrase-BPNG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3197225" y="1414145"/>
            <a:ext cx="2174240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raw-BPNG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2" idx="3"/>
            <a:endCxn id="6" idx="1"/>
          </p:cNvCxnSpPr>
          <p:nvPr/>
        </p:nvCxnSpPr>
        <p:spPr>
          <a:xfrm flipV="1">
            <a:off x="2696845" y="1659255"/>
            <a:ext cx="500380" cy="125539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3"/>
          </p:cNvCxnSpPr>
          <p:nvPr/>
        </p:nvCxnSpPr>
        <p:spPr>
          <a:xfrm flipV="1">
            <a:off x="2696845" y="2278380"/>
            <a:ext cx="504190" cy="20485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2019-04-18 13-54-11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3430" y="1257300"/>
            <a:ext cx="3147060" cy="1510665"/>
          </a:xfrm>
          <a:prstGeom prst="rect">
            <a:avLst/>
          </a:prstGeom>
        </p:spPr>
      </p:pic>
      <p:sp>
        <p:nvSpPr>
          <p:cNvPr id="52" name="圆角矩形 51"/>
          <p:cNvSpPr/>
          <p:nvPr/>
        </p:nvSpPr>
        <p:spPr>
          <a:xfrm>
            <a:off x="5797550" y="1257300"/>
            <a:ext cx="3314700" cy="151130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6" idx="3"/>
            <a:endCxn id="52" idx="1"/>
          </p:cNvCxnSpPr>
          <p:nvPr/>
        </p:nvCxnSpPr>
        <p:spPr>
          <a:xfrm>
            <a:off x="5371465" y="1659255"/>
            <a:ext cx="426085" cy="35369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4" idx="3"/>
            <a:endCxn id="52" idx="1"/>
          </p:cNvCxnSpPr>
          <p:nvPr/>
        </p:nvCxnSpPr>
        <p:spPr>
          <a:xfrm flipV="1">
            <a:off x="5371465" y="2012950"/>
            <a:ext cx="426085" cy="27432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2" idx="3"/>
            <a:endCxn id="14" idx="1"/>
          </p:cNvCxnSpPr>
          <p:nvPr/>
        </p:nvCxnSpPr>
        <p:spPr>
          <a:xfrm>
            <a:off x="9112250" y="2012950"/>
            <a:ext cx="378460" cy="63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9490710" y="1768475"/>
            <a:ext cx="2174240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adequacy(F1)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197225" y="2964815"/>
            <a:ext cx="2174240" cy="1116965"/>
            <a:chOff x="5235" y="4418"/>
            <a:chExt cx="3424" cy="1759"/>
          </a:xfrm>
        </p:grpSpPr>
        <p:sp>
          <p:nvSpPr>
            <p:cNvPr id="15" name="圆角矩形 14"/>
            <p:cNvSpPr/>
            <p:nvPr/>
          </p:nvSpPr>
          <p:spPr>
            <a:xfrm>
              <a:off x="5235" y="5407"/>
              <a:ext cx="3424" cy="77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paraphrase-ngrams</a:t>
              </a:r>
              <a:endParaRPr lang="en-US" altLang="zh-CN" sz="16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235" y="4418"/>
              <a:ext cx="3424" cy="77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raw-ngrams</a:t>
              </a:r>
              <a:endParaRPr lang="en-US" altLang="zh-CN"/>
            </a:p>
          </p:txBody>
        </p:sp>
      </p:grpSp>
      <p:cxnSp>
        <p:nvCxnSpPr>
          <p:cNvPr id="18" name="直接箭头连接符 17"/>
          <p:cNvCxnSpPr>
            <a:stCxn id="2" idx="3"/>
            <a:endCxn id="16" idx="1"/>
          </p:cNvCxnSpPr>
          <p:nvPr/>
        </p:nvCxnSpPr>
        <p:spPr>
          <a:xfrm>
            <a:off x="2696845" y="2914650"/>
            <a:ext cx="500380" cy="29527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5" idx="1"/>
          </p:cNvCxnSpPr>
          <p:nvPr/>
        </p:nvCxnSpPr>
        <p:spPr>
          <a:xfrm flipV="1">
            <a:off x="2676525" y="3837940"/>
            <a:ext cx="520700" cy="48133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6094730" y="3265805"/>
            <a:ext cx="2174240" cy="48958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dissimilarity(F1)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16" idx="3"/>
            <a:endCxn id="21" idx="1"/>
          </p:cNvCxnSpPr>
          <p:nvPr/>
        </p:nvCxnSpPr>
        <p:spPr>
          <a:xfrm>
            <a:off x="5371465" y="3209925"/>
            <a:ext cx="723265" cy="30099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3"/>
            <a:endCxn id="21" idx="1"/>
          </p:cNvCxnSpPr>
          <p:nvPr/>
        </p:nvCxnSpPr>
        <p:spPr>
          <a:xfrm flipV="1">
            <a:off x="5371465" y="3510915"/>
            <a:ext cx="723265" cy="32702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3197225" y="4768850"/>
            <a:ext cx="2174240" cy="48958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language model</a:t>
            </a:r>
            <a:endParaRPr lang="en-US"/>
          </a:p>
        </p:txBody>
      </p:sp>
      <p:cxnSp>
        <p:nvCxnSpPr>
          <p:cNvPr id="27" name="直接箭头连接符 26"/>
          <p:cNvCxnSpPr>
            <a:endCxn id="26" idx="1"/>
          </p:cNvCxnSpPr>
          <p:nvPr/>
        </p:nvCxnSpPr>
        <p:spPr>
          <a:xfrm>
            <a:off x="2683510" y="4326255"/>
            <a:ext cx="513715" cy="68770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6" idx="3"/>
            <a:endCxn id="29" idx="1"/>
          </p:cNvCxnSpPr>
          <p:nvPr/>
        </p:nvCxnSpPr>
        <p:spPr>
          <a:xfrm flipV="1">
            <a:off x="5371465" y="5009515"/>
            <a:ext cx="723265" cy="44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6094730" y="4764405"/>
            <a:ext cx="2174240" cy="48958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fluency</a:t>
            </a:r>
            <a:endParaRPr lang="en-US" altLang="zh-CN"/>
          </a:p>
        </p:txBody>
      </p:sp>
      <p:pic>
        <p:nvPicPr>
          <p:cNvPr id="30" name="图片 29" descr="2019-04-18 14-05-52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5258435"/>
            <a:ext cx="1726565" cy="730885"/>
          </a:xfrm>
          <a:prstGeom prst="rect">
            <a:avLst/>
          </a:prstGeom>
        </p:spPr>
      </p:pic>
      <p:sp>
        <p:nvSpPr>
          <p:cNvPr id="31" name="圆角矩形 30"/>
          <p:cNvSpPr/>
          <p:nvPr/>
        </p:nvSpPr>
        <p:spPr>
          <a:xfrm>
            <a:off x="9112250" y="3592195"/>
            <a:ext cx="2174240" cy="48958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svm regression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endCxn id="31" idx="1"/>
          </p:cNvCxnSpPr>
          <p:nvPr/>
        </p:nvCxnSpPr>
        <p:spPr>
          <a:xfrm>
            <a:off x="8241030" y="3508375"/>
            <a:ext cx="871220" cy="32893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3"/>
          </p:cNvCxnSpPr>
          <p:nvPr/>
        </p:nvCxnSpPr>
        <p:spPr>
          <a:xfrm flipV="1">
            <a:off x="8268970" y="3865245"/>
            <a:ext cx="825500" cy="114427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4" idx="2"/>
            <a:endCxn id="31" idx="0"/>
          </p:cNvCxnSpPr>
          <p:nvPr/>
        </p:nvCxnSpPr>
        <p:spPr>
          <a:xfrm flipH="1">
            <a:off x="10199370" y="2258060"/>
            <a:ext cx="378460" cy="133413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9860280" y="4768850"/>
            <a:ext cx="678180" cy="36830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PEM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36" name="直接箭头连接符 35"/>
          <p:cNvCxnSpPr>
            <a:stCxn id="31" idx="2"/>
            <a:endCxn id="35" idx="0"/>
          </p:cNvCxnSpPr>
          <p:nvPr/>
        </p:nvCxnSpPr>
        <p:spPr>
          <a:xfrm>
            <a:off x="10199370" y="4081780"/>
            <a:ext cx="0" cy="68707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SVM</a:t>
            </a:r>
            <a:r>
              <a:rPr lang="zh-CN" altLang="en-US" sz="2400"/>
              <a:t>训练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852170" y="1423035"/>
            <a:ext cx="10387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训练数据集：</a:t>
            </a:r>
            <a:endParaRPr lang="zh-CN" altLang="en-US"/>
          </a:p>
          <a:p>
            <a:r>
              <a:rPr lang="en-US" altLang="zh-CN"/>
              <a:t>300</a:t>
            </a:r>
            <a:r>
              <a:rPr lang="zh-CN" altLang="en-US"/>
              <a:t>条汽车评论，每条评论有</a:t>
            </a:r>
            <a:r>
              <a:rPr lang="en-US" altLang="zh-CN"/>
              <a:t>3</a:t>
            </a:r>
            <a:r>
              <a:rPr lang="zh-CN" altLang="en-US"/>
              <a:t>个改写模型生成的改写结果，</a:t>
            </a:r>
            <a:r>
              <a:rPr lang="en-US" altLang="zh-CN"/>
              <a:t>3</a:t>
            </a:r>
            <a:r>
              <a:rPr lang="zh-CN" altLang="en-US"/>
              <a:t>个人造改写，人造改写有预先定义打分，</a:t>
            </a:r>
            <a:endParaRPr lang="zh-CN" altLang="en-US"/>
          </a:p>
          <a:p>
            <a:r>
              <a:rPr lang="zh-CN" altLang="en-US"/>
              <a:t>共</a:t>
            </a:r>
            <a:r>
              <a:rPr lang="en-US" altLang="zh-CN"/>
              <a:t>1800</a:t>
            </a:r>
            <a:r>
              <a:rPr lang="zh-CN" altLang="en-US"/>
              <a:t>条改写句对，</a:t>
            </a:r>
            <a:r>
              <a:rPr lang="en-US" altLang="zh-CN"/>
              <a:t>1500</a:t>
            </a:r>
            <a:r>
              <a:rPr lang="zh-CN" altLang="en-US"/>
              <a:t>条作为训练集，</a:t>
            </a:r>
            <a:r>
              <a:rPr lang="en-US" altLang="zh-CN"/>
              <a:t>300</a:t>
            </a:r>
            <a:r>
              <a:rPr lang="zh-CN" altLang="en-US"/>
              <a:t>条作为测试集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852170" y="3865245"/>
            <a:ext cx="1922145" cy="4895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这辆 车 真棒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2778125" y="2625725"/>
            <a:ext cx="536575" cy="2969895"/>
          </a:xfrm>
          <a:prstGeom prst="leftBrace">
            <a:avLst>
              <a:gd name="adj1" fmla="val 39467"/>
              <a:gd name="adj2" fmla="val 504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314700" y="2423795"/>
            <a:ext cx="305435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model1</a:t>
            </a:r>
            <a:r>
              <a:rPr lang="zh-CN" altLang="en-US"/>
              <a:t>：这辆 车 不错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model2</a:t>
            </a:r>
            <a:r>
              <a:rPr lang="zh-CN" altLang="en-US"/>
              <a:t>：这车 好 得 没话说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model3</a:t>
            </a:r>
            <a:r>
              <a:rPr lang="zh-CN" altLang="en-US"/>
              <a:t>：这辆 车 不行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这辆  车 真棒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外观 我 比较 满意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油耗 空间 没有 是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121400" y="2421255"/>
            <a:ext cx="51600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（</a:t>
            </a:r>
            <a:r>
              <a:rPr lang="en-US" altLang="zh-CN"/>
              <a:t>adequacy1</a:t>
            </a:r>
            <a:r>
              <a:rPr lang="zh-CN" altLang="en-US"/>
              <a:t>，</a:t>
            </a:r>
            <a:r>
              <a:rPr lang="en-US" altLang="zh-CN"/>
              <a:t>fluency1</a:t>
            </a:r>
            <a:r>
              <a:rPr lang="zh-CN" altLang="en-US"/>
              <a:t>，</a:t>
            </a:r>
            <a:r>
              <a:rPr lang="en-US" altLang="zh-CN"/>
              <a:t>dissimilarity1</a:t>
            </a:r>
            <a:r>
              <a:rPr lang="zh-CN"/>
              <a:t>） ：</a:t>
            </a:r>
            <a:r>
              <a:rPr lang="en-US" altLang="zh-CN"/>
              <a:t>4</a:t>
            </a:r>
            <a:r>
              <a:rPr lang="zh-CN"/>
              <a:t>  </a:t>
            </a:r>
            <a:endParaRPr lang="en-US" altLang="zh-CN"/>
          </a:p>
          <a:p>
            <a:endParaRPr lang="en-US" altLang="zh-CN"/>
          </a:p>
          <a:p>
            <a:r>
              <a:rPr lang="zh-CN">
                <a:sym typeface="+mn-ea"/>
              </a:rPr>
              <a:t>（</a:t>
            </a:r>
            <a:r>
              <a:rPr lang="en-US" altLang="zh-CN">
                <a:sym typeface="+mn-ea"/>
              </a:rPr>
              <a:t>adequacy2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fluency2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dissimilarity2</a:t>
            </a:r>
            <a:r>
              <a:rPr lang="zh-CN">
                <a:sym typeface="+mn-ea"/>
              </a:rPr>
              <a:t>） ：</a:t>
            </a:r>
            <a:r>
              <a:rPr lang="en-US" altLang="zh-CN">
                <a:sym typeface="+mn-ea"/>
              </a:rPr>
              <a:t>5</a:t>
            </a:r>
            <a:endParaRPr lang="zh-CN">
              <a:sym typeface="+mn-ea"/>
            </a:endParaRPr>
          </a:p>
          <a:p>
            <a:endParaRPr lang="en-US" altLang="zh-CN"/>
          </a:p>
          <a:p>
            <a:r>
              <a:rPr lang="zh-CN">
                <a:sym typeface="+mn-ea"/>
              </a:rPr>
              <a:t>（</a:t>
            </a:r>
            <a:r>
              <a:rPr lang="en-US" altLang="zh-CN">
                <a:sym typeface="+mn-ea"/>
              </a:rPr>
              <a:t>adequacy3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fluency3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dissimilarity3</a:t>
            </a:r>
            <a:r>
              <a:rPr lang="zh-CN">
                <a:sym typeface="+mn-ea"/>
              </a:rPr>
              <a:t>） ：</a:t>
            </a:r>
            <a:r>
              <a:rPr lang="en-US" altLang="zh-CN">
                <a:sym typeface="+mn-ea"/>
              </a:rPr>
              <a:t>1</a:t>
            </a:r>
            <a:endParaRPr lang="en-US" altLang="zh-CN"/>
          </a:p>
          <a:p>
            <a:endParaRPr lang="en-US" altLang="zh-CN"/>
          </a:p>
          <a:p>
            <a:r>
              <a:rPr lang="zh-CN">
                <a:sym typeface="+mn-ea"/>
              </a:rPr>
              <a:t>（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</a:t>
            </a:r>
            <a:r>
              <a:rPr lang="zh-CN">
                <a:sym typeface="+mn-ea"/>
              </a:rPr>
              <a:t>）</a:t>
            </a:r>
            <a:r>
              <a:rPr lang="zh-CN" altLang="en-US"/>
              <a:t> ：</a:t>
            </a:r>
            <a:r>
              <a:rPr lang="en-US" altLang="zh-CN"/>
              <a:t>2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） ：</a:t>
            </a:r>
            <a:r>
              <a:rPr lang="en-US" altLang="zh-CN"/>
              <a:t>1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） ：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最终效果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854710" y="1452245"/>
            <a:ext cx="1799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std</a:t>
            </a:r>
            <a:r>
              <a:rPr lang="zh-CN" altLang="en-US"/>
              <a:t>：</a:t>
            </a:r>
            <a:r>
              <a:t>0.772</a:t>
            </a:r>
          </a:p>
          <a:p>
            <a:r>
              <a:rPr lang="en-US" altLang="zh-CN"/>
              <a:t>CV</a:t>
            </a:r>
            <a:r>
              <a:rPr lang="zh-CN" altLang="en-US"/>
              <a:t>：</a:t>
            </a:r>
            <a:r>
              <a:rPr lang="en-US" altLang="zh-CN"/>
              <a:t>0.41</a:t>
            </a:r>
            <a:endParaRPr lang="en-US" altLang="zh-CN"/>
          </a:p>
        </p:txBody>
      </p:sp>
      <p:pic>
        <p:nvPicPr>
          <p:cNvPr id="7" name="图片 6" descr="PEM_scores_test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6573" t="7193" r="8115" b="4917"/>
          <a:stretch>
            <a:fillRect/>
          </a:stretch>
        </p:blipFill>
        <p:spPr>
          <a:xfrm>
            <a:off x="2607310" y="1350010"/>
            <a:ext cx="6642735" cy="45624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原因分析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854710" y="1452245"/>
            <a:ext cx="3933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充分性评价失败，</a:t>
            </a:r>
            <a:endParaRPr lang="zh-CN" altLang="en-US"/>
          </a:p>
          <a:p>
            <a:r>
              <a:rPr lang="zh-CN" altLang="en-US"/>
              <a:t>未能有效区分低分</a:t>
            </a:r>
            <a:endParaRPr lang="zh-CN" altLang="en-US"/>
          </a:p>
          <a:p>
            <a:r>
              <a:rPr lang="zh-CN" altLang="en-US"/>
              <a:t>改写和高分改写</a:t>
            </a:r>
            <a:endParaRPr lang="zh-CN" altLang="en-US"/>
          </a:p>
        </p:txBody>
      </p:sp>
      <p:pic>
        <p:nvPicPr>
          <p:cNvPr id="2" name="图片 1" descr="adequacy_scores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6475" t="8100" r="7945" b="5850"/>
          <a:stretch>
            <a:fillRect/>
          </a:stretch>
        </p:blipFill>
        <p:spPr>
          <a:xfrm>
            <a:off x="3434080" y="1452245"/>
            <a:ext cx="6517640" cy="43770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原因分析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854710" y="1326515"/>
            <a:ext cx="8484235" cy="3338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Aft>
                <a:spcPts val="1200"/>
              </a:spcAft>
            </a:pPr>
            <a:r>
              <a:rPr lang="zh-CN" altLang="en-US"/>
              <a:t>充分性评价失败原因：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平行预料库对汽车领域词语覆盖率不高：</a:t>
            </a:r>
            <a:br>
              <a:rPr lang="zh-CN" altLang="en-US"/>
            </a:br>
            <a:r>
              <a:rPr lang="zh-CN" altLang="en-US">
                <a:sym typeface="+mn-ea"/>
              </a:rPr>
              <a:t>数据集词语总数4648，oov数量：816</a:t>
            </a:r>
            <a:endParaRPr lang="zh-CN" altLang="en-US"/>
          </a:p>
          <a:p>
            <a:pPr indent="0">
              <a:buNone/>
            </a:pPr>
            <a:r>
              <a:rPr lang="zh-CN" altLang="en-US">
                <a:sym typeface="+mn-ea"/>
              </a:rPr>
              <a:t>      oov示例：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车型：威驰，朗动，荣威，广汽传祺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汽车领域常见词：急刹，胎噪，低配，四挡，换挡，</a:t>
            </a:r>
            <a:endParaRPr lang="zh-CN" altLang="en-US">
              <a:sym typeface="+mn-ea"/>
            </a:endParaRPr>
          </a:p>
          <a:p>
            <a:pPr lvl="5" indent="0">
              <a:buNone/>
            </a:pPr>
            <a:r>
              <a:rPr lang="zh-CN" altLang="en-US">
                <a:sym typeface="+mn-ea"/>
              </a:rPr>
              <a:t>推背感，裸车，噪音控制，空间布局，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同价位，高颜值</a:t>
            </a:r>
            <a:br>
              <a:rPr lang="zh-CN" altLang="en-US">
                <a:sym typeface="+mn-ea"/>
              </a:rPr>
            </a:br>
            <a:endParaRPr lang="zh-CN" altLang="en-US"/>
          </a:p>
          <a:p>
            <a:pPr marL="342900" indent="-342900" fontAlgn="auto">
              <a:spcBef>
                <a:spcPts val="600"/>
              </a:spcBef>
              <a:buFont typeface="+mj-lt"/>
              <a:buAutoNum type="arabicPeriod" startAt="2"/>
            </a:pPr>
            <a:r>
              <a:rPr lang="zh-CN" altLang="en-US">
                <a:sym typeface="+mn-ea"/>
              </a:rPr>
              <a:t>平行语料翻译质量和</a:t>
            </a:r>
            <a:r>
              <a:rPr lang="zh-CN" altLang="en-US" sz="1600">
                <a:sym typeface="+mn-ea"/>
              </a:rPr>
              <a:t>词语对齐的准确度</a:t>
            </a:r>
            <a:endParaRPr lang="zh-CN" altLang="en-US" sz="1600">
              <a:sym typeface="+mn-ea"/>
            </a:endParaRPr>
          </a:p>
          <a:p>
            <a:pPr marL="342900" indent="-342900">
              <a:buFont typeface="+mj-lt"/>
              <a:buAutoNum type="arabicPeriod" startAt="2"/>
            </a:pP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原因分析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059815" y="1546860"/>
            <a:ext cx="1011745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spcBef>
                <a:spcPts val="600"/>
              </a:spcBef>
              <a:buFont typeface="+mj-lt"/>
              <a:buAutoNum type="arabicPeriod" startAt="3"/>
            </a:pPr>
            <a:r>
              <a:rPr lang="en-US" altLang="zh-CN">
                <a:sym typeface="+mn-ea"/>
              </a:rPr>
              <a:t>bpng</a:t>
            </a:r>
            <a:r>
              <a:rPr lang="zh-CN" altLang="en-US">
                <a:sym typeface="+mn-ea"/>
              </a:rPr>
              <a:t>本身缺陷，基于</a:t>
            </a:r>
            <a:r>
              <a:rPr lang="en-US" altLang="zh-CN">
                <a:sym typeface="+mn-ea"/>
              </a:rPr>
              <a:t>ngrams</a:t>
            </a:r>
            <a:r>
              <a:rPr lang="zh-CN" altLang="en-US">
                <a:sym typeface="+mn-ea"/>
              </a:rPr>
              <a:t>并不能准确衡量语义</a:t>
            </a:r>
            <a:br>
              <a:rPr lang="zh-CN" altLang="en-US">
                <a:sym typeface="+mn-ea"/>
              </a:rPr>
            </a:br>
            <a:r>
              <a:rPr lang="en-US" altLang="zh-CN">
                <a:solidFill>
                  <a:srgbClr val="0070C0"/>
                </a:solidFill>
                <a:sym typeface="+mn-ea"/>
              </a:rPr>
              <a:t>raw：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悬架 偏硬 ， 平 路上 很 舒坦 ， </a:t>
            </a:r>
            <a:r>
              <a:rPr lang="zh-CN" altLang="en-US" u="wavyHeavy">
                <a:uFill>
                  <a:solidFill>
                    <a:schemeClr val="accent2"/>
                  </a:solidFill>
                </a:uFill>
                <a:sym typeface="+mn-ea"/>
              </a:rPr>
              <a:t>但是 真要 开着 去 越野 基本 不 可能 ， 能 抖动 的 你 怀疑 人生</a:t>
            </a:r>
            <a:r>
              <a:rPr lang="zh-CN" altLang="en-US">
                <a:sym typeface="+mn-ea"/>
              </a:rPr>
              <a:t> ， 这车 就 具备 一些 应对 路面 的 条件 ，  座椅 软 硬度 我 还 能 接受</a:t>
            </a:r>
            <a:br>
              <a:rPr lang="zh-CN" altLang="en-US">
                <a:sym typeface="+mn-ea"/>
              </a:rPr>
            </a:br>
            <a:br>
              <a:rPr lang="zh-CN" altLang="en-US">
                <a:sym typeface="+mn-ea"/>
              </a:rPr>
            </a:br>
            <a:r>
              <a:rPr lang="en-US" altLang="zh-CN">
                <a:solidFill>
                  <a:srgbClr val="0070C0"/>
                </a:solidFill>
                <a:sym typeface="+mn-ea"/>
              </a:rPr>
              <a:t>rewrite1：(adequacy:0.779,  score:2.04)</a:t>
            </a:r>
            <a:br>
              <a:rPr lang="en-US" altLang="zh-CN">
                <a:solidFill>
                  <a:srgbClr val="0070C0"/>
                </a:solidFill>
                <a:sym typeface="+mn-ea"/>
              </a:rPr>
            </a:br>
            <a:r>
              <a:rPr lang="zh-CN" altLang="en-US">
                <a:sym typeface="+mn-ea"/>
              </a:rPr>
              <a:t>悬架 偏硬 ， 平 路上 很 舒坦 ， </a:t>
            </a:r>
            <a:r>
              <a:rPr lang="zh-CN" altLang="en-US" u="wavyHeavy">
                <a:uFill>
                  <a:solidFill>
                    <a:schemeClr val="accent2"/>
                  </a:solidFill>
                </a:uFill>
                <a:sym typeface="+mn-ea"/>
              </a:rPr>
              <a:t>开着 即使 是 越野 ， 也 不会 有 抖动 的 怀疑 人生</a:t>
            </a:r>
            <a:r>
              <a:rPr lang="zh-CN" altLang="en-US">
                <a:sym typeface="+mn-ea"/>
              </a:rPr>
              <a:t> ， 这车 就 具备 一些 应对 路面 的 条件 ， 座椅 软 硬度 还 可以 接受</a:t>
            </a:r>
            <a:br>
              <a:rPr lang="zh-CN" altLang="en-US">
                <a:sym typeface="+mn-ea"/>
              </a:rPr>
            </a:br>
            <a:br>
              <a:rPr lang="zh-CN" altLang="en-US">
                <a:sym typeface="+mn-ea"/>
              </a:rPr>
            </a:br>
            <a:r>
              <a:rPr lang="en-US" altLang="zh-CN">
                <a:solidFill>
                  <a:srgbClr val="0070C0"/>
                </a:solidFill>
                <a:sym typeface="+mn-ea"/>
              </a:rPr>
              <a:t>rewrite2：  (adequacy:0.554,  score:1.85)</a:t>
            </a:r>
            <a:br>
              <a:rPr lang="zh-CN" altLang="en-US" u="wavyHeavy">
                <a:uFill>
                  <a:solidFill>
                    <a:schemeClr val="accent2"/>
                  </a:solidFill>
                </a:uFill>
                <a:sym typeface="+mn-ea"/>
              </a:rPr>
            </a:br>
            <a:r>
              <a:rPr lang="zh-CN" altLang="en-US">
                <a:sym typeface="+mn-ea"/>
              </a:rPr>
              <a:t>悬架 偏硬 ， 平 路上 很 舒坦 ， </a:t>
            </a:r>
            <a:r>
              <a:rPr lang="zh-CN" altLang="en-US" u="wavyHeavy">
                <a:uFill>
                  <a:solidFill>
                    <a:schemeClr val="accent2"/>
                  </a:solidFill>
                </a:uFill>
                <a:sym typeface="+mn-ea"/>
              </a:rPr>
              <a:t>越野 就 别想 了， 你会 抖 到 怀疑 人生</a:t>
            </a:r>
            <a:r>
              <a:rPr lang="zh-CN" altLang="en-US">
                <a:sym typeface="+mn-ea"/>
              </a:rPr>
              <a:t>， 这车 就 具备 一些 应对 路面 的 条件 ， 座椅 软 硬度 还 可以 接受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390140" y="2792095"/>
            <a:ext cx="7543800" cy="1273810"/>
            <a:chOff x="3959" y="4193"/>
            <a:chExt cx="11672" cy="2006"/>
          </a:xfrm>
        </p:grpSpPr>
        <p:grpSp>
          <p:nvGrpSpPr>
            <p:cNvPr id="6" name="组合 5"/>
            <p:cNvGrpSpPr/>
            <p:nvPr/>
          </p:nvGrpSpPr>
          <p:grpSpPr>
            <a:xfrm rot="10800000">
              <a:off x="3959" y="4193"/>
              <a:ext cx="1506" cy="2006"/>
              <a:chOff x="5091" y="3993"/>
              <a:chExt cx="2116" cy="2817"/>
            </a:xfrm>
          </p:grpSpPr>
          <p:sp>
            <p:nvSpPr>
              <p:cNvPr id="10" name="任意多边形 9"/>
              <p:cNvSpPr/>
              <p:nvPr/>
            </p:nvSpPr>
            <p:spPr>
              <a:xfrm rot="2700000">
                <a:off x="5453" y="3993"/>
                <a:ext cx="1755" cy="1755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091" y="4864"/>
                <a:ext cx="1215" cy="194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6425" y="4407"/>
              <a:ext cx="9206" cy="1399"/>
            </a:xfrm>
            <a:prstGeom prst="rect">
              <a:avLst/>
            </a:prstGeom>
            <a:noFill/>
          </p:spPr>
          <p:txBody>
            <a:bodyPr wrap="square" lIns="136525" tIns="136525" rIns="136525" bIns="136525" rtlCol="0">
              <a:spAutoFit/>
            </a:bodyPr>
            <a:p>
              <a:pPr algn="dist"/>
              <a:r>
                <a:rPr lang="en-US" altLang="zh-CN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4</a:t>
              </a:r>
              <a:r>
                <a:rPr lang="zh-CN" altLang="en-US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 </a:t>
              </a:r>
              <a:r>
                <a:rPr lang="en-US" altLang="zh-CN" sz="4000">
                  <a:solidFill>
                    <a:srgbClr val="6D9FCC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|</a:t>
              </a:r>
              <a:r>
                <a:rPr lang="zh-CN" altLang="en-US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后续工作计划</a:t>
              </a:r>
              <a:r>
                <a:rPr lang="en-US" altLang="zh-CN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 </a:t>
              </a:r>
              <a:endParaRPr lang="zh-CN" altLang="en-US" sz="4000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H="1">
            <a:off x="774383" y="704850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390140" y="2792095"/>
            <a:ext cx="7411720" cy="1273810"/>
            <a:chOff x="3959" y="4193"/>
            <a:chExt cx="11672" cy="2006"/>
          </a:xfrm>
        </p:grpSpPr>
        <p:grpSp>
          <p:nvGrpSpPr>
            <p:cNvPr id="6" name="组合 5"/>
            <p:cNvGrpSpPr/>
            <p:nvPr/>
          </p:nvGrpSpPr>
          <p:grpSpPr>
            <a:xfrm rot="10800000">
              <a:off x="3959" y="4193"/>
              <a:ext cx="1506" cy="2006"/>
              <a:chOff x="5091" y="3993"/>
              <a:chExt cx="2116" cy="2817"/>
            </a:xfrm>
          </p:grpSpPr>
          <p:sp>
            <p:nvSpPr>
              <p:cNvPr id="10" name="任意多边形 9"/>
              <p:cNvSpPr/>
              <p:nvPr/>
            </p:nvSpPr>
            <p:spPr>
              <a:xfrm rot="2700000">
                <a:off x="5453" y="3993"/>
                <a:ext cx="1755" cy="1755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091" y="4864"/>
                <a:ext cx="1215" cy="194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6425" y="4407"/>
              <a:ext cx="9206" cy="1399"/>
            </a:xfrm>
            <a:prstGeom prst="rect">
              <a:avLst/>
            </a:prstGeom>
            <a:noFill/>
          </p:spPr>
          <p:txBody>
            <a:bodyPr wrap="square" lIns="136525" tIns="136525" rIns="136525" bIns="136525" rtlCol="0">
              <a:spAutoFit/>
            </a:bodyPr>
            <a:p>
              <a:pPr algn="dist"/>
              <a:r>
                <a:rPr lang="en-US" altLang="zh-CN" sz="4000">
                  <a:solidFill>
                    <a:schemeClr val="tx1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1</a:t>
              </a:r>
              <a:r>
                <a:rPr lang="zh-CN" altLang="en-US" sz="4000">
                  <a:solidFill>
                    <a:schemeClr val="tx1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 </a:t>
              </a:r>
              <a:r>
                <a:rPr lang="en-US" altLang="zh-CN" sz="4000">
                  <a:solidFill>
                    <a:srgbClr val="6D9FCC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|</a:t>
              </a:r>
              <a:r>
                <a:rPr lang="en-US" altLang="zh-CN" sz="4000">
                  <a:solidFill>
                    <a:schemeClr val="tx1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 </a:t>
              </a:r>
              <a:r>
                <a:rPr lang="zh-CN" altLang="en-US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文本改写概述</a:t>
              </a:r>
              <a:endParaRPr lang="zh-CN" altLang="en-US" sz="4000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H="1">
            <a:off x="774383" y="704850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后续工作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059815" y="1546860"/>
            <a:ext cx="10117455" cy="2846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spcBef>
                <a:spcPts val="600"/>
              </a:spcBef>
              <a:buFont typeface="+mj-lt"/>
              <a:buAutoNum type="arabicPeriod"/>
            </a:pPr>
            <a:r>
              <a:rPr lang="zh-CN" altLang="en-US"/>
              <a:t>评论改写：</a:t>
            </a:r>
            <a:endParaRPr lang="zh-CN" altLang="en-US"/>
          </a:p>
          <a:p>
            <a:pPr marL="800100" lvl="1" indent="-34290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添加新的数据集</a:t>
            </a:r>
            <a:endParaRPr lang="zh-CN" altLang="en-US"/>
          </a:p>
          <a:p>
            <a:pPr marL="800100" lvl="1" indent="-34290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Transformer-big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bert</a:t>
            </a:r>
            <a:endParaRPr lang="en-US" altLang="zh-CN"/>
          </a:p>
          <a:p>
            <a:pPr marL="800100" lvl="1" indent="-34290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调研新的改写方式</a:t>
            </a:r>
            <a:endParaRPr lang="zh-CN" altLang="en-US"/>
          </a:p>
          <a:p>
            <a:pPr marL="342900" indent="-342900" fontAlgn="auto">
              <a:spcBef>
                <a:spcPts val="600"/>
              </a:spcBef>
              <a:buFont typeface="+mj-lt"/>
              <a:buAutoNum type="arabicPeriod"/>
            </a:pPr>
            <a:r>
              <a:rPr lang="zh-CN" altLang="en-US"/>
              <a:t>评价系统</a:t>
            </a:r>
            <a:endParaRPr lang="zh-CN" altLang="en-US"/>
          </a:p>
          <a:p>
            <a:pPr marL="800100" lvl="1" indent="-34290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/>
              <a:t>查找汽车领域平行语料</a:t>
            </a:r>
            <a:endParaRPr lang="zh-CN" altLang="en-US"/>
          </a:p>
          <a:p>
            <a:pPr marL="800100" lvl="1" indent="-34290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/>
              <a:t>调研新的语义衡量标准</a:t>
            </a:r>
            <a:endParaRPr lang="zh-CN" altLang="en-US"/>
          </a:p>
          <a:p>
            <a:pPr marL="800100" lvl="1" indent="-34290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参考文献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059815" y="1546860"/>
            <a:ext cx="1011745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spcBef>
                <a:spcPts val="600"/>
              </a:spcBef>
              <a:buFont typeface="+mj-lt"/>
              <a:buAutoNum type="arabicPeriod"/>
            </a:pPr>
            <a:r>
              <a:rPr lang="zh-CN" altLang="en-US"/>
              <a:t>《PEM: A Paraphrase Evaluation Metric Exploiting Parallel Texts》</a:t>
            </a:r>
            <a:endParaRPr lang="zh-CN" altLang="en-US"/>
          </a:p>
          <a:p>
            <a:pPr marL="342900" indent="-342900" fontAlgn="auto">
              <a:spcBef>
                <a:spcPts val="600"/>
              </a:spcBef>
              <a:buFont typeface="+mj-lt"/>
              <a:buAutoNum type="arabicPeriod"/>
            </a:pPr>
            <a:r>
              <a:rPr lang="zh-CN" altLang="en-US"/>
              <a:t>https://blog.csdn.net/han_xiaoyang/article/details/10298821</a:t>
            </a:r>
            <a:endParaRPr lang="zh-CN" altLang="en-US"/>
          </a:p>
          <a:p>
            <a:pPr marL="800100" lvl="1" indent="-34290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957830" y="2403475"/>
            <a:ext cx="6221095" cy="2051050"/>
            <a:chOff x="5746" y="3686"/>
            <a:chExt cx="9797" cy="3230"/>
          </a:xfrm>
        </p:grpSpPr>
        <p:sp>
          <p:nvSpPr>
            <p:cNvPr id="6" name="任意多边形 5"/>
            <p:cNvSpPr/>
            <p:nvPr/>
          </p:nvSpPr>
          <p:spPr>
            <a:xfrm rot="2700000">
              <a:off x="6108" y="4099"/>
              <a:ext cx="1755" cy="1755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746" y="4970"/>
              <a:ext cx="1215" cy="194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191" y="3686"/>
              <a:ext cx="1589" cy="1598"/>
            </a:xfrm>
            <a:prstGeom prst="rect">
              <a:avLst/>
            </a:prstGeom>
            <a:noFill/>
            <a:effectLst/>
            <a:scene3d>
              <a:camera prst="perspectiveBelow"/>
              <a:lightRig rig="threePt" dir="t"/>
            </a:scene3d>
            <a:sp3d extrusionH="76200">
              <a:contourClr>
                <a:srgbClr val="FFFFFF"/>
              </a:contourClr>
            </a:sp3d>
          </p:spPr>
          <p:txBody>
            <a:bodyPr wrap="square" rtlCol="0">
              <a:spAutoFit/>
              <a:sp3d prstMaterial="metal"/>
            </a:bodyPr>
            <a:p>
              <a:r>
                <a:rPr lang="zh-CN" altLang="en-US" sz="6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谢</a:t>
              </a:r>
              <a:endParaRPr lang="zh-CN" altLang="en-US" sz="6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2700000">
              <a:off x="8608" y="4099"/>
              <a:ext cx="1755" cy="1755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246" y="4970"/>
              <a:ext cx="1215" cy="194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691" y="3686"/>
              <a:ext cx="1589" cy="1598"/>
            </a:xfrm>
            <a:prstGeom prst="rect">
              <a:avLst/>
            </a:prstGeom>
            <a:noFill/>
            <a:effectLst/>
            <a:scene3d>
              <a:camera prst="perspectiveBelow"/>
              <a:lightRig rig="threePt" dir="t"/>
            </a:scene3d>
            <a:sp3d extrusionH="76200">
              <a:contourClr>
                <a:srgbClr val="FFFFFF"/>
              </a:contourClr>
            </a:sp3d>
          </p:spPr>
          <p:txBody>
            <a:bodyPr wrap="square" rtlCol="0">
              <a:spAutoFit/>
              <a:sp3d prstMaterial="metal"/>
            </a:bodyPr>
            <a:p>
              <a:r>
                <a:rPr lang="zh-CN" altLang="en-US" sz="6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谢</a:t>
              </a:r>
              <a:endParaRPr lang="zh-CN" altLang="en-US" sz="6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2700000">
              <a:off x="11148" y="4099"/>
              <a:ext cx="1755" cy="1755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0786" y="4970"/>
              <a:ext cx="1215" cy="194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31" y="3686"/>
              <a:ext cx="1589" cy="1598"/>
            </a:xfrm>
            <a:prstGeom prst="rect">
              <a:avLst/>
            </a:prstGeom>
            <a:noFill/>
            <a:effectLst/>
            <a:scene3d>
              <a:camera prst="perspectiveBelow"/>
              <a:lightRig rig="threePt" dir="t"/>
            </a:scene3d>
            <a:sp3d extrusionH="76200">
              <a:contourClr>
                <a:srgbClr val="FFFFFF"/>
              </a:contourClr>
            </a:sp3d>
          </p:spPr>
          <p:txBody>
            <a:bodyPr wrap="square" rtlCol="0">
              <a:spAutoFit/>
              <a:sp3d prstMaterial="metal"/>
            </a:bodyPr>
            <a:p>
              <a:r>
                <a:rPr lang="zh-CN" altLang="en-US" sz="6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大</a:t>
              </a:r>
              <a:endParaRPr lang="zh-CN" altLang="en-US" sz="6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 rot="2700000">
              <a:off x="13788" y="4099"/>
              <a:ext cx="1755" cy="1755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13426" y="4970"/>
              <a:ext cx="1215" cy="194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3871" y="3686"/>
              <a:ext cx="1589" cy="1598"/>
            </a:xfrm>
            <a:prstGeom prst="rect">
              <a:avLst/>
            </a:prstGeom>
            <a:noFill/>
            <a:effectLst/>
            <a:scene3d>
              <a:camera prst="perspectiveBelow"/>
              <a:lightRig rig="threePt" dir="t"/>
            </a:scene3d>
            <a:sp3d extrusionH="76200">
              <a:contourClr>
                <a:srgbClr val="FFFFFF"/>
              </a:contourClr>
            </a:sp3d>
          </p:spPr>
          <p:txBody>
            <a:bodyPr wrap="square" rtlCol="0">
              <a:spAutoFit/>
              <a:sp3d prstMaterial="metal"/>
            </a:bodyPr>
            <a:p>
              <a:r>
                <a:rPr lang="zh-CN" altLang="en-US" sz="6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家</a:t>
              </a:r>
              <a:endParaRPr lang="zh-CN" altLang="en-US" sz="6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561975" y="495300"/>
            <a:ext cx="11068050" cy="5867400"/>
          </a:xfrm>
          <a:prstGeom prst="rect">
            <a:avLst/>
          </a:prstGeom>
          <a:noFill/>
          <a:ln w="12700" cmpd="sng">
            <a:solidFill>
              <a:schemeClr val="tx1">
                <a:lumMod val="85000"/>
                <a:lumOff val="15000"/>
                <a:alpha val="43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777240" y="704850"/>
            <a:ext cx="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777240" y="704850"/>
            <a:ext cx="102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16200000" flipH="1">
            <a:off x="10922000" y="5683250"/>
            <a:ext cx="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6200000">
            <a:off x="10883900" y="5652770"/>
            <a:ext cx="102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5" name="组合 44"/>
          <p:cNvGrpSpPr/>
          <p:nvPr/>
        </p:nvGrpSpPr>
        <p:grpSpPr>
          <a:xfrm>
            <a:off x="1437640" y="397510"/>
            <a:ext cx="9170035" cy="5784215"/>
            <a:chOff x="3046" y="1164"/>
            <a:chExt cx="13108" cy="8571"/>
          </a:xfrm>
        </p:grpSpPr>
        <p:sp>
          <p:nvSpPr>
            <p:cNvPr id="6" name="椭圆 5"/>
            <p:cNvSpPr/>
            <p:nvPr/>
          </p:nvSpPr>
          <p:spPr>
            <a:xfrm>
              <a:off x="6184" y="8584"/>
              <a:ext cx="6831" cy="115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381" y="8322"/>
              <a:ext cx="442" cy="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3046" y="1164"/>
              <a:ext cx="13108" cy="6533"/>
            </a:xfrm>
            <a:prstGeom prst="roundRect">
              <a:avLst>
                <a:gd name="adj" fmla="val 5773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8737" y="7996"/>
              <a:ext cx="1728" cy="442"/>
            </a:xfrm>
            <a:custGeom>
              <a:avLst/>
              <a:gdLst>
                <a:gd name="connsiteX0" fmla="*/ 0 w 2117"/>
                <a:gd name="connsiteY0" fmla="*/ 122 h 442"/>
                <a:gd name="connsiteX1" fmla="*/ 122 w 2117"/>
                <a:gd name="connsiteY1" fmla="*/ 0 h 442"/>
                <a:gd name="connsiteX2" fmla="*/ 2037 w 2117"/>
                <a:gd name="connsiteY2" fmla="*/ 2 h 442"/>
                <a:gd name="connsiteX3" fmla="*/ 2117 w 2117"/>
                <a:gd name="connsiteY3" fmla="*/ 212 h 442"/>
                <a:gd name="connsiteX4" fmla="*/ 2037 w 2117"/>
                <a:gd name="connsiteY4" fmla="*/ 442 h 442"/>
                <a:gd name="connsiteX5" fmla="*/ 122 w 2117"/>
                <a:gd name="connsiteY5" fmla="*/ 440 h 442"/>
                <a:gd name="connsiteX6" fmla="*/ 0 w 2117"/>
                <a:gd name="connsiteY6" fmla="*/ 318 h 442"/>
                <a:gd name="connsiteX7" fmla="*/ 0 w 2117"/>
                <a:gd name="connsiteY7" fmla="*/ 122 h 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7" h="442">
                  <a:moveTo>
                    <a:pt x="0" y="122"/>
                  </a:moveTo>
                  <a:cubicBezTo>
                    <a:pt x="0" y="55"/>
                    <a:pt x="55" y="0"/>
                    <a:pt x="122" y="0"/>
                  </a:cubicBezTo>
                  <a:lnTo>
                    <a:pt x="2037" y="2"/>
                  </a:lnTo>
                  <a:cubicBezTo>
                    <a:pt x="2127" y="12"/>
                    <a:pt x="2117" y="145"/>
                    <a:pt x="2117" y="212"/>
                  </a:cubicBezTo>
                  <a:cubicBezTo>
                    <a:pt x="2117" y="279"/>
                    <a:pt x="2104" y="442"/>
                    <a:pt x="2037" y="442"/>
                  </a:cubicBezTo>
                  <a:lnTo>
                    <a:pt x="122" y="440"/>
                  </a:lnTo>
                  <a:cubicBezTo>
                    <a:pt x="55" y="440"/>
                    <a:pt x="0" y="385"/>
                    <a:pt x="0" y="318"/>
                  </a:cubicBezTo>
                  <a:lnTo>
                    <a:pt x="0" y="12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47000">
                  <a:srgbClr val="EFF6FC"/>
                </a:gs>
                <a:gs pos="99000">
                  <a:schemeClr val="accent1">
                    <a:lumMod val="40000"/>
                    <a:lumOff val="60000"/>
                  </a:schemeClr>
                </a:gs>
              </a:gsLst>
              <a:lin ang="162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046" y="7352"/>
              <a:ext cx="13108" cy="345"/>
            </a:xfrm>
            <a:custGeom>
              <a:avLst/>
              <a:gdLst>
                <a:gd name="connsiteX0" fmla="*/ 12496 w 12496"/>
                <a:gd name="connsiteY0" fmla="*/ 0 h 345"/>
                <a:gd name="connsiteX1" fmla="*/ 12151 w 12496"/>
                <a:gd name="connsiteY1" fmla="*/ 345 h 345"/>
                <a:gd name="connsiteX2" fmla="*/ 345 w 12496"/>
                <a:gd name="connsiteY2" fmla="*/ 345 h 345"/>
                <a:gd name="connsiteX3" fmla="*/ 0 w 12496"/>
                <a:gd name="connsiteY3" fmla="*/ 0 h 345"/>
                <a:gd name="connsiteX4" fmla="*/ 12496 w 12496"/>
                <a:gd name="connsiteY4" fmla="*/ 0 h 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6" h="345">
                  <a:moveTo>
                    <a:pt x="12496" y="0"/>
                  </a:moveTo>
                  <a:cubicBezTo>
                    <a:pt x="12496" y="191"/>
                    <a:pt x="12341" y="345"/>
                    <a:pt x="12151" y="345"/>
                  </a:cubicBezTo>
                  <a:lnTo>
                    <a:pt x="345" y="345"/>
                  </a:lnTo>
                  <a:cubicBezTo>
                    <a:pt x="155" y="345"/>
                    <a:pt x="0" y="191"/>
                    <a:pt x="0" y="0"/>
                  </a:cubicBezTo>
                  <a:lnTo>
                    <a:pt x="12496" y="0"/>
                  </a:ln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6184" y="9160"/>
              <a:ext cx="6831" cy="575"/>
            </a:xfrm>
            <a:custGeom>
              <a:avLst/>
              <a:gdLst>
                <a:gd name="connsiteX0" fmla="*/ 0 w 6831"/>
                <a:gd name="connsiteY0" fmla="*/ 0 h 575"/>
                <a:gd name="connsiteX1" fmla="*/ 3415 w 6831"/>
                <a:gd name="connsiteY1" fmla="*/ 398 h 575"/>
                <a:gd name="connsiteX2" fmla="*/ 6831 w 6831"/>
                <a:gd name="connsiteY2" fmla="*/ 0 h 575"/>
                <a:gd name="connsiteX3" fmla="*/ 3416 w 6831"/>
                <a:gd name="connsiteY3" fmla="*/ 575 h 575"/>
                <a:gd name="connsiteX4" fmla="*/ 0 w 6831"/>
                <a:gd name="connsiteY4" fmla="*/ 0 h 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1" h="575">
                  <a:moveTo>
                    <a:pt x="0" y="0"/>
                  </a:moveTo>
                  <a:cubicBezTo>
                    <a:pt x="824" y="239"/>
                    <a:pt x="1233" y="398"/>
                    <a:pt x="3415" y="398"/>
                  </a:cubicBezTo>
                  <a:cubicBezTo>
                    <a:pt x="5597" y="398"/>
                    <a:pt x="6211" y="216"/>
                    <a:pt x="6831" y="0"/>
                  </a:cubicBezTo>
                  <a:cubicBezTo>
                    <a:pt x="6831" y="317"/>
                    <a:pt x="5302" y="575"/>
                    <a:pt x="3416" y="575"/>
                  </a:cubicBezTo>
                  <a:cubicBezTo>
                    <a:pt x="1529" y="575"/>
                    <a:pt x="0" y="317"/>
                    <a:pt x="0" y="0"/>
                  </a:cubicBez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V="1">
            <a:off x="7747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341100" y="697865"/>
            <a:ext cx="0" cy="5498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2446655" y="808355"/>
            <a:ext cx="1633220" cy="444500"/>
            <a:chOff x="4124" y="1812"/>
            <a:chExt cx="2335" cy="700"/>
          </a:xfrm>
        </p:grpSpPr>
        <p:sp>
          <p:nvSpPr>
            <p:cNvPr id="10" name="文本框 9"/>
            <p:cNvSpPr txBox="1"/>
            <p:nvPr/>
          </p:nvSpPr>
          <p:spPr>
            <a:xfrm>
              <a:off x="4690" y="1852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</a:rPr>
                <a:t>目的</a:t>
              </a:r>
              <a:endParaRPr lang="zh-CN" altLang="en-US"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124" y="1812"/>
              <a:ext cx="525" cy="700"/>
              <a:chOff x="3764" y="4397"/>
              <a:chExt cx="1505" cy="2006"/>
            </a:xfrm>
          </p:grpSpPr>
          <p:sp>
            <p:nvSpPr>
              <p:cNvPr id="11" name="任意多边形 10"/>
              <p:cNvSpPr/>
              <p:nvPr/>
            </p:nvSpPr>
            <p:spPr>
              <a:xfrm rot="13500000">
                <a:off x="3763" y="5154"/>
                <a:ext cx="1250" cy="1249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10800000">
                <a:off x="4405" y="4397"/>
                <a:ext cx="865" cy="138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5045710" y="808355"/>
            <a:ext cx="1633220" cy="444500"/>
            <a:chOff x="8149" y="1812"/>
            <a:chExt cx="2335" cy="700"/>
          </a:xfrm>
        </p:grpSpPr>
        <p:sp>
          <p:nvSpPr>
            <p:cNvPr id="26" name="文本框 25"/>
            <p:cNvSpPr txBox="1"/>
            <p:nvPr/>
          </p:nvSpPr>
          <p:spPr>
            <a:xfrm>
              <a:off x="8715" y="1852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</a:rPr>
                <a:t>数据</a:t>
              </a:r>
              <a:endParaRPr lang="zh-CN" altLang="en-US"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8149" y="1812"/>
              <a:ext cx="525" cy="700"/>
              <a:chOff x="3764" y="4397"/>
              <a:chExt cx="1505" cy="2006"/>
            </a:xfrm>
          </p:grpSpPr>
          <p:sp>
            <p:nvSpPr>
              <p:cNvPr id="28" name="任意多边形 27"/>
              <p:cNvSpPr/>
              <p:nvPr/>
            </p:nvSpPr>
            <p:spPr>
              <a:xfrm rot="13500000">
                <a:off x="3763" y="5154"/>
                <a:ext cx="1250" cy="1249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 rot="10800000">
                <a:off x="4405" y="4397"/>
                <a:ext cx="865" cy="138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7644765" y="808355"/>
            <a:ext cx="1633220" cy="444500"/>
            <a:chOff x="11689" y="1812"/>
            <a:chExt cx="2335" cy="700"/>
          </a:xfrm>
        </p:grpSpPr>
        <p:sp>
          <p:nvSpPr>
            <p:cNvPr id="30" name="文本框 29"/>
            <p:cNvSpPr txBox="1"/>
            <p:nvPr/>
          </p:nvSpPr>
          <p:spPr>
            <a:xfrm>
              <a:off x="12255" y="1852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</a:rPr>
                <a:t>模型</a:t>
              </a:r>
              <a:endParaRPr lang="zh-CN" altLang="en-US"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11689" y="1812"/>
              <a:ext cx="525" cy="700"/>
              <a:chOff x="3764" y="4397"/>
              <a:chExt cx="1505" cy="2006"/>
            </a:xfrm>
          </p:grpSpPr>
          <p:sp>
            <p:nvSpPr>
              <p:cNvPr id="32" name="任意多边形 31"/>
              <p:cNvSpPr/>
              <p:nvPr/>
            </p:nvSpPr>
            <p:spPr>
              <a:xfrm rot="13500000">
                <a:off x="3763" y="5154"/>
                <a:ext cx="1250" cy="1249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rot="10800000">
                <a:off x="4405" y="4397"/>
                <a:ext cx="865" cy="138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38" name="文本框 37"/>
          <p:cNvSpPr txBox="1"/>
          <p:nvPr/>
        </p:nvSpPr>
        <p:spPr>
          <a:xfrm>
            <a:off x="2306955" y="1299845"/>
            <a:ext cx="2620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>
                <a:latin typeface="微软雅黑 Light" panose="020B0502040204020203" charset="-122"/>
                <a:ea typeface="微软雅黑 Light" panose="020B0502040204020203" charset="-122"/>
              </a:rPr>
              <a:t>在保留原文本语义的前提下，尽可能地改变文本的表达方式</a:t>
            </a:r>
            <a:endParaRPr lang="zh-CN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935855" y="1299845"/>
            <a:ext cx="2620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>
                <a:latin typeface="微软雅黑 Light" panose="020B0502040204020203" charset="-122"/>
                <a:ea typeface="微软雅黑 Light" panose="020B0502040204020203" charset="-122"/>
              </a:rPr>
              <a:t>汽车评论数据集</a:t>
            </a:r>
            <a:endParaRPr lang="zh-CN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/>
            <a:r>
              <a:rPr lang="zh-CN">
                <a:latin typeface="微软雅黑 Light" panose="020B0502040204020203" charset="-122"/>
                <a:ea typeface="微软雅黑 Light" panose="020B0502040204020203" charset="-122"/>
              </a:rPr>
              <a:t>原始大小：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1M</a:t>
            </a:r>
            <a:endParaRPr lang="en-US" altLang="zh-CN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/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5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～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80 tokens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：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410k</a:t>
            </a:r>
            <a:endParaRPr lang="en-US" altLang="zh-CN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507605" y="1300480"/>
            <a:ext cx="2620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latin typeface="微软雅黑 Light" panose="020B0502040204020203" charset="-122"/>
                <a:ea typeface="微软雅黑 Light" panose="020B0502040204020203" charset="-122"/>
              </a:rPr>
              <a:t>Transformer</a:t>
            </a:r>
            <a:endParaRPr 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4625" y="2347595"/>
            <a:ext cx="91586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raw：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zh-CN" altLang="en-US"/>
              <a:t>驾驶 性能 超好 ， 还 真 别说 ， 会 开车 的 ， 开着 瑞虎 7 操控 感觉 肯定 也 不错 ，  外观 造型 漂亮  ， 设计 不会 老土 ， 最后 就是 虽然 加速 动力 欠缺 ， 但是 确实 很 省油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rgbClr val="0070C0"/>
                </a:solidFill>
              </a:rPr>
              <a:t>rewrite：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zh-CN" altLang="en-US"/>
              <a:t>驾驶 感受 不错 ， 真 耐看 ， 平常 开车 上下班 ， 操控 给 人 一种 随心所欲 的 感觉 ， 外观 很漂亮 ， 设计 新颖 ， 加速 表现 ： 动力 虽然 不是 很足 ， 省油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390140" y="2792095"/>
            <a:ext cx="7543800" cy="1273810"/>
            <a:chOff x="3959" y="4193"/>
            <a:chExt cx="11672" cy="2006"/>
          </a:xfrm>
        </p:grpSpPr>
        <p:grpSp>
          <p:nvGrpSpPr>
            <p:cNvPr id="6" name="组合 5"/>
            <p:cNvGrpSpPr/>
            <p:nvPr/>
          </p:nvGrpSpPr>
          <p:grpSpPr>
            <a:xfrm rot="10800000">
              <a:off x="3959" y="4193"/>
              <a:ext cx="1506" cy="2006"/>
              <a:chOff x="5091" y="3993"/>
              <a:chExt cx="2116" cy="2817"/>
            </a:xfrm>
          </p:grpSpPr>
          <p:sp>
            <p:nvSpPr>
              <p:cNvPr id="10" name="任意多边形 9"/>
              <p:cNvSpPr/>
              <p:nvPr/>
            </p:nvSpPr>
            <p:spPr>
              <a:xfrm rot="2700000">
                <a:off x="5453" y="3993"/>
                <a:ext cx="1755" cy="1755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091" y="4864"/>
                <a:ext cx="1215" cy="194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6425" y="4407"/>
              <a:ext cx="9206" cy="1399"/>
            </a:xfrm>
            <a:prstGeom prst="rect">
              <a:avLst/>
            </a:prstGeom>
            <a:noFill/>
          </p:spPr>
          <p:txBody>
            <a:bodyPr wrap="square" lIns="136525" tIns="136525" rIns="136525" bIns="136525" rtlCol="0">
              <a:spAutoFit/>
            </a:bodyPr>
            <a:p>
              <a:pPr algn="dist"/>
              <a:r>
                <a:rPr lang="en-US" altLang="zh-CN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2</a:t>
              </a:r>
              <a:r>
                <a:rPr lang="zh-CN" altLang="en-US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 </a:t>
              </a:r>
              <a:r>
                <a:rPr lang="en-US" altLang="zh-CN" sz="4000">
                  <a:solidFill>
                    <a:srgbClr val="6D9FCC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|</a:t>
              </a:r>
              <a:r>
                <a:rPr lang="zh-CN" altLang="en-US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具体的改写方法和结果</a:t>
              </a:r>
              <a:r>
                <a:rPr lang="en-US" altLang="zh-CN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 </a:t>
              </a:r>
              <a:endParaRPr lang="zh-CN" altLang="en-US" sz="4000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H="1">
            <a:off x="774383" y="704850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A.  mask</a:t>
            </a:r>
            <a:r>
              <a:rPr lang="zh-CN" altLang="en-US" sz="2400"/>
              <a:t>短语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58825" y="1671955"/>
            <a:ext cx="106749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raw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：</a:t>
            </a:r>
            <a:endParaRPr lang="zh-CN" altLang="en-US"/>
          </a:p>
          <a:p>
            <a:r>
              <a:rPr lang="zh-CN" altLang="en-US">
                <a:sym typeface="+mn-ea"/>
              </a:rPr>
              <a:t>驾驶 性能 超好 ， 还 真 别说 ， 会 开车 的 ， 开着 瑞虎 7 操控 感觉 肯定 也 不错 ，  外观 造型 漂亮  ， 设计 不会 老土 ， 最后 就是 虽然 加速 动力 欠缺 ， 但是 确实 很 省油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olidFill>
                  <a:srgbClr val="0070C0"/>
                </a:solidFill>
              </a:rPr>
              <a:t>input</a:t>
            </a:r>
            <a:r>
              <a:rPr lang="zh-CN" altLang="en-US">
                <a:solidFill>
                  <a:srgbClr val="0070C0"/>
                </a:solidFill>
              </a:rPr>
              <a:t>：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/>
              <a:t>外观 [sep] __瑞虎7__ __最满意__ 驾驶 性能 超好 ， 还 真 别说 ， 会 开车 的 ， 开着 瑞虎 7 操控 感觉 肯定 也 不错 ， &lt;mask&gt; ， 设计 不会 老土 ， 最后 就是 虽然 加速 动力 欠缺 ， 但是 确实 很 省油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rgbClr val="0070C0"/>
                </a:solidFill>
              </a:rPr>
              <a:t>label1</a:t>
            </a:r>
            <a:r>
              <a:rPr lang="zh-CN" altLang="en-US">
                <a:solidFill>
                  <a:srgbClr val="0070C0"/>
                </a:solidFill>
              </a:rPr>
              <a:t>：</a:t>
            </a:r>
            <a:endParaRPr lang="zh-CN" altLang="en-US"/>
          </a:p>
          <a:p>
            <a:r>
              <a:rPr lang="zh-CN" altLang="en-US">
                <a:sym typeface="+mn-ea"/>
              </a:rPr>
              <a:t>外观 造型 漂亮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>
                <a:solidFill>
                  <a:srgbClr val="0070C0"/>
                </a:solidFill>
              </a:rPr>
              <a:t>label2</a:t>
            </a:r>
            <a:r>
              <a:rPr lang="zh-CN" altLang="en-US">
                <a:solidFill>
                  <a:srgbClr val="0070C0"/>
                </a:solidFill>
              </a:rPr>
              <a:t>：</a:t>
            </a:r>
            <a:endParaRPr lang="zh-CN" altLang="en-US"/>
          </a:p>
          <a:p>
            <a:r>
              <a:rPr lang="zh-CN" altLang="en-US">
                <a:sym typeface="+mn-ea"/>
              </a:rPr>
              <a:t>驾驶 性能 超好 ， 还 真 别说 ， 会 开车 的 ， 开着 瑞虎 7 操控 感觉 肯定 也 不错 ，  外观 造型 漂亮  ， 设计 不会 老土 ， 最后 就是 虽然 加速 动力 欠缺 ， 但是 确实 很 省油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关键词提取策略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58825" y="1350645"/>
            <a:ext cx="106749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关键词的提取策略分为以下四个优先级从高到低进行，当高优先级策略的提取数量不足时继续下一个优先级的提取。</a:t>
            </a:r>
            <a:endParaRPr lang="en-US" altLang="zh-CN"/>
          </a:p>
          <a:p>
            <a:endParaRPr lang="en-US" altLang="zh-CN"/>
          </a:p>
          <a:p>
            <a:pPr marL="594995" lvl="0" indent="-342900" fontAlgn="auto">
              <a:buAutoNum type="arabicPeriod"/>
            </a:pPr>
            <a:r>
              <a:rPr lang="zh-CN" altLang="en-US"/>
              <a:t>计算整个语料库的</a:t>
            </a:r>
            <a:r>
              <a:rPr lang="en-US" altLang="zh-CN"/>
              <a:t>tfidf</a:t>
            </a:r>
            <a:r>
              <a:rPr lang="zh-CN" altLang="en-US"/>
              <a:t>值（去除停用词），取前</a:t>
            </a:r>
            <a:r>
              <a:rPr lang="en-US" altLang="zh-CN"/>
              <a:t>1000</a:t>
            </a:r>
            <a:r>
              <a:rPr lang="zh-CN" altLang="en-US"/>
              <a:t>作为关键词表，优先提取关键词表的词语；</a:t>
            </a:r>
            <a:endParaRPr lang="zh-CN" altLang="en-US"/>
          </a:p>
          <a:p>
            <a:pPr marL="594995" lvl="0" indent="-342900" fontAlgn="auto">
              <a:buAutoNum type="arabicPeriod"/>
            </a:pPr>
            <a:r>
              <a:rPr lang="zh-CN" altLang="en-US"/>
              <a:t>保留数字和单位；</a:t>
            </a:r>
            <a:endParaRPr lang="zh-CN" altLang="en-US"/>
          </a:p>
          <a:p>
            <a:pPr marL="594995" lvl="0" indent="-342900" fontAlgn="auto">
              <a:buAutoNum type="arabicPeriod"/>
            </a:pPr>
            <a:r>
              <a:rPr lang="zh-CN" altLang="en-US"/>
              <a:t>计算短语中词语的</a:t>
            </a:r>
            <a:r>
              <a:rPr lang="en-US" altLang="zh-CN"/>
              <a:t>tfidf</a:t>
            </a:r>
            <a:r>
              <a:rPr lang="zh-CN" altLang="en-US"/>
              <a:t>值，提取高分词语；</a:t>
            </a:r>
            <a:endParaRPr lang="zh-CN" altLang="en-US"/>
          </a:p>
          <a:p>
            <a:pPr marL="594995" lvl="0" indent="-342900" fontAlgn="auto">
              <a:buAutoNum type="arabicPeriod"/>
            </a:pPr>
            <a:r>
              <a:rPr lang="zh-CN" altLang="en-US"/>
              <a:t>选取停用词中</a:t>
            </a:r>
            <a:r>
              <a:rPr lang="en-US" altLang="zh-CN"/>
              <a:t>tfidf</a:t>
            </a:r>
            <a:r>
              <a:rPr lang="zh-CN" altLang="en-US"/>
              <a:t>值高的词语。</a:t>
            </a:r>
            <a:endParaRPr lang="zh-CN" altLang="en-US"/>
          </a:p>
          <a:p>
            <a:pPr marL="342900" indent="-342900"/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划分优先级的原因：</a:t>
            </a:r>
            <a:endParaRPr lang="zh-CN" altLang="en-US"/>
          </a:p>
          <a:p>
            <a:pPr marL="252095" lvl="1" fontAlgn="auto"/>
            <a:r>
              <a:rPr lang="zh-CN" altLang="en-US"/>
              <a:t>短语中各个词语的词频都很小，最常见的情况是每个词语的词频都为</a:t>
            </a:r>
            <a:r>
              <a:rPr lang="en-US" altLang="zh-CN"/>
              <a:t>1</a:t>
            </a:r>
            <a:r>
              <a:rPr lang="zh-CN" altLang="en-US"/>
              <a:t>，所以</a:t>
            </a:r>
            <a:r>
              <a:rPr lang="en-US" altLang="zh-CN"/>
              <a:t>tfidf</a:t>
            </a:r>
            <a:r>
              <a:rPr lang="zh-CN" altLang="en-US"/>
              <a:t>只和</a:t>
            </a:r>
            <a:r>
              <a:rPr lang="en-US" altLang="zh-CN"/>
              <a:t>idf</a:t>
            </a:r>
            <a:r>
              <a:rPr lang="zh-CN" altLang="en-US"/>
              <a:t>值有关，造成一些重要的常见词无法提取出来。</a:t>
            </a:r>
            <a:endParaRPr lang="zh-CN" altLang="en-US"/>
          </a:p>
          <a:p>
            <a:pPr marL="252095" lvl="1" fontAlgn="auto"/>
            <a:endParaRPr lang="zh-CN" altLang="en-US"/>
          </a:p>
          <a:p>
            <a:pPr marL="252095" fontAlgn="auto"/>
            <a:r>
              <a:rPr lang="zh-CN" altLang="en-US"/>
              <a:t>示例：</a:t>
            </a:r>
            <a:endParaRPr lang="zh-CN" altLang="en-US"/>
          </a:p>
          <a:p>
            <a:pPr marL="252095" fontAlgn="auto"/>
            <a:r>
              <a:rPr lang="zh-CN" altLang="en-US"/>
              <a:t>短语： </a:t>
            </a:r>
            <a:r>
              <a:rPr lang="en-US" altLang="zh-CN"/>
              <a:t>‘</a:t>
            </a:r>
            <a:r>
              <a:rPr lang="zh-CN" altLang="en-US"/>
              <a:t>空间 很大</a:t>
            </a:r>
            <a:r>
              <a:rPr lang="en-US" altLang="zh-CN"/>
              <a:t>’</a:t>
            </a:r>
            <a:endParaRPr lang="en-US" altLang="zh-CN"/>
          </a:p>
          <a:p>
            <a:pPr marL="252095" fontAlgn="auto"/>
            <a:r>
              <a:rPr lang="en-US" altLang="zh-CN"/>
              <a:t>idf</a:t>
            </a:r>
            <a:r>
              <a:rPr lang="zh-CN" altLang="en-US"/>
              <a:t>值： </a:t>
            </a:r>
            <a:r>
              <a:rPr lang="en-US" altLang="zh-CN"/>
              <a:t>‘</a:t>
            </a:r>
            <a:r>
              <a:rPr lang="zh-CN" altLang="en-US"/>
              <a:t>空间</a:t>
            </a:r>
            <a:r>
              <a:rPr lang="en-US" altLang="zh-CN"/>
              <a:t>’</a:t>
            </a:r>
            <a:r>
              <a:rPr lang="zh-CN" altLang="en-US"/>
              <a:t> </a:t>
            </a:r>
            <a:r>
              <a:rPr lang="en-US" altLang="zh-CN"/>
              <a:t>2.76  </a:t>
            </a:r>
            <a:r>
              <a:rPr lang="en-US" altLang="zh-CN"/>
              <a:t>‘</a:t>
            </a:r>
            <a:r>
              <a:rPr lang="zh-CN" altLang="en-US"/>
              <a:t>很大</a:t>
            </a:r>
            <a:r>
              <a:rPr lang="en-US" altLang="zh-CN"/>
              <a:t>’  4.12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输出示例</a:t>
            </a:r>
            <a:endParaRPr 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758190" y="1588770"/>
            <a:ext cx="106749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raw1：</a:t>
            </a:r>
            <a:endParaRPr lang="zh-CN" altLang="en-US"/>
          </a:p>
          <a:p>
            <a:r>
              <a:rPr lang="zh-CN" altLang="en-US">
                <a:sym typeface="+mn-ea"/>
              </a:rPr>
              <a:t>驾驶 性能 超好 ， 还 真 别说 ， 会 开车 的 ， 开着 瑞虎 7 操控 感觉 肯定 也 不错 ，  外观 造型 漂亮  ， 设计 不会 老土 ， 最后 就是 虽然 加速 动力 欠缺 ， 但是 确实 很 省油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rgbClr val="0070C0"/>
                </a:solidFill>
                <a:sym typeface="+mn-ea"/>
              </a:rPr>
              <a:t>rewrite1：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wmd 10.0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）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zh-CN" altLang="en-US">
                <a:sym typeface="+mn-ea"/>
              </a:rPr>
              <a:t>驾驶 感受 不错 ， 真 耐看 ， 平常 开车 上下班 ， 操控 给 人 一种 随心所欲 的 感觉 ， 外观 很漂亮 ， 设计 新颖 ， 加速 表现 ： 动力 虽然 不是 很足 ， 省油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rgbClr val="0070C0"/>
                </a:solidFill>
                <a:sym typeface="+mn-ea"/>
              </a:rPr>
              <a:t>raw2：</a:t>
            </a:r>
            <a:endParaRPr lang="zh-CN" altLang="en-US"/>
          </a:p>
          <a:p>
            <a:r>
              <a:rPr lang="zh-CN" altLang="en-US">
                <a:sym typeface="+mn-ea"/>
              </a:rPr>
              <a:t>车子 的 性价比 挺不错 的 ， 整体 的 配置 也 是 挺不错 的 ， 该 有 的 都 有 了 ，  价格 也 挺 合适 的  ， 很 划算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rgbClr val="0070C0"/>
                </a:solidFill>
                <a:sym typeface="+mn-ea"/>
              </a:rPr>
              <a:t>rewrite2：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wmd 3.34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）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zh-CN" altLang="en-US">
                <a:sym typeface="+mn-ea"/>
              </a:rPr>
              <a:t>车子 的 性价比 不错 ， 整体 配置 挺 好 的 ， 该 有 的 都 有 了 ， 价格 也 是 比较 合适 的 ， 划算 的   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B.  mask</a:t>
            </a:r>
            <a:r>
              <a:rPr lang="zh-CN" altLang="en-US" sz="2400"/>
              <a:t>非关键词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58825" y="1364615"/>
            <a:ext cx="106749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raw：</a:t>
            </a:r>
            <a:endParaRPr lang="zh-CN" altLang="en-US"/>
          </a:p>
          <a:p>
            <a:r>
              <a:rPr lang="zh-CN" altLang="en-US">
                <a:sym typeface="+mn-ea"/>
              </a:rPr>
              <a:t>驾驶 性能 超好 ， 还 真 别说 ， 会 开车 的 ， 开着 瑞虎 7 操控 感觉 肯定 也 不错 ，  外观 造型 漂亮  ， 设计 不会 老土 ， 最后 就是 虽然 加速 动力 欠缺 ， 但是 确实 很 省油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olidFill>
                  <a:srgbClr val="0070C0"/>
                </a:solidFill>
              </a:rPr>
              <a:t>input（mask 50%）：</a:t>
            </a:r>
            <a:endParaRPr lang="zh-CN" altLang="en-US"/>
          </a:p>
          <a:p>
            <a:r>
              <a:rPr lang="zh-CN" altLang="en-US"/>
              <a:t>__瑞虎7__ __最满意__ 驾驶 性能 超好 ， &lt;mask&gt; 真 &lt;mask&gt; ， &lt;mask&gt; 开车 &lt;mask&gt; ， 开着 瑞虎 &lt;mask&gt; 操控 感觉 肯定 &lt;mask&gt; &lt;mask&gt; ， 外观 造型 漂亮 ， 设计 &lt;mask&gt; 老土 ， &lt;mask&gt; &lt;mask&gt; &lt;mask&gt; 加速 动力 欠缺 ， &lt;mask&gt; 确实 &lt;mask&gt; 省油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rgbClr val="0070C0"/>
                </a:solidFill>
              </a:rPr>
              <a:t>input （mask 70%）：</a:t>
            </a:r>
            <a:endParaRPr lang="zh-CN" altLang="en-US"/>
          </a:p>
          <a:p>
            <a:r>
              <a:rPr lang="zh-CN" altLang="en-US"/>
              <a:t>__瑞虎7__ __最满意__ &lt;mask&gt; &lt;mask&gt; 超好 ， &lt;mask&gt; &lt;mask&gt; &lt;mask&gt; ， &lt;mask&gt; &lt;mask&gt; &lt;mask&gt; ， &lt;mask&gt; 瑞虎 &lt;mask&gt; 操控 感觉 &lt;mask&gt; &lt;mask&gt; &lt;mask&gt; ， 外观 &lt;mask&gt; &lt;mask&gt; ， 设计 &lt;mask&gt; 老土 ， &lt;mask&gt; &lt;mask&gt; &lt;mask&gt; 加速 动力 欠缺 ， &lt;mask&gt; &lt;mask&gt; &lt;mask&gt; &lt;mask&gt;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rgbClr val="0070C0"/>
                </a:solidFill>
              </a:rPr>
              <a:t>label：</a:t>
            </a:r>
            <a:endParaRPr lang="zh-CN" altLang="en-US"/>
          </a:p>
          <a:p>
            <a:r>
              <a:rPr lang="zh-CN" altLang="en-US">
                <a:sym typeface="+mn-ea"/>
              </a:rPr>
              <a:t>驾驶 性能 超好 ， 还 真 别说 ， 会 开车 的 ， 开着 瑞虎 7 操控 感觉 肯定 也 不错 ，  外观 造型 漂亮  ， 设计 不会 老土 ， 最后 就是 虽然 加速 动力 欠缺 ， 但是 确实 很 省油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6252</Words>
  <Application>WPS 演示</Application>
  <PresentationFormat>宽屏</PresentationFormat>
  <Paragraphs>420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Droid Sans Fallback</vt:lpstr>
      <vt:lpstr>微软雅黑 Light</vt:lpstr>
      <vt:lpstr>宋体</vt:lpstr>
      <vt:lpstr>Arial Unicode MS</vt:lpstr>
      <vt:lpstr>微软雅黑</vt:lpstr>
      <vt:lpstr>Webdings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liuchang</cp:lastModifiedBy>
  <cp:revision>35</cp:revision>
  <dcterms:created xsi:type="dcterms:W3CDTF">2019-04-18T12:15:24Z</dcterms:created>
  <dcterms:modified xsi:type="dcterms:W3CDTF">2019-04-18T12:15:24Z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