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3"/>
    <p:sldId id="257" r:id="rId4"/>
    <p:sldId id="313" r:id="rId5"/>
    <p:sldId id="312" r:id="rId6"/>
    <p:sldId id="267" r:id="rId7"/>
    <p:sldId id="263" r:id="rId8"/>
    <p:sldId id="283" r:id="rId9"/>
    <p:sldId id="284" r:id="rId10"/>
    <p:sldId id="278" r:id="rId11"/>
    <p:sldId id="279" r:id="rId12"/>
    <p:sldId id="282" r:id="rId13"/>
    <p:sldId id="280" r:id="rId14"/>
    <p:sldId id="285" r:id="rId15"/>
    <p:sldId id="286" r:id="rId16"/>
    <p:sldId id="288" r:id="rId17"/>
    <p:sldId id="289" r:id="rId18"/>
    <p:sldId id="294" r:id="rId19"/>
    <p:sldId id="295" r:id="rId20"/>
    <p:sldId id="296" r:id="rId21"/>
    <p:sldId id="298" r:id="rId22"/>
    <p:sldId id="299" r:id="rId23"/>
    <p:sldId id="297" r:id="rId24"/>
    <p:sldId id="287" r:id="rId25"/>
    <p:sldId id="301" r:id="rId26"/>
    <p:sldId id="302" r:id="rId27"/>
    <p:sldId id="303" r:id="rId28"/>
    <p:sldId id="304" r:id="rId29"/>
    <p:sldId id="306" r:id="rId30"/>
    <p:sldId id="307" r:id="rId31"/>
    <p:sldId id="316" r:id="rId32"/>
    <p:sldId id="317" r:id="rId33"/>
    <p:sldId id="318" r:id="rId34"/>
    <p:sldId id="319" r:id="rId35"/>
    <p:sldId id="314" r:id="rId36"/>
    <p:sldId id="323" r:id="rId37"/>
    <p:sldId id="325" r:id="rId38"/>
    <p:sldId id="326" r:id="rId39"/>
    <p:sldId id="327" r:id="rId40"/>
    <p:sldId id="328" r:id="rId41"/>
    <p:sldId id="330" r:id="rId42"/>
    <p:sldId id="331" r:id="rId43"/>
    <p:sldId id="332" r:id="rId44"/>
    <p:sldId id="324" r:id="rId45"/>
    <p:sldId id="320" r:id="rId46"/>
    <p:sldId id="321" r:id="rId47"/>
    <p:sldId id="322" r:id="rId48"/>
    <p:sldId id="308" r:id="rId49"/>
    <p:sldId id="309" r:id="rId50"/>
    <p:sldId id="274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D9FCC"/>
    <a:srgbClr val="7F7F7F"/>
    <a:srgbClr val="EFF6FC"/>
    <a:srgbClr val="D9D9D9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1986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4.xml"/><Relationship Id="rId2" Type="http://schemas.openxmlformats.org/officeDocument/2006/relationships/image" Target="../media/image1.sv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5.xml"/><Relationship Id="rId2" Type="http://schemas.openxmlformats.org/officeDocument/2006/relationships/image" Target="../media/image2.sv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2707005" y="2892425"/>
            <a:ext cx="6777990" cy="1073150"/>
          </a:xfrm>
          <a:prstGeom prst="rect">
            <a:avLst/>
          </a:prstGeom>
          <a:noFill/>
        </p:spPr>
        <p:txBody>
          <a:bodyPr wrap="square" lIns="136525" tIns="136525" rIns="136525" bIns="136525" rtlCol="0" anchor="ctr" anchorCtr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实习转正分享</a:t>
            </a:r>
            <a:endParaRPr lang="zh-CN" altLang="en-US" sz="4000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C.  </a:t>
            </a:r>
            <a:r>
              <a:rPr lang="zh-CN" altLang="en-US" sz="2400"/>
              <a:t>合并连续的</a:t>
            </a:r>
            <a:r>
              <a:rPr lang="en-US" altLang="zh-CN" sz="2400"/>
              <a:t>&lt;mask&gt;</a:t>
            </a:r>
            <a:r>
              <a:rPr lang="zh-CN" altLang="en-US" sz="2400"/>
              <a:t>符号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0070C0"/>
                </a:solidFill>
              </a:rPr>
              <a:t>input （mask 70%）：</a:t>
            </a:r>
            <a:endParaRPr lang="zh-CN" altLang="en-US"/>
          </a:p>
          <a:p>
            <a:r>
              <a:rPr lang="zh-CN" altLang="en-US"/>
              <a:t>__瑞虎7__ __最满意__ &lt;mask&gt; 超好 ， &lt;mask&gt; 瑞虎 &lt;mask&gt; 操控 感觉 &lt;mask&gt; 外观 &lt;mask&gt; 设计 &lt;mask&gt; 老土 ， &lt;mask&gt; 加速 动力 欠缺 ， &lt;mask&gt;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输出比较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113155"/>
            <a:ext cx="1067498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mask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短语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10.0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pPr fontAlgn="auto">
              <a:spcBef>
                <a:spcPts val="600"/>
              </a:spcBef>
            </a:pP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驾驶 感受 不错</a:t>
            </a:r>
            <a:r>
              <a:rPr lang="zh-CN" altLang="en-US">
                <a:sym typeface="+mn-ea"/>
              </a:rPr>
              <a:t> ， 真 耐看 ， 平常 开车 上下班 ， </a:t>
            </a:r>
            <a:r>
              <a:rPr lang="zh-CN" altLang="en-US" u="wavyHeavy">
                <a:solidFill>
                  <a:schemeClr val="tx1"/>
                </a:solidFill>
                <a:uFill>
                  <a:solidFill>
                    <a:schemeClr val="accent2"/>
                  </a:solidFill>
                </a:uFill>
                <a:sym typeface="+mn-ea"/>
              </a:rPr>
              <a:t>操控 给 人 一种 随心所欲 的 感觉 ， 外观 很漂亮 ， 设计 新颖 ， 加速 表现 ： 动力 虽然 不是 很足 ， 省油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</a:rPr>
              <a:t>mask非关键词（50%）：</a:t>
            </a:r>
            <a:r>
              <a:rPr lang="zh-CN" altLang="en-US">
                <a:solidFill>
                  <a:srgbClr val="0070C0"/>
                </a:solidFill>
              </a:rPr>
              <a:t>（</a:t>
            </a:r>
            <a:r>
              <a:rPr lang="en-US" altLang="zh-CN">
                <a:solidFill>
                  <a:srgbClr val="0070C0"/>
                </a:solidFill>
              </a:rPr>
              <a:t>wmd 4.86</a:t>
            </a:r>
            <a:r>
              <a:rPr lang="zh-CN" altLang="en-US">
                <a:solidFill>
                  <a:srgbClr val="0070C0"/>
                </a:solidFill>
              </a:rPr>
              <a:t>）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驾驶 性能 超好 ， 说 真 好 ， 我 开车 一般 ， 开着 瑞虎 7 操控 感觉 肯定 没 问题 ， 外观 造型 漂亮 ， 设计 不 老土 ， 还有 一个 就是 加速 动力 欠缺 ， 另外 确实 比较 省油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mask非关键词（70%）：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8.90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>
                <a:sym typeface="+mn-ea"/>
              </a:rPr>
              <a:t>首先 驾驶 超好 ， 这么 说 吧 ， 我 想 说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就是 瑞虎 7 操控 感觉 没 的 说 ， 外观 也 不错</a:t>
            </a:r>
            <a:r>
              <a:rPr lang="zh-CN" altLang="en-US">
                <a:sym typeface="+mn-ea"/>
              </a:rPr>
              <a:t> ， 设计 不 老土 ， 在 一个 就是 加速 动力 欠缺 ， 其他 都 很 好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</a:rPr>
              <a:t>合并&lt;mask&gt;：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9.77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pPr fontAlgn="auto">
              <a:spcBef>
                <a:spcPts val="600"/>
              </a:spcBef>
            </a:pPr>
            <a:r>
              <a:rPr lang="zh-CN" altLang="en-US">
                <a:sym typeface="+mn-ea"/>
              </a:rPr>
              <a:t>操控 超好 ， 方向 精准 ， 指 哪 打 哪 ， 而且 瑞虎 7 的 操控 感觉 也 很 不错 ， 外观 时尚 ， 设计 不 老土 ， 唯一 不足 的 就是 急 加速 动力 欠缺 ， 不过 可以 接受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209665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输出比较</a:t>
            </a:r>
            <a:endParaRPr lang="zh-CN" sz="2400"/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2068195"/>
          <a:ext cx="8534400" cy="193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wmd</a:t>
                      </a:r>
                      <a:r>
                        <a:rPr lang="zh-CN" altLang="en-US"/>
                        <a:t>平均值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mask短语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7.29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mask非关键词（50%）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3.89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mask非关键词（70%）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4.40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70C0"/>
                          </a:solidFill>
                          <a:sym typeface="+mn-ea"/>
                        </a:rPr>
                        <a:t>合并&lt;mask&gt;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7.92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27748" y="4236085"/>
            <a:ext cx="10136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规律总结：</a:t>
            </a:r>
            <a:endParaRPr lang="zh-CN" altLang="en-US"/>
          </a:p>
          <a:p>
            <a:r>
              <a:rPr lang="zh-CN" altLang="en-US"/>
              <a:t>输入信息越多，模型越稳定，但改写幅度也越小；</a:t>
            </a:r>
            <a:endParaRPr lang="zh-CN" altLang="en-US"/>
          </a:p>
          <a:p>
            <a:r>
              <a:rPr lang="zh-CN" altLang="en-US"/>
              <a:t>输入信息越少，模型自由度越高，能生成较大的改动，但语义被篡改或遗失的概率也越高。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有待改进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改写幅度小：</a:t>
            </a:r>
            <a:endParaRPr lang="zh-CN" altLang="en-US">
              <a:sym typeface="+mn-ea"/>
            </a:endParaRPr>
          </a:p>
          <a:p>
            <a:pPr marL="702945" indent="-34290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方向盘 有 虚位 ， 但是 很小 ， 没什么 影响 ， 过 弯道 很 舒服 ，  速度 稍快 也 不会 有 很大 的 偏移 感觉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endParaRPr lang="en-US" altLang="zh-CN">
              <a:solidFill>
                <a:srgbClr val="0070C0"/>
              </a:solidFill>
            </a:endParaRPr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方向盘 有 虚位 ， 但 很小 ， 没什么 影响 ， 过 弯道 很 舒服 ， 速度 稍快 也 不会 有 很大 的 偏移 感觉 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ym typeface="+mn-ea"/>
              </a:rPr>
              <a:t>情感误判：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但是 真要 开着 去 越野 基本 不 可能 ， 能 抖动 的 你 怀疑 人生</a:t>
            </a:r>
            <a:r>
              <a:rPr lang="zh-CN" altLang="en-US">
                <a:sym typeface="+mn-ea"/>
              </a:rPr>
              <a:t> ， 这车 就 具备 一些 应对 路面 的 条件 ，  座椅 软 硬度 我 还 能 接受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br>
              <a:rPr lang="en-US" altLang="zh-CN">
                <a:solidFill>
                  <a:srgbClr val="0070C0"/>
                </a:solidFill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开着 即使 是 越野 ， 也 不会 有 抖动 的 怀疑 人生</a:t>
            </a:r>
            <a:r>
              <a:rPr lang="zh-CN" altLang="en-US">
                <a:sym typeface="+mn-ea"/>
              </a:rPr>
              <a:t> ， 这车 就 具备 一些 应对 路面 的 条件 ， 座椅 软 硬度 还 可以 接受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有待改进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ym typeface="+mn-ea"/>
              </a:rPr>
              <a:t>语义改变：</a:t>
            </a:r>
            <a:endParaRPr lang="zh-CN" altLang="en-US">
              <a:sym typeface="+mn-ea"/>
            </a:endParaRPr>
          </a:p>
          <a:p>
            <a:pPr marL="702945" indent="-34290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大气 的 前 脸 ，  北斗七星 阵式 的 日间 行 车灯  ， 最为 两眼 ， 还有 后面 条形 的 刹车灯 ， 晚上 的 时候 很 安全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endParaRPr lang="en-US" altLang="zh-CN">
              <a:solidFill>
                <a:srgbClr val="0070C0"/>
              </a:solidFill>
            </a:endParaRPr>
          </a:p>
          <a:p>
            <a:pPr marL="360045" indent="0" fontAlgn="auto">
              <a:buNone/>
            </a:pPr>
            <a:r>
              <a:rPr lang="zh-CN" altLang="en-US">
                <a:sym typeface="+mn-ea"/>
              </a:rPr>
              <a:t>外观设计 大气 ， 日间 行 车灯 ， 多 看 两眼 ， 有 的 比较 条形 ， 晚上 也 都 比较 小 的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endParaRPr lang="zh-CN" altLang="en-US">
              <a:sym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>
                <a:sym typeface="+mn-ea"/>
              </a:rPr>
              <a:t>语句不通顺：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这个 值得 吹 的 ， 学点 5008 的 风格 会 更好 吧 ， 差点 提 5008 的 ， 后来 家里 用钱 ，  就 v5 了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rewrite：</a:t>
            </a:r>
            <a:br>
              <a:rPr lang="en-US" altLang="zh-CN">
                <a:solidFill>
                  <a:srgbClr val="0070C0"/>
                </a:solidFill>
                <a:sym typeface="+mn-ea"/>
              </a:rPr>
            </a:br>
            <a:r>
              <a:rPr lang="zh-CN" altLang="en-US">
                <a:sym typeface="+mn-ea"/>
              </a:rPr>
              <a:t>不是 吹 的 ， 比 我 之前 的 风格 更好 ， 毕竟 才 提 的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因为 家里 有个 小宝宝 ， v5 的 长度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54380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2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|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PEM改写评价系统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PEM</a:t>
            </a:r>
            <a:r>
              <a:rPr lang="zh-CN" altLang="en-US" sz="2400">
                <a:sym typeface="+mn-ea"/>
              </a:rPr>
              <a:t>（Paraphrase Evaluation Metric）原理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文本改写评价的难点：</a:t>
            </a:r>
            <a:endParaRPr lang="zh-CN" altLang="en-US">
              <a:sym typeface="+mn-ea"/>
            </a:endParaRPr>
          </a:p>
          <a:p>
            <a:pPr marL="702945" indent="-342900" fontAlgn="auto">
              <a:buNone/>
            </a:pPr>
            <a:r>
              <a:rPr lang="zh-CN" altLang="en-US">
                <a:sym typeface="+mn-ea"/>
              </a:rPr>
              <a:t>如何评价语义保留</a:t>
            </a:r>
            <a:endParaRPr lang="zh-CN" altLang="en-US">
              <a:sym typeface="+mn-ea"/>
            </a:endParaRPr>
          </a:p>
          <a:p>
            <a:pPr marL="360045" indent="0" fontAlgn="auto">
              <a:buNone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PEM</a:t>
            </a:r>
            <a:r>
              <a:rPr lang="zh-CN" altLang="en-US">
                <a:sym typeface="+mn-ea"/>
              </a:rPr>
              <a:t>的三个组件：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充分性：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衡量改写对原句语义的保留程度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实现：bag of pivot language N-grams (BPNG)  </a:t>
            </a:r>
            <a:r>
              <a:rPr lang="en-US" altLang="zh-CN">
                <a:sym typeface="+mn-ea"/>
              </a:rPr>
              <a:t>F1</a:t>
            </a:r>
            <a:r>
              <a:rPr lang="zh-CN" altLang="en-US">
                <a:sym typeface="+mn-ea"/>
              </a:rPr>
              <a:t>值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通顺度：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改写本身的通顺程度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实现：语言模型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差异性：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改写与原句在语法和词汇上的差异程度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实现：</a:t>
            </a:r>
            <a:r>
              <a:rPr lang="en-US" altLang="zh-CN">
                <a:sym typeface="+mn-ea"/>
              </a:rPr>
              <a:t>N-grams F1</a:t>
            </a:r>
            <a:r>
              <a:rPr lang="zh-CN" altLang="en-US">
                <a:sym typeface="+mn-ea"/>
              </a:rPr>
              <a:t>值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 rot="0">
            <a:off x="1040759" y="4213860"/>
            <a:ext cx="947426" cy="1262374"/>
            <a:chOff x="1586" y="1347"/>
            <a:chExt cx="1506" cy="2007"/>
          </a:xfrm>
        </p:grpSpPr>
        <p:sp>
          <p:nvSpPr>
            <p:cNvPr id="10" name="任意多边形 9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0">
            <a:off x="1631950" y="3282950"/>
            <a:ext cx="947420" cy="1262380"/>
            <a:chOff x="1586" y="1347"/>
            <a:chExt cx="1506" cy="2007"/>
          </a:xfrm>
        </p:grpSpPr>
        <p:sp>
          <p:nvSpPr>
            <p:cNvPr id="7" name="任意多边形 6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2248535" y="2364105"/>
            <a:ext cx="947420" cy="1262380"/>
            <a:chOff x="1586" y="1347"/>
            <a:chExt cx="1506" cy="2007"/>
          </a:xfrm>
        </p:grpSpPr>
        <p:sp>
          <p:nvSpPr>
            <p:cNvPr id="15" name="任意多边形 14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2865120" y="1458595"/>
            <a:ext cx="947420" cy="1262380"/>
            <a:chOff x="1586" y="1347"/>
            <a:chExt cx="1506" cy="2007"/>
          </a:xfrm>
        </p:grpSpPr>
        <p:sp>
          <p:nvSpPr>
            <p:cNvPr id="20" name="任意多边形 19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122805" y="455803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BPNG</a:t>
            </a:r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01290" y="361442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中英短语对照表</a:t>
            </a:r>
            <a:endParaRPr lang="zh-CN"/>
          </a:p>
        </p:txBody>
      </p:sp>
      <p:sp>
        <p:nvSpPr>
          <p:cNvPr id="27" name="文本框 26"/>
          <p:cNvSpPr txBox="1"/>
          <p:nvPr/>
        </p:nvSpPr>
        <p:spPr>
          <a:xfrm>
            <a:off x="3393440" y="270256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词语对齐（Berkeley aligner ）</a:t>
            </a:r>
            <a:endParaRPr lang="zh-CN"/>
          </a:p>
        </p:txBody>
      </p:sp>
      <p:sp>
        <p:nvSpPr>
          <p:cNvPr id="28" name="文本框 27"/>
          <p:cNvSpPr txBox="1"/>
          <p:nvPr/>
        </p:nvSpPr>
        <p:spPr>
          <a:xfrm>
            <a:off x="3909695" y="1788795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中英平行语料</a:t>
            </a:r>
            <a:endParaRPr lang="zh-CN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lum bright="12000"/>
          </a:blip>
          <a:srcRect t="20322" b="32714"/>
          <a:stretch>
            <a:fillRect/>
          </a:stretch>
        </p:blipFill>
        <p:spPr>
          <a:xfrm rot="10800000">
            <a:off x="10088880" y="4885055"/>
            <a:ext cx="1162050" cy="1203325"/>
          </a:xfrm>
          <a:prstGeom prst="rect">
            <a:avLst/>
          </a:prstGeom>
          <a:noFill/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lum bright="12000"/>
          </a:blip>
          <a:srcRect t="20322" b="32714"/>
          <a:stretch>
            <a:fillRect/>
          </a:stretch>
        </p:blipFill>
        <p:spPr>
          <a:xfrm>
            <a:off x="864870" y="582295"/>
            <a:ext cx="1162050" cy="1203325"/>
          </a:xfrm>
          <a:prstGeom prst="rect">
            <a:avLst/>
          </a:prstGeom>
          <a:noFill/>
        </p:spPr>
      </p:pic>
      <p:cxnSp>
        <p:nvCxnSpPr>
          <p:cNvPr id="39" name="直接连接符 38"/>
          <p:cNvCxnSpPr/>
          <p:nvPr/>
        </p:nvCxnSpPr>
        <p:spPr>
          <a:xfrm flipH="1">
            <a:off x="3053080" y="869950"/>
            <a:ext cx="912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5080" y="5924550"/>
            <a:ext cx="912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47683" y="409575"/>
            <a:ext cx="88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bag of pivot language N-grams (BPNG)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词语对齐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15" y="57150"/>
            <a:ext cx="106749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82675" y="1537970"/>
            <a:ext cx="2586355" cy="692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北京 房价 持续 上涨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82675" y="3314700"/>
            <a:ext cx="2586355" cy="692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beijing housing prices </a:t>
            </a:r>
            <a:endParaRPr lang="en-US" altLang="zh-CN"/>
          </a:p>
          <a:p>
            <a:pPr algn="ctr"/>
            <a:r>
              <a:rPr lang="en-US" altLang="zh-CN"/>
              <a:t>continued to raise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515485" y="2230120"/>
            <a:ext cx="1243965" cy="108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Berkeley aligner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3"/>
            <a:endCxn id="7" idx="1"/>
          </p:cNvCxnSpPr>
          <p:nvPr/>
        </p:nvCxnSpPr>
        <p:spPr>
          <a:xfrm>
            <a:off x="3669030" y="1891030"/>
            <a:ext cx="846455" cy="888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3669030" y="2779395"/>
            <a:ext cx="846455" cy="888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11" idx="1"/>
          </p:cNvCxnSpPr>
          <p:nvPr/>
        </p:nvCxnSpPr>
        <p:spPr>
          <a:xfrm>
            <a:off x="5759450" y="2772410"/>
            <a:ext cx="8597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619240" y="2423160"/>
            <a:ext cx="4361815" cy="699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0-0 1-1 1-2 2-3 3-5 </a:t>
            </a:r>
            <a:endParaRPr lang="en-US" altLang="zh-CN"/>
          </a:p>
        </p:txBody>
      </p:sp>
      <p:pic>
        <p:nvPicPr>
          <p:cNvPr id="12" name="图片 11" descr="2019-04-18 10-00-48 的屏幕截图"/>
          <p:cNvPicPr>
            <a:picLocks noChangeAspect="1"/>
          </p:cNvPicPr>
          <p:nvPr/>
        </p:nvPicPr>
        <p:blipFill>
          <a:blip r:embed="rId1"/>
          <a:srcRect l="9164" t="6806" r="7729" b="4471"/>
          <a:stretch>
            <a:fillRect/>
          </a:stretch>
        </p:blipFill>
        <p:spPr>
          <a:xfrm>
            <a:off x="4721860" y="3376295"/>
            <a:ext cx="4854575" cy="2557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中英短语对照表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825" y="1266825"/>
            <a:ext cx="10674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短语提取：提取与词对齐保持一致的短语对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pic>
        <p:nvPicPr>
          <p:cNvPr id="2" name="图片 1" descr="2019-04-18 10-04-45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1676400"/>
            <a:ext cx="10058400" cy="4398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2700000">
            <a:off x="1802130" y="2535555"/>
            <a:ext cx="1114425" cy="1114425"/>
          </a:xfrm>
          <a:custGeom>
            <a:avLst/>
            <a:gdLst>
              <a:gd name="connsiteX0" fmla="*/ 395 w 1755"/>
              <a:gd name="connsiteY0" fmla="*/ 404 h 1755"/>
              <a:gd name="connsiteX1" fmla="*/ 1755 w 1755"/>
              <a:gd name="connsiteY1" fmla="*/ 0 h 1755"/>
              <a:gd name="connsiteX2" fmla="*/ 1314 w 1755"/>
              <a:gd name="connsiteY2" fmla="*/ 1341 h 1755"/>
              <a:gd name="connsiteX3" fmla="*/ 0 w 1755"/>
              <a:gd name="connsiteY3" fmla="*/ 1755 h 1755"/>
              <a:gd name="connsiteX4" fmla="*/ 395 w 1755"/>
              <a:gd name="connsiteY4" fmla="*/ 404 h 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" h="1755">
                <a:moveTo>
                  <a:pt x="395" y="404"/>
                </a:moveTo>
                <a:lnTo>
                  <a:pt x="1755" y="0"/>
                </a:lnTo>
                <a:lnTo>
                  <a:pt x="1314" y="1341"/>
                </a:lnTo>
                <a:lnTo>
                  <a:pt x="0" y="1755"/>
                </a:lnTo>
                <a:lnTo>
                  <a:pt x="395" y="40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572260" y="3088640"/>
            <a:ext cx="771525" cy="1235710"/>
          </a:xfrm>
          <a:custGeom>
            <a:avLst/>
            <a:gdLst>
              <a:gd name="connsiteX0" fmla="*/ 0 w 1215"/>
              <a:gd name="connsiteY0" fmla="*/ 0 h 1946"/>
              <a:gd name="connsiteX1" fmla="*/ 1215 w 1215"/>
              <a:gd name="connsiteY1" fmla="*/ 641 h 1946"/>
              <a:gd name="connsiteX2" fmla="*/ 1215 w 1215"/>
              <a:gd name="connsiteY2" fmla="*/ 1946 h 1946"/>
              <a:gd name="connsiteX3" fmla="*/ 0 w 1215"/>
              <a:gd name="connsiteY3" fmla="*/ 1286 h 1946"/>
              <a:gd name="connsiteX4" fmla="*/ 0 w 1215"/>
              <a:gd name="connsiteY4" fmla="*/ 0 h 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" h="1946">
                <a:moveTo>
                  <a:pt x="0" y="0"/>
                </a:moveTo>
                <a:lnTo>
                  <a:pt x="1215" y="641"/>
                </a:lnTo>
                <a:lnTo>
                  <a:pt x="1215" y="1946"/>
                </a:lnTo>
                <a:lnTo>
                  <a:pt x="0" y="12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54835" y="2273300"/>
            <a:ext cx="1009015" cy="1014730"/>
          </a:xfrm>
          <a:prstGeom prst="rect">
            <a:avLst/>
          </a:prstGeom>
          <a:noFill/>
          <a:effectLst/>
          <a:scene3d>
            <a:camera prst="perspectiveBelow"/>
            <a:lightRig rig="threePt" dir="t"/>
          </a:scene3d>
          <a:sp3d extrusionH="76200">
            <a:contourClr>
              <a:srgbClr val="FFFFFF"/>
            </a:contourClr>
          </a:sp3d>
        </p:spPr>
        <p:txBody>
          <a:bodyPr wrap="square" rtlCol="0">
            <a:spAutoFit/>
            <a:sp3d prstMaterial="metal"/>
          </a:bodyPr>
          <a:p>
            <a:r>
              <a: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目</a:t>
            </a:r>
            <a:endParaRPr lang="zh-CN" altLang="en-US" sz="6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2700000">
            <a:off x="3462655" y="2535555"/>
            <a:ext cx="1114425" cy="1114425"/>
          </a:xfrm>
          <a:custGeom>
            <a:avLst/>
            <a:gdLst>
              <a:gd name="connsiteX0" fmla="*/ 395 w 1755"/>
              <a:gd name="connsiteY0" fmla="*/ 404 h 1755"/>
              <a:gd name="connsiteX1" fmla="*/ 1755 w 1755"/>
              <a:gd name="connsiteY1" fmla="*/ 0 h 1755"/>
              <a:gd name="connsiteX2" fmla="*/ 1314 w 1755"/>
              <a:gd name="connsiteY2" fmla="*/ 1341 h 1755"/>
              <a:gd name="connsiteX3" fmla="*/ 0 w 1755"/>
              <a:gd name="connsiteY3" fmla="*/ 1755 h 1755"/>
              <a:gd name="connsiteX4" fmla="*/ 395 w 1755"/>
              <a:gd name="connsiteY4" fmla="*/ 404 h 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" h="1755">
                <a:moveTo>
                  <a:pt x="395" y="404"/>
                </a:moveTo>
                <a:lnTo>
                  <a:pt x="1755" y="0"/>
                </a:lnTo>
                <a:lnTo>
                  <a:pt x="1314" y="1341"/>
                </a:lnTo>
                <a:lnTo>
                  <a:pt x="0" y="1755"/>
                </a:lnTo>
                <a:lnTo>
                  <a:pt x="395" y="40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232785" y="3088640"/>
            <a:ext cx="771525" cy="1235710"/>
          </a:xfrm>
          <a:custGeom>
            <a:avLst/>
            <a:gdLst>
              <a:gd name="connsiteX0" fmla="*/ 0 w 1215"/>
              <a:gd name="connsiteY0" fmla="*/ 0 h 1946"/>
              <a:gd name="connsiteX1" fmla="*/ 1215 w 1215"/>
              <a:gd name="connsiteY1" fmla="*/ 641 h 1946"/>
              <a:gd name="connsiteX2" fmla="*/ 1215 w 1215"/>
              <a:gd name="connsiteY2" fmla="*/ 1946 h 1946"/>
              <a:gd name="connsiteX3" fmla="*/ 0 w 1215"/>
              <a:gd name="connsiteY3" fmla="*/ 1286 h 1946"/>
              <a:gd name="connsiteX4" fmla="*/ 0 w 1215"/>
              <a:gd name="connsiteY4" fmla="*/ 0 h 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" h="1946">
                <a:moveTo>
                  <a:pt x="0" y="0"/>
                </a:moveTo>
                <a:lnTo>
                  <a:pt x="1215" y="641"/>
                </a:lnTo>
                <a:lnTo>
                  <a:pt x="1215" y="1946"/>
                </a:lnTo>
                <a:lnTo>
                  <a:pt x="0" y="1286"/>
                </a:lnTo>
                <a:lnTo>
                  <a:pt x="0" y="0"/>
                </a:lnTo>
                <a:close/>
              </a:path>
            </a:pathLst>
          </a:custGeom>
          <a:solidFill>
            <a:srgbClr val="6D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5360" y="2273300"/>
            <a:ext cx="1009015" cy="1014730"/>
          </a:xfrm>
          <a:prstGeom prst="rect">
            <a:avLst/>
          </a:prstGeom>
          <a:noFill/>
          <a:effectLst/>
          <a:scene3d>
            <a:camera prst="perspectiveBelow"/>
            <a:lightRig rig="threePt" dir="t"/>
          </a:scene3d>
          <a:sp3d extrusionH="76200">
            <a:contourClr>
              <a:srgbClr val="FFFFFF"/>
            </a:contourClr>
          </a:sp3d>
        </p:spPr>
        <p:txBody>
          <a:bodyPr wrap="square" rtlCol="0">
            <a:spAutoFit/>
            <a:sp3d prstMaterial="metal"/>
          </a:bodyPr>
          <a:p>
            <a:r>
              <a: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录</a:t>
            </a:r>
            <a:endParaRPr lang="zh-CN" altLang="en-US" sz="6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826760" y="2468880"/>
            <a:ext cx="3091180" cy="1855470"/>
            <a:chOff x="11300" y="4366"/>
            <a:chExt cx="4868" cy="2922"/>
          </a:xfrm>
        </p:grpSpPr>
        <p:sp>
          <p:nvSpPr>
            <p:cNvPr id="14" name="文本框 13"/>
            <p:cNvSpPr txBox="1"/>
            <p:nvPr/>
          </p:nvSpPr>
          <p:spPr>
            <a:xfrm>
              <a:off x="11300" y="4366"/>
              <a:ext cx="4868" cy="1302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l"/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1</a:t>
              </a:r>
              <a:r>
                <a:rPr lang="zh-CN" altLang="en-US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en-US" altLang="zh-CN" sz="36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|</a:t>
              </a:r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项目总结</a:t>
              </a:r>
              <a:endParaRPr lang="zh-CN" altLang="en-US" sz="36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300" y="5986"/>
              <a:ext cx="4868" cy="1302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l"/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2</a:t>
              </a:r>
              <a:r>
                <a:rPr lang="zh-CN" altLang="en-US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en-US" altLang="zh-CN" sz="36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|</a:t>
              </a:r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收获心得</a:t>
              </a:r>
              <a:endParaRPr lang="zh-CN" altLang="en-US" sz="36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中英短语对照表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825" y="1259840"/>
            <a:ext cx="10674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示例：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pic>
        <p:nvPicPr>
          <p:cNvPr id="3" name="图片 2" descr="2019-04-18 10-16-10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563370"/>
            <a:ext cx="3571875" cy="2152650"/>
          </a:xfrm>
          <a:prstGeom prst="rect">
            <a:avLst/>
          </a:prstGeom>
        </p:spPr>
      </p:pic>
      <p:pic>
        <p:nvPicPr>
          <p:cNvPr id="6" name="图片 5" descr="2019-04-18 10-20-51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3621405"/>
            <a:ext cx="3562350" cy="2143125"/>
          </a:xfrm>
          <a:prstGeom prst="rect">
            <a:avLst/>
          </a:prstGeom>
        </p:spPr>
      </p:pic>
      <p:pic>
        <p:nvPicPr>
          <p:cNvPr id="9" name="图片 8" descr="2019-04-18 10-23-26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40" y="1821815"/>
            <a:ext cx="7097395" cy="3609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中英短语对照表   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825" y="1266825"/>
            <a:ext cx="43478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最终结果：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{ </a:t>
            </a:r>
            <a:endParaRPr lang="en-US" altLang="zh-CN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‘</a:t>
            </a:r>
            <a:r>
              <a:rPr lang="zh-CN" altLang="en-US">
                <a:sym typeface="+mn-ea"/>
              </a:rPr>
              <a:t>中文短语</a:t>
            </a:r>
            <a:r>
              <a:rPr lang="en-US" altLang="zh-CN">
                <a:sym typeface="+mn-ea"/>
              </a:rPr>
              <a:t>1’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	‘</a:t>
            </a:r>
            <a:r>
              <a:rPr lang="zh-CN" altLang="en-US">
                <a:sym typeface="+mn-ea"/>
              </a:rPr>
              <a:t>英文短语</a:t>
            </a:r>
            <a:r>
              <a:rPr lang="en-US" altLang="zh-CN">
                <a:sym typeface="+mn-ea"/>
              </a:rPr>
              <a:t>1’</a:t>
            </a:r>
            <a:r>
              <a:rPr lang="zh-CN" altLang="en-US">
                <a:sym typeface="+mn-ea"/>
              </a:rPr>
              <a:t>：频次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	‘</a:t>
            </a:r>
            <a:r>
              <a:rPr lang="zh-CN" altLang="en-US">
                <a:sym typeface="+mn-ea"/>
              </a:rPr>
              <a:t>英文短语</a:t>
            </a:r>
            <a:r>
              <a:rPr lang="en-US" altLang="zh-CN">
                <a:sym typeface="+mn-ea"/>
              </a:rPr>
              <a:t>2’</a:t>
            </a:r>
            <a:r>
              <a:rPr lang="zh-CN" altLang="en-US">
                <a:sym typeface="+mn-ea"/>
              </a:rPr>
              <a:t>：频次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		……</a:t>
            </a:r>
            <a:endParaRPr lang="zh-CN" altLang="en-US">
              <a:sym typeface="+mn-ea"/>
            </a:endParaRPr>
          </a:p>
          <a:p>
            <a:pPr lvl="3"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	‘</a:t>
            </a:r>
            <a:r>
              <a:rPr lang="zh-CN" altLang="en-US">
                <a:sym typeface="+mn-ea"/>
              </a:rPr>
              <a:t>英文短语</a:t>
            </a:r>
            <a:r>
              <a:rPr lang="en-US" altLang="zh-CN">
                <a:sym typeface="+mn-ea"/>
              </a:rPr>
              <a:t>n’</a:t>
            </a:r>
            <a:r>
              <a:rPr lang="zh-CN" altLang="en-US">
                <a:sym typeface="+mn-ea"/>
              </a:rPr>
              <a:t>：频次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lvl="3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}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……</a:t>
            </a:r>
            <a:endParaRPr lang="en-US" altLang="zh-CN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2095" y="1266825"/>
            <a:ext cx="4347845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示例：</a:t>
            </a:r>
            <a:br>
              <a:rPr lang="zh-CN" altLang="en-US">
                <a:sym typeface="+mn-ea"/>
              </a:rPr>
            </a:br>
            <a:r>
              <a:rPr lang="en-US" altLang="zh-CN" sz="1400">
                <a:sym typeface="+mn-ea"/>
              </a:rPr>
              <a:t>{ </a:t>
            </a:r>
            <a:endParaRPr lang="en-US" altLang="zh-CN" sz="1400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 ‘</a:t>
            </a:r>
            <a:r>
              <a:rPr lang="zh-CN" sz="1400">
                <a:sym typeface="+mn-ea"/>
              </a:rPr>
              <a:t>这辆 车</a:t>
            </a:r>
            <a:r>
              <a:rPr lang="en-US" altLang="zh-CN" sz="1400">
                <a:sym typeface="+mn-ea"/>
              </a:rPr>
              <a:t>’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{</a:t>
            </a:r>
            <a:endParaRPr lang="en-US" altLang="zh-CN" sz="1400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		 'the': 15,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bike':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van': 9,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'that car': 14,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truck': 11,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cab':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van':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'vehicle': 7,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'this': 44,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'car': 61,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car': 159,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car': 211,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'the vehicle': 18,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vehicle': 14,</a:t>
            </a:r>
            <a:endParaRPr lang="en-US" altLang="zh-CN" sz="1400">
              <a:sym typeface="+mn-ea"/>
            </a:endParaRPr>
          </a:p>
          <a:p>
            <a:pPr lvl="4"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'this one': 8</a:t>
            </a:r>
            <a:endParaRPr lang="en-US" altLang="zh-CN" sz="1400">
              <a:sym typeface="+mn-ea"/>
            </a:endParaRPr>
          </a:p>
          <a:p>
            <a:pPr marL="1324610" lvl="4" indent="0" fontAlgn="auto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  }</a:t>
            </a:r>
            <a:r>
              <a:rPr lang="zh-CN" altLang="en-US" sz="1400">
                <a:sym typeface="+mn-ea"/>
              </a:rPr>
              <a:t>，</a:t>
            </a:r>
            <a:endParaRPr lang="en-US" altLang="zh-CN" sz="1400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zh-CN" altLang="en-US" sz="1400">
                <a:sym typeface="+mn-ea"/>
              </a:rPr>
              <a:t>     </a:t>
            </a:r>
            <a:r>
              <a:rPr lang="en-US" altLang="zh-CN" sz="1400">
                <a:sym typeface="+mn-ea"/>
              </a:rPr>
              <a:t>……</a:t>
            </a:r>
            <a:endParaRPr lang="en-US" altLang="zh-CN" sz="1400">
              <a:sym typeface="+mn-ea"/>
            </a:endParaRPr>
          </a:p>
          <a:p>
            <a:pPr marL="360045" lvl="3" indent="0" fontAlgn="auto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}</a:t>
            </a:r>
            <a:endParaRPr lang="zh-CN" altLang="en-US" sz="14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BPNG</a:t>
            </a:r>
            <a:r>
              <a:rPr lang="zh-CN" sz="2400">
                <a:sym typeface="+mn-ea"/>
              </a:rPr>
              <a:t>   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15035" y="1417955"/>
            <a:ext cx="192214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这辆 车 真棒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71520" y="1417955"/>
            <a:ext cx="163703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segment to phrases</a:t>
            </a:r>
            <a:endParaRPr lang="zh-CN" altLang="en-US" sz="160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837180" y="1663065"/>
            <a:ext cx="4343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439410" y="1417955"/>
            <a:ext cx="192214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‘</a:t>
            </a:r>
            <a:r>
              <a:rPr lang="zh-CN" altLang="en-US"/>
              <a:t>这辆 车</a:t>
            </a:r>
            <a:r>
              <a:rPr lang="en-US" altLang="zh-CN"/>
              <a:t>’ ‘</a:t>
            </a:r>
            <a:r>
              <a:rPr lang="zh-CN" altLang="en-US"/>
              <a:t>真棒</a:t>
            </a:r>
            <a:r>
              <a:rPr lang="en-US" altLang="zh-CN"/>
              <a:t>’</a:t>
            </a:r>
            <a:endParaRPr lang="en-US" altLang="zh-CN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4908550" y="1663065"/>
            <a:ext cx="5308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758825" y="2186940"/>
            <a:ext cx="4187190" cy="1434465"/>
            <a:chOff x="1195" y="3004"/>
            <a:chExt cx="6594" cy="2259"/>
          </a:xfrm>
        </p:grpSpPr>
        <p:pic>
          <p:nvPicPr>
            <p:cNvPr id="10" name="图片 9" descr="2019-04-18 11-09-39 的屏幕截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9" y="3004"/>
              <a:ext cx="6411" cy="1293"/>
            </a:xfrm>
            <a:prstGeom prst="rect">
              <a:avLst/>
            </a:prstGeom>
          </p:spPr>
        </p:pic>
        <p:pic>
          <p:nvPicPr>
            <p:cNvPr id="11" name="图片 10" descr="2019-04-18 11-09-01 的屏幕截图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" y="4217"/>
              <a:ext cx="2820" cy="1046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1195" y="3105"/>
              <a:ext cx="6594" cy="2103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4" name="直接箭头连接符 13"/>
          <p:cNvCxnSpPr>
            <a:stCxn id="16" idx="3"/>
            <a:endCxn id="54" idx="1"/>
          </p:cNvCxnSpPr>
          <p:nvPr/>
        </p:nvCxnSpPr>
        <p:spPr>
          <a:xfrm>
            <a:off x="7487920" y="2985770"/>
            <a:ext cx="71374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313680" y="2740660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confusion network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358890" y="1855470"/>
            <a:ext cx="367030" cy="8731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200"/>
              <a:t>中英对照表</a:t>
            </a:r>
            <a:endParaRPr lang="zh-CN" altLang="en-US" sz="1200"/>
          </a:p>
        </p:txBody>
      </p:sp>
      <p:cxnSp>
        <p:nvCxnSpPr>
          <p:cNvPr id="18" name="直接箭头连接符 17"/>
          <p:cNvCxnSpPr>
            <a:stCxn id="7" idx="2"/>
            <a:endCxn id="16" idx="0"/>
          </p:cNvCxnSpPr>
          <p:nvPr/>
        </p:nvCxnSpPr>
        <p:spPr>
          <a:xfrm>
            <a:off x="6400800" y="1907540"/>
            <a:ext cx="0" cy="833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963930" y="47669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783205" y="47669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075690" y="4410075"/>
            <a:ext cx="1761490" cy="356235"/>
          </a:xfrm>
          <a:custGeom>
            <a:avLst/>
            <a:gdLst>
              <a:gd name="connisteX0" fmla="*/ 0 w 1426210"/>
              <a:gd name="connsiteY0" fmla="*/ 349885 h 349885"/>
              <a:gd name="connisteX1" fmla="*/ 720090 w 1426210"/>
              <a:gd name="connsiteY1" fmla="*/ 0 h 349885"/>
              <a:gd name="connisteX2" fmla="*/ 1426210 w 1426210"/>
              <a:gd name="connsiteY2" fmla="*/ 349885 h 349885"/>
              <a:gd name="connisteX3" fmla="*/ 1496060 w 1426210"/>
              <a:gd name="connsiteY3" fmla="*/ 426720 h 3498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26210" h="349885">
                <a:moveTo>
                  <a:pt x="0" y="349885"/>
                </a:moveTo>
                <a:cubicBezTo>
                  <a:pt x="130175" y="273050"/>
                  <a:pt x="434975" y="0"/>
                  <a:pt x="720090" y="0"/>
                </a:cubicBezTo>
                <a:cubicBezTo>
                  <a:pt x="1005205" y="0"/>
                  <a:pt x="1271270" y="264795"/>
                  <a:pt x="1426210" y="349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06195" y="418655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'this car': 0.356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1306195" y="461454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'the car':  0.</a:t>
            </a:r>
            <a:r>
              <a:rPr lang="en-US" altLang="zh-CN" sz="1200"/>
              <a:t>268</a:t>
            </a:r>
            <a:endParaRPr lang="en-US" altLang="zh-CN" sz="1200"/>
          </a:p>
        </p:txBody>
      </p:sp>
      <p:cxnSp>
        <p:nvCxnSpPr>
          <p:cNvPr id="27" name="直接连接符 26"/>
          <p:cNvCxnSpPr>
            <a:stCxn id="19" idx="6"/>
            <a:endCxn id="21" idx="2"/>
          </p:cNvCxnSpPr>
          <p:nvPr/>
        </p:nvCxnSpPr>
        <p:spPr>
          <a:xfrm>
            <a:off x="1143635" y="4857115"/>
            <a:ext cx="16395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5400000">
            <a:off x="1837690" y="4972685"/>
            <a:ext cx="40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70C0"/>
                </a:solidFill>
              </a:rPr>
              <a:t>...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047750" y="4934585"/>
            <a:ext cx="1782445" cy="706120"/>
          </a:xfrm>
          <a:custGeom>
            <a:avLst/>
            <a:gdLst>
              <a:gd name="connisteX0" fmla="*/ 0 w 1782445"/>
              <a:gd name="connsiteY0" fmla="*/ 13970 h 706128"/>
              <a:gd name="connisteX1" fmla="*/ 922655 w 1782445"/>
              <a:gd name="connsiteY1" fmla="*/ 706120 h 706128"/>
              <a:gd name="connisteX2" fmla="*/ 1782445 w 1782445"/>
              <a:gd name="connsiteY2" fmla="*/ 0 h 706128"/>
              <a:gd name="connisteX3" fmla="*/ 1943735 w 1782445"/>
              <a:gd name="connsiteY3" fmla="*/ 55880 h 7061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782445" h="706129">
                <a:moveTo>
                  <a:pt x="0" y="13970"/>
                </a:moveTo>
                <a:cubicBezTo>
                  <a:pt x="167640" y="166370"/>
                  <a:pt x="566420" y="708660"/>
                  <a:pt x="922655" y="706120"/>
                </a:cubicBezTo>
                <a:cubicBezTo>
                  <a:pt x="1278890" y="703580"/>
                  <a:pt x="1577975" y="130175"/>
                  <a:pt x="17824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35405" y="563562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'the bike':0.011</a:t>
            </a:r>
            <a:endParaRPr lang="zh-CN" altLang="en-US" sz="1200"/>
          </a:p>
        </p:txBody>
      </p:sp>
      <p:sp>
        <p:nvSpPr>
          <p:cNvPr id="42" name="椭圆 41"/>
          <p:cNvSpPr/>
          <p:nvPr/>
        </p:nvSpPr>
        <p:spPr>
          <a:xfrm>
            <a:off x="4607560" y="47752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2900045" y="4418330"/>
            <a:ext cx="1761490" cy="356235"/>
          </a:xfrm>
          <a:custGeom>
            <a:avLst/>
            <a:gdLst>
              <a:gd name="connisteX0" fmla="*/ 0 w 1426210"/>
              <a:gd name="connsiteY0" fmla="*/ 349885 h 349885"/>
              <a:gd name="connisteX1" fmla="*/ 720090 w 1426210"/>
              <a:gd name="connsiteY1" fmla="*/ 0 h 349885"/>
              <a:gd name="connisteX2" fmla="*/ 1426210 w 1426210"/>
              <a:gd name="connsiteY2" fmla="*/ 349885 h 349885"/>
              <a:gd name="connisteX3" fmla="*/ 1496060 w 1426210"/>
              <a:gd name="connsiteY3" fmla="*/ 426720 h 3498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26210" h="349885">
                <a:moveTo>
                  <a:pt x="0" y="349885"/>
                </a:moveTo>
                <a:cubicBezTo>
                  <a:pt x="130175" y="273050"/>
                  <a:pt x="434975" y="0"/>
                  <a:pt x="720090" y="0"/>
                </a:cubicBezTo>
                <a:cubicBezTo>
                  <a:pt x="1005205" y="0"/>
                  <a:pt x="1271270" y="264795"/>
                  <a:pt x="1426210" y="349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130550" y="4194810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'great': 0.350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3130550" y="4622800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'good': 0.235</a:t>
            </a:r>
            <a:endParaRPr lang="en-US" altLang="zh-CN" sz="1200"/>
          </a:p>
        </p:txBody>
      </p:sp>
      <p:cxnSp>
        <p:nvCxnSpPr>
          <p:cNvPr id="46" name="直接连接符 45"/>
          <p:cNvCxnSpPr>
            <a:stCxn id="41" idx="6"/>
            <a:endCxn id="42" idx="2"/>
          </p:cNvCxnSpPr>
          <p:nvPr/>
        </p:nvCxnSpPr>
        <p:spPr>
          <a:xfrm>
            <a:off x="2961005" y="4865370"/>
            <a:ext cx="16395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 rot="5400000">
            <a:off x="3662045" y="4980940"/>
            <a:ext cx="40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70C0"/>
                </a:solidFill>
              </a:rPr>
              <a:t>...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2872105" y="4942840"/>
            <a:ext cx="1782445" cy="706120"/>
          </a:xfrm>
          <a:custGeom>
            <a:avLst/>
            <a:gdLst>
              <a:gd name="connisteX0" fmla="*/ 0 w 1782445"/>
              <a:gd name="connsiteY0" fmla="*/ 13970 h 706128"/>
              <a:gd name="connisteX1" fmla="*/ 922655 w 1782445"/>
              <a:gd name="connsiteY1" fmla="*/ 706120 h 706128"/>
              <a:gd name="connisteX2" fmla="*/ 1782445 w 1782445"/>
              <a:gd name="connsiteY2" fmla="*/ 0 h 706128"/>
              <a:gd name="connisteX3" fmla="*/ 1943735 w 1782445"/>
              <a:gd name="connsiteY3" fmla="*/ 55880 h 7061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782445" h="706129">
                <a:moveTo>
                  <a:pt x="0" y="13970"/>
                </a:moveTo>
                <a:cubicBezTo>
                  <a:pt x="167640" y="166370"/>
                  <a:pt x="566420" y="708660"/>
                  <a:pt x="922655" y="706120"/>
                </a:cubicBezTo>
                <a:cubicBezTo>
                  <a:pt x="1278890" y="703580"/>
                  <a:pt x="1577975" y="130175"/>
                  <a:pt x="17824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159760" y="5643880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'perfect': 0.013</a:t>
            </a:r>
            <a:endParaRPr lang="zh-CN" altLang="en-US" sz="1200"/>
          </a:p>
        </p:txBody>
      </p:sp>
      <p:cxnSp>
        <p:nvCxnSpPr>
          <p:cNvPr id="51" name="直接箭头连接符 50"/>
          <p:cNvCxnSpPr>
            <a:stCxn id="16" idx="2"/>
          </p:cNvCxnSpPr>
          <p:nvPr/>
        </p:nvCxnSpPr>
        <p:spPr>
          <a:xfrm flipH="1">
            <a:off x="4829810" y="3230245"/>
            <a:ext cx="1570990" cy="739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79780" y="3864610"/>
            <a:ext cx="4166870" cy="217424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" idx="2"/>
            <a:endCxn id="12" idx="0"/>
          </p:cNvCxnSpPr>
          <p:nvPr/>
        </p:nvCxnSpPr>
        <p:spPr>
          <a:xfrm flipH="1">
            <a:off x="2852420" y="1907540"/>
            <a:ext cx="1237615" cy="3435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8201660" y="274129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BPNG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6004560" y="3865245"/>
            <a:ext cx="57175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unigram: this(0.356), car(0.356+0.268), 	great(0.35),……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bigram</a:t>
            </a:r>
            <a:r>
              <a:rPr lang="zh-CN" altLang="en-US"/>
              <a:t>： </a:t>
            </a:r>
            <a:r>
              <a:rPr lang="en-US" altLang="zh-CN"/>
              <a:t>this car(0.356), the car(0.268),</a:t>
            </a:r>
            <a:endParaRPr lang="en-US" altLang="zh-CN"/>
          </a:p>
          <a:p>
            <a:r>
              <a:rPr lang="en-US" altLang="zh-CN"/>
              <a:t>	 car great(0.356 * 0.35+0.268*0.35),</a:t>
            </a:r>
            <a:endParaRPr lang="en-US" altLang="zh-CN"/>
          </a:p>
          <a:p>
            <a:r>
              <a:rPr lang="en-US" altLang="zh-CN"/>
              <a:t>	 car good (</a:t>
            </a:r>
            <a:r>
              <a:rPr lang="en-US" altLang="zh-CN">
                <a:sym typeface="+mn-ea"/>
              </a:rPr>
              <a:t>0.356 * 0.235+0.268*0.35</a:t>
            </a:r>
            <a:r>
              <a:rPr lang="en-US" altLang="zh-CN"/>
              <a:t>),</a:t>
            </a:r>
            <a:endParaRPr lang="en-US" altLang="zh-CN"/>
          </a:p>
          <a:p>
            <a:r>
              <a:rPr lang="en-US" altLang="zh-CN"/>
              <a:t>	……</a:t>
            </a:r>
            <a:endParaRPr lang="en-US" altLang="zh-CN"/>
          </a:p>
          <a:p>
            <a:r>
              <a:rPr lang="en-US" altLang="zh-CN"/>
              <a:t>trigram:  this car great (</a:t>
            </a:r>
            <a:r>
              <a:rPr lang="en-US" altLang="zh-CN">
                <a:sym typeface="+mn-ea"/>
              </a:rPr>
              <a:t>0.356 * 0.35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342390" y="392239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 '</a:t>
            </a:r>
            <a:r>
              <a:rPr lang="zh-CN" altLang="en-US" sz="1200"/>
              <a:t>这辆  车</a:t>
            </a:r>
            <a:r>
              <a:rPr lang="en-US" altLang="zh-CN" sz="1200"/>
              <a:t>'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3130550" y="3922395"/>
            <a:ext cx="1245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 '</a:t>
            </a:r>
            <a:r>
              <a:rPr lang="zh-CN" altLang="en-US" sz="1200"/>
              <a:t>真棒</a:t>
            </a:r>
            <a:r>
              <a:rPr lang="en-US" altLang="zh-CN" sz="1200"/>
              <a:t>'</a:t>
            </a:r>
            <a:endParaRPr lang="en-US" altLang="zh-CN" sz="1200"/>
          </a:p>
        </p:txBody>
      </p:sp>
      <p:sp>
        <p:nvSpPr>
          <p:cNvPr id="58" name="圆角矩形 57"/>
          <p:cNvSpPr/>
          <p:nvPr/>
        </p:nvSpPr>
        <p:spPr>
          <a:xfrm>
            <a:off x="5891530" y="3864610"/>
            <a:ext cx="5085715" cy="230759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4" idx="2"/>
            <a:endCxn id="58" idx="0"/>
          </p:cNvCxnSpPr>
          <p:nvPr/>
        </p:nvCxnSpPr>
        <p:spPr>
          <a:xfrm flipH="1">
            <a:off x="8434705" y="3230880"/>
            <a:ext cx="854075" cy="6337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PEM</a:t>
            </a:r>
            <a:endParaRPr lang="en-US" altLang="zh-CN" sz="2400"/>
          </a:p>
        </p:txBody>
      </p:sp>
      <p:sp>
        <p:nvSpPr>
          <p:cNvPr id="2" name="圆角矩形 1"/>
          <p:cNvSpPr/>
          <p:nvPr/>
        </p:nvSpPr>
        <p:spPr>
          <a:xfrm>
            <a:off x="774700" y="2669540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这辆 车 真棒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74700" y="4081780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这辆 车 不错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197225" y="2042160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paraphrase-BPNG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197225" y="141414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raw-BPNG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2" idx="3"/>
            <a:endCxn id="6" idx="1"/>
          </p:cNvCxnSpPr>
          <p:nvPr/>
        </p:nvCxnSpPr>
        <p:spPr>
          <a:xfrm flipV="1">
            <a:off x="2696845" y="1659255"/>
            <a:ext cx="500380" cy="125539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2696845" y="2278380"/>
            <a:ext cx="504190" cy="2048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2019-04-18 13-54-11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3430" y="1257300"/>
            <a:ext cx="3147060" cy="1510665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5797550" y="1257300"/>
            <a:ext cx="3314700" cy="151130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6" idx="3"/>
            <a:endCxn id="52" idx="1"/>
          </p:cNvCxnSpPr>
          <p:nvPr/>
        </p:nvCxnSpPr>
        <p:spPr>
          <a:xfrm>
            <a:off x="5371465" y="1659255"/>
            <a:ext cx="426085" cy="35369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4" idx="3"/>
            <a:endCxn id="52" idx="1"/>
          </p:cNvCxnSpPr>
          <p:nvPr/>
        </p:nvCxnSpPr>
        <p:spPr>
          <a:xfrm flipV="1">
            <a:off x="5371465" y="2012950"/>
            <a:ext cx="426085" cy="2743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2" idx="3"/>
            <a:endCxn id="14" idx="1"/>
          </p:cNvCxnSpPr>
          <p:nvPr/>
        </p:nvCxnSpPr>
        <p:spPr>
          <a:xfrm>
            <a:off x="9112250" y="2012950"/>
            <a:ext cx="378460" cy="6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490710" y="176847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adequacy(F1)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197225" y="2964815"/>
            <a:ext cx="2174240" cy="1116965"/>
            <a:chOff x="5235" y="4418"/>
            <a:chExt cx="3424" cy="1759"/>
          </a:xfrm>
        </p:grpSpPr>
        <p:sp>
          <p:nvSpPr>
            <p:cNvPr id="15" name="圆角矩形 14"/>
            <p:cNvSpPr/>
            <p:nvPr/>
          </p:nvSpPr>
          <p:spPr>
            <a:xfrm>
              <a:off x="5235" y="5407"/>
              <a:ext cx="3424" cy="77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paraphrase-ngrams</a:t>
              </a:r>
              <a:endParaRPr lang="en-US" altLang="zh-CN" sz="16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235" y="4418"/>
              <a:ext cx="3424" cy="77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raw-ngrams</a:t>
              </a:r>
              <a:endParaRPr lang="en-US" altLang="zh-CN"/>
            </a:p>
          </p:txBody>
        </p:sp>
      </p:grpSp>
      <p:cxnSp>
        <p:nvCxnSpPr>
          <p:cNvPr id="18" name="直接箭头连接符 17"/>
          <p:cNvCxnSpPr>
            <a:stCxn id="2" idx="3"/>
            <a:endCxn id="16" idx="1"/>
          </p:cNvCxnSpPr>
          <p:nvPr/>
        </p:nvCxnSpPr>
        <p:spPr>
          <a:xfrm>
            <a:off x="2696845" y="2914650"/>
            <a:ext cx="500380" cy="29527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5" idx="1"/>
          </p:cNvCxnSpPr>
          <p:nvPr/>
        </p:nvCxnSpPr>
        <p:spPr>
          <a:xfrm flipV="1">
            <a:off x="2676525" y="3837940"/>
            <a:ext cx="520700" cy="4813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094730" y="3265805"/>
            <a:ext cx="2174240" cy="4895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dissimilarity(F1)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6" idx="3"/>
            <a:endCxn id="21" idx="1"/>
          </p:cNvCxnSpPr>
          <p:nvPr/>
        </p:nvCxnSpPr>
        <p:spPr>
          <a:xfrm>
            <a:off x="5371465" y="3209925"/>
            <a:ext cx="723265" cy="3009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21" idx="1"/>
          </p:cNvCxnSpPr>
          <p:nvPr/>
        </p:nvCxnSpPr>
        <p:spPr>
          <a:xfrm flipV="1">
            <a:off x="5371465" y="3510915"/>
            <a:ext cx="723265" cy="32702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197225" y="4768850"/>
            <a:ext cx="2174240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language model</a:t>
            </a:r>
            <a:endParaRPr lang="en-US"/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>
            <a:off x="2683510" y="4326255"/>
            <a:ext cx="513715" cy="6877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  <a:endCxn id="29" idx="1"/>
          </p:cNvCxnSpPr>
          <p:nvPr/>
        </p:nvCxnSpPr>
        <p:spPr>
          <a:xfrm flipV="1">
            <a:off x="5371465" y="5009515"/>
            <a:ext cx="723265" cy="44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094730" y="4764405"/>
            <a:ext cx="2174240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fluency</a:t>
            </a:r>
            <a:endParaRPr lang="en-US" altLang="zh-CN"/>
          </a:p>
        </p:txBody>
      </p:sp>
      <p:pic>
        <p:nvPicPr>
          <p:cNvPr id="30" name="图片 29" descr="2019-04-18 14-05-52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5258435"/>
            <a:ext cx="1726565" cy="730885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9112250" y="3592195"/>
            <a:ext cx="2174240" cy="4895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svm regression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endCxn id="31" idx="1"/>
          </p:cNvCxnSpPr>
          <p:nvPr/>
        </p:nvCxnSpPr>
        <p:spPr>
          <a:xfrm>
            <a:off x="8241030" y="3508375"/>
            <a:ext cx="871220" cy="3289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3"/>
          </p:cNvCxnSpPr>
          <p:nvPr/>
        </p:nvCxnSpPr>
        <p:spPr>
          <a:xfrm flipV="1">
            <a:off x="8268970" y="3865245"/>
            <a:ext cx="825500" cy="11442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2"/>
            <a:endCxn id="31" idx="0"/>
          </p:cNvCxnSpPr>
          <p:nvPr/>
        </p:nvCxnSpPr>
        <p:spPr>
          <a:xfrm flipH="1">
            <a:off x="10199370" y="2258060"/>
            <a:ext cx="378460" cy="13341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860280" y="4768850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PEM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36" name="直接箭头连接符 35"/>
          <p:cNvCxnSpPr>
            <a:stCxn id="31" idx="2"/>
            <a:endCxn id="35" idx="0"/>
          </p:cNvCxnSpPr>
          <p:nvPr/>
        </p:nvCxnSpPr>
        <p:spPr>
          <a:xfrm>
            <a:off x="10199370" y="4081780"/>
            <a:ext cx="0" cy="6870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SVM</a:t>
            </a:r>
            <a:r>
              <a:rPr lang="zh-CN" altLang="en-US" sz="2400"/>
              <a:t>训练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52170" y="1423035"/>
            <a:ext cx="10387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训练数据集：</a:t>
            </a:r>
            <a:endParaRPr lang="zh-CN" altLang="en-US"/>
          </a:p>
          <a:p>
            <a:r>
              <a:rPr lang="en-US" altLang="zh-CN"/>
              <a:t>300</a:t>
            </a:r>
            <a:r>
              <a:rPr lang="zh-CN" altLang="en-US"/>
              <a:t>条汽车评论，每条评论有</a:t>
            </a:r>
            <a:r>
              <a:rPr lang="en-US" altLang="zh-CN"/>
              <a:t>3</a:t>
            </a:r>
            <a:r>
              <a:rPr lang="zh-CN" altLang="en-US"/>
              <a:t>个改写模型生成的改写结果，</a:t>
            </a:r>
            <a:r>
              <a:rPr lang="en-US" altLang="zh-CN"/>
              <a:t>3</a:t>
            </a:r>
            <a:r>
              <a:rPr lang="zh-CN" altLang="en-US"/>
              <a:t>个人造改写，人造改写有预先定义打分，</a:t>
            </a:r>
            <a:endParaRPr lang="zh-CN" altLang="en-US"/>
          </a:p>
          <a:p>
            <a:r>
              <a:rPr lang="zh-CN" altLang="en-US"/>
              <a:t>共</a:t>
            </a:r>
            <a:r>
              <a:rPr lang="en-US" altLang="zh-CN"/>
              <a:t>1800</a:t>
            </a:r>
            <a:r>
              <a:rPr lang="zh-CN" altLang="en-US"/>
              <a:t>条改写句对，</a:t>
            </a:r>
            <a:r>
              <a:rPr lang="en-US" altLang="zh-CN"/>
              <a:t>1500</a:t>
            </a:r>
            <a:r>
              <a:rPr lang="zh-CN" altLang="en-US"/>
              <a:t>条作为训练集，</a:t>
            </a:r>
            <a:r>
              <a:rPr lang="en-US" altLang="zh-CN"/>
              <a:t>300</a:t>
            </a:r>
            <a:r>
              <a:rPr lang="zh-CN" altLang="en-US"/>
              <a:t>条作为测试集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52170" y="3865245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这辆 车 真棒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2778125" y="2625725"/>
            <a:ext cx="536575" cy="2969895"/>
          </a:xfrm>
          <a:prstGeom prst="leftBrace">
            <a:avLst>
              <a:gd name="adj1" fmla="val 39467"/>
              <a:gd name="adj2" fmla="val 504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14700" y="2423795"/>
            <a:ext cx="30543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model1</a:t>
            </a:r>
            <a:r>
              <a:rPr lang="zh-CN" altLang="en-US"/>
              <a:t>：这辆 车 不错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model2</a:t>
            </a:r>
            <a:r>
              <a:rPr lang="zh-CN" altLang="en-US"/>
              <a:t>：这车 好 得 没话说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model3</a:t>
            </a:r>
            <a:r>
              <a:rPr lang="zh-CN" altLang="en-US"/>
              <a:t>：这辆 车 不行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这辆  车 真棒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外观 我 比较 满意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油耗 空间 没有 是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121400" y="2421255"/>
            <a:ext cx="51600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（</a:t>
            </a:r>
            <a:r>
              <a:rPr lang="en-US" altLang="zh-CN"/>
              <a:t>adequacy1</a:t>
            </a:r>
            <a:r>
              <a:rPr lang="zh-CN" altLang="en-US"/>
              <a:t>，</a:t>
            </a:r>
            <a:r>
              <a:rPr lang="en-US" altLang="zh-CN"/>
              <a:t>fluency1</a:t>
            </a:r>
            <a:r>
              <a:rPr lang="zh-CN" altLang="en-US"/>
              <a:t>，</a:t>
            </a:r>
            <a:r>
              <a:rPr lang="en-US" altLang="zh-CN"/>
              <a:t>dissimilarity1</a:t>
            </a:r>
            <a:r>
              <a:rPr lang="zh-CN"/>
              <a:t>） ：</a:t>
            </a:r>
            <a:r>
              <a:rPr lang="en-US" altLang="zh-CN"/>
              <a:t>4</a:t>
            </a:r>
            <a:r>
              <a:rPr lang="zh-CN"/>
              <a:t>  </a:t>
            </a:r>
            <a:endParaRPr lang="en-US" altLang="zh-CN"/>
          </a:p>
          <a:p>
            <a:endParaRPr lang="en-US" altLang="zh-CN"/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adequacy2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fluency2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dissimilarity2</a:t>
            </a:r>
            <a:r>
              <a:rPr lang="zh-CN">
                <a:sym typeface="+mn-ea"/>
              </a:rPr>
              <a:t>） ：</a:t>
            </a:r>
            <a:r>
              <a:rPr lang="en-US" altLang="zh-CN">
                <a:sym typeface="+mn-ea"/>
              </a:rPr>
              <a:t>5</a:t>
            </a:r>
            <a:endParaRPr lang="zh-CN">
              <a:sym typeface="+mn-ea"/>
            </a:endParaRPr>
          </a:p>
          <a:p>
            <a:endParaRPr lang="en-US" altLang="zh-CN"/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adequacy3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fluency3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dissimilarity3</a:t>
            </a:r>
            <a:r>
              <a:rPr lang="zh-CN">
                <a:sym typeface="+mn-ea"/>
              </a:rPr>
              <a:t>） ：</a:t>
            </a:r>
            <a:r>
              <a:rPr lang="en-US" altLang="zh-CN">
                <a:sym typeface="+mn-ea"/>
              </a:rPr>
              <a:t>1</a:t>
            </a:r>
            <a:endParaRPr lang="en-US" altLang="zh-CN"/>
          </a:p>
          <a:p>
            <a:endParaRPr lang="en-US" altLang="zh-CN"/>
          </a:p>
          <a:p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zh-CN">
                <a:sym typeface="+mn-ea"/>
              </a:rPr>
              <a:t>）</a:t>
            </a:r>
            <a:r>
              <a:rPr lang="zh-CN" altLang="en-US"/>
              <a:t> ：</a:t>
            </a:r>
            <a:r>
              <a:rPr lang="en-US" altLang="zh-CN"/>
              <a:t>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） ：</a:t>
            </a:r>
            <a:r>
              <a:rPr lang="en-US" altLang="zh-CN"/>
              <a:t>1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 ：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最终效果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54710" y="1452245"/>
            <a:ext cx="1799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std</a:t>
            </a:r>
            <a:r>
              <a:rPr lang="zh-CN" altLang="en-US"/>
              <a:t>：</a:t>
            </a:r>
            <a:r>
              <a:t>0.772</a:t>
            </a:r>
          </a:p>
          <a:p>
            <a:r>
              <a:rPr lang="en-US" altLang="zh-CN"/>
              <a:t>CV</a:t>
            </a:r>
            <a:r>
              <a:rPr lang="zh-CN" altLang="en-US"/>
              <a:t>：</a:t>
            </a:r>
            <a:r>
              <a:rPr lang="en-US" altLang="zh-CN"/>
              <a:t>0.41</a:t>
            </a:r>
            <a:endParaRPr lang="en-US" altLang="zh-CN"/>
          </a:p>
        </p:txBody>
      </p:sp>
      <p:pic>
        <p:nvPicPr>
          <p:cNvPr id="7" name="图片 6" descr="PEM_scores_tes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6573" t="7193" r="8115" b="4917"/>
          <a:stretch>
            <a:fillRect/>
          </a:stretch>
        </p:blipFill>
        <p:spPr>
          <a:xfrm>
            <a:off x="2607310" y="1350010"/>
            <a:ext cx="6642735" cy="4562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原因分析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54710" y="1452245"/>
            <a:ext cx="3933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充分性评价失败，</a:t>
            </a:r>
            <a:endParaRPr lang="zh-CN" altLang="en-US"/>
          </a:p>
          <a:p>
            <a:r>
              <a:rPr lang="zh-CN" altLang="en-US"/>
              <a:t>未能有效区分低分</a:t>
            </a:r>
            <a:endParaRPr lang="zh-CN" altLang="en-US"/>
          </a:p>
          <a:p>
            <a:r>
              <a:rPr lang="zh-CN" altLang="en-US"/>
              <a:t>改写和高分改写</a:t>
            </a:r>
            <a:endParaRPr lang="zh-CN" altLang="en-US"/>
          </a:p>
        </p:txBody>
      </p:sp>
      <p:pic>
        <p:nvPicPr>
          <p:cNvPr id="2" name="图片 1" descr="adequacy_scores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6475" t="8100" r="7945" b="5850"/>
          <a:stretch>
            <a:fillRect/>
          </a:stretch>
        </p:blipFill>
        <p:spPr>
          <a:xfrm>
            <a:off x="3434080" y="1452245"/>
            <a:ext cx="6517640" cy="4377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原因分析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54710" y="1326515"/>
            <a:ext cx="8484235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/>
              <a:t>充分性评价失败原因：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平行预料库对汽车领域词语覆盖率不高：</a:t>
            </a:r>
            <a:br>
              <a:rPr lang="zh-CN" altLang="en-US"/>
            </a:br>
            <a:r>
              <a:rPr lang="zh-CN" altLang="en-US">
                <a:sym typeface="+mn-ea"/>
              </a:rPr>
              <a:t>数据集词语总数4648，oov数量：816</a:t>
            </a:r>
            <a:endParaRPr lang="zh-CN" altLang="en-US"/>
          </a:p>
          <a:p>
            <a:pPr indent="0">
              <a:buNone/>
            </a:pPr>
            <a:r>
              <a:rPr lang="zh-CN" altLang="en-US">
                <a:sym typeface="+mn-ea"/>
              </a:rPr>
              <a:t>      oov示例：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车型：威驰，朗动，荣威，广汽传祺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汽车领域常见词：急刹，胎噪，低配，四挡，换挡，</a:t>
            </a:r>
            <a:endParaRPr lang="zh-CN" altLang="en-US">
              <a:sym typeface="+mn-ea"/>
            </a:endParaRPr>
          </a:p>
          <a:p>
            <a:pPr lvl="5" indent="0">
              <a:buNone/>
            </a:pPr>
            <a:r>
              <a:rPr lang="zh-CN" altLang="en-US">
                <a:sym typeface="+mn-ea"/>
              </a:rPr>
              <a:t>推背感，裸车，噪音控制，空间布局，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同价位，高颜值</a:t>
            </a:r>
            <a:br>
              <a:rPr lang="zh-CN" altLang="en-US">
                <a:sym typeface="+mn-ea"/>
              </a:rPr>
            </a:br>
            <a:endParaRPr lang="zh-CN" altLang="en-US"/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 startAt="2"/>
            </a:pPr>
            <a:r>
              <a:rPr lang="zh-CN" altLang="en-US">
                <a:sym typeface="+mn-ea"/>
              </a:rPr>
              <a:t>平行语料翻译质量和</a:t>
            </a:r>
            <a:r>
              <a:rPr lang="zh-CN" altLang="en-US" sz="1600">
                <a:sym typeface="+mn-ea"/>
              </a:rPr>
              <a:t>词语对齐的准确度</a:t>
            </a:r>
            <a:endParaRPr lang="zh-CN" altLang="en-US" sz="1600">
              <a:sym typeface="+mn-ea"/>
            </a:endParaRPr>
          </a:p>
          <a:p>
            <a:pPr marL="342900" indent="-342900">
              <a:buFont typeface="+mj-lt"/>
              <a:buAutoNum type="arabicPeriod" startAt="2"/>
            </a:pP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原因分析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>
                <a:sym typeface="+mn-ea"/>
              </a:rPr>
              <a:t>bpng</a:t>
            </a:r>
            <a:r>
              <a:rPr lang="zh-CN" altLang="en-US">
                <a:sym typeface="+mn-ea"/>
              </a:rPr>
              <a:t>本身缺陷，基于</a:t>
            </a:r>
            <a:r>
              <a:rPr lang="en-US" altLang="zh-CN">
                <a:sym typeface="+mn-ea"/>
              </a:rPr>
              <a:t>ngrams</a:t>
            </a:r>
            <a:r>
              <a:rPr lang="zh-CN" altLang="en-US">
                <a:sym typeface="+mn-ea"/>
              </a:rPr>
              <a:t>并不能准确衡量语义</a:t>
            </a: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但是 真要 开着 去 越野 基本 不 可能 ， 能 抖动 的 你 怀疑 人生</a:t>
            </a:r>
            <a:r>
              <a:rPr lang="zh-CN" altLang="en-US">
                <a:sym typeface="+mn-ea"/>
              </a:rPr>
              <a:t> ， 这车 就 具备 一些 应对 路面 的 条件 ，  座椅 软 硬度 我 还 能 接受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rewrite1：(adequacy:0.779,  score:2.04)</a:t>
            </a:r>
            <a:br>
              <a:rPr lang="en-US" altLang="zh-CN">
                <a:solidFill>
                  <a:srgbClr val="0070C0"/>
                </a:solidFill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开着 即使 是 越野 ， 也 不会 有 抖动 的 怀疑 人生</a:t>
            </a:r>
            <a:r>
              <a:rPr lang="zh-CN" altLang="en-US">
                <a:sym typeface="+mn-ea"/>
              </a:rPr>
              <a:t> ， 这车 就 具备 一些 应对 路面 的 条件 ， 座椅 软 硬度 还 可以 接受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olidFill>
                  <a:srgbClr val="0070C0"/>
                </a:solidFill>
                <a:sym typeface="+mn-ea"/>
              </a:rPr>
              <a:t>rewrite2：  (adequacy:0.554,  score:1.85)</a:t>
            </a:r>
            <a:b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</a:br>
            <a:r>
              <a:rPr lang="zh-CN" altLang="en-US">
                <a:sym typeface="+mn-ea"/>
              </a:rPr>
              <a:t>悬架 偏硬 ， 平 路上 很 舒坦 ， </a:t>
            </a:r>
            <a:r>
              <a:rPr lang="zh-CN" altLang="en-US" u="wavyHeavy">
                <a:uFill>
                  <a:solidFill>
                    <a:schemeClr val="accent2"/>
                  </a:solidFill>
                </a:uFill>
                <a:sym typeface="+mn-ea"/>
              </a:rPr>
              <a:t>越野 就 别想 了， 你会 抖 到 怀疑 人生</a:t>
            </a:r>
            <a:r>
              <a:rPr lang="zh-CN" altLang="en-US">
                <a:sym typeface="+mn-ea"/>
              </a:rPr>
              <a:t>， 这车 就 具备 一些 应对 路面 的 条件 ， 座椅 软 硬度 还 可以 接受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54380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3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|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基于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bert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的短语提取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041900" y="1287145"/>
            <a:ext cx="2108200" cy="875030"/>
          </a:xfrm>
          <a:prstGeom prst="rect">
            <a:avLst/>
          </a:prstGeom>
          <a:noFill/>
          <a:ln w="44450">
            <a:solidFill>
              <a:srgbClr val="5A6E8C">
                <a:lumMod val="75000"/>
              </a:srgbClr>
            </a:solidFill>
          </a:ln>
        </p:spPr>
        <p:style>
          <a:lnRef idx="2">
            <a:srgbClr val="595959">
              <a:shade val="50000"/>
            </a:srgbClr>
          </a:lnRef>
          <a:fillRef idx="1">
            <a:srgbClr val="595959"/>
          </a:fillRef>
          <a:effectRef idx="0">
            <a:srgbClr val="595959"/>
          </a:effectRef>
          <a:fontRef idx="minor">
            <a:srgbClr val="FFFFFF"/>
          </a:fontRef>
        </p:style>
        <p:txBody>
          <a:bodyPr lIns="90000" tIns="46800" rIns="90000" bIns="46800" anchor="ctr">
            <a:normAutofit/>
          </a:bodyPr>
          <a:lstStyle>
            <a:defPPr>
              <a:defRPr lang="zh-CN"/>
            </a:defPPr>
            <a:lvl1pPr algn="ctr">
              <a:defRPr sz="3200">
                <a:solidFill>
                  <a:srgbClr val="E7E6E6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  <a:lvl6pPr>
              <a:defRPr>
                <a:solidFill>
                  <a:srgbClr val="FFFFFF"/>
                </a:solidFill>
              </a:defRPr>
            </a:lvl6pPr>
            <a:lvl7pPr>
              <a:defRPr>
                <a:solidFill>
                  <a:srgbClr val="FFFFFF"/>
                </a:solidFill>
              </a:defRPr>
            </a:lvl7pPr>
            <a:lvl8pPr>
              <a:defRPr>
                <a:solidFill>
                  <a:srgbClr val="FFFFFF"/>
                </a:solidFill>
              </a:defRPr>
            </a:lvl8pPr>
            <a:lvl9pPr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  <a:sym typeface="微软雅黑" panose="020B0503020204020204" charset="-122"/>
              </a:rPr>
              <a:t>项目总结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  <a:sym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67323" y="2976245"/>
            <a:ext cx="9057497" cy="1863725"/>
            <a:chOff x="3013" y="4709"/>
            <a:chExt cx="14264" cy="2935"/>
          </a:xfrm>
        </p:grpSpPr>
        <p:grpSp>
          <p:nvGrpSpPr>
            <p:cNvPr id="15362" name="组合 1"/>
            <p:cNvGrpSpPr/>
            <p:nvPr/>
          </p:nvGrpSpPr>
          <p:grpSpPr>
            <a:xfrm rot="0">
              <a:off x="3013" y="4709"/>
              <a:ext cx="6015" cy="1310"/>
              <a:chOff x="2805" y="4441"/>
              <a:chExt cx="6024" cy="1312"/>
            </a:xfrm>
          </p:grpSpPr>
          <p:sp>
            <p:nvSpPr>
              <p:cNvPr id="10" name="文本框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805" y="4441"/>
                <a:ext cx="1568" cy="1312"/>
              </a:xfrm>
              <a:prstGeom prst="rect">
                <a:avLst/>
              </a:prstGeom>
              <a:noFill/>
            </p:spPr>
            <p:txBody>
              <a:bodyPr lIns="90000" tIns="46800" rIns="90000" bIns="46800">
                <a:normAutofit/>
              </a:bodyPr>
              <a:lstStyle/>
              <a:p>
                <a:pPr marR="0" defTabSz="913765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4800" kern="1200" cap="none" spc="0" normalizeH="0" baseline="0" noProof="1">
                    <a:solidFill>
                      <a:srgbClr val="44546A"/>
                    </a:solidFill>
                    <a:latin typeface="黑体" pitchFamily="49" charset="-122"/>
                    <a:ea typeface="黑体" pitchFamily="49" charset="-122"/>
                    <a:cs typeface="+mn-ea"/>
                    <a:sym typeface="微软雅黑" panose="020B0503020204020204" charset="-122"/>
                  </a:rPr>
                  <a:t>1</a:t>
                </a:r>
                <a:endParaRPr kumimoji="0" lang="en-US" altLang="zh-CN" sz="4800" kern="1200" cap="none" spc="0" normalizeH="0" baseline="0" noProof="1">
                  <a:solidFill>
                    <a:srgbClr val="44546A"/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24" y="4581"/>
                <a:ext cx="4705" cy="716"/>
              </a:xfrm>
              <a:prstGeom prst="rect">
                <a:avLst/>
              </a:prstGeom>
              <a:noFill/>
            </p:spPr>
            <p:txBody>
              <a:bodyPr lIns="90000" tIns="46800" rIns="90000" bIns="46800" anchor="ctr">
                <a:normAutofit fontScale="82500"/>
              </a:bodyPr>
              <a:lstStyle/>
              <a:p>
                <a:pPr marR="0" defTabSz="913765" fontAlgn="auto">
                  <a:lnSpc>
                    <a:spcPct val="130000"/>
                  </a:lnSpc>
                  <a:buClrTx/>
                  <a:buSzTx/>
                  <a:buFontTx/>
                  <a:buNone/>
                  <a:defRPr/>
                </a:pPr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基于</a:t>
                </a:r>
                <a:r>
                  <a:rPr lang="en-US" altLang="zh-CN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Transformer</a:t>
                </a:r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的文本改写</a:t>
                </a:r>
                <a:endParaRPr kumimoji="0" lang="en-US" altLang="zh-CN" sz="2000" kern="1200" cap="none" spc="0" normalizeH="0" baseline="0" noProof="1">
                  <a:solidFill>
                    <a:srgbClr val="000000">
                      <a:lumMod val="75000"/>
                      <a:lumOff val="25000"/>
                    </a:srgbClr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365" name="组合 4"/>
            <p:cNvGrpSpPr/>
            <p:nvPr/>
          </p:nvGrpSpPr>
          <p:grpSpPr>
            <a:xfrm rot="0">
              <a:off x="3013" y="6334"/>
              <a:ext cx="6015" cy="1310"/>
              <a:chOff x="2805" y="6066"/>
              <a:chExt cx="6024" cy="1312"/>
            </a:xfrm>
          </p:grpSpPr>
          <p:sp>
            <p:nvSpPr>
              <p:cNvPr id="17" name="文本框 1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805" y="6066"/>
                <a:ext cx="1568" cy="1312"/>
              </a:xfrm>
              <a:prstGeom prst="rect">
                <a:avLst/>
              </a:prstGeom>
              <a:noFill/>
            </p:spPr>
            <p:txBody>
              <a:bodyPr lIns="90000" tIns="46800" rIns="90000" bIns="46800">
                <a:normAutofit/>
              </a:bodyPr>
              <a:lstStyle/>
              <a:p>
                <a:pPr marR="0" defTabSz="913765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4800" kern="1200" cap="none" spc="0" normalizeH="0" baseline="0" noProof="1">
                    <a:solidFill>
                      <a:srgbClr val="44546A"/>
                    </a:solidFill>
                    <a:latin typeface="黑体" pitchFamily="49" charset="-122"/>
                    <a:ea typeface="黑体" pitchFamily="49" charset="-122"/>
                    <a:cs typeface="+mn-ea"/>
                    <a:sym typeface="微软雅黑" panose="020B0503020204020204" charset="-122"/>
                  </a:rPr>
                  <a:t>2</a:t>
                </a:r>
                <a:endParaRPr kumimoji="0" lang="en-US" altLang="zh-CN" sz="4800" kern="1200" cap="none" spc="0" normalizeH="0" baseline="0" noProof="1">
                  <a:solidFill>
                    <a:srgbClr val="44546A"/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124" y="6266"/>
                <a:ext cx="4705" cy="719"/>
              </a:xfrm>
              <a:prstGeom prst="rect">
                <a:avLst/>
              </a:prstGeom>
              <a:noFill/>
            </p:spPr>
            <p:txBody>
              <a:bodyPr lIns="90000" tIns="46800" rIns="90000" bIns="46800" anchor="ctr">
                <a:normAutofit/>
              </a:bodyPr>
              <a:lstStyle/>
              <a:p>
                <a:pPr algn="l"/>
                <a:r>
                  <a:rPr lang="en-US" altLang="zh-CN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PEM</a:t>
                </a:r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改写评价系统</a:t>
                </a:r>
                <a:endParaRPr kumimoji="0" lang="en-US" altLang="zh-CN" sz="2000" kern="1200" cap="none" spc="0" normalizeH="0" baseline="0" noProof="1">
                  <a:solidFill>
                    <a:srgbClr val="000000">
                      <a:lumMod val="75000"/>
                      <a:lumOff val="25000"/>
                    </a:srgbClr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368" name="组合 3"/>
            <p:cNvGrpSpPr/>
            <p:nvPr/>
          </p:nvGrpSpPr>
          <p:grpSpPr>
            <a:xfrm rot="0">
              <a:off x="11270" y="4709"/>
              <a:ext cx="6007" cy="1310"/>
              <a:chOff x="10490" y="4441"/>
              <a:chExt cx="6016" cy="1312"/>
            </a:xfrm>
          </p:grpSpPr>
          <p:sp>
            <p:nvSpPr>
              <p:cNvPr id="22" name="文本框 2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0490" y="4441"/>
                <a:ext cx="1567" cy="1312"/>
              </a:xfrm>
              <a:prstGeom prst="rect">
                <a:avLst/>
              </a:prstGeom>
              <a:noFill/>
            </p:spPr>
            <p:txBody>
              <a:bodyPr lIns="90000" tIns="46800" rIns="90000" bIns="46800">
                <a:normAutofit/>
              </a:bodyPr>
              <a:lstStyle/>
              <a:p>
                <a:pPr marR="0" defTabSz="913765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4800" kern="1200" cap="none" spc="0" normalizeH="0" baseline="0" noProof="1">
                    <a:solidFill>
                      <a:srgbClr val="44546A"/>
                    </a:solidFill>
                    <a:latin typeface="黑体" pitchFamily="49" charset="-122"/>
                    <a:ea typeface="黑体" pitchFamily="49" charset="-122"/>
                    <a:cs typeface="+mn-ea"/>
                    <a:sym typeface="微软雅黑" panose="020B0503020204020204" charset="-122"/>
                  </a:rPr>
                  <a:t>3</a:t>
                </a:r>
                <a:endParaRPr kumimoji="0" lang="en-US" altLang="zh-CN" sz="4800" kern="1200" cap="none" spc="0" normalizeH="0" baseline="0" noProof="1">
                  <a:solidFill>
                    <a:srgbClr val="44546A"/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1801" y="4581"/>
                <a:ext cx="4705" cy="716"/>
              </a:xfrm>
              <a:prstGeom prst="rect">
                <a:avLst/>
              </a:prstGeom>
              <a:noFill/>
            </p:spPr>
            <p:txBody>
              <a:bodyPr lIns="90000" tIns="46800" rIns="90000" bIns="46800" anchor="ctr">
                <a:normAutofit/>
              </a:bodyPr>
              <a:lstStyle/>
              <a:p>
                <a:pPr algn="l"/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基于</a:t>
                </a:r>
                <a:r>
                  <a:rPr lang="en-US" altLang="zh-CN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bert</a:t>
                </a:r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的短语提取</a:t>
                </a:r>
                <a:endParaRPr kumimoji="0" lang="en-US" altLang="zh-CN" sz="2000" kern="1200" cap="none" spc="0" normalizeH="0" baseline="0" noProof="1">
                  <a:solidFill>
                    <a:srgbClr val="000000">
                      <a:lumMod val="75000"/>
                      <a:lumOff val="25000"/>
                    </a:srgbClr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371" name="组合 5"/>
            <p:cNvGrpSpPr/>
            <p:nvPr/>
          </p:nvGrpSpPr>
          <p:grpSpPr>
            <a:xfrm rot="0">
              <a:off x="11270" y="6334"/>
              <a:ext cx="6007" cy="1310"/>
              <a:chOff x="10490" y="6066"/>
              <a:chExt cx="6016" cy="1312"/>
            </a:xfrm>
          </p:grpSpPr>
          <p:sp>
            <p:nvSpPr>
              <p:cNvPr id="25" name="文本框 2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0490" y="6066"/>
                <a:ext cx="1567" cy="1312"/>
              </a:xfrm>
              <a:prstGeom prst="rect">
                <a:avLst/>
              </a:prstGeom>
              <a:noFill/>
            </p:spPr>
            <p:txBody>
              <a:bodyPr lIns="90000" tIns="46800" rIns="90000" bIns="46800">
                <a:normAutofit/>
              </a:bodyPr>
              <a:lstStyle/>
              <a:p>
                <a:pPr marR="0" defTabSz="913765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4800" kern="1200" cap="none" spc="0" normalizeH="0" baseline="0" noProof="1">
                    <a:solidFill>
                      <a:srgbClr val="44546A"/>
                    </a:solidFill>
                    <a:latin typeface="黑体" pitchFamily="49" charset="-122"/>
                    <a:ea typeface="黑体" pitchFamily="49" charset="-122"/>
                    <a:cs typeface="+mn-ea"/>
                    <a:sym typeface="微软雅黑" panose="020B0503020204020204" charset="-122"/>
                  </a:rPr>
                  <a:t>4</a:t>
                </a:r>
                <a:endParaRPr kumimoji="0" lang="en-US" altLang="zh-CN" sz="4800" kern="1200" cap="none" spc="0" normalizeH="0" baseline="0" noProof="1">
                  <a:solidFill>
                    <a:srgbClr val="44546A"/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1801" y="6266"/>
                <a:ext cx="4705" cy="719"/>
              </a:xfrm>
              <a:prstGeom prst="rect">
                <a:avLst/>
              </a:prstGeom>
              <a:noFill/>
            </p:spPr>
            <p:txBody>
              <a:bodyPr lIns="90000" tIns="46800" rIns="90000" bIns="46800" anchor="ctr">
                <a:normAutofit lnSpcReduction="20000"/>
              </a:bodyPr>
              <a:lstStyle/>
              <a:p>
                <a:pPr marR="0" defTabSz="913765" fontAlgn="auto">
                  <a:lnSpc>
                    <a:spcPct val="130000"/>
                  </a:lnSpc>
                  <a:buClrTx/>
                  <a:buSzTx/>
                  <a:buFontTx/>
                  <a:buNone/>
                  <a:defRPr/>
                </a:pPr>
                <a:r>
                  <a:rPr lang="zh-CN" altLang="en-US" sz="2000">
                    <a:uFillTx/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  <a:sym typeface="+mn-ea"/>
                  </a:rPr>
                  <a:t>利用短语集合的文本改写</a:t>
                </a:r>
                <a:endParaRPr kumimoji="0" lang="en-US" altLang="zh-CN" sz="2000" kern="1200" cap="none" spc="0" normalizeH="0" baseline="0" noProof="1">
                  <a:solidFill>
                    <a:srgbClr val="000000">
                      <a:lumMod val="75000"/>
                      <a:lumOff val="25000"/>
                    </a:srgbClr>
                  </a:solidFill>
                  <a:latin typeface="黑体" pitchFamily="49" charset="-122"/>
                  <a:ea typeface="黑体" pitchFamily="49" charset="-122"/>
                  <a:cs typeface="+mn-ea"/>
                  <a:sym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A. </a:t>
            </a:r>
            <a:r>
              <a:rPr lang="zh-CN" altLang="en-US" sz="2400"/>
              <a:t>根据标签提取对应短语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实验模型：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>
                <a:sym typeface="+mn-ea"/>
              </a:rPr>
              <a:t>基于</a:t>
            </a:r>
            <a:r>
              <a:rPr>
                <a:sym typeface="+mn-ea"/>
              </a:rPr>
              <a:t>bert</a:t>
            </a:r>
            <a:r>
              <a:rPr 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fine-tuning</a:t>
            </a:r>
            <a:r>
              <a:rPr lang="zh-CN" altLang="en-US">
                <a:sym typeface="+mn-ea"/>
              </a:rPr>
              <a:t>模型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  </a:t>
            </a:r>
            <a:endParaRPr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实验数据：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大禹和老司机汽车评论，共822,525条，训练集812,355条，验证集5653条，测试集3691条。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输入为原始评论和标签，利用序列标注输出相应的短语。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tokens:   [CLS] 刚 开 始 中 意 哈 弗 H 6 ， 但 看 了 评 价 说 油 耗 高 ！  [SEP] </a:t>
            </a:r>
            <a:r>
              <a:rPr lang="zh-CN">
                <a:sym typeface="+mn-ea"/>
              </a:rPr>
              <a:t>油 耗 较 高</a:t>
            </a:r>
            <a:r>
              <a:rPr>
                <a:sym typeface="+mn-ea"/>
              </a:rPr>
              <a:t> [SEP]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ym typeface="+mn-ea"/>
              </a:rPr>
              <a:t>	    </a:t>
            </a:r>
            <a:r>
              <a:rPr lang="en-US">
                <a:solidFill>
                  <a:srgbClr val="0070C0"/>
                </a:solidFill>
                <a:sym typeface="+mn-ea"/>
              </a:rPr>
              <a:t>0      0  0   0  0  0   0   0  0  0  0  1  1   1   1   1  1   1  1   1   0     0      0   0  0   0      0</a:t>
            </a:r>
            <a:endParaRPr lang="en-US">
              <a:solidFill>
                <a:srgbClr val="0070C0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 lang="en-US">
              <a:solidFill>
                <a:srgbClr val="0070C0"/>
              </a:solidFill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+mn-ea"/>
              </a:rPr>
              <a:t>实验结果：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accuracy:  0.900	  precision:   0.935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recall:        0.926	  f1-score:     0.928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A. </a:t>
            </a:r>
            <a:r>
              <a:rPr lang="zh-CN" altLang="en-US" sz="2400"/>
              <a:t>无标签，直接从原始评论中提取短语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实验模型：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>
                <a:sym typeface="+mn-ea"/>
              </a:rPr>
              <a:t>基于</a:t>
            </a:r>
            <a:r>
              <a:rPr>
                <a:sym typeface="+mn-ea"/>
              </a:rPr>
              <a:t>bert</a:t>
            </a:r>
            <a:r>
              <a:rPr 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fine-tuning</a:t>
            </a:r>
            <a:r>
              <a:rPr lang="zh-CN" altLang="en-US">
                <a:sym typeface="+mn-ea"/>
              </a:rPr>
              <a:t>模型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  </a:t>
            </a:r>
            <a:endParaRPr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实验数据：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大禹和老司机汽车评论，</a:t>
            </a:r>
            <a:r>
              <a:rPr lang="zh-CN">
                <a:sym typeface="+mn-ea"/>
              </a:rPr>
              <a:t>合并多标签后</a:t>
            </a:r>
            <a:r>
              <a:rPr>
                <a:sym typeface="+mn-ea"/>
              </a:rPr>
              <a:t>共750,697条，其中有45,996条需要提取多个短语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训练集735,682条，验证集7506条，测试集7506条。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输入为原始评论，利用序列标注输出短语。</a:t>
            </a:r>
            <a:endParaRPr>
              <a:sym typeface="+mn-ea"/>
            </a:endParaRPr>
          </a:p>
          <a:p>
            <a:pPr indent="0" fontAlgn="auto">
              <a:spcBef>
                <a:spcPts val="1200"/>
              </a:spcBef>
              <a:buFont typeface="+mj-lt"/>
              <a:buNone/>
            </a:pPr>
            <a:r>
              <a:rPr>
                <a:sym typeface="+mn-ea"/>
              </a:rPr>
              <a:t>tokens:   [CLS] 刚 开 始 中 意 哈 弗 H 6 ， 但 看 了 评 价 说 油 耗 高 ！  [SEP]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ym typeface="+mn-ea"/>
              </a:rPr>
              <a:t>	    </a:t>
            </a:r>
            <a:r>
              <a:rPr lang="en-US">
                <a:solidFill>
                  <a:srgbClr val="0070C0"/>
                </a:solidFill>
                <a:sym typeface="+mn-ea"/>
              </a:rPr>
              <a:t>0      0  0   0  0  0   0   0  0  0  0  1  1   1   1   1  1   1  1   1   0     0</a:t>
            </a:r>
            <a:endParaRPr lang="en-US">
              <a:solidFill>
                <a:srgbClr val="0070C0"/>
              </a:solidFill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+mn-ea"/>
              </a:rPr>
              <a:t>实验结果：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accuracy:  0.884	  precision:  0.939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recall:        0.948	  fscore:       0.937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错误结果分析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93190"/>
            <a:ext cx="10117455" cy="4369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ym typeface="+mn-ea"/>
              </a:rPr>
              <a:t>在错误结果中，有以下几种类型：（</a:t>
            </a:r>
            <a:r>
              <a:rPr lang="zh-CN">
                <a:sym typeface="+mn-ea"/>
              </a:rPr>
              <a:t>第一行依次为</a:t>
            </a:r>
            <a:r>
              <a:rPr>
                <a:sym typeface="+mn-ea"/>
              </a:rPr>
              <a:t> 预测短语 | 真实短语 |  标签</a:t>
            </a:r>
            <a:r>
              <a:rPr lang="zh-CN">
                <a:sym typeface="+mn-ea"/>
              </a:rPr>
              <a:t>，第二行是原句</a:t>
            </a:r>
            <a:r>
              <a:rPr>
                <a:sym typeface="+mn-ea"/>
              </a:rPr>
              <a:t>)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预测较短</a:t>
            </a:r>
            <a:r>
              <a:rPr>
                <a:sym typeface="+mn-ea"/>
              </a:rPr>
              <a:t>  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  说油耗高  </a:t>
            </a:r>
            <a:r>
              <a:rPr lang="en-US">
                <a:sym typeface="+mn-ea"/>
              </a:rPr>
              <a:t>|  </a:t>
            </a:r>
            <a:r>
              <a:rPr>
                <a:sym typeface="+mn-ea"/>
              </a:rPr>
              <a:t>但看了评价说油耗高  </a:t>
            </a:r>
            <a:r>
              <a:rPr>
                <a:sym typeface="+mn-ea"/>
              </a:rPr>
              <a:t> | 油耗较高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  刚开始中意哈弗H6，但看了评价说油耗高！ </a:t>
            </a: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预测较长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还有空间大的也是没话说 | 还有空间大的 </a:t>
            </a:r>
            <a:r>
              <a:rPr>
                <a:sym typeface="+mn-ea"/>
              </a:rPr>
              <a:t>| 空间够大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，还有空间大的也是没话说，我家搬家全靠小七，棒棒哒？？ </a:t>
            </a: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预测结果为空或者不连续，或者意思不匹配标签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ym typeface="+mn-ea"/>
              </a:rPr>
              <a:t>力相 还是比较适合 | 车身和动力相比还是比较适合 | 动力充足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ym typeface="+mn-ea"/>
              </a:rPr>
              <a:t>车身和动力相比还是比较适合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错误结果分析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51280"/>
            <a:ext cx="1011745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预测不同，但短语语义符合标签</a:t>
            </a:r>
            <a:endParaRPr>
              <a:solidFill>
                <a:srgbClr val="0070C0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>
                <a:solidFill>
                  <a:srgbClr val="0070C0"/>
                </a:solidFill>
                <a:sym typeface="+mn-ea"/>
              </a:rPr>
              <a:t>当</a:t>
            </a:r>
            <a:r>
              <a:rPr>
                <a:solidFill>
                  <a:srgbClr val="0070C0"/>
                </a:solidFill>
                <a:sym typeface="+mn-ea"/>
              </a:rPr>
              <a:t>评论中有多个短语都能匹配标签</a:t>
            </a:r>
            <a:r>
              <a:rPr lang="zh-CN">
                <a:solidFill>
                  <a:srgbClr val="0070C0"/>
                </a:solidFill>
                <a:sym typeface="+mn-ea"/>
              </a:rPr>
              <a:t>时，有可能会预测出另一个短语，或者多个短语：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空间要大了不少 | 空间很大 | 空间够大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 空间很大，对比了身边朋友的几款车子，空间要大了不少。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 摸到的地方都是软的 | 内饰做工用料很扎实 | 内饰用料好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内饰做工用料很扎实，摸到的地方都是软的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olidFill>
                  <a:srgbClr val="0070C0"/>
                </a:solidFill>
                <a:sym typeface="+mn-ea"/>
              </a:rPr>
              <a:t>    有时预测结果甚至比真实结果更合理</a:t>
            </a:r>
            <a:r>
              <a:rPr lang="zh-CN">
                <a:solidFill>
                  <a:srgbClr val="0070C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就是按键设计的不合理 | 内幕原料还可以就是按键设计的不合理 | 按键布局不合理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内幕原料还可以就是按键设计的不合理 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989615" cy="1273810"/>
            <a:chOff x="3959" y="4193"/>
            <a:chExt cx="13117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10651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4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|</a:t>
              </a:r>
              <a:r>
                <a:rPr 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利用短语集合的文本改写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利用标签对应短语集进行改写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实验模型：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>
                <a:sym typeface="+mn-ea"/>
              </a:rPr>
              <a:t>基于</a:t>
            </a:r>
            <a:r>
              <a:rPr>
                <a:sym typeface="+mn-ea"/>
              </a:rPr>
              <a:t>bert</a:t>
            </a:r>
            <a:r>
              <a:rPr lang="zh-CN">
                <a:sym typeface="+mn-ea"/>
              </a:rPr>
              <a:t>的</a:t>
            </a:r>
            <a:r>
              <a:rPr lang="en-US" altLang="zh-CN">
                <a:sym typeface="+mn-ea"/>
              </a:rPr>
              <a:t>fine-tuning</a:t>
            </a:r>
            <a:r>
              <a:rPr lang="zh-CN" altLang="en-US">
                <a:sym typeface="+mn-ea"/>
              </a:rPr>
              <a:t>模型，用汽车评论训练的语言模型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  </a:t>
            </a:r>
            <a:endParaRPr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实验数据：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ym typeface="+mn-ea"/>
              </a:rPr>
              <a:t>汽车评论，4000条。</a:t>
            </a: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+mn-ea"/>
              </a:rPr>
              <a:t>实验过程：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1 统计80多万条汽车评论，生成每一条标签对应的短语集合，各标签对应的短语数量相差较大，常见标签对应数万条短语，少的只有个位数；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2 输入原始汽车评论，用欧拉上部署的多标签分类bert模型预测出标签，再输入评论和标签，用提取短语的bert模型提取对应的短语，从短语集合中挑选出合适的新短语，将原始短语替换成新短语； 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+mn-ea"/>
              </a:rPr>
              <a:t> 从短语集合中挑选新短语的策略：从每一个预测标签对应的短语集合中随机采样5条短语，用语言模型计算所有替换结果的ppl，选择ppl最小的那个结果。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实验过程</a:t>
            </a:r>
            <a:endParaRPr lang="zh-CN" altLang="en-US" sz="2400"/>
          </a:p>
        </p:txBody>
      </p:sp>
      <p:sp>
        <p:nvSpPr>
          <p:cNvPr id="2" name="圆角矩形 1"/>
          <p:cNvSpPr/>
          <p:nvPr/>
        </p:nvSpPr>
        <p:spPr>
          <a:xfrm>
            <a:off x="648970" y="1473835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汽车评论数据集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74700" y="4081780"/>
            <a:ext cx="1922145" cy="4895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这辆 车 不错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197225" y="2042160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paraphrase-BPNG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798570" y="147383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标签：短语集合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2" idx="3"/>
            <a:endCxn id="6" idx="1"/>
          </p:cNvCxnSpPr>
          <p:nvPr/>
        </p:nvCxnSpPr>
        <p:spPr>
          <a:xfrm>
            <a:off x="2571115" y="1718945"/>
            <a:ext cx="122745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2696845" y="2278380"/>
            <a:ext cx="504190" cy="2048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6350000" y="502285"/>
            <a:ext cx="3314700" cy="1511300"/>
            <a:chOff x="9130" y="1980"/>
            <a:chExt cx="5220" cy="2380"/>
          </a:xfrm>
        </p:grpSpPr>
        <p:pic>
          <p:nvPicPr>
            <p:cNvPr id="9" name="图片 8" descr="2019-04-18 13-54-11 的屏幕截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18" y="1980"/>
              <a:ext cx="4956" cy="2379"/>
            </a:xfrm>
            <a:prstGeom prst="rect">
              <a:avLst/>
            </a:prstGeom>
          </p:spPr>
        </p:pic>
        <p:sp>
          <p:nvSpPr>
            <p:cNvPr id="52" name="圆角矩形 51"/>
            <p:cNvSpPr/>
            <p:nvPr/>
          </p:nvSpPr>
          <p:spPr>
            <a:xfrm>
              <a:off x="9130" y="1980"/>
              <a:ext cx="5220" cy="2380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>
            <a:stCxn id="6" idx="3"/>
            <a:endCxn id="52" idx="1"/>
          </p:cNvCxnSpPr>
          <p:nvPr/>
        </p:nvCxnSpPr>
        <p:spPr>
          <a:xfrm flipV="1">
            <a:off x="5972810" y="1257935"/>
            <a:ext cx="377190" cy="4610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4" idx="3"/>
            <a:endCxn id="52" idx="1"/>
          </p:cNvCxnSpPr>
          <p:nvPr/>
        </p:nvCxnSpPr>
        <p:spPr>
          <a:xfrm flipV="1">
            <a:off x="5371465" y="1257935"/>
            <a:ext cx="978535" cy="10293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2" idx="3"/>
            <a:endCxn id="14" idx="1"/>
          </p:cNvCxnSpPr>
          <p:nvPr/>
        </p:nvCxnSpPr>
        <p:spPr>
          <a:xfrm flipH="1">
            <a:off x="9490710" y="1257935"/>
            <a:ext cx="173990" cy="7556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490710" y="1768475"/>
            <a:ext cx="2174240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adequacy(F1)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197225" y="2964815"/>
            <a:ext cx="2174240" cy="1116965"/>
            <a:chOff x="5235" y="4418"/>
            <a:chExt cx="3424" cy="1759"/>
          </a:xfrm>
        </p:grpSpPr>
        <p:sp>
          <p:nvSpPr>
            <p:cNvPr id="15" name="圆角矩形 14"/>
            <p:cNvSpPr/>
            <p:nvPr/>
          </p:nvSpPr>
          <p:spPr>
            <a:xfrm>
              <a:off x="5235" y="5407"/>
              <a:ext cx="3424" cy="77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paraphrase-ngrams</a:t>
              </a:r>
              <a:endParaRPr lang="en-US" altLang="zh-CN" sz="16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235" y="4418"/>
              <a:ext cx="3424" cy="77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raw-ngrams</a:t>
              </a:r>
              <a:endParaRPr lang="en-US" altLang="zh-CN"/>
            </a:p>
          </p:txBody>
        </p:sp>
      </p:grpSp>
      <p:cxnSp>
        <p:nvCxnSpPr>
          <p:cNvPr id="18" name="直接箭头连接符 17"/>
          <p:cNvCxnSpPr>
            <a:stCxn id="2" idx="3"/>
            <a:endCxn id="16" idx="1"/>
          </p:cNvCxnSpPr>
          <p:nvPr/>
        </p:nvCxnSpPr>
        <p:spPr>
          <a:xfrm>
            <a:off x="2571115" y="1718945"/>
            <a:ext cx="626110" cy="149098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5" idx="1"/>
          </p:cNvCxnSpPr>
          <p:nvPr/>
        </p:nvCxnSpPr>
        <p:spPr>
          <a:xfrm flipV="1">
            <a:off x="2676525" y="3837940"/>
            <a:ext cx="520700" cy="4813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094730" y="3265805"/>
            <a:ext cx="2174240" cy="4895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dissimilarity(F1)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6" idx="3"/>
            <a:endCxn id="21" idx="1"/>
          </p:cNvCxnSpPr>
          <p:nvPr/>
        </p:nvCxnSpPr>
        <p:spPr>
          <a:xfrm>
            <a:off x="5371465" y="3209925"/>
            <a:ext cx="723265" cy="3009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21" idx="1"/>
          </p:cNvCxnSpPr>
          <p:nvPr/>
        </p:nvCxnSpPr>
        <p:spPr>
          <a:xfrm flipV="1">
            <a:off x="5371465" y="3510915"/>
            <a:ext cx="723265" cy="32702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197225" y="4768850"/>
            <a:ext cx="2174240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language model</a:t>
            </a:r>
            <a:endParaRPr lang="en-US"/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>
            <a:off x="2683510" y="4326255"/>
            <a:ext cx="513715" cy="6877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  <a:endCxn id="29" idx="1"/>
          </p:cNvCxnSpPr>
          <p:nvPr/>
        </p:nvCxnSpPr>
        <p:spPr>
          <a:xfrm flipV="1">
            <a:off x="5371465" y="5009515"/>
            <a:ext cx="723265" cy="44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094730" y="4764405"/>
            <a:ext cx="2174240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fluency</a:t>
            </a:r>
            <a:endParaRPr lang="en-US" altLang="zh-CN"/>
          </a:p>
        </p:txBody>
      </p:sp>
      <p:pic>
        <p:nvPicPr>
          <p:cNvPr id="30" name="图片 29" descr="2019-04-18 14-05-52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5258435"/>
            <a:ext cx="1726565" cy="730885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9112250" y="3592195"/>
            <a:ext cx="2174240" cy="4895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svm regression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endCxn id="31" idx="1"/>
          </p:cNvCxnSpPr>
          <p:nvPr/>
        </p:nvCxnSpPr>
        <p:spPr>
          <a:xfrm>
            <a:off x="8241030" y="3508375"/>
            <a:ext cx="871220" cy="3289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3"/>
          </p:cNvCxnSpPr>
          <p:nvPr/>
        </p:nvCxnSpPr>
        <p:spPr>
          <a:xfrm flipV="1">
            <a:off x="8268970" y="3865245"/>
            <a:ext cx="825500" cy="11442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2"/>
            <a:endCxn id="31" idx="0"/>
          </p:cNvCxnSpPr>
          <p:nvPr/>
        </p:nvCxnSpPr>
        <p:spPr>
          <a:xfrm flipH="1">
            <a:off x="10199370" y="2258060"/>
            <a:ext cx="378460" cy="13341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860280" y="4768850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PEM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36" name="直接箭头连接符 35"/>
          <p:cNvCxnSpPr>
            <a:stCxn id="31" idx="2"/>
            <a:endCxn id="35" idx="0"/>
          </p:cNvCxnSpPr>
          <p:nvPr/>
        </p:nvCxnSpPr>
        <p:spPr>
          <a:xfrm>
            <a:off x="10199370" y="4081780"/>
            <a:ext cx="0" cy="6870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改写过程   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23085" y="1760220"/>
            <a:ext cx="192214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汽车评论数据集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185920" y="1760220"/>
            <a:ext cx="1732915" cy="48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/>
              <a:t>标签：短语集合</a:t>
            </a:r>
            <a:endParaRPr lang="zh-CN" sz="160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3752215" y="2005330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823085" y="5444490"/>
            <a:ext cx="1922145" cy="60134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这车动力足，</a:t>
            </a:r>
            <a:endParaRPr lang="zh-CN"/>
          </a:p>
          <a:p>
            <a:pPr algn="ctr"/>
            <a:r>
              <a:rPr lang="zh-CN"/>
              <a:t>油耗让我满意</a:t>
            </a:r>
            <a:endParaRPr lang="zh-CN"/>
          </a:p>
        </p:txBody>
      </p:sp>
      <p:cxnSp>
        <p:nvCxnSpPr>
          <p:cNvPr id="14" name="直接箭头连接符 13"/>
          <p:cNvCxnSpPr>
            <a:stCxn id="16" idx="3"/>
            <a:endCxn id="54" idx="1"/>
          </p:cNvCxnSpPr>
          <p:nvPr/>
        </p:nvCxnSpPr>
        <p:spPr>
          <a:xfrm>
            <a:off x="3574415" y="4109720"/>
            <a:ext cx="13595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3900" y="3864610"/>
            <a:ext cx="1580515" cy="4895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tag</a:t>
            </a:r>
            <a:r>
              <a:rPr lang="zh-CN" altLang="en-US"/>
              <a:t>：</a:t>
            </a:r>
            <a:r>
              <a:rPr lang="zh-CN" altLang="en-US"/>
              <a:t>油耗低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7" idx="3"/>
            <a:endCxn id="35" idx="1"/>
          </p:cNvCxnSpPr>
          <p:nvPr/>
        </p:nvCxnSpPr>
        <p:spPr>
          <a:xfrm>
            <a:off x="3745230" y="574548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0"/>
            <a:endCxn id="16" idx="2"/>
          </p:cNvCxnSpPr>
          <p:nvPr/>
        </p:nvCxnSpPr>
        <p:spPr>
          <a:xfrm flipV="1">
            <a:off x="2791460" y="4354195"/>
            <a:ext cx="0" cy="10902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" idx="3"/>
            <a:endCxn id="9" idx="1"/>
          </p:cNvCxnSpPr>
          <p:nvPr/>
        </p:nvCxnSpPr>
        <p:spPr>
          <a:xfrm>
            <a:off x="5918835" y="2005330"/>
            <a:ext cx="1118235" cy="31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4933950" y="3865245"/>
            <a:ext cx="1712595" cy="48958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油耗也挺不错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037070" y="1337945"/>
            <a:ext cx="2865120" cy="1334770"/>
            <a:chOff x="10037" y="2101"/>
            <a:chExt cx="4512" cy="2102"/>
          </a:xfrm>
        </p:grpSpPr>
        <p:sp>
          <p:nvSpPr>
            <p:cNvPr id="12" name="圆角矩形 11"/>
            <p:cNvSpPr/>
            <p:nvPr/>
          </p:nvSpPr>
          <p:spPr>
            <a:xfrm>
              <a:off x="10037" y="2101"/>
              <a:ext cx="3453" cy="2103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0037" y="2366"/>
              <a:ext cx="4513" cy="1598"/>
              <a:chOff x="1683" y="3268"/>
              <a:chExt cx="4513" cy="159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683" y="3590"/>
                <a:ext cx="578" cy="93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1200"/>
                  <a:t>油耗低</a:t>
                </a:r>
                <a:endParaRPr lang="zh-CN" altLang="en-US" sz="1200"/>
              </a:p>
            </p:txBody>
          </p:sp>
          <p:sp>
            <p:nvSpPr>
              <p:cNvPr id="15" name="左大括号 14"/>
              <p:cNvSpPr/>
              <p:nvPr/>
            </p:nvSpPr>
            <p:spPr>
              <a:xfrm>
                <a:off x="2334" y="3347"/>
                <a:ext cx="463" cy="142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62" y="3268"/>
                <a:ext cx="3435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我认为油耗还不错</a:t>
                </a:r>
                <a:endParaRPr lang="zh-CN" altLang="en-US" sz="1200"/>
              </a:p>
              <a:p>
                <a:r>
                  <a:rPr lang="zh-CN" altLang="en-US" sz="1200"/>
                  <a:t>油耗也挺不错</a:t>
                </a:r>
                <a:endParaRPr lang="zh-CN" altLang="en-US" sz="1200"/>
              </a:p>
              <a:p>
                <a:r>
                  <a:rPr lang="zh-CN" altLang="en-US" sz="1200"/>
                  <a:t> </a:t>
                </a:r>
                <a:r>
                  <a:rPr lang="en-US" altLang="zh-CN" sz="1200"/>
                  <a:t>……</a:t>
                </a:r>
                <a:endParaRPr lang="en-US" altLang="zh-CN" sz="1200"/>
              </a:p>
              <a:p>
                <a:endParaRPr lang="en-US" altLang="zh-CN" sz="1200"/>
              </a:p>
              <a:p>
                <a:r>
                  <a:rPr lang="en-US" altLang="zh-CN" sz="1200"/>
                  <a:t>油耗让我满意</a:t>
                </a:r>
                <a:endParaRPr lang="en-US" altLang="zh-CN" sz="1200"/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2749550" y="4521835"/>
            <a:ext cx="367030" cy="8813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200"/>
              <a:t>预测标签</a:t>
            </a:r>
            <a:endParaRPr lang="zh-CN" altLang="en-US" sz="1200"/>
          </a:p>
        </p:txBody>
      </p:sp>
      <p:cxnSp>
        <p:nvCxnSpPr>
          <p:cNvPr id="33" name="直接箭头连接符 32"/>
          <p:cNvCxnSpPr>
            <a:stCxn id="3" idx="2"/>
          </p:cNvCxnSpPr>
          <p:nvPr/>
        </p:nvCxnSpPr>
        <p:spPr>
          <a:xfrm flipH="1">
            <a:off x="4535170" y="2249805"/>
            <a:ext cx="524510" cy="1831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574415" y="3806190"/>
            <a:ext cx="218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选择新短语</a:t>
            </a:r>
            <a:endParaRPr lang="zh-CN" sz="1200"/>
          </a:p>
        </p:txBody>
      </p:sp>
      <p:sp>
        <p:nvSpPr>
          <p:cNvPr id="35" name="圆角矩形 34"/>
          <p:cNvSpPr/>
          <p:nvPr/>
        </p:nvSpPr>
        <p:spPr>
          <a:xfrm>
            <a:off x="4933950" y="5500370"/>
            <a:ext cx="1712595" cy="4895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油耗让我满意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521710" y="4347845"/>
            <a:ext cx="1412240" cy="11817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745230" y="5444490"/>
            <a:ext cx="218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提取短语</a:t>
            </a:r>
            <a:endParaRPr lang="zh-CN" sz="1200"/>
          </a:p>
        </p:txBody>
      </p:sp>
      <p:cxnSp>
        <p:nvCxnSpPr>
          <p:cNvPr id="38" name="直接箭头连接符 37"/>
          <p:cNvCxnSpPr>
            <a:stCxn id="54" idx="3"/>
            <a:endCxn id="41" idx="1"/>
          </p:cNvCxnSpPr>
          <p:nvPr/>
        </p:nvCxnSpPr>
        <p:spPr>
          <a:xfrm>
            <a:off x="6646545" y="4110355"/>
            <a:ext cx="1215390" cy="789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3"/>
            <a:endCxn id="41" idx="1"/>
          </p:cNvCxnSpPr>
          <p:nvPr/>
        </p:nvCxnSpPr>
        <p:spPr>
          <a:xfrm flipV="1">
            <a:off x="6646545" y="4899660"/>
            <a:ext cx="1215390" cy="8458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861935" y="4598670"/>
            <a:ext cx="1901190" cy="601345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这车动力足，</a:t>
            </a:r>
            <a:endParaRPr lang="zh-CN">
              <a:solidFill>
                <a:schemeClr val="tx1"/>
              </a:solidFill>
            </a:endParaRPr>
          </a:p>
          <a:p>
            <a:pPr algn="ctr"/>
            <a:r>
              <a:rPr lang="zh-CN">
                <a:solidFill>
                  <a:schemeClr val="tx1"/>
                </a:solidFill>
              </a:rPr>
              <a:t>油耗也挺不错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981825" y="4747895"/>
            <a:ext cx="8261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替换短语</a:t>
            </a:r>
            <a:endParaRPr lang="zh-CN" sz="1200"/>
          </a:p>
        </p:txBody>
      </p:sp>
      <p:sp>
        <p:nvSpPr>
          <p:cNvPr id="61" name="文本框 60"/>
          <p:cNvSpPr txBox="1"/>
          <p:nvPr/>
        </p:nvSpPr>
        <p:spPr>
          <a:xfrm>
            <a:off x="4257040" y="2536825"/>
            <a:ext cx="398145" cy="908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400" b="1">
                <a:solidFill>
                  <a:srgbClr val="00B0F0"/>
                </a:solidFill>
              </a:rPr>
              <a:t>选择策略</a:t>
            </a:r>
            <a:endParaRPr lang="zh-CN" altLang="en-US" sz="1400" b="1">
              <a:solidFill>
                <a:srgbClr val="00B0F0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318000" y="2536190"/>
            <a:ext cx="336550" cy="90868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短语选择策略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30325"/>
            <a:ext cx="10117455" cy="5123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ym typeface="+mn-ea"/>
              </a:rPr>
              <a:t>1. </a:t>
            </a:r>
            <a:r>
              <a:rPr lang="zh-CN" altLang="en-US">
                <a:sym typeface="+mn-ea"/>
              </a:rPr>
              <a:t>随机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200"/>
              </a:spcAft>
              <a:buFont typeface="+mj-lt"/>
              <a:buNone/>
            </a:pPr>
            <a:r>
              <a:rPr lang="zh-CN" altLang="en-US">
                <a:sym typeface="+mn-ea"/>
              </a:rPr>
              <a:t>缺点：语义不通顺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计算改写结果的</a:t>
            </a:r>
            <a:r>
              <a:rPr lang="en-US" altLang="zh-CN">
                <a:sym typeface="+mn-ea"/>
              </a:rPr>
              <a:t>PPL</a:t>
            </a:r>
            <a:r>
              <a:rPr lang="zh-CN" altLang="en-US">
                <a:sym typeface="+mn-ea"/>
              </a:rPr>
              <a:t>，取最低者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各标签对应的短语数量相差较大，常见标签对应数万条短语，少的只有个位数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olidFill>
                  <a:srgbClr val="00B0F0"/>
                </a:solidFill>
                <a:sym typeface="+mn-ea"/>
              </a:rPr>
              <a:t>全部计算</a:t>
            </a:r>
            <a:r>
              <a:rPr lang="zh-CN" altLang="en-US">
                <a:sym typeface="+mn-ea"/>
              </a:rPr>
              <a:t>：耗时太大，改写效率很低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olidFill>
                  <a:srgbClr val="00B0F0"/>
                </a:solidFill>
                <a:sym typeface="+mn-ea"/>
              </a:rPr>
              <a:t>采样</a:t>
            </a:r>
            <a:r>
              <a:rPr lang="zh-CN" altLang="en-US">
                <a:sym typeface="+mn-ea"/>
              </a:rPr>
              <a:t>：</a:t>
            </a:r>
            <a:r>
              <a:rPr lang="en-US">
                <a:sym typeface="+mn-ea"/>
              </a:rPr>
              <a:t>从每一个预测标签对应的短语集合中随机采样N条短语</a:t>
            </a:r>
            <a:endParaRPr 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ym typeface="+mn-ea"/>
              </a:rPr>
              <a:t>计算方式选择：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ym typeface="+mn-ea"/>
              </a:rPr>
              <a:t>预测出的标签数量：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，采样数量：</a:t>
            </a:r>
            <a:r>
              <a:rPr lang="en-US" altLang="zh-CN">
                <a:sym typeface="+mn-ea"/>
              </a:rPr>
              <a:t>N</a:t>
            </a:r>
            <a:endParaRPr lang="en-US">
              <a:sym typeface="+mn-ea"/>
            </a:endParaRPr>
          </a:p>
          <a:p>
            <a:pPr marL="400050" indent="-400050" fontAlgn="auto">
              <a:spcBef>
                <a:spcPts val="600"/>
              </a:spcBef>
              <a:buFont typeface="+mj-lt"/>
              <a:buAutoNum type="romanUcPeriod"/>
            </a:pPr>
            <a:r>
              <a:rPr lang="en-US">
                <a:solidFill>
                  <a:srgbClr val="00B0F0"/>
                </a:solidFill>
                <a:sym typeface="+mn-ea"/>
              </a:rPr>
              <a:t>beamsearch</a:t>
            </a:r>
            <a:endParaRPr lang="en-US">
              <a:solidFill>
                <a:srgbClr val="00B0F0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ym typeface="+mn-ea"/>
              </a:rPr>
              <a:t>预测出的标签数量：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，采样数量：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，则所有可能的改写结果数量为 </a:t>
            </a:r>
            <a:r>
              <a:rPr lang="en-US" altLang="zh-CN">
                <a:sym typeface="+mn-ea"/>
              </a:rPr>
              <a:t>T^N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的选择需要权衡性能和效率，目前取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。</a:t>
            </a:r>
            <a:endParaRPr lang="en-US">
              <a:solidFill>
                <a:srgbClr val="00B0F0"/>
              </a:solidFill>
              <a:sym typeface="+mn-ea"/>
            </a:endParaRPr>
          </a:p>
          <a:p>
            <a:pPr marL="400050" indent="-400050" fontAlgn="auto">
              <a:spcBef>
                <a:spcPts val="600"/>
              </a:spcBef>
              <a:buFont typeface="+mj-lt"/>
              <a:buAutoNum type="romanUcPeriod"/>
            </a:pPr>
            <a:r>
              <a:rPr lang="en-US">
                <a:solidFill>
                  <a:srgbClr val="00B0F0"/>
                </a:solidFill>
                <a:sym typeface="+mn-ea"/>
              </a:rPr>
              <a:t>greedy</a:t>
            </a:r>
            <a:endParaRPr 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ym typeface="+mn-ea"/>
              </a:rPr>
              <a:t>时间复杂度为 </a:t>
            </a:r>
            <a:r>
              <a:rPr lang="en-US" altLang="zh-CN">
                <a:sym typeface="+mn-ea"/>
              </a:rPr>
              <a:t>O(</a:t>
            </a:r>
            <a:r>
              <a:rPr lang="en-US" altLang="zh-CN">
                <a:sym typeface="+mn-ea"/>
              </a:rPr>
              <a:t>T *N)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结果分析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16355"/>
            <a:ext cx="10117455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一部分改写效果还不错，从短语集合中选取的新短语较好的保留了语义，多样性比之前有很大提高。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我身高只有1.70米，空间是宽敞的，车轴距2.7米，腿部空间比较充足。 | 空间宽裕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我身高只有1.70米，</a:t>
            </a:r>
            <a:r>
              <a:rPr>
                <a:solidFill>
                  <a:srgbClr val="00B0F0"/>
                </a:solidFill>
                <a:sym typeface="+mn-ea"/>
              </a:rPr>
              <a:t>这款车的大空间是我的最爱</a:t>
            </a:r>
            <a:r>
              <a:rPr>
                <a:sym typeface="+mn-ea"/>
              </a:rPr>
              <a:t>，车轴距2.7米，腿部空间比较充足。 | 空间够大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操控：方向盘轻盈，指向很准。 | 转向力度适中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olidFill>
                  <a:srgbClr val="00B0F0"/>
                </a:solidFill>
                <a:sym typeface="+mn-ea"/>
              </a:rPr>
              <a:t>转向的时候不费力</a:t>
            </a:r>
            <a:r>
              <a:rPr>
                <a:sym typeface="+mn-ea"/>
              </a:rPr>
              <a:t>，</a:t>
            </a:r>
            <a:r>
              <a:rPr>
                <a:solidFill>
                  <a:srgbClr val="00B0F0"/>
                </a:solidFill>
                <a:sym typeface="+mn-ea"/>
              </a:rPr>
              <a:t>方向盘很轻指向也很清晰</a:t>
            </a:r>
            <a:r>
              <a:rPr>
                <a:sym typeface="+mn-ea"/>
              </a:rPr>
              <a:t>。 | 转向轻盈 | 方向盘指向精准 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100块稳稳280，油耗还是可以地 | 油耗低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100块稳稳280，</a:t>
            </a:r>
            <a:r>
              <a:rPr>
                <a:solidFill>
                  <a:srgbClr val="00B0F0"/>
                </a:solidFill>
                <a:sym typeface="+mn-ea"/>
              </a:rPr>
              <a:t>这款车的油耗是我对它最满意的一方面</a:t>
            </a:r>
            <a:r>
              <a:rPr>
                <a:sym typeface="+mn-ea"/>
              </a:rPr>
              <a:t> | 油耗满意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8189595" cy="1516380"/>
            <a:chOff x="3959" y="4193"/>
            <a:chExt cx="12897" cy="2388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10431" cy="2174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1</a:t>
              </a:r>
              <a:r>
                <a:rPr lang="zh-CN" altLang="en-US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en-US" altLang="zh-CN" sz="36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|</a:t>
              </a:r>
              <a:r>
                <a:rPr lang="en-US" altLang="zh-CN" sz="36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36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基于</a:t>
              </a:r>
              <a:r>
                <a:rPr lang="en-US" altLang="zh-CN" sz="36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Transformer</a:t>
              </a:r>
              <a:r>
                <a:rPr lang="zh-CN" altLang="en-US" sz="36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的文本改写</a:t>
              </a:r>
              <a:endParaRPr lang="zh-CN" altLang="en-US" sz="36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结果分析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16355"/>
            <a:ext cx="10117455" cy="5246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在改写不佳的结果中，有以下几种类型：  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>
                <a:sym typeface="+mn-ea"/>
              </a:rPr>
              <a:t>标签预测错误，</a:t>
            </a:r>
            <a:r>
              <a:rPr lang="zh-CN">
                <a:sym typeface="+mn-ea"/>
              </a:rPr>
              <a:t>目前标签</a:t>
            </a:r>
            <a:r>
              <a:rPr>
                <a:sym typeface="+mn-ea"/>
              </a:rPr>
              <a:t>预测准确率只有30%左右，不过其中也有不少预测结果和真实标签语义接近。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感觉除了动力弱一点，提速不够快，操控还是可以的。 | 操控好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olidFill>
                  <a:srgbClr val="00B0F0"/>
                </a:solidFill>
                <a:sym typeface="+mn-ea"/>
              </a:rPr>
              <a:t>动力表现还是很不错的</a:t>
            </a:r>
            <a:r>
              <a:rPr>
                <a:sym typeface="+mn-ea"/>
              </a:rPr>
              <a:t>，提速不够快，操控还是可以的。 | 动力不足 | 动力够用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 startAt="2"/>
            </a:pPr>
            <a:r>
              <a:rPr>
                <a:sym typeface="+mn-ea"/>
              </a:rPr>
              <a:t>新的短语中有车型等信息，可能无法与原句匹配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稳定易于便捷的操控性，非常适合新手+女司机 | 操控好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olidFill>
                  <a:srgbClr val="00B0F0"/>
                </a:solidFill>
                <a:sym typeface="+mn-ea"/>
              </a:rPr>
              <a:t>标准的</a:t>
            </a:r>
            <a:r>
              <a:rPr>
                <a:solidFill>
                  <a:srgbClr val="FF0000"/>
                </a:solidFill>
                <a:sym typeface="+mn-ea"/>
              </a:rPr>
              <a:t>马自达</a:t>
            </a:r>
            <a:r>
              <a:rPr>
                <a:solidFill>
                  <a:srgbClr val="00B0F0"/>
                </a:solidFill>
                <a:sym typeface="+mn-ea"/>
              </a:rPr>
              <a:t>的操控</a:t>
            </a:r>
            <a:r>
              <a:rPr>
                <a:sym typeface="+mn-ea"/>
              </a:rPr>
              <a:t>，非常适合新手+女司机 | 容易操控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结果分析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16355"/>
            <a:ext cx="10117455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spcBef>
                <a:spcPts val="600"/>
              </a:spcBef>
              <a:buFont typeface="+mj-lt"/>
              <a:buAutoNum type="arabicPeriod" startAt="3"/>
            </a:pPr>
            <a:r>
              <a:rPr>
                <a:sym typeface="+mn-ea"/>
              </a:rPr>
              <a:t>标签预测正确，但标注短语质量不佳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百公里油耗大约八个左右，现在还觉着能够接受。 | 油耗低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olidFill>
                  <a:srgbClr val="00B0F0"/>
                </a:solidFill>
                <a:sym typeface="+mn-ea"/>
              </a:rPr>
              <a:t>油耗也不像一般的日系车那么低</a:t>
            </a:r>
            <a:r>
              <a:rPr>
                <a:sym typeface="+mn-ea"/>
              </a:rPr>
              <a:t>，现在还觉着能够接受。 | 油耗低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ym typeface="+mn-ea"/>
              </a:rPr>
              <a:t>4.  </a:t>
            </a:r>
            <a:r>
              <a:rPr>
                <a:sym typeface="+mn-ea"/>
              </a:rPr>
              <a:t>上下文不通顺，在短语开头为连接词时容易出现这种情况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相对同款3.0排量来说，雅尊的耗油量比较大。 | 油耗较高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>
                <a:sym typeface="+mn-ea"/>
              </a:rPr>
              <a:t>相对同款3.0排量来说，</a:t>
            </a:r>
            <a:r>
              <a:rPr>
                <a:solidFill>
                  <a:srgbClr val="00B0F0"/>
                </a:solidFill>
                <a:sym typeface="+mn-ea"/>
              </a:rPr>
              <a:t>所以油耗有点高</a:t>
            </a:r>
            <a:r>
              <a:rPr>
                <a:sym typeface="+mn-ea"/>
              </a:rPr>
              <a:t>。 | 油耗偏高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改进计划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16355"/>
            <a:ext cx="10117455" cy="3122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>
                <a:sym typeface="+mn-ea"/>
              </a:rPr>
              <a:t>优化标签预测模型，提高准确率；</a:t>
            </a:r>
            <a:endParaRPr lang="zh-CN"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>
                <a:sym typeface="+mn-ea"/>
              </a:rPr>
              <a:t>将品牌车型等信息替换为</a:t>
            </a:r>
            <a:r>
              <a:rPr lang="zh-CN" altLang="en-US">
                <a:sym typeface="+mn-ea"/>
              </a:rPr>
              <a:t>评论对应的信息：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NER</a:t>
            </a:r>
            <a:r>
              <a:rPr lang="zh-CN" altLang="en-US">
                <a:sym typeface="+mn-ea"/>
              </a:rPr>
              <a:t>标注，或者用同类信息的列表去搜索；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ym typeface="+mn-ea"/>
              </a:rPr>
              <a:t>      一个难点：短语中存在多个该类信息如何处理？</a:t>
            </a:r>
            <a:endParaRPr lang="zh-CN" altLang="en-US"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>
                <a:sym typeface="+mn-ea"/>
              </a:rPr>
              <a:t>（一个难点：短语中存在多个该类信息）</a:t>
            </a:r>
            <a:endParaRPr lang="zh-CN" altLang="en-US"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zh-CN" altLang="en-US">
                <a:sym typeface="+mn-ea"/>
              </a:rPr>
              <a:t>     </a:t>
            </a:r>
            <a:endParaRPr lang="zh-CN" altLang="en-US">
              <a:sym typeface="+mn-ea"/>
            </a:endParaRPr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ym typeface="+mn-ea"/>
              </a:rPr>
              <a:t>结果分析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4383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利用标签对应短语集进行改写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51280"/>
            <a:ext cx="1011745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实验结果：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ym typeface="+mn-ea"/>
              </a:rPr>
              <a:t>accuracy:  0.900	  precision:   0.935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+mj-lt"/>
              <a:buNone/>
            </a:pPr>
            <a:r>
              <a:rPr lang="en-US">
                <a:sym typeface="+mn-ea"/>
              </a:rPr>
              <a:t>recall:        0.926	  f1-score:     0.928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 摸到的地方都是软的 | 内饰做工用料很扎实 | 内饰用料好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内饰做工用料很扎实，摸到的地方都是软的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olidFill>
                  <a:srgbClr val="0070C0"/>
                </a:solidFill>
                <a:sym typeface="+mn-ea"/>
              </a:rPr>
              <a:t>    有时预测结果甚至比真实结果更合理</a:t>
            </a:r>
            <a:r>
              <a:rPr lang="zh-CN">
                <a:solidFill>
                  <a:srgbClr val="0070C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就是按键设计的不合理 | 内幕原料还可以就是按键设计的不合理 | 按键布局不合理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内幕原料还可以就是按键设计的不合理 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错误结果分析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51280"/>
            <a:ext cx="1011745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预测不同，但短语语义符合标签</a:t>
            </a:r>
            <a:endParaRPr>
              <a:solidFill>
                <a:srgbClr val="0070C0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>
                <a:solidFill>
                  <a:srgbClr val="0070C0"/>
                </a:solidFill>
                <a:sym typeface="+mn-ea"/>
              </a:rPr>
              <a:t>当</a:t>
            </a:r>
            <a:r>
              <a:rPr>
                <a:solidFill>
                  <a:srgbClr val="0070C0"/>
                </a:solidFill>
                <a:sym typeface="+mn-ea"/>
              </a:rPr>
              <a:t>评论中有多个短语都能匹配标签</a:t>
            </a:r>
            <a:r>
              <a:rPr lang="zh-CN">
                <a:solidFill>
                  <a:srgbClr val="0070C0"/>
                </a:solidFill>
                <a:sym typeface="+mn-ea"/>
              </a:rPr>
              <a:t>时，有可能会预测出另一个短语，或者多个短语：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空间要大了不少 | 空间很大 | 空间够大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 空间很大，对比了身边朋友的几款车子，空间要大了不少。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 摸到的地方都是软的 | 内饰做工用料很扎实 | 内饰用料好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内饰做工用料很扎实，摸到的地方都是软的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olidFill>
                  <a:srgbClr val="0070C0"/>
                </a:solidFill>
                <a:sym typeface="+mn-ea"/>
              </a:rPr>
              <a:t>    有时预测结果甚至比真实结果更合理</a:t>
            </a:r>
            <a:r>
              <a:rPr lang="zh-CN">
                <a:solidFill>
                  <a:srgbClr val="0070C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就是按键设计的不合理 | 内幕原料还可以就是按键设计的不合理 | 按键布局不合理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内幕原料还可以就是按键设计的不合理 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错误结果分析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351280"/>
            <a:ext cx="1011745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>
                <a:solidFill>
                  <a:srgbClr val="0070C0"/>
                </a:solidFill>
                <a:sym typeface="+mn-ea"/>
              </a:rPr>
              <a:t>预测不同，但短语语义符合标签</a:t>
            </a:r>
            <a:endParaRPr>
              <a:solidFill>
                <a:srgbClr val="0070C0"/>
              </a:solidFill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>
                <a:solidFill>
                  <a:srgbClr val="0070C0"/>
                </a:solidFill>
                <a:sym typeface="+mn-ea"/>
              </a:rPr>
              <a:t>当</a:t>
            </a:r>
            <a:r>
              <a:rPr>
                <a:solidFill>
                  <a:srgbClr val="0070C0"/>
                </a:solidFill>
                <a:sym typeface="+mn-ea"/>
              </a:rPr>
              <a:t>评论中有多个短语都能匹配标签</a:t>
            </a:r>
            <a:r>
              <a:rPr lang="zh-CN">
                <a:solidFill>
                  <a:srgbClr val="0070C0"/>
                </a:solidFill>
                <a:sym typeface="+mn-ea"/>
              </a:rPr>
              <a:t>时，有可能会预测出另一个短语，或者多个短语：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空间要大了不少 | 空间很大 | 空间够大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 空间很大，对比了身边朋友的几款车子，空间要大了不少。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 摸到的地方都是软的 | 内饰做工用料很扎实 | 内饰用料好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内饰做工用料很扎实，摸到的地方都是软的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r>
              <a:rPr>
                <a:solidFill>
                  <a:srgbClr val="0070C0"/>
                </a:solidFill>
                <a:sym typeface="+mn-ea"/>
              </a:rPr>
              <a:t>    有时预测结果甚至比真实结果更合理</a:t>
            </a:r>
            <a:r>
              <a:rPr lang="zh-CN">
                <a:solidFill>
                  <a:srgbClr val="0070C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就是按键设计的不合理 | 内幕原料还可以就是按键设计的不合理 | 按键布局不合理</a:t>
            </a:r>
            <a:endParaRPr>
              <a:sym typeface="+mn-ea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内幕原料还可以就是按键设计的不合理 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后续工作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2846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评论改写：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添加新的数据集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Transformer-big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bert</a:t>
            </a:r>
            <a:endParaRPr lang="en-US" altLang="zh-CN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调研新的改写方式</a:t>
            </a:r>
            <a:endParaRPr lang="zh-CN" altLang="en-US"/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评价系统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查找汽车领域平行语料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/>
              <a:t>调研新的语义衡量标准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7075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参考文献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9815" y="1546860"/>
            <a:ext cx="1011745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《PEM: A Paraphrase Evaluation Metric Exploiting Parallel Texts》</a:t>
            </a:r>
            <a:endParaRPr lang="zh-CN" altLang="en-US"/>
          </a:p>
          <a:p>
            <a:pPr marL="342900" indent="-342900" fontAlgn="auto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https://blog.csdn.net/han_xiaoyang/article/details/10298821</a:t>
            </a:r>
            <a:endParaRPr lang="zh-CN" altLang="en-US"/>
          </a:p>
          <a:p>
            <a:pPr marL="800100" lvl="1" indent="-34290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57830" y="2403475"/>
            <a:ext cx="6221095" cy="2051050"/>
            <a:chOff x="5746" y="3686"/>
            <a:chExt cx="9797" cy="3230"/>
          </a:xfrm>
        </p:grpSpPr>
        <p:sp>
          <p:nvSpPr>
            <p:cNvPr id="6" name="任意多边形 5"/>
            <p:cNvSpPr/>
            <p:nvPr/>
          </p:nvSpPr>
          <p:spPr>
            <a:xfrm rot="2700000">
              <a:off x="610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74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9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谢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2700000">
              <a:off x="860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24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9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谢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2700000">
              <a:off x="1114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78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3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大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2700000">
              <a:off x="1378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342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87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家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61975" y="495300"/>
            <a:ext cx="11068050" cy="5867400"/>
          </a:xfrm>
          <a:prstGeom prst="rect">
            <a:avLst/>
          </a:prstGeom>
          <a:noFill/>
          <a:ln w="12700" cmpd="sng">
            <a:solidFill>
              <a:schemeClr val="tx1">
                <a:lumMod val="85000"/>
                <a:lumOff val="15000"/>
                <a:alpha val="4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77240" y="70485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77240" y="70485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H="1">
            <a:off x="10922000" y="568325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>
            <a:off x="10883900" y="565277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437640" y="397510"/>
            <a:ext cx="9170035" cy="578421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6533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737" y="7996"/>
              <a:ext cx="1728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7352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341100" y="697865"/>
            <a:ext cx="0" cy="549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446655" y="808355"/>
            <a:ext cx="1633220" cy="444500"/>
            <a:chOff x="4124" y="1812"/>
            <a:chExt cx="2335" cy="700"/>
          </a:xfrm>
        </p:grpSpPr>
        <p:sp>
          <p:nvSpPr>
            <p:cNvPr id="10" name="文本框 9"/>
            <p:cNvSpPr txBox="1"/>
            <p:nvPr/>
          </p:nvSpPr>
          <p:spPr>
            <a:xfrm>
              <a:off x="4690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目的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24" y="1812"/>
              <a:ext cx="525" cy="700"/>
              <a:chOff x="3764" y="4397"/>
              <a:chExt cx="1505" cy="2006"/>
            </a:xfrm>
          </p:grpSpPr>
          <p:sp>
            <p:nvSpPr>
              <p:cNvPr id="11" name="任意多边形 10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5045710" y="808355"/>
            <a:ext cx="1633220" cy="444500"/>
            <a:chOff x="8149" y="1812"/>
            <a:chExt cx="2335" cy="700"/>
          </a:xfrm>
        </p:grpSpPr>
        <p:sp>
          <p:nvSpPr>
            <p:cNvPr id="26" name="文本框 25"/>
            <p:cNvSpPr txBox="1"/>
            <p:nvPr/>
          </p:nvSpPr>
          <p:spPr>
            <a:xfrm>
              <a:off x="8715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数据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149" y="1812"/>
              <a:ext cx="525" cy="700"/>
              <a:chOff x="3764" y="4397"/>
              <a:chExt cx="1505" cy="2006"/>
            </a:xfrm>
          </p:grpSpPr>
          <p:sp>
            <p:nvSpPr>
              <p:cNvPr id="28" name="任意多边形 27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7644765" y="808355"/>
            <a:ext cx="1633220" cy="444500"/>
            <a:chOff x="11689" y="1812"/>
            <a:chExt cx="2335" cy="700"/>
          </a:xfrm>
        </p:grpSpPr>
        <p:sp>
          <p:nvSpPr>
            <p:cNvPr id="30" name="文本框 29"/>
            <p:cNvSpPr txBox="1"/>
            <p:nvPr/>
          </p:nvSpPr>
          <p:spPr>
            <a:xfrm>
              <a:off x="12255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模型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1689" y="1812"/>
              <a:ext cx="525" cy="700"/>
              <a:chOff x="3764" y="4397"/>
              <a:chExt cx="1505" cy="2006"/>
            </a:xfrm>
          </p:grpSpPr>
          <p:sp>
            <p:nvSpPr>
              <p:cNvPr id="32" name="任意多边形 31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2306955" y="1299845"/>
            <a:ext cx="2620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</a:rPr>
              <a:t>在保留原文本语义的前提下，尽可能地改变文本的表达方式</a:t>
            </a:r>
            <a:endParaRPr lang="zh-CN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935855" y="1299845"/>
            <a:ext cx="2620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</a:rPr>
              <a:t>汽车评论数据集</a:t>
            </a:r>
            <a:endParaRPr 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zh-CN">
                <a:latin typeface="微软雅黑 Light" panose="020B0502040204020203" charset="-122"/>
                <a:ea typeface="微软雅黑 Light" panose="020B0502040204020203" charset="-122"/>
              </a:rPr>
              <a:t>原始大小：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1M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5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～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80 tokens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410k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507605" y="1300480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atin typeface="微软雅黑 Light" panose="020B0502040204020203" charset="-122"/>
                <a:ea typeface="微软雅黑 Light" panose="020B0502040204020203" charset="-122"/>
              </a:rPr>
              <a:t>Transformer</a:t>
            </a:r>
            <a:endParaRPr 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4625" y="2347595"/>
            <a:ext cx="91586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raw：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/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rewrite：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/>
              <a:t>驾驶 感受 不错 ， 真 耐看 ， 平常 开车 上下班 ， 操控 给 人 一种 随心所欲 的 感觉 ， 外观 很漂亮 ， 设计 新颖 ， 加速 表现 ： 动力 虽然 不是 很足 ， 省油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A.  mask</a:t>
            </a:r>
            <a:r>
              <a:rPr lang="zh-CN" altLang="en-US" sz="2400"/>
              <a:t>短语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671955"/>
            <a:ext cx="106749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0070C0"/>
                </a:solidFill>
              </a:rPr>
              <a:t>input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外观 [sep] __瑞虎7__ __最满意__ 驾驶 性能 超好 ， 还 真 别说 ， 会 开车 的 ， 开着 瑞虎 7 操控 感觉 肯定 也 不错 ， &lt;mask&gt; ， 设计 不会 老土 ， 最后 就是 虽然 加速 动力 欠缺 ， 但是 确实 很 省油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label1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外观 造型 漂亮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label2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关键词提取策略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350645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关键词的提取策略分为以下四个优先级从高到低进行，当高优先级策略的提取数量不足时继续下一个优先级的提取。</a:t>
            </a:r>
            <a:endParaRPr lang="en-US" altLang="zh-CN"/>
          </a:p>
          <a:p>
            <a:endParaRPr lang="en-US" altLang="zh-CN"/>
          </a:p>
          <a:p>
            <a:pPr marL="594995" lvl="0" indent="-342900" fontAlgn="auto">
              <a:buAutoNum type="arabicPeriod"/>
            </a:pPr>
            <a:r>
              <a:rPr lang="zh-CN" altLang="en-US"/>
              <a:t>计算整个语料库的</a:t>
            </a:r>
            <a:r>
              <a:rPr lang="en-US" altLang="zh-CN"/>
              <a:t>tfidf</a:t>
            </a:r>
            <a:r>
              <a:rPr lang="zh-CN" altLang="en-US"/>
              <a:t>值（去除停用词），取前</a:t>
            </a:r>
            <a:r>
              <a:rPr lang="en-US" altLang="zh-CN"/>
              <a:t>1000</a:t>
            </a:r>
            <a:r>
              <a:rPr lang="zh-CN" altLang="en-US"/>
              <a:t>作为关键词表，优先提取关键词表的词语；</a:t>
            </a:r>
            <a:endParaRPr lang="zh-CN" altLang="en-US"/>
          </a:p>
          <a:p>
            <a:pPr marL="594995" lvl="0" indent="-342900" fontAlgn="auto">
              <a:buAutoNum type="arabicPeriod"/>
            </a:pPr>
            <a:r>
              <a:rPr lang="zh-CN" altLang="en-US"/>
              <a:t>保留数字和单位；</a:t>
            </a:r>
            <a:endParaRPr lang="zh-CN" altLang="en-US"/>
          </a:p>
          <a:p>
            <a:pPr marL="594995" lvl="0" indent="-342900" fontAlgn="auto">
              <a:buAutoNum type="arabicPeriod"/>
            </a:pPr>
            <a:r>
              <a:rPr lang="zh-CN" altLang="en-US"/>
              <a:t>计算短语中词语的</a:t>
            </a:r>
            <a:r>
              <a:rPr lang="en-US" altLang="zh-CN"/>
              <a:t>tfidf</a:t>
            </a:r>
            <a:r>
              <a:rPr lang="zh-CN" altLang="en-US"/>
              <a:t>值，提取高分词语；</a:t>
            </a:r>
            <a:endParaRPr lang="zh-CN" altLang="en-US"/>
          </a:p>
          <a:p>
            <a:pPr marL="594995" lvl="0" indent="-342900" fontAlgn="auto">
              <a:buAutoNum type="arabicPeriod"/>
            </a:pPr>
            <a:r>
              <a:rPr lang="zh-CN" altLang="en-US"/>
              <a:t>选取停用词中</a:t>
            </a:r>
            <a:r>
              <a:rPr lang="en-US" altLang="zh-CN"/>
              <a:t>tfidf</a:t>
            </a:r>
            <a:r>
              <a:rPr lang="zh-CN" altLang="en-US"/>
              <a:t>值高的词语。</a:t>
            </a:r>
            <a:endParaRPr lang="zh-CN" altLang="en-US"/>
          </a:p>
          <a:p>
            <a:pPr marL="342900" indent="-342900"/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划分优先级的原因：</a:t>
            </a:r>
            <a:endParaRPr lang="zh-CN" altLang="en-US"/>
          </a:p>
          <a:p>
            <a:pPr marL="252095" lvl="1" fontAlgn="auto"/>
            <a:r>
              <a:rPr lang="zh-CN" altLang="en-US"/>
              <a:t>短语中各个词语的词频都很小，最常见的情况是每个词语的词频都为</a:t>
            </a:r>
            <a:r>
              <a:rPr lang="en-US" altLang="zh-CN"/>
              <a:t>1</a:t>
            </a:r>
            <a:r>
              <a:rPr lang="zh-CN" altLang="en-US"/>
              <a:t>，所以</a:t>
            </a:r>
            <a:r>
              <a:rPr lang="en-US" altLang="zh-CN"/>
              <a:t>tfidf</a:t>
            </a:r>
            <a:r>
              <a:rPr lang="zh-CN" altLang="en-US"/>
              <a:t>只和</a:t>
            </a:r>
            <a:r>
              <a:rPr lang="en-US" altLang="zh-CN"/>
              <a:t>idf</a:t>
            </a:r>
            <a:r>
              <a:rPr lang="zh-CN" altLang="en-US"/>
              <a:t>值有关，造成一些重要的常见词无法提取出来。</a:t>
            </a:r>
            <a:endParaRPr lang="zh-CN" altLang="en-US"/>
          </a:p>
          <a:p>
            <a:pPr marL="252095" lvl="1" fontAlgn="auto"/>
            <a:endParaRPr lang="zh-CN" altLang="en-US"/>
          </a:p>
          <a:p>
            <a:pPr marL="252095" fontAlgn="auto"/>
            <a:r>
              <a:rPr lang="zh-CN" altLang="en-US"/>
              <a:t>示例：</a:t>
            </a:r>
            <a:endParaRPr lang="zh-CN" altLang="en-US"/>
          </a:p>
          <a:p>
            <a:pPr marL="252095" fontAlgn="auto"/>
            <a:r>
              <a:rPr lang="zh-CN" altLang="en-US"/>
              <a:t>短语： </a:t>
            </a:r>
            <a:r>
              <a:rPr lang="en-US" altLang="zh-CN"/>
              <a:t>‘</a:t>
            </a:r>
            <a:r>
              <a:rPr lang="zh-CN" altLang="en-US"/>
              <a:t>空间 很大</a:t>
            </a:r>
            <a:r>
              <a:rPr lang="en-US" altLang="zh-CN"/>
              <a:t>’</a:t>
            </a:r>
            <a:endParaRPr lang="en-US" altLang="zh-CN"/>
          </a:p>
          <a:p>
            <a:pPr marL="252095" fontAlgn="auto"/>
            <a:r>
              <a:rPr lang="en-US" altLang="zh-CN"/>
              <a:t>idf</a:t>
            </a:r>
            <a:r>
              <a:rPr lang="zh-CN" altLang="en-US"/>
              <a:t>值： </a:t>
            </a:r>
            <a:r>
              <a:rPr lang="en-US" altLang="zh-CN"/>
              <a:t>‘</a:t>
            </a:r>
            <a:r>
              <a:rPr lang="zh-CN" altLang="en-US"/>
              <a:t>空间</a:t>
            </a:r>
            <a:r>
              <a:rPr lang="en-US" altLang="zh-CN"/>
              <a:t>’</a:t>
            </a:r>
            <a:r>
              <a:rPr lang="zh-CN" altLang="en-US"/>
              <a:t> </a:t>
            </a:r>
            <a:r>
              <a:rPr lang="en-US" altLang="zh-CN"/>
              <a:t>2.76  ‘</a:t>
            </a:r>
            <a:r>
              <a:rPr lang="zh-CN" altLang="en-US"/>
              <a:t>很大</a:t>
            </a:r>
            <a:r>
              <a:rPr lang="en-US" altLang="zh-CN"/>
              <a:t>’  4.12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输出示例</a:t>
            </a:r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58190" y="1588770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raw1：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rewrite1：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10.0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ym typeface="+mn-ea"/>
              </a:rPr>
              <a:t>驾驶 感受 不错 ， 真 耐看 ， 平常 开车 上下班 ， 操控 给 人 一种 随心所欲 的 感觉 ， 外观 很漂亮 ， 设计 新颖 ， 加速 表现 ： 动力 虽然 不是 很足 ， 省油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raw2：</a:t>
            </a:r>
            <a:endParaRPr lang="zh-CN" altLang="en-US"/>
          </a:p>
          <a:p>
            <a:r>
              <a:rPr lang="zh-CN" altLang="en-US">
                <a:sym typeface="+mn-ea"/>
              </a:rPr>
              <a:t>车子 的 性价比 挺不错 的 ， 整体 的 配置 也 是 挺不错 的 ， 该 有 的 都 有 了 ，  价格 也 挺 合适 的  ， 很 划算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rewrite2：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wmd 3.34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ym typeface="+mn-ea"/>
              </a:rPr>
              <a:t>车子 的 性价比 不错 ， 整体 配置 挺 好 的 ， 该 有 的 都 有 了 ， 价格 也 是 比较 合适 的 ， 划算 的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773748" y="1180465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3748" y="720090"/>
            <a:ext cx="1068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B.  mask</a:t>
            </a:r>
            <a:r>
              <a:rPr lang="zh-CN" altLang="en-US" sz="2400"/>
              <a:t>非关键词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58825" y="1364615"/>
            <a:ext cx="106749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raw：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0070C0"/>
                </a:solidFill>
              </a:rPr>
              <a:t>input（mask 50%）：</a:t>
            </a:r>
            <a:endParaRPr lang="zh-CN" altLang="en-US"/>
          </a:p>
          <a:p>
            <a:r>
              <a:rPr lang="zh-CN" altLang="en-US"/>
              <a:t>__瑞虎7__ __最满意__ 驾驶 性能 超好 ， &lt;mask&gt; 真 &lt;mask&gt; ， &lt;mask&gt; 开车 &lt;mask&gt; ， 开着 瑞虎 &lt;mask&gt; 操控 感觉 肯定 &lt;mask&gt; &lt;mask&gt; ， 外观 造型 漂亮 ， 设计 &lt;mask&gt; 老土 ， &lt;mask&gt; &lt;mask&gt; &lt;mask&gt; 加速 动力 欠缺 ， &lt;mask&gt; 确实 &lt;mask&gt; 省油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input （mask 70%）：</a:t>
            </a:r>
            <a:endParaRPr lang="zh-CN" altLang="en-US"/>
          </a:p>
          <a:p>
            <a:r>
              <a:rPr lang="zh-CN" altLang="en-US"/>
              <a:t>__瑞虎7__ __最满意__ &lt;mask&gt; &lt;mask&gt; 超好 ， &lt;mask&gt; &lt;mask&gt; &lt;mask&gt; ， &lt;mask&gt; &lt;mask&gt; &lt;mask&gt; ， &lt;mask&gt; 瑞虎 &lt;mask&gt; 操控 感觉 &lt;mask&gt; &lt;mask&gt; &lt;mask&gt; ， 外观 &lt;mask&gt; &lt;mask&gt; ， 设计 &lt;mask&gt; 老土 ， &lt;mask&gt; &lt;mask&gt; &lt;mask&gt; 加速 动力 欠缺 ， &lt;mask&gt; &lt;mask&gt; &lt;mask&gt; &lt;mask&gt;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label：</a:t>
            </a:r>
            <a:endParaRPr lang="zh-CN" altLang="en-US"/>
          </a:p>
          <a:p>
            <a:r>
              <a:rPr lang="zh-CN" altLang="en-US">
                <a:sym typeface="+mn-ea"/>
              </a:rPr>
              <a:t>驾驶 性能 超好 ， 还 真 别说 ， 会 开车 的 ， 开着 瑞虎 7 操控 感觉 肯定 也 不错 ，  外观 造型 漂亮  ， 设计 不会 老土 ， 最后 就是 虽然 加速 动力 欠缺 ， 但是 确实 很 省油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f"/>
  <p:tag name="KSO_WM_UNIT_INDEX" val="1_3_1"/>
  <p:tag name="KSO_WM_UNIT_LAYERLEVEL" val="1_1_1"/>
  <p:tag name="KSO_WM_UNIT_VALUE" val="12"/>
  <p:tag name="KSO_WM_UNIT_HIGHLIGHT" val="0"/>
  <p:tag name="KSO_WM_UNIT_COMPATIBLE" val="0"/>
  <p:tag name="KSO_WM_UNIT_PRESET_TEXT" val="单击此处添加标题"/>
  <p:tag name="KSO_WM_DIAGRAM_GROUP_CODE" val="m1-1"/>
  <p:tag name="KSO_WM_UNIT_ID" val="custom0_2*m_h_f*1_3_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4_1"/>
  <p:tag name="KSO_WM_UNIT_LAYERLEVEL" val="1_1_1"/>
  <p:tag name="KSO_WM_DIAGRAM_GROUP_CODE" val="m1-1"/>
  <p:tag name="KSO_WM_UNIT_ID" val="custom0_2*m_h_i*1_4_1"/>
  <p:tag name="KSO_WM_UNIT_TEXT_FILL_FORE_SCHEMECOLOR_INDEX" val="15"/>
  <p:tag name="KSO_WM_UNIT_TEXT_FILL_TYPE" val="1"/>
  <p:tag name="KSO_WM_UNIT_USESOURCEFORMAT_APPLY" val="1"/>
  <p:tag name="KSO_WM_UNIT_HIGHLIGHT" val="0"/>
  <p:tag name="KSO_WM_UNIT_COMPATIBLE" val="0"/>
</p:tagLst>
</file>

<file path=ppt/tags/tag1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f"/>
  <p:tag name="KSO_WM_UNIT_INDEX" val="1_4_1"/>
  <p:tag name="KSO_WM_UNIT_LAYERLEVEL" val="1_1_1"/>
  <p:tag name="KSO_WM_UNIT_VALUE" val="12"/>
  <p:tag name="KSO_WM_UNIT_HIGHLIGHT" val="0"/>
  <p:tag name="KSO_WM_UNIT_COMPATIBLE" val="0"/>
  <p:tag name="KSO_WM_UNIT_PRESET_TEXT" val="单击此处添加标题"/>
  <p:tag name="KSO_WM_DIAGRAM_GROUP_CODE" val="m1-1"/>
  <p:tag name="KSO_WM_UNIT_ID" val="custom0_2*m_h_f*1_4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目录"/>
  <p:tag name="KSO_WM_DIAGRAM_GROUP_CODE" val="m1-1"/>
  <p:tag name="KSO_WM_UNIT_ID" val="custom0_2*a*1"/>
  <p:tag name="KSO_WM_UNIT_LINE_FORE_SCHEMECOLOR_INDEX" val="5"/>
  <p:tag name="KSO_WM_UNIT_LINE_FILL_TYPE" val="2"/>
  <p:tag name="KSO_WM_UNIT_TEXT_FILL_FORE_SCHEMECOLOR_INDEX" val="15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1_1"/>
  <p:tag name="KSO_WM_UNIT_LAYERLEVEL" val="1_1_1"/>
  <p:tag name="KSO_WM_DIAGRAM_GROUP_CODE" val="m1-1"/>
  <p:tag name="KSO_WM_UNIT_ID" val="custom0_2*m_h_i*1_1_1"/>
  <p:tag name="KSO_WM_UNIT_TEXT_FILL_FORE_SCHEMECOLOR_INDEX" val="15"/>
  <p:tag name="KSO_WM_UNIT_TEXT_FILL_TYPE" val="1"/>
  <p:tag name="KSO_WM_UNIT_USESOURCEFORMAT_APPLY" val="1"/>
  <p:tag name="KSO_WM_UNIT_HIGHLIGHT" val="0"/>
  <p:tag name="KSO_WM_UNIT_COMPATIBLE" val="0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f"/>
  <p:tag name="KSO_WM_UNIT_INDEX" val="1_1_1"/>
  <p:tag name="KSO_WM_UNIT_LAYERLEVEL" val="1_1_1"/>
  <p:tag name="KSO_WM_UNIT_VALUE" val="12"/>
  <p:tag name="KSO_WM_UNIT_HIGHLIGHT" val="0"/>
  <p:tag name="KSO_WM_UNIT_COMPATIBLE" val="0"/>
  <p:tag name="KSO_WM_UNIT_PRESET_TEXT" val="单击此处添加标题"/>
  <p:tag name="KSO_WM_DIAGRAM_GROUP_CODE" val="m1-1"/>
  <p:tag name="KSO_WM_UNIT_ID" val="custom0_2*m_h_f*1_1_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2_1"/>
  <p:tag name="KSO_WM_UNIT_LAYERLEVEL" val="1_1_1"/>
  <p:tag name="KSO_WM_DIAGRAM_GROUP_CODE" val="m1-1"/>
  <p:tag name="KSO_WM_UNIT_ID" val="custom0_2*m_h_i*1_2_1"/>
  <p:tag name="KSO_WM_UNIT_TEXT_FILL_FORE_SCHEMECOLOR_INDEX" val="15"/>
  <p:tag name="KSO_WM_UNIT_TEXT_FILL_TYPE" val="1"/>
  <p:tag name="KSO_WM_UNIT_USESOURCEFORMAT_APPLY" val="1"/>
  <p:tag name="KSO_WM_UNIT_HIGHLIGHT" val="0"/>
  <p:tag name="KSO_WM_UNIT_COMPATIBLE" val="0"/>
</p:tagLst>
</file>

<file path=ppt/tags/tag8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f"/>
  <p:tag name="KSO_WM_UNIT_INDEX" val="1_2_1"/>
  <p:tag name="KSO_WM_UNIT_LAYERLEVEL" val="1_1_1"/>
  <p:tag name="KSO_WM_UNIT_VALUE" val="12"/>
  <p:tag name="KSO_WM_UNIT_HIGHLIGHT" val="0"/>
  <p:tag name="KSO_WM_UNIT_COMPATIBLE" val="0"/>
  <p:tag name="KSO_WM_UNIT_PRESET_TEXT" val="单击此处添加标题"/>
  <p:tag name="KSO_WM_DIAGRAM_GROUP_CODE" val="m1-1"/>
  <p:tag name="KSO_WM_UNIT_ID" val="custom0_2*m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m_h_i"/>
  <p:tag name="KSO_WM_UNIT_INDEX" val="1_3_1"/>
  <p:tag name="KSO_WM_UNIT_LAYERLEVEL" val="1_1_1"/>
  <p:tag name="KSO_WM_DIAGRAM_GROUP_CODE" val="m1-1"/>
  <p:tag name="KSO_WM_UNIT_ID" val="custom0_2*m_h_i*1_3_1"/>
  <p:tag name="KSO_WM_UNIT_TEXT_FILL_FORE_SCHEMECOLOR_INDEX" val="15"/>
  <p:tag name="KSO_WM_UNIT_TEXT_FILL_TYPE" val="1"/>
  <p:tag name="KSO_WM_UNIT_USESOURCEFORMAT_APPLY" val="1"/>
  <p:tag name="KSO_WM_UNIT_HIGHLIGHT" val="0"/>
  <p:tag name="KSO_WM_UNIT_COMPATIBLE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9766</Words>
  <Application>WPS 演示</Application>
  <PresentationFormat>宽屏</PresentationFormat>
  <Paragraphs>676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Droid Sans Fallback</vt:lpstr>
      <vt:lpstr>微软雅黑 Light</vt:lpstr>
      <vt:lpstr>宋体</vt:lpstr>
      <vt:lpstr>Arial Unicode MS</vt:lpstr>
      <vt:lpstr>Webdings</vt:lpstr>
      <vt:lpstr>Times New Roman</vt:lpstr>
      <vt:lpstr>黑体</vt:lpstr>
      <vt:lpstr>微软雅黑</vt:lpstr>
      <vt:lpstr>Abyssinica SIL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liuchang</cp:lastModifiedBy>
  <cp:revision>39</cp:revision>
  <dcterms:created xsi:type="dcterms:W3CDTF">2019-05-13T12:12:13Z</dcterms:created>
  <dcterms:modified xsi:type="dcterms:W3CDTF">2019-05-13T12:12:13Z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