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E5DB-4FE5-40B9-86A6-2166FABADA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99A5-ADDF-46A4-A2E9-80E314A7A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E5DB-4FE5-40B9-86A6-2166FABADA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99A5-ADDF-46A4-A2E9-80E314A7A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E5DB-4FE5-40B9-86A6-2166FABADA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99A5-ADDF-46A4-A2E9-80E314A7A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E5DB-4FE5-40B9-86A6-2166FABADA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99A5-ADDF-46A4-A2E9-80E314A7A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E5DB-4FE5-40B9-86A6-2166FABADA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99A5-ADDF-46A4-A2E9-80E314A7A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E5DB-4FE5-40B9-86A6-2166FABADA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99A5-ADDF-46A4-A2E9-80E314A7A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E5DB-4FE5-40B9-86A6-2166FABADA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99A5-ADDF-46A4-A2E9-80E314A7A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E5DB-4FE5-40B9-86A6-2166FABADA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99A5-ADDF-46A4-A2E9-80E314A7A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E5DB-4FE5-40B9-86A6-2166FABADA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99A5-ADDF-46A4-A2E9-80E314A7A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E5DB-4FE5-40B9-86A6-2166FABADA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99A5-ADDF-46A4-A2E9-80E314A7A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E5DB-4FE5-40B9-86A6-2166FABADA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99A5-ADDF-46A4-A2E9-80E314A7A0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E5DB-4FE5-40B9-86A6-2166FABADA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B99A5-ADDF-46A4-A2E9-80E314A7A0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CN" altLang="en-US" dirty="0" smtClean="0"/>
              <a:t>文件系统分析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ext2</a:t>
            </a:r>
            <a:r>
              <a:rPr lang="zh-CN" altLang="en-US" dirty="0" smtClean="0"/>
              <a:t>文件系统分析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VFS</a:t>
            </a:r>
            <a:r>
              <a:rPr lang="zh-CN" altLang="en-US" dirty="0"/>
              <a:t>超级块的创建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757361" cy="44694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、</a:t>
            </a:r>
            <a:r>
              <a:rPr lang="zh-CN" altLang="zh-CN" sz="1800" dirty="0" smtClean="0"/>
              <a:t>调用</a:t>
            </a:r>
            <a:r>
              <a:rPr lang="en-US" altLang="zh-CN" sz="1800" dirty="0" err="1"/>
              <a:t>sget</a:t>
            </a:r>
            <a:r>
              <a:rPr lang="en-US" altLang="zh-CN" sz="1800" dirty="0"/>
              <a:t>()</a:t>
            </a:r>
            <a:r>
              <a:rPr lang="zh-CN" altLang="zh-CN" sz="1800" dirty="0"/>
              <a:t>函数创建一个</a:t>
            </a:r>
            <a:r>
              <a:rPr lang="en-US" altLang="zh-CN" sz="1800" dirty="0" err="1"/>
              <a:t>vfs</a:t>
            </a:r>
            <a:r>
              <a:rPr lang="zh-CN" altLang="zh-CN" sz="1800" dirty="0"/>
              <a:t>超级块</a:t>
            </a:r>
            <a:r>
              <a:rPr lang="en-US" altLang="zh-CN" sz="1800" dirty="0" err="1" smtClean="0"/>
              <a:t>super_block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zh-CN" altLang="zh-CN" sz="1800" dirty="0" smtClean="0"/>
              <a:t>调用</a:t>
            </a:r>
            <a:r>
              <a:rPr lang="en-US" altLang="zh-CN" sz="1800" dirty="0" err="1" smtClean="0"/>
              <a:t>kzalloc</a:t>
            </a:r>
            <a:r>
              <a:rPr lang="en-US" altLang="zh-CN" sz="1800" dirty="0" smtClean="0"/>
              <a:t>()</a:t>
            </a:r>
            <a:r>
              <a:rPr lang="zh-CN" altLang="zh-CN" sz="1800" dirty="0" smtClean="0"/>
              <a:t>创建</a:t>
            </a:r>
            <a:r>
              <a:rPr lang="zh-CN" altLang="zh-CN" sz="1800" dirty="0"/>
              <a:t>一个</a:t>
            </a:r>
            <a:r>
              <a:rPr lang="en-US" altLang="zh-CN" sz="1800" dirty="0"/>
              <a:t>ext2_sb_info</a:t>
            </a:r>
            <a:r>
              <a:rPr lang="zh-CN" altLang="zh-CN" sz="1800" dirty="0"/>
              <a:t>，这个数据结构是</a:t>
            </a:r>
            <a:r>
              <a:rPr lang="en-US" altLang="zh-CN" sz="1800" dirty="0"/>
              <a:t>ext2</a:t>
            </a:r>
            <a:r>
              <a:rPr lang="zh-CN" altLang="zh-CN" sz="1800" dirty="0"/>
              <a:t>磁盘超级块</a:t>
            </a:r>
            <a:r>
              <a:rPr lang="en-US" altLang="zh-CN" sz="1800" dirty="0"/>
              <a:t>ext2_super_block</a:t>
            </a:r>
            <a:r>
              <a:rPr lang="zh-CN" altLang="zh-CN" sz="1800" dirty="0"/>
              <a:t>的内存</a:t>
            </a:r>
            <a:r>
              <a:rPr lang="zh-CN" altLang="zh-CN" sz="1800" dirty="0" smtClean="0"/>
              <a:t>数据结构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800" dirty="0" smtClean="0"/>
              <a:t>3</a:t>
            </a:r>
            <a:r>
              <a:rPr lang="zh-CN" altLang="en-US" sz="1800" dirty="0" smtClean="0"/>
              <a:t>、调用</a:t>
            </a:r>
            <a:r>
              <a:rPr lang="en-US" altLang="zh-CN" sz="1800" dirty="0" err="1" smtClean="0"/>
              <a:t>sb_read</a:t>
            </a:r>
            <a:r>
              <a:rPr lang="en-US" altLang="zh-CN" sz="1800" dirty="0"/>
              <a:t>()</a:t>
            </a:r>
            <a:r>
              <a:rPr lang="zh-CN" altLang="zh-CN" sz="1800" dirty="0"/>
              <a:t>函数从磁盘</a:t>
            </a:r>
            <a:r>
              <a:rPr lang="zh-CN" altLang="zh-CN" sz="1800" dirty="0" smtClean="0"/>
              <a:t>读入</a:t>
            </a:r>
            <a:r>
              <a:rPr lang="zh-CN" altLang="en-US" sz="1800" dirty="0" smtClean="0"/>
              <a:t>磁盘超级块</a:t>
            </a:r>
            <a:r>
              <a:rPr lang="zh-CN" altLang="zh-CN" sz="1800" dirty="0" smtClean="0"/>
              <a:t>到</a:t>
            </a:r>
            <a:r>
              <a:rPr lang="zh-CN" altLang="zh-CN" sz="1800" dirty="0"/>
              <a:t>页高速缓存的块缓存中，并创建</a:t>
            </a:r>
            <a:r>
              <a:rPr lang="en-US" altLang="zh-CN" sz="1800" dirty="0" err="1"/>
              <a:t>buffer_head</a:t>
            </a:r>
            <a:r>
              <a:rPr lang="zh-CN" altLang="zh-CN" sz="1800" dirty="0"/>
              <a:t>的缓冲区首部，其中的</a:t>
            </a:r>
            <a:r>
              <a:rPr lang="en-US" altLang="zh-CN" sz="1800" dirty="0" err="1"/>
              <a:t>b_data</a:t>
            </a:r>
            <a:r>
              <a:rPr lang="zh-CN" altLang="zh-CN" sz="1800" dirty="0"/>
              <a:t>字段指向</a:t>
            </a:r>
            <a:r>
              <a:rPr lang="en-US" altLang="zh-CN" sz="1800" dirty="0"/>
              <a:t>ext2_super_block</a:t>
            </a:r>
            <a:r>
              <a:rPr lang="zh-CN" altLang="zh-CN" sz="1800" dirty="0"/>
              <a:t>所在的块</a:t>
            </a:r>
            <a:r>
              <a:rPr lang="zh-CN" altLang="zh-CN" sz="1800" dirty="0" smtClean="0"/>
              <a:t>缓存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800" dirty="0" smtClean="0"/>
              <a:t>4</a:t>
            </a:r>
            <a:r>
              <a:rPr lang="zh-CN" altLang="en-US" sz="1800" dirty="0" smtClean="0"/>
              <a:t>、从磁盘读入组描述符所在的超级块到页高速缓存的块缓存中；</a:t>
            </a:r>
            <a:endParaRPr lang="en-US" altLang="zh-CN" sz="18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800" dirty="0" smtClean="0"/>
              <a:t>5</a:t>
            </a:r>
            <a:r>
              <a:rPr lang="zh-CN" altLang="en-US" sz="1800" dirty="0" smtClean="0"/>
              <a:t>、</a:t>
            </a:r>
            <a:r>
              <a:rPr lang="zh-CN" altLang="zh-CN" sz="1800" dirty="0" smtClean="0"/>
              <a:t>为</a:t>
            </a:r>
            <a:r>
              <a:rPr lang="zh-CN" altLang="en-US" sz="1800" dirty="0" smtClean="0"/>
              <a:t>挂载的文件系统</a:t>
            </a:r>
            <a:r>
              <a:rPr lang="zh-CN" altLang="zh-CN" sz="1800" dirty="0" smtClean="0"/>
              <a:t>超创建</a:t>
            </a:r>
            <a:r>
              <a:rPr lang="zh-CN" altLang="zh-CN" sz="1800" dirty="0"/>
              <a:t>根目录</a:t>
            </a:r>
            <a:r>
              <a:rPr lang="en-US" altLang="zh-CN" sz="1800" dirty="0" err="1"/>
              <a:t>dentry</a:t>
            </a:r>
            <a:r>
              <a:rPr lang="zh-CN" altLang="zh-CN" sz="1800" dirty="0"/>
              <a:t>和与其对应的</a:t>
            </a:r>
            <a:r>
              <a:rPr lang="en-US" altLang="zh-CN" sz="1800" dirty="0" err="1"/>
              <a:t>inode</a:t>
            </a:r>
            <a:r>
              <a:rPr lang="zh-CN" altLang="zh-CN" sz="1800" dirty="0"/>
              <a:t>节点（根目录对应的</a:t>
            </a:r>
            <a:r>
              <a:rPr lang="en-US" altLang="zh-CN" sz="1800" dirty="0" err="1"/>
              <a:t>inode</a:t>
            </a:r>
            <a:r>
              <a:rPr lang="zh-CN" altLang="zh-CN" sz="1800" dirty="0"/>
              <a:t>节点号是</a:t>
            </a:r>
            <a:r>
              <a:rPr lang="en-US" altLang="zh-CN" sz="1800" dirty="0"/>
              <a:t>2</a:t>
            </a:r>
            <a:r>
              <a:rPr lang="zh-CN" altLang="zh-CN" sz="1800" dirty="0"/>
              <a:t>）。</a:t>
            </a:r>
            <a:endParaRPr lang="zh-CN" altLang="zh-CN" sz="1800" dirty="0"/>
          </a:p>
          <a:p>
            <a:pPr marL="0" indent="457200">
              <a:lnSpc>
                <a:spcPct val="150000"/>
              </a:lnSpc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sym typeface="+mn-ea"/>
              </a:rPr>
              <a:t>三、</a:t>
            </a:r>
            <a:r>
              <a:rPr lang="en-US" altLang="zh-CN" dirty="0">
                <a:sym typeface="+mn-ea"/>
              </a:rPr>
              <a:t>VFS</a:t>
            </a:r>
            <a:r>
              <a:rPr lang="zh-CN" altLang="en-US" dirty="0" smtClean="0">
                <a:sym typeface="+mn-ea"/>
              </a:rPr>
              <a:t>索引节点</a:t>
            </a:r>
            <a:r>
              <a:rPr lang="en-US" altLang="zh-CN" dirty="0" err="1" smtClean="0">
                <a:sym typeface="+mn-ea"/>
              </a:rPr>
              <a:t>inode</a:t>
            </a:r>
            <a:r>
              <a:rPr lang="zh-CN" altLang="en-US" dirty="0" smtClean="0">
                <a:sym typeface="+mn-ea"/>
              </a:rPr>
              <a:t>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zh-CN" altLang="zh-CN" sz="1800" dirty="0"/>
          </a:p>
          <a:p>
            <a:pPr marL="0" indent="457200">
              <a:lnSpc>
                <a:spcPct val="150000"/>
              </a:lnSpc>
              <a:buNone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62685" y="1945005"/>
            <a:ext cx="6480810" cy="403352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dirty="0">
                <a:sym typeface="+mn-ea"/>
              </a:rPr>
              <a:t>三、</a:t>
            </a:r>
            <a:r>
              <a:rPr lang="en-US" altLang="zh-CN" dirty="0">
                <a:sym typeface="+mn-ea"/>
              </a:rPr>
              <a:t>VFS</a:t>
            </a:r>
            <a:r>
              <a:rPr lang="zh-CN" altLang="en-US" dirty="0" smtClean="0">
                <a:sym typeface="+mn-ea"/>
              </a:rPr>
              <a:t>索引节点</a:t>
            </a:r>
            <a:r>
              <a:rPr lang="en-US" altLang="zh-CN" dirty="0" err="1" smtClean="0">
                <a:sym typeface="+mn-ea"/>
              </a:rPr>
              <a:t>inode</a:t>
            </a:r>
            <a:r>
              <a:rPr lang="zh-CN" altLang="en-US" dirty="0" smtClean="0">
                <a:sym typeface="+mn-ea"/>
              </a:rPr>
              <a:t>的创建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①、在路径查找过程中如果所查找的分量不在目录项高速缓存中，则建立dentry，接着还要根据磁盘中有无该文件建立对应的inode节点。</a:t>
            </a:r>
            <a:endParaRPr lang="zh-CN" altLang="en-US"/>
          </a:p>
          <a:p>
            <a:r>
              <a:rPr lang="zh-CN" altLang="en-US"/>
              <a:t>②、现在我们知道该文件的文件名，接下来就是要得到该文件名对应的inode节点号。通过父目录dentry找到父目录dentry对应的inode节点，调用inode节点的lookup()操作函数，对于ext2文件系统该函数是ext2_lookup()。</a:t>
            </a:r>
            <a:endParaRPr lang="zh-CN" altLang="en-US"/>
          </a:p>
          <a:p>
            <a:r>
              <a:rPr lang="zh-CN" altLang="en-US"/>
              <a:t>③、ext2_lookup()函数调用ext2_inode_by_name()函数查找目录名为要查找的路径分量的inode节点号。如果父目录dentry对应的数据块不在页高速缓存中，首先会从磁盘读取该数据块到页高速缓存中，然后在页高速缓存中查找，最后返回目标文件的inode节点号。</a:t>
            </a:r>
            <a:endParaRPr lang="zh-CN" altLang="en-US"/>
          </a:p>
          <a:p>
            <a:r>
              <a:rPr lang="zh-CN" altLang="en-US"/>
              <a:t>④、ext2_lookup()函数根据获得的inode节点号，调用ext2_iget()函数获取该inode节点号对应的inode节点。ext2_iget()首先在inode高速缓存中查找inode，找不到时就会读取磁盘中inode表到页高速缓存中，并根据其建立一个新的inode节点，然后返回。</a:t>
            </a:r>
            <a:endParaRPr lang="zh-CN" altLang="en-US"/>
          </a:p>
          <a:p>
            <a:r>
              <a:rPr lang="zh-CN" altLang="en-US"/>
              <a:t>⑤、调用d_splice_alias()函数将新建立的dentry和inode节点相关联。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44810"/>
            <a:ext cx="7886700" cy="1325563"/>
          </a:xfrm>
        </p:spPr>
        <p:txBody>
          <a:bodyPr/>
          <a:lstStyle/>
          <a:p>
            <a:r>
              <a:rPr lang="zh-CN" altLang="en-US" dirty="0" smtClean="0"/>
              <a:t>四</a:t>
            </a:r>
            <a:r>
              <a:rPr lang="zh-CN" altLang="en-US" dirty="0"/>
              <a:t>、</a:t>
            </a:r>
            <a:r>
              <a:rPr lang="en-US" altLang="zh-CN" dirty="0" smtClean="0"/>
              <a:t>Linux</a:t>
            </a:r>
            <a:r>
              <a:rPr lang="zh-CN" altLang="en-US" dirty="0"/>
              <a:t>文件系统架构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28650" y="1570373"/>
            <a:ext cx="5223310" cy="515887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文本框 6"/>
          <p:cNvSpPr txBox="1"/>
          <p:nvPr/>
        </p:nvSpPr>
        <p:spPr>
          <a:xfrm>
            <a:off x="5851960" y="2665245"/>
            <a:ext cx="2522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         影响文件系统性能的三个关键点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VFS</a:t>
            </a:r>
            <a:r>
              <a:rPr lang="zh-CN" altLang="zh-CN" dirty="0"/>
              <a:t>路径查找</a:t>
            </a:r>
            <a:r>
              <a:rPr lang="zh-CN" altLang="zh-CN" dirty="0" smtClean="0"/>
              <a:t>过程</a:t>
            </a:r>
            <a:r>
              <a:rPr lang="zh-CN" altLang="en-US" dirty="0" smtClean="0"/>
              <a:t>；</a:t>
            </a:r>
            <a:endParaRPr lang="zh-CN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页</a:t>
            </a:r>
            <a:r>
              <a:rPr lang="zh-CN" altLang="zh-CN" dirty="0"/>
              <a:t>高速缓存的</a:t>
            </a:r>
            <a:r>
              <a:rPr lang="zh-CN" altLang="zh-CN" dirty="0" smtClean="0"/>
              <a:t>管理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文件</a:t>
            </a:r>
            <a:r>
              <a:rPr lang="zh-CN" altLang="zh-CN" dirty="0"/>
              <a:t>在磁盘上的块分布。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ext2</a:t>
            </a:r>
            <a:r>
              <a:rPr lang="zh-CN" altLang="en-US" dirty="0" smtClean="0"/>
              <a:t>磁盘数据结构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VFS</a:t>
            </a:r>
            <a:r>
              <a:rPr lang="zh-CN" altLang="en-US" dirty="0" smtClean="0"/>
              <a:t>超级块</a:t>
            </a:r>
            <a:r>
              <a:rPr lang="en-US" altLang="zh-CN" dirty="0" err="1" smtClean="0"/>
              <a:t>super_block</a:t>
            </a:r>
            <a:r>
              <a:rPr lang="zh-CN" altLang="en-US" dirty="0" smtClean="0"/>
              <a:t>的创建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/>
              <a:t>VFS</a:t>
            </a:r>
            <a:r>
              <a:rPr lang="zh-CN" altLang="en-US" dirty="0" smtClean="0"/>
              <a:t>索引节点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的创建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文件系统架构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ext2</a:t>
            </a:r>
            <a:r>
              <a:rPr lang="zh-CN" altLang="en-US" dirty="0" smtClean="0"/>
              <a:t>磁盘数据结构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0650" y="2181266"/>
            <a:ext cx="6362700" cy="21240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1390650" y="4584032"/>
            <a:ext cx="6376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磁盘超级块</a:t>
            </a:r>
            <a:r>
              <a:rPr lang="zh-CN" altLang="en-US" dirty="0"/>
              <a:t>：</a:t>
            </a:r>
            <a:r>
              <a:rPr lang="zh-CN" altLang="zh-CN" dirty="0" smtClean="0"/>
              <a:t>创建</a:t>
            </a:r>
            <a:r>
              <a:rPr lang="en-US" altLang="zh-CN" dirty="0" err="1"/>
              <a:t>vfs</a:t>
            </a:r>
            <a:r>
              <a:rPr lang="zh-CN" altLang="zh-CN" dirty="0"/>
              <a:t>超级块时要依赖磁盘超级块。磁盘超级块中保存有文件系统中索引节点个数、文件系统块的个数、块大小（</a:t>
            </a:r>
            <a:r>
              <a:rPr lang="en-US" altLang="zh-CN" dirty="0"/>
              <a:t>2</a:t>
            </a:r>
            <a:r>
              <a:rPr lang="zh-CN" altLang="zh-CN" dirty="0"/>
              <a:t>的幂次方</a:t>
            </a:r>
            <a:r>
              <a:rPr lang="en-US" altLang="zh-CN" dirty="0"/>
              <a:t>)</a:t>
            </a:r>
            <a:r>
              <a:rPr lang="zh-CN" altLang="zh-CN" dirty="0"/>
              <a:t>、每组的块数、片数、索引节点数等。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90650" y="1533243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ext2_super_block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ext2</a:t>
            </a:r>
            <a:r>
              <a:rPr lang="zh-CN" altLang="en-US" dirty="0" smtClean="0"/>
              <a:t>磁盘数据结构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0650" y="2181266"/>
            <a:ext cx="6362700" cy="21240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1390650" y="4584032"/>
            <a:ext cx="6376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         </a:t>
            </a:r>
            <a:r>
              <a:rPr lang="zh-CN" altLang="en-US" dirty="0" smtClean="0"/>
              <a:t>组描述符：</a:t>
            </a:r>
            <a:r>
              <a:rPr lang="zh-CN" altLang="zh-CN" dirty="0" smtClean="0"/>
              <a:t>每个</a:t>
            </a:r>
            <a:r>
              <a:rPr lang="zh-CN" altLang="zh-CN" dirty="0"/>
              <a:t>组块都保存一所有块组描述符，与该组相对应的快组描述符保存有该组中数据块位图所在的块号、</a:t>
            </a:r>
            <a:r>
              <a:rPr lang="en-US" altLang="zh-CN" dirty="0" err="1"/>
              <a:t>inode</a:t>
            </a:r>
            <a:r>
              <a:rPr lang="zh-CN" altLang="zh-CN" dirty="0"/>
              <a:t>位图所在块号、索引节点表的起始块号，另外还保存有空闲块、空闲索引节点个数以及组中目录个数等。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90650" y="1533243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ext2_group_desc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ext2</a:t>
            </a:r>
            <a:r>
              <a:rPr lang="zh-CN" altLang="en-US" dirty="0" smtClean="0"/>
              <a:t>磁盘数据结构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0650" y="2181266"/>
            <a:ext cx="6362700" cy="21240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1390650" y="4584032"/>
            <a:ext cx="6376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         ext2_inode</a:t>
            </a:r>
            <a:r>
              <a:rPr lang="zh-CN" altLang="zh-CN" dirty="0"/>
              <a:t>：索引节点表保存一系列索引节点，每个索引节点</a:t>
            </a:r>
            <a:r>
              <a:rPr lang="en-US" altLang="zh-CN" dirty="0"/>
              <a:t>128</a:t>
            </a:r>
            <a:r>
              <a:rPr lang="zh-CN" altLang="zh-CN" dirty="0"/>
              <a:t>字节，其中主要保存文件的属性以及访问控制信息，还保存有文件的数据块所占块数，以及文件数据块块号。</a:t>
            </a:r>
            <a:endParaRPr lang="zh-CN" altLang="zh-CN" dirty="0"/>
          </a:p>
          <a:p>
            <a:pPr lvl="0"/>
            <a:r>
              <a:rPr lang="en-US" altLang="zh-CN" dirty="0" smtClean="0"/>
              <a:t>         </a:t>
            </a:r>
            <a:r>
              <a:rPr lang="zh-CN" altLang="zh-CN" dirty="0" smtClean="0"/>
              <a:t>数据</a:t>
            </a:r>
            <a:r>
              <a:rPr lang="zh-CN" altLang="zh-CN" dirty="0"/>
              <a:t>块位图和</a:t>
            </a:r>
            <a:r>
              <a:rPr lang="en-US" altLang="zh-CN" dirty="0" err="1"/>
              <a:t>inode</a:t>
            </a:r>
            <a:r>
              <a:rPr lang="zh-CN" altLang="zh-CN" dirty="0"/>
              <a:t>位图用于记录数据块和索引节点表的分配情况。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04687" y="1539511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 ext2_inode</a:t>
            </a:r>
            <a:r>
              <a:rPr lang="zh-CN" altLang="en-US" b="1" dirty="0" smtClean="0"/>
              <a:t>、数据块位图、</a:t>
            </a:r>
            <a:r>
              <a:rPr lang="en-US" altLang="zh-CN" b="1" dirty="0" err="1" smtClean="0"/>
              <a:t>inode</a:t>
            </a:r>
            <a:r>
              <a:rPr lang="zh-CN" altLang="en-US" b="1" dirty="0" smtClean="0"/>
              <a:t>位图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ext2</a:t>
            </a:r>
            <a:r>
              <a:rPr lang="zh-CN" altLang="en-US" dirty="0" smtClean="0"/>
              <a:t>磁盘数据结构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6639" y="2066256"/>
            <a:ext cx="6072939" cy="3263733"/>
          </a:xfrm>
        </p:spPr>
        <p:txBody>
          <a:bodyPr/>
          <a:lstStyle/>
          <a:p>
            <a:r>
              <a:rPr lang="zh-CN" altLang="en-US" sz="2000" dirty="0" smtClean="0"/>
              <a:t>问题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：文件名、目录名、文件属性保存</a:t>
            </a:r>
            <a:r>
              <a:rPr lang="zh-CN" altLang="en-US" sz="2000" dirty="0"/>
              <a:t>在哪里</a:t>
            </a:r>
            <a:r>
              <a:rPr lang="zh-CN" altLang="en-US" sz="2000" dirty="0" smtClean="0"/>
              <a:t>？目录</a:t>
            </a:r>
            <a:r>
              <a:rPr lang="zh-CN" altLang="en-US" sz="2000" dirty="0"/>
              <a:t>也是文件的具体含义？</a:t>
            </a:r>
            <a:endParaRPr lang="zh-CN" altLang="en-US" sz="2000" dirty="0"/>
          </a:p>
          <a:p>
            <a:endParaRPr lang="en-US" altLang="zh-CN" sz="2000" dirty="0" smtClean="0"/>
          </a:p>
          <a:p>
            <a:endParaRPr lang="zh-CN" altLang="en-US" sz="1800" dirty="0"/>
          </a:p>
          <a:p>
            <a:endParaRPr lang="zh-CN" altLang="en-US" dirty="0"/>
          </a:p>
        </p:txBody>
      </p:sp>
      <p:pic>
        <p:nvPicPr>
          <p:cNvPr id="7" name="内容占位符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90650" y="3047540"/>
            <a:ext cx="6362700" cy="21240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ext2</a:t>
            </a:r>
            <a:r>
              <a:rPr lang="zh-CN" altLang="en-US" dirty="0" smtClean="0"/>
              <a:t>磁盘数据结构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6639" y="2066256"/>
            <a:ext cx="6072939" cy="3263733"/>
          </a:xfrm>
        </p:spPr>
        <p:txBody>
          <a:bodyPr/>
          <a:lstStyle/>
          <a:p>
            <a:r>
              <a:rPr lang="zh-CN" altLang="en-US" sz="2000" dirty="0" smtClean="0"/>
              <a:t>问题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：如何通过文件名找到文件对应的数据？</a:t>
            </a:r>
            <a:endParaRPr lang="en-US" altLang="zh-CN" sz="2000" dirty="0" smtClean="0"/>
          </a:p>
          <a:p>
            <a:endParaRPr lang="zh-CN" altLang="en-US" sz="1800" dirty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386639" y="2926262"/>
            <a:ext cx="6072939" cy="2779294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ext2</a:t>
            </a:r>
            <a:r>
              <a:rPr lang="zh-CN" altLang="en-US" dirty="0" smtClean="0"/>
              <a:t>磁盘数据结构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6639" y="2066256"/>
            <a:ext cx="6072939" cy="4045786"/>
          </a:xfrm>
        </p:spPr>
        <p:txBody>
          <a:bodyPr>
            <a:normAutofit/>
          </a:bodyPr>
          <a:lstStyle/>
          <a:p>
            <a:r>
              <a:rPr lang="zh-CN" altLang="zh-CN" sz="2000" dirty="0"/>
              <a:t>问题</a:t>
            </a:r>
            <a:r>
              <a:rPr lang="en-US" altLang="zh-CN" sz="2000" dirty="0"/>
              <a:t>3</a:t>
            </a:r>
            <a:r>
              <a:rPr lang="zh-CN" altLang="zh-CN" sz="2000" dirty="0"/>
              <a:t>：存不存在</a:t>
            </a:r>
            <a:r>
              <a:rPr lang="en-US" altLang="zh-CN" sz="2000" dirty="0"/>
              <a:t>0</a:t>
            </a:r>
            <a:r>
              <a:rPr lang="zh-CN" altLang="zh-CN" sz="2000" dirty="0"/>
              <a:t>号索引节点</a:t>
            </a:r>
            <a:r>
              <a:rPr lang="zh-CN" altLang="zh-CN" sz="2000" dirty="0" smtClean="0"/>
              <a:t>？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zh-CN" sz="2000" dirty="0"/>
          </a:p>
          <a:p>
            <a:r>
              <a:rPr lang="zh-CN" altLang="zh-CN" sz="2000" dirty="0"/>
              <a:t>问题</a:t>
            </a:r>
            <a:r>
              <a:rPr lang="en-US" altLang="zh-CN" sz="2000" dirty="0"/>
              <a:t>4</a:t>
            </a:r>
            <a:r>
              <a:rPr lang="zh-CN" altLang="zh-CN" sz="2000" dirty="0"/>
              <a:t>：索引节点号对于</a:t>
            </a:r>
            <a:r>
              <a:rPr lang="en-US" altLang="zh-CN" sz="2000" dirty="0" err="1"/>
              <a:t>vfs</a:t>
            </a:r>
            <a:r>
              <a:rPr lang="zh-CN" altLang="zh-CN" sz="2000" dirty="0"/>
              <a:t>是唯一的吗？</a:t>
            </a:r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1386639" y="2699502"/>
            <a:ext cx="6072939" cy="2779294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VFS</a:t>
            </a:r>
            <a:r>
              <a:rPr lang="zh-CN" altLang="en-US" dirty="0"/>
              <a:t>超级</a:t>
            </a:r>
            <a:r>
              <a:rPr lang="zh-CN" altLang="en-US" dirty="0" smtClean="0"/>
              <a:t>块的</a:t>
            </a:r>
            <a:r>
              <a:rPr lang="zh-CN" altLang="en-US" dirty="0"/>
              <a:t>创建</a:t>
            </a:r>
            <a:endParaRPr lang="en-US" altLang="zh-CN" dirty="0"/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1106904" y="2430379"/>
            <a:ext cx="6785811" cy="418707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文本框 4"/>
          <p:cNvSpPr txBox="1"/>
          <p:nvPr/>
        </p:nvSpPr>
        <p:spPr>
          <a:xfrm>
            <a:off x="1106905" y="1455821"/>
            <a:ext cx="6785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en-US" altLang="zh-CN" dirty="0" err="1" smtClean="0"/>
              <a:t>super_block</a:t>
            </a:r>
            <a:r>
              <a:rPr lang="zh-CN" altLang="zh-CN" dirty="0"/>
              <a:t>的创建是在挂载文件系统时进行的，下图反应了从磁盘读入磁盘超级块</a:t>
            </a:r>
            <a:r>
              <a:rPr lang="en-US" altLang="zh-CN" dirty="0"/>
              <a:t>ext2_super_block</a:t>
            </a:r>
            <a:r>
              <a:rPr lang="zh-CN" altLang="zh-CN" dirty="0"/>
              <a:t>并创建</a:t>
            </a:r>
            <a:r>
              <a:rPr lang="en-US" altLang="zh-CN" dirty="0" err="1"/>
              <a:t>vfs</a:t>
            </a:r>
            <a:r>
              <a:rPr lang="zh-CN" altLang="zh-CN" dirty="0"/>
              <a:t>超级块</a:t>
            </a:r>
            <a:r>
              <a:rPr lang="en-US" altLang="zh-CN" dirty="0" err="1"/>
              <a:t>super_block</a:t>
            </a:r>
            <a:r>
              <a:rPr lang="zh-CN" altLang="zh-CN" dirty="0"/>
              <a:t>的过程及其数据结构之间的关系。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1678</Words>
  <Application>Kingsoft Office WPP</Application>
  <PresentationFormat>全屏显示(4:3)</PresentationFormat>
  <Paragraphs>91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文件系统分析</vt:lpstr>
      <vt:lpstr>主要内容</vt:lpstr>
      <vt:lpstr>一、ext2磁盘数据结构</vt:lpstr>
      <vt:lpstr>一、ext2磁盘数据结构</vt:lpstr>
      <vt:lpstr>一、ext2磁盘数据结构</vt:lpstr>
      <vt:lpstr>一、ext2磁盘数据结构</vt:lpstr>
      <vt:lpstr>一、ext2磁盘数据结构</vt:lpstr>
      <vt:lpstr>一、ext2磁盘数据结构</vt:lpstr>
      <vt:lpstr>二、VFS超级块的创建</vt:lpstr>
      <vt:lpstr>二、VFS超级块的创建</vt:lpstr>
      <vt:lpstr>二、VFS超级块的创建</vt:lpstr>
      <vt:lpstr>PowerPoint 演示文稿</vt:lpstr>
      <vt:lpstr>四、Linux文件系统架构</vt:lpstr>
    </vt:vector>
  </TitlesOfParts>
  <Company>upc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文件系统分析</dc:title>
  <dc:creator>李小龙</dc:creator>
  <cp:lastModifiedBy>fly</cp:lastModifiedBy>
  <cp:revision>10</cp:revision>
  <dcterms:created xsi:type="dcterms:W3CDTF">2016-03-25T00:59:12Z</dcterms:created>
  <dcterms:modified xsi:type="dcterms:W3CDTF">2016-03-25T00:59:12Z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2052-10.1.0.5444</vt:lpwstr>
  </property>
</Properties>
</file>