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6" r:id="rId3"/>
    <p:sldId id="268" r:id="rId4"/>
    <p:sldId id="264" r:id="rId5"/>
    <p:sldId id="257" r:id="rId6"/>
    <p:sldId id="265" r:id="rId7"/>
    <p:sldId id="267" r:id="rId8"/>
    <p:sldId id="269" r:id="rId9"/>
    <p:sldId id="258" r:id="rId10"/>
    <p:sldId id="259" r:id="rId11"/>
    <p:sldId id="261" r:id="rId12"/>
    <p:sldId id="260" r:id="rId13"/>
    <p:sldId id="262" r:id="rId14"/>
    <p:sldId id="263"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15"/>
    <p:restoredTop sz="94504"/>
  </p:normalViewPr>
  <p:slideViewPr>
    <p:cSldViewPr snapToGrid="0">
      <p:cViewPr varScale="1">
        <p:scale>
          <a:sx n="139" d="100"/>
          <a:sy n="139" d="100"/>
        </p:scale>
        <p:origin x="1760"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1DE38F-056C-E742-95FA-BC064AF9640D}" type="datetimeFigureOut">
              <a:rPr kumimoji="1" lang="ja-JP" altLang="en-US" smtClean="0"/>
              <a:t>2024/11/9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D2599-9E4C-6F4A-953C-A17C5C8D69F5}" type="slidenum">
              <a:rPr kumimoji="1" lang="ja-JP" altLang="en-US" smtClean="0"/>
              <a:t>‹#›</a:t>
            </a:fld>
            <a:endParaRPr kumimoji="1" lang="ja-JP" altLang="en-US"/>
          </a:p>
        </p:txBody>
      </p:sp>
    </p:spTree>
    <p:extLst>
      <p:ext uri="{BB962C8B-B14F-4D97-AF65-F5344CB8AC3E}">
        <p14:creationId xmlns:p14="http://schemas.microsoft.com/office/powerpoint/2010/main" val="425651890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CDD2599-9E4C-6F4A-953C-A17C5C8D69F5}" type="slidenum">
              <a:rPr kumimoji="1" lang="ja-JP" altLang="en-US" smtClean="0"/>
              <a:t>1</a:t>
            </a:fld>
            <a:endParaRPr kumimoji="1" lang="ja-JP" altLang="en-US"/>
          </a:p>
        </p:txBody>
      </p:sp>
    </p:spTree>
    <p:extLst>
      <p:ext uri="{BB962C8B-B14F-4D97-AF65-F5344CB8AC3E}">
        <p14:creationId xmlns:p14="http://schemas.microsoft.com/office/powerpoint/2010/main" val="1847160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8E6C48-C9FC-9FD5-FF42-A9E30C787EE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EC83234-0EE8-AB60-619A-8FD4FB5941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EC4D728-19C2-B167-4544-56301A0E8C74}"/>
              </a:ext>
            </a:extLst>
          </p:cNvPr>
          <p:cNvSpPr>
            <a:spLocks noGrp="1"/>
          </p:cNvSpPr>
          <p:nvPr>
            <p:ph type="dt" sz="half" idx="10"/>
          </p:nvPr>
        </p:nvSpPr>
        <p:spPr/>
        <p:txBody>
          <a:bodyPr/>
          <a:lstStyle/>
          <a:p>
            <a:fld id="{F193BA20-E119-FF4E-9239-C6F5ED46EACD}" type="datetimeFigureOut">
              <a:rPr kumimoji="1" lang="ja-JP" altLang="en-US" smtClean="0"/>
              <a:t>2024/11/9</a:t>
            </a:fld>
            <a:endParaRPr kumimoji="1" lang="ja-JP" altLang="en-US"/>
          </a:p>
        </p:txBody>
      </p:sp>
      <p:sp>
        <p:nvSpPr>
          <p:cNvPr id="5" name="フッター プレースホルダー 4">
            <a:extLst>
              <a:ext uri="{FF2B5EF4-FFF2-40B4-BE49-F238E27FC236}">
                <a16:creationId xmlns:a16="http://schemas.microsoft.com/office/drawing/2014/main" id="{C974C696-3194-6D39-F6C2-E14D8B4604D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781B9F2-B55B-D794-90C6-4CFD3F5DBBCF}"/>
              </a:ext>
            </a:extLst>
          </p:cNvPr>
          <p:cNvSpPr>
            <a:spLocks noGrp="1"/>
          </p:cNvSpPr>
          <p:nvPr>
            <p:ph type="sldNum" sz="quarter" idx="12"/>
          </p:nvPr>
        </p:nvSpPr>
        <p:spPr/>
        <p:txBody>
          <a:body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4135744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260A41-0637-733D-733E-C132FB745B9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8CE423D-4F49-EAC5-D493-7C243182A99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2E512A6-DEF0-4578-04A7-ED7B04E56367}"/>
              </a:ext>
            </a:extLst>
          </p:cNvPr>
          <p:cNvSpPr>
            <a:spLocks noGrp="1"/>
          </p:cNvSpPr>
          <p:nvPr>
            <p:ph type="dt" sz="half" idx="10"/>
          </p:nvPr>
        </p:nvSpPr>
        <p:spPr/>
        <p:txBody>
          <a:bodyPr/>
          <a:lstStyle/>
          <a:p>
            <a:fld id="{F193BA20-E119-FF4E-9239-C6F5ED46EACD}" type="datetimeFigureOut">
              <a:rPr kumimoji="1" lang="ja-JP" altLang="en-US" smtClean="0"/>
              <a:t>2024/11/9</a:t>
            </a:fld>
            <a:endParaRPr kumimoji="1" lang="ja-JP" altLang="en-US"/>
          </a:p>
        </p:txBody>
      </p:sp>
      <p:sp>
        <p:nvSpPr>
          <p:cNvPr id="5" name="フッター プレースホルダー 4">
            <a:extLst>
              <a:ext uri="{FF2B5EF4-FFF2-40B4-BE49-F238E27FC236}">
                <a16:creationId xmlns:a16="http://schemas.microsoft.com/office/drawing/2014/main" id="{641C5DD5-5396-5B78-3504-4EB171CDBA4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038F80-5A53-C204-63E7-69A60EA71609}"/>
              </a:ext>
            </a:extLst>
          </p:cNvPr>
          <p:cNvSpPr>
            <a:spLocks noGrp="1"/>
          </p:cNvSpPr>
          <p:nvPr>
            <p:ph type="sldNum" sz="quarter" idx="12"/>
          </p:nvPr>
        </p:nvSpPr>
        <p:spPr/>
        <p:txBody>
          <a:body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690494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2ACE786-2CD9-62CF-2AD4-07FBA315B14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F2394A2-8D92-7A50-65B2-86BFD06F028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938C61B-B529-EBDD-B972-4E06238ED792}"/>
              </a:ext>
            </a:extLst>
          </p:cNvPr>
          <p:cNvSpPr>
            <a:spLocks noGrp="1"/>
          </p:cNvSpPr>
          <p:nvPr>
            <p:ph type="dt" sz="half" idx="10"/>
          </p:nvPr>
        </p:nvSpPr>
        <p:spPr/>
        <p:txBody>
          <a:bodyPr/>
          <a:lstStyle/>
          <a:p>
            <a:fld id="{F193BA20-E119-FF4E-9239-C6F5ED46EACD}" type="datetimeFigureOut">
              <a:rPr kumimoji="1" lang="ja-JP" altLang="en-US" smtClean="0"/>
              <a:t>2024/11/9</a:t>
            </a:fld>
            <a:endParaRPr kumimoji="1" lang="ja-JP" altLang="en-US"/>
          </a:p>
        </p:txBody>
      </p:sp>
      <p:sp>
        <p:nvSpPr>
          <p:cNvPr id="5" name="フッター プレースホルダー 4">
            <a:extLst>
              <a:ext uri="{FF2B5EF4-FFF2-40B4-BE49-F238E27FC236}">
                <a16:creationId xmlns:a16="http://schemas.microsoft.com/office/drawing/2014/main" id="{2A9A8687-CA72-B64D-DC6C-981E3C5617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6520ED0-4F36-FB48-AF3B-660E7143A118}"/>
              </a:ext>
            </a:extLst>
          </p:cNvPr>
          <p:cNvSpPr>
            <a:spLocks noGrp="1"/>
          </p:cNvSpPr>
          <p:nvPr>
            <p:ph type="sldNum" sz="quarter" idx="12"/>
          </p:nvPr>
        </p:nvSpPr>
        <p:spPr/>
        <p:txBody>
          <a:body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2513309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DACCD7-E206-632D-5175-800B82A3919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EDBC92D-7FE3-0177-8524-2E2D80670FE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DD12CF4-4CCC-207E-F923-A17B8BBFA084}"/>
              </a:ext>
            </a:extLst>
          </p:cNvPr>
          <p:cNvSpPr>
            <a:spLocks noGrp="1"/>
          </p:cNvSpPr>
          <p:nvPr>
            <p:ph type="dt" sz="half" idx="10"/>
          </p:nvPr>
        </p:nvSpPr>
        <p:spPr/>
        <p:txBody>
          <a:bodyPr/>
          <a:lstStyle/>
          <a:p>
            <a:fld id="{F193BA20-E119-FF4E-9239-C6F5ED46EACD}" type="datetimeFigureOut">
              <a:rPr kumimoji="1" lang="ja-JP" altLang="en-US" smtClean="0"/>
              <a:t>2024/11/9</a:t>
            </a:fld>
            <a:endParaRPr kumimoji="1" lang="ja-JP" altLang="en-US"/>
          </a:p>
        </p:txBody>
      </p:sp>
      <p:sp>
        <p:nvSpPr>
          <p:cNvPr id="5" name="フッター プレースホルダー 4">
            <a:extLst>
              <a:ext uri="{FF2B5EF4-FFF2-40B4-BE49-F238E27FC236}">
                <a16:creationId xmlns:a16="http://schemas.microsoft.com/office/drawing/2014/main" id="{BF8CD646-956C-EC68-97EE-29513A3E587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9559E2-14E8-0E2A-91E0-798CE29A18DE}"/>
              </a:ext>
            </a:extLst>
          </p:cNvPr>
          <p:cNvSpPr>
            <a:spLocks noGrp="1"/>
          </p:cNvSpPr>
          <p:nvPr>
            <p:ph type="sldNum" sz="quarter" idx="12"/>
          </p:nvPr>
        </p:nvSpPr>
        <p:spPr/>
        <p:txBody>
          <a:body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265679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69D3C6-CE67-0190-FD43-F8133CB697C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8D2BE64-7CB3-C760-3676-DB745A3C5A6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279C347-B726-AD5C-0736-A0EEC388EF95}"/>
              </a:ext>
            </a:extLst>
          </p:cNvPr>
          <p:cNvSpPr>
            <a:spLocks noGrp="1"/>
          </p:cNvSpPr>
          <p:nvPr>
            <p:ph type="dt" sz="half" idx="10"/>
          </p:nvPr>
        </p:nvSpPr>
        <p:spPr/>
        <p:txBody>
          <a:bodyPr/>
          <a:lstStyle/>
          <a:p>
            <a:fld id="{F193BA20-E119-FF4E-9239-C6F5ED46EACD}" type="datetimeFigureOut">
              <a:rPr kumimoji="1" lang="ja-JP" altLang="en-US" smtClean="0"/>
              <a:t>2024/11/9</a:t>
            </a:fld>
            <a:endParaRPr kumimoji="1" lang="ja-JP" altLang="en-US"/>
          </a:p>
        </p:txBody>
      </p:sp>
      <p:sp>
        <p:nvSpPr>
          <p:cNvPr id="5" name="フッター プレースホルダー 4">
            <a:extLst>
              <a:ext uri="{FF2B5EF4-FFF2-40B4-BE49-F238E27FC236}">
                <a16:creationId xmlns:a16="http://schemas.microsoft.com/office/drawing/2014/main" id="{30B4F412-40B5-8E47-EB25-D2A6399C650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389ACB4-9D15-127C-01E2-1D6C4B84B197}"/>
              </a:ext>
            </a:extLst>
          </p:cNvPr>
          <p:cNvSpPr>
            <a:spLocks noGrp="1"/>
          </p:cNvSpPr>
          <p:nvPr>
            <p:ph type="sldNum" sz="quarter" idx="12"/>
          </p:nvPr>
        </p:nvSpPr>
        <p:spPr/>
        <p:txBody>
          <a:body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151232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AC486B-73BB-7DF2-2C95-47324F5A30A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E0A7758-A9D2-0C2D-F539-6EFFF92BD5F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C0101C1-531D-7402-2E91-314B23D5B14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80ED5DC-573D-F9D9-B806-C46C1F993A24}"/>
              </a:ext>
            </a:extLst>
          </p:cNvPr>
          <p:cNvSpPr>
            <a:spLocks noGrp="1"/>
          </p:cNvSpPr>
          <p:nvPr>
            <p:ph type="dt" sz="half" idx="10"/>
          </p:nvPr>
        </p:nvSpPr>
        <p:spPr/>
        <p:txBody>
          <a:bodyPr/>
          <a:lstStyle/>
          <a:p>
            <a:fld id="{F193BA20-E119-FF4E-9239-C6F5ED46EACD}" type="datetimeFigureOut">
              <a:rPr kumimoji="1" lang="ja-JP" altLang="en-US" smtClean="0"/>
              <a:t>2024/11/9</a:t>
            </a:fld>
            <a:endParaRPr kumimoji="1" lang="ja-JP" altLang="en-US"/>
          </a:p>
        </p:txBody>
      </p:sp>
      <p:sp>
        <p:nvSpPr>
          <p:cNvPr id="6" name="フッター プレースホルダー 5">
            <a:extLst>
              <a:ext uri="{FF2B5EF4-FFF2-40B4-BE49-F238E27FC236}">
                <a16:creationId xmlns:a16="http://schemas.microsoft.com/office/drawing/2014/main" id="{6C5CAF79-DCB6-6D7A-7CEF-202E2660044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79590B6-A731-8141-0B7B-638D8B5B3DB0}"/>
              </a:ext>
            </a:extLst>
          </p:cNvPr>
          <p:cNvSpPr>
            <a:spLocks noGrp="1"/>
          </p:cNvSpPr>
          <p:nvPr>
            <p:ph type="sldNum" sz="quarter" idx="12"/>
          </p:nvPr>
        </p:nvSpPr>
        <p:spPr/>
        <p:txBody>
          <a:body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2101005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C2BFF6-BB96-95A9-AC62-737886BB4EF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3F4F45D-C50D-C911-E69D-EA0BCAA630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898907D-C23B-7243-BF4A-50305A6CF34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A974F49-FEF1-E66B-7241-8B6C37CB5C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8EB251E-68AA-7451-E144-F1BF469AD9D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DB5680B-F1CB-314C-B2B6-F42387A8AD35}"/>
              </a:ext>
            </a:extLst>
          </p:cNvPr>
          <p:cNvSpPr>
            <a:spLocks noGrp="1"/>
          </p:cNvSpPr>
          <p:nvPr>
            <p:ph type="dt" sz="half" idx="10"/>
          </p:nvPr>
        </p:nvSpPr>
        <p:spPr/>
        <p:txBody>
          <a:bodyPr/>
          <a:lstStyle/>
          <a:p>
            <a:fld id="{F193BA20-E119-FF4E-9239-C6F5ED46EACD}" type="datetimeFigureOut">
              <a:rPr kumimoji="1" lang="ja-JP" altLang="en-US" smtClean="0"/>
              <a:t>2024/11/9</a:t>
            </a:fld>
            <a:endParaRPr kumimoji="1" lang="ja-JP" altLang="en-US"/>
          </a:p>
        </p:txBody>
      </p:sp>
      <p:sp>
        <p:nvSpPr>
          <p:cNvPr id="8" name="フッター プレースホルダー 7">
            <a:extLst>
              <a:ext uri="{FF2B5EF4-FFF2-40B4-BE49-F238E27FC236}">
                <a16:creationId xmlns:a16="http://schemas.microsoft.com/office/drawing/2014/main" id="{6967EBED-5CC9-F8E8-796A-D5D1DCF51B6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73FFC24-9F88-11F2-A363-D6E19D676EC7}"/>
              </a:ext>
            </a:extLst>
          </p:cNvPr>
          <p:cNvSpPr>
            <a:spLocks noGrp="1"/>
          </p:cNvSpPr>
          <p:nvPr>
            <p:ph type="sldNum" sz="quarter" idx="12"/>
          </p:nvPr>
        </p:nvSpPr>
        <p:spPr/>
        <p:txBody>
          <a:body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637524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FC70E1-FDC2-1FE8-513E-B26FF68D9AC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E5458B8-3074-B572-CF48-A0D9415627AD}"/>
              </a:ext>
            </a:extLst>
          </p:cNvPr>
          <p:cNvSpPr>
            <a:spLocks noGrp="1"/>
          </p:cNvSpPr>
          <p:nvPr>
            <p:ph type="dt" sz="half" idx="10"/>
          </p:nvPr>
        </p:nvSpPr>
        <p:spPr/>
        <p:txBody>
          <a:bodyPr/>
          <a:lstStyle/>
          <a:p>
            <a:fld id="{F193BA20-E119-FF4E-9239-C6F5ED46EACD}" type="datetimeFigureOut">
              <a:rPr kumimoji="1" lang="ja-JP" altLang="en-US" smtClean="0"/>
              <a:t>2024/11/9</a:t>
            </a:fld>
            <a:endParaRPr kumimoji="1" lang="ja-JP" altLang="en-US"/>
          </a:p>
        </p:txBody>
      </p:sp>
      <p:sp>
        <p:nvSpPr>
          <p:cNvPr id="4" name="フッター プレースホルダー 3">
            <a:extLst>
              <a:ext uri="{FF2B5EF4-FFF2-40B4-BE49-F238E27FC236}">
                <a16:creationId xmlns:a16="http://schemas.microsoft.com/office/drawing/2014/main" id="{943A1138-0A85-2DC5-5C5F-E5B2AF3E2C4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E914A1B-18AD-7712-BCC7-6E2E576FF2C8}"/>
              </a:ext>
            </a:extLst>
          </p:cNvPr>
          <p:cNvSpPr>
            <a:spLocks noGrp="1"/>
          </p:cNvSpPr>
          <p:nvPr>
            <p:ph type="sldNum" sz="quarter" idx="12"/>
          </p:nvPr>
        </p:nvSpPr>
        <p:spPr/>
        <p:txBody>
          <a:body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1874410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5DE8569-6B5E-4AA3-03A1-F4338C1A9B5D}"/>
              </a:ext>
            </a:extLst>
          </p:cNvPr>
          <p:cNvSpPr>
            <a:spLocks noGrp="1"/>
          </p:cNvSpPr>
          <p:nvPr>
            <p:ph type="dt" sz="half" idx="10"/>
          </p:nvPr>
        </p:nvSpPr>
        <p:spPr/>
        <p:txBody>
          <a:bodyPr/>
          <a:lstStyle/>
          <a:p>
            <a:fld id="{F193BA20-E119-FF4E-9239-C6F5ED46EACD}" type="datetimeFigureOut">
              <a:rPr kumimoji="1" lang="ja-JP" altLang="en-US" smtClean="0"/>
              <a:t>2024/11/9</a:t>
            </a:fld>
            <a:endParaRPr kumimoji="1" lang="ja-JP" altLang="en-US"/>
          </a:p>
        </p:txBody>
      </p:sp>
      <p:sp>
        <p:nvSpPr>
          <p:cNvPr id="3" name="フッター プレースホルダー 2">
            <a:extLst>
              <a:ext uri="{FF2B5EF4-FFF2-40B4-BE49-F238E27FC236}">
                <a16:creationId xmlns:a16="http://schemas.microsoft.com/office/drawing/2014/main" id="{C1C85656-4742-1957-90C9-C4B4FE94ADC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34FC3DA-8373-9663-00B1-0F42967315F9}"/>
              </a:ext>
            </a:extLst>
          </p:cNvPr>
          <p:cNvSpPr>
            <a:spLocks noGrp="1"/>
          </p:cNvSpPr>
          <p:nvPr>
            <p:ph type="sldNum" sz="quarter" idx="12"/>
          </p:nvPr>
        </p:nvSpPr>
        <p:spPr/>
        <p:txBody>
          <a:body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792818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D5C52A-AD25-6335-34E7-55FC16D309A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C8FDE60-858A-213B-39C3-9A775D17D3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B9D0CB9-6B73-FC77-AE78-03E2A39E1E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40975A4-6221-7DB6-44AC-A643FA63A575}"/>
              </a:ext>
            </a:extLst>
          </p:cNvPr>
          <p:cNvSpPr>
            <a:spLocks noGrp="1"/>
          </p:cNvSpPr>
          <p:nvPr>
            <p:ph type="dt" sz="half" idx="10"/>
          </p:nvPr>
        </p:nvSpPr>
        <p:spPr/>
        <p:txBody>
          <a:bodyPr/>
          <a:lstStyle/>
          <a:p>
            <a:fld id="{F193BA20-E119-FF4E-9239-C6F5ED46EACD}" type="datetimeFigureOut">
              <a:rPr kumimoji="1" lang="ja-JP" altLang="en-US" smtClean="0"/>
              <a:t>2024/11/9</a:t>
            </a:fld>
            <a:endParaRPr kumimoji="1" lang="ja-JP" altLang="en-US"/>
          </a:p>
        </p:txBody>
      </p:sp>
      <p:sp>
        <p:nvSpPr>
          <p:cNvPr id="6" name="フッター プレースホルダー 5">
            <a:extLst>
              <a:ext uri="{FF2B5EF4-FFF2-40B4-BE49-F238E27FC236}">
                <a16:creationId xmlns:a16="http://schemas.microsoft.com/office/drawing/2014/main" id="{4512BB00-8BD6-D1DD-4C71-1203EE080D4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4CFCDA9-AF4F-29A5-D209-D688B1909653}"/>
              </a:ext>
            </a:extLst>
          </p:cNvPr>
          <p:cNvSpPr>
            <a:spLocks noGrp="1"/>
          </p:cNvSpPr>
          <p:nvPr>
            <p:ph type="sldNum" sz="quarter" idx="12"/>
          </p:nvPr>
        </p:nvSpPr>
        <p:spPr/>
        <p:txBody>
          <a:body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2920513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FDDF6C-8A89-2978-23AE-90B26F0DA65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4A055FF-0DCE-7B61-BBD1-9912706EC7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A23E02E-5695-7055-8765-06A7A942A5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CC07B51-58B9-788D-E411-B90DB4FB0E57}"/>
              </a:ext>
            </a:extLst>
          </p:cNvPr>
          <p:cNvSpPr>
            <a:spLocks noGrp="1"/>
          </p:cNvSpPr>
          <p:nvPr>
            <p:ph type="dt" sz="half" idx="10"/>
          </p:nvPr>
        </p:nvSpPr>
        <p:spPr/>
        <p:txBody>
          <a:bodyPr/>
          <a:lstStyle/>
          <a:p>
            <a:fld id="{F193BA20-E119-FF4E-9239-C6F5ED46EACD}" type="datetimeFigureOut">
              <a:rPr kumimoji="1" lang="ja-JP" altLang="en-US" smtClean="0"/>
              <a:t>2024/11/9</a:t>
            </a:fld>
            <a:endParaRPr kumimoji="1" lang="ja-JP" altLang="en-US"/>
          </a:p>
        </p:txBody>
      </p:sp>
      <p:sp>
        <p:nvSpPr>
          <p:cNvPr id="6" name="フッター プレースホルダー 5">
            <a:extLst>
              <a:ext uri="{FF2B5EF4-FFF2-40B4-BE49-F238E27FC236}">
                <a16:creationId xmlns:a16="http://schemas.microsoft.com/office/drawing/2014/main" id="{B91B7F31-B485-8D01-00D8-499F73BC210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7381615-109C-25AB-0E12-67A0036AB64C}"/>
              </a:ext>
            </a:extLst>
          </p:cNvPr>
          <p:cNvSpPr>
            <a:spLocks noGrp="1"/>
          </p:cNvSpPr>
          <p:nvPr>
            <p:ph type="sldNum" sz="quarter" idx="12"/>
          </p:nvPr>
        </p:nvSpPr>
        <p:spPr/>
        <p:txBody>
          <a:body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2425019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A16CD93-8588-E573-234D-3649252A48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DED840F-77FD-638C-B0B3-4093103E1D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57BE74E-C3DE-200C-3C78-8603C404B0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193BA20-E119-FF4E-9239-C6F5ED46EACD}" type="datetimeFigureOut">
              <a:rPr kumimoji="1" lang="ja-JP" altLang="en-US" smtClean="0"/>
              <a:t>2024/11/9</a:t>
            </a:fld>
            <a:endParaRPr kumimoji="1" lang="ja-JP" altLang="en-US"/>
          </a:p>
        </p:txBody>
      </p:sp>
      <p:sp>
        <p:nvSpPr>
          <p:cNvPr id="5" name="フッター プレースホルダー 4">
            <a:extLst>
              <a:ext uri="{FF2B5EF4-FFF2-40B4-BE49-F238E27FC236}">
                <a16:creationId xmlns:a16="http://schemas.microsoft.com/office/drawing/2014/main" id="{A6B71FC0-0697-E550-0C8B-233E1C2A4E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10C85AC-E16E-4CC9-0216-03AF52BECD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3073482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145301-1654-CA2F-F2F4-8D8E7C8F7D50}"/>
              </a:ext>
            </a:extLst>
          </p:cNvPr>
          <p:cNvSpPr>
            <a:spLocks noGrp="1"/>
          </p:cNvSpPr>
          <p:nvPr>
            <p:ph type="ctrTitle"/>
          </p:nvPr>
        </p:nvSpPr>
        <p:spPr/>
        <p:txBody>
          <a:bodyPr>
            <a:normAutofit fontScale="90000"/>
          </a:bodyPr>
          <a:lstStyle/>
          <a:p>
            <a:r>
              <a:rPr lang="en" altLang="ja-JP" b="1" dirty="0">
                <a:solidFill>
                  <a:srgbClr val="31333F"/>
                </a:solidFill>
                <a:effectLst/>
                <a:latin typeface="Meiryo UI" panose="020B0604030504040204" pitchFamily="34" charset="-128"/>
                <a:ea typeface="Meiryo UI" panose="020B0604030504040204" pitchFamily="34" charset="-128"/>
              </a:rPr>
              <a:t>Meta-Communication Retrieval-Augmented Generation(MCRAG)</a:t>
            </a:r>
            <a:endParaRPr kumimoji="1" lang="ja-JP" altLang="en-US">
              <a:latin typeface="Meiryo UI" panose="020B0604030504040204" pitchFamily="34" charset="-128"/>
              <a:ea typeface="Meiryo UI" panose="020B0604030504040204" pitchFamily="34" charset="-128"/>
            </a:endParaRPr>
          </a:p>
        </p:txBody>
      </p:sp>
      <p:sp>
        <p:nvSpPr>
          <p:cNvPr id="3" name="字幕 2">
            <a:extLst>
              <a:ext uri="{FF2B5EF4-FFF2-40B4-BE49-F238E27FC236}">
                <a16:creationId xmlns:a16="http://schemas.microsoft.com/office/drawing/2014/main" id="{F60390F9-BFE6-673B-EF81-9F402C9DC302}"/>
              </a:ext>
            </a:extLst>
          </p:cNvPr>
          <p:cNvSpPr>
            <a:spLocks noGrp="1"/>
          </p:cNvSpPr>
          <p:nvPr>
            <p:ph type="subTitle" idx="1"/>
          </p:nvPr>
        </p:nvSpPr>
        <p:spPr/>
        <p:txBody>
          <a:bodyPr/>
          <a:lstStyle/>
          <a:p>
            <a:r>
              <a:rPr kumimoji="1" lang="ja-JP" altLang="en-US" b="1">
                <a:latin typeface="Meiryo UI" panose="020B0604030504040204" pitchFamily="34" charset="-128"/>
                <a:ea typeface="Meiryo UI" panose="020B0604030504040204" pitchFamily="34" charset="-128"/>
              </a:rPr>
              <a:t>マニュアル</a:t>
            </a:r>
            <a:endParaRPr kumimoji="1" lang="en-US" altLang="ja-JP" b="1" dirty="0">
              <a:latin typeface="Meiryo UI" panose="020B0604030504040204" pitchFamily="34" charset="-128"/>
              <a:ea typeface="Meiryo UI" panose="020B0604030504040204" pitchFamily="34" charset="-128"/>
            </a:endParaRPr>
          </a:p>
          <a:p>
            <a:r>
              <a:rPr lang="en-US" altLang="ja-JP" b="1" dirty="0">
                <a:latin typeface="Meiryo UI" panose="020B0604030504040204" pitchFamily="34" charset="-128"/>
                <a:ea typeface="Meiryo UI" panose="020B0604030504040204" pitchFamily="34" charset="-128"/>
              </a:rPr>
              <a:t>Master's capstone project(</a:t>
            </a:r>
            <a:r>
              <a:rPr lang="en-US" altLang="ja-JP" b="1" dirty="0" err="1">
                <a:latin typeface="Meiryo UI" panose="020B0604030504040204" pitchFamily="34" charset="-128"/>
                <a:ea typeface="Meiryo UI" panose="020B0604030504040204" pitchFamily="34" charset="-128"/>
              </a:rPr>
              <a:t>ver.mcp</a:t>
            </a:r>
            <a:r>
              <a:rPr lang="en-US" altLang="ja-JP" b="1" dirty="0">
                <a:latin typeface="Meiryo UI" panose="020B0604030504040204" pitchFamily="34" charset="-128"/>
                <a:ea typeface="Meiryo UI" panose="020B0604030504040204" pitchFamily="34" charset="-128"/>
              </a:rPr>
              <a:t>)</a:t>
            </a:r>
            <a:endParaRPr kumimoji="1" lang="ja-JP" altLang="en-US" b="1">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643689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535C24-5FA9-C1EA-CC27-38936F8606E8}"/>
              </a:ext>
            </a:extLst>
          </p:cNvPr>
          <p:cNvSpPr>
            <a:spLocks noGrp="1"/>
          </p:cNvSpPr>
          <p:nvPr>
            <p:ph type="title"/>
          </p:nvPr>
        </p:nvSpPr>
        <p:spPr/>
        <p:txBody>
          <a:bodyPr/>
          <a:lstStyle/>
          <a:p>
            <a:r>
              <a:rPr kumimoji="1" lang="ja-JP" altLang="en-US">
                <a:latin typeface="Meiryo UI" panose="020B0604030504040204" pitchFamily="34" charset="-128"/>
                <a:ea typeface="Meiryo UI" panose="020B0604030504040204" pitchFamily="34" charset="-128"/>
              </a:rPr>
              <a:t>質問と回答の生成</a:t>
            </a:r>
            <a:endParaRPr kumimoji="1" lang="ja-JP" altLang="en-US"/>
          </a:p>
        </p:txBody>
      </p:sp>
      <p:sp>
        <p:nvSpPr>
          <p:cNvPr id="3" name="コンテンツ プレースホルダー 2">
            <a:extLst>
              <a:ext uri="{FF2B5EF4-FFF2-40B4-BE49-F238E27FC236}">
                <a16:creationId xmlns:a16="http://schemas.microsoft.com/office/drawing/2014/main" id="{2FBE2378-FBCF-4CC8-B1D7-3167E4EDDA4F}"/>
              </a:ext>
            </a:extLst>
          </p:cNvPr>
          <p:cNvSpPr>
            <a:spLocks noGrp="1"/>
          </p:cNvSpPr>
          <p:nvPr>
            <p:ph idx="1"/>
          </p:nvPr>
        </p:nvSpPr>
        <p:spPr/>
        <p:txBody>
          <a:bodyPr/>
          <a:lstStyle/>
          <a:p>
            <a:r>
              <a:rPr lang="ja-JP" altLang="en-US"/>
              <a:t>会話生成で使ったタスク名を入力してボタンを押します</a:t>
            </a:r>
            <a:endParaRPr lang="en-US" altLang="ja-JP" dirty="0"/>
          </a:p>
          <a:p>
            <a:r>
              <a:rPr kumimoji="1" lang="ja-JP" altLang="en-US"/>
              <a:t>先ほどの会話内容を知っていないと答えられない質問と模範解答を生成します</a:t>
            </a:r>
            <a:endParaRPr kumimoji="1" lang="en-US" altLang="ja-JP" dirty="0"/>
          </a:p>
          <a:p>
            <a:r>
              <a:rPr lang="ja-JP" altLang="en-US"/>
              <a:t>生成する質問は各ワードの</a:t>
            </a:r>
            <a:r>
              <a:rPr lang="en-US" altLang="ja-JP" dirty="0"/>
              <a:t>2</a:t>
            </a:r>
            <a:r>
              <a:rPr lang="ja-JP" altLang="en-US"/>
              <a:t>回目以降の会話に対して生成されます。（</a:t>
            </a:r>
            <a:r>
              <a:rPr lang="en-US" altLang="ja-JP" dirty="0"/>
              <a:t>1</a:t>
            </a:r>
            <a:r>
              <a:rPr lang="ja-JP" altLang="en-US"/>
              <a:t>つのワードに対して</a:t>
            </a:r>
            <a:r>
              <a:rPr lang="en-US" altLang="ja-JP" dirty="0"/>
              <a:t>2</a:t>
            </a:r>
            <a:r>
              <a:rPr lang="ja-JP" altLang="en-US"/>
              <a:t>つ会話履歴がある場合、</a:t>
            </a:r>
            <a:r>
              <a:rPr lang="en-US" altLang="ja-JP" dirty="0"/>
              <a:t>1</a:t>
            </a:r>
            <a:r>
              <a:rPr lang="ja-JP" altLang="en-US"/>
              <a:t>つだけ質問が生成される）</a:t>
            </a:r>
            <a:endParaRPr kumimoji="1" lang="en-US" altLang="ja-JP" dirty="0"/>
          </a:p>
          <a:p>
            <a:r>
              <a:rPr kumimoji="1" lang="en-US" altLang="ja-JP" dirty="0"/>
              <a:t>2</a:t>
            </a:r>
            <a:r>
              <a:rPr kumimoji="1" lang="ja-JP" altLang="en-US"/>
              <a:t>回目以降の会話は全てワードがマスクされています。しかし質問</a:t>
            </a:r>
            <a:r>
              <a:rPr lang="ja-JP" altLang="en-US"/>
              <a:t>にはワードが含まれています。</a:t>
            </a:r>
            <a:endParaRPr kumimoji="1" lang="ja-JP" altLang="en-US"/>
          </a:p>
        </p:txBody>
      </p:sp>
    </p:spTree>
    <p:extLst>
      <p:ext uri="{BB962C8B-B14F-4D97-AF65-F5344CB8AC3E}">
        <p14:creationId xmlns:p14="http://schemas.microsoft.com/office/powerpoint/2010/main" val="3580830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2033C8-DB73-10F8-3F34-D2F08BEFDF36}"/>
              </a:ext>
            </a:extLst>
          </p:cNvPr>
          <p:cNvSpPr>
            <a:spLocks noGrp="1"/>
          </p:cNvSpPr>
          <p:nvPr>
            <p:ph type="title"/>
          </p:nvPr>
        </p:nvSpPr>
        <p:spPr/>
        <p:txBody>
          <a:bodyPr/>
          <a:lstStyle/>
          <a:p>
            <a:r>
              <a:rPr lang="ja-JP" altLang="en-US">
                <a:latin typeface="Meiryo UI" panose="020B0604030504040204" pitchFamily="34" charset="-128"/>
                <a:ea typeface="Meiryo UI" panose="020B0604030504040204" pitchFamily="34" charset="-128"/>
              </a:rPr>
              <a:t>ベクトル化</a:t>
            </a:r>
            <a:endParaRPr kumimoji="1" lang="ja-JP" altLang="en-US"/>
          </a:p>
        </p:txBody>
      </p:sp>
      <p:sp>
        <p:nvSpPr>
          <p:cNvPr id="3" name="コンテンツ プレースホルダー 2">
            <a:extLst>
              <a:ext uri="{FF2B5EF4-FFF2-40B4-BE49-F238E27FC236}">
                <a16:creationId xmlns:a16="http://schemas.microsoft.com/office/drawing/2014/main" id="{A41DF80E-CCFE-E7FC-8FFE-517E07D06BD9}"/>
              </a:ext>
            </a:extLst>
          </p:cNvPr>
          <p:cNvSpPr>
            <a:spLocks noGrp="1"/>
          </p:cNvSpPr>
          <p:nvPr>
            <p:ph idx="1"/>
          </p:nvPr>
        </p:nvSpPr>
        <p:spPr/>
        <p:txBody>
          <a:bodyPr/>
          <a:lstStyle/>
          <a:p>
            <a:r>
              <a:rPr kumimoji="1" lang="ja-JP" altLang="en-US"/>
              <a:t>会話生成で生成した会話をベクトル化します。</a:t>
            </a:r>
            <a:endParaRPr kumimoji="1" lang="en-US" altLang="ja-JP" dirty="0"/>
          </a:p>
          <a:p>
            <a:r>
              <a:rPr kumimoji="1" lang="en" altLang="ja-JP" dirty="0"/>
              <a:t>Embedding</a:t>
            </a:r>
            <a:r>
              <a:rPr kumimoji="1" lang="ja-JP" altLang="en-US"/>
              <a:t>は</a:t>
            </a:r>
            <a:r>
              <a:rPr kumimoji="1" lang="en" altLang="ja-JP" dirty="0"/>
              <a:t>text-embedding-3-large</a:t>
            </a:r>
            <a:r>
              <a:rPr kumimoji="1" lang="ja-JP" altLang="en-US"/>
              <a:t>を使用しています。</a:t>
            </a:r>
            <a:endParaRPr kumimoji="1" lang="en-US" altLang="ja-JP" dirty="0"/>
          </a:p>
          <a:p>
            <a:r>
              <a:rPr kumimoji="1" lang="ja-JP" altLang="en-US"/>
              <a:t>インデックスは</a:t>
            </a:r>
            <a:r>
              <a:rPr kumimoji="1" lang="en-US" altLang="ja-JP" dirty="0"/>
              <a:t>FAISS</a:t>
            </a:r>
            <a:r>
              <a:rPr kumimoji="1" lang="ja-JP" altLang="en-US"/>
              <a:t>を使用して</a:t>
            </a:r>
            <a:r>
              <a:rPr kumimoji="1" lang="en-US" altLang="ja-JP" dirty="0"/>
              <a:t>SQLite</a:t>
            </a:r>
            <a:r>
              <a:rPr kumimoji="1" lang="ja-JP" altLang="en-US"/>
              <a:t>のテーブルに保存しています。そのため同じタスクの会話履歴の更新はできません。</a:t>
            </a:r>
          </a:p>
        </p:txBody>
      </p:sp>
    </p:spTree>
    <p:extLst>
      <p:ext uri="{BB962C8B-B14F-4D97-AF65-F5344CB8AC3E}">
        <p14:creationId xmlns:p14="http://schemas.microsoft.com/office/powerpoint/2010/main" val="158960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56C473-EB26-8C89-D66C-90915F8826DE}"/>
              </a:ext>
            </a:extLst>
          </p:cNvPr>
          <p:cNvSpPr>
            <a:spLocks noGrp="1"/>
          </p:cNvSpPr>
          <p:nvPr>
            <p:ph type="title"/>
          </p:nvPr>
        </p:nvSpPr>
        <p:spPr/>
        <p:txBody>
          <a:bodyPr/>
          <a:lstStyle/>
          <a:p>
            <a:r>
              <a:rPr lang="ja-JP" altLang="en-US">
                <a:latin typeface="Meiryo UI" panose="020B0604030504040204" pitchFamily="34" charset="-128"/>
                <a:ea typeface="Meiryo UI" panose="020B0604030504040204" pitchFamily="34" charset="-128"/>
              </a:rPr>
              <a:t>回答の評価</a:t>
            </a:r>
            <a:endParaRPr kumimoji="1" lang="ja-JP" altLang="en-US"/>
          </a:p>
        </p:txBody>
      </p:sp>
      <p:sp>
        <p:nvSpPr>
          <p:cNvPr id="3" name="コンテンツ プレースホルダー 2">
            <a:extLst>
              <a:ext uri="{FF2B5EF4-FFF2-40B4-BE49-F238E27FC236}">
                <a16:creationId xmlns:a16="http://schemas.microsoft.com/office/drawing/2014/main" id="{23FF930C-3FA0-BFBC-D119-F436BEBE8984}"/>
              </a:ext>
            </a:extLst>
          </p:cNvPr>
          <p:cNvSpPr>
            <a:spLocks noGrp="1"/>
          </p:cNvSpPr>
          <p:nvPr>
            <p:ph idx="1"/>
          </p:nvPr>
        </p:nvSpPr>
        <p:spPr/>
        <p:txBody>
          <a:bodyPr/>
          <a:lstStyle/>
          <a:p>
            <a:r>
              <a:rPr kumimoji="1" lang="en-US" altLang="ja-JP" dirty="0"/>
              <a:t>4</a:t>
            </a:r>
            <a:r>
              <a:rPr kumimoji="1" lang="ja-JP" altLang="en-US"/>
              <a:t>つの</a:t>
            </a:r>
            <a:r>
              <a:rPr kumimoji="1" lang="en-US" altLang="ja-JP" dirty="0"/>
              <a:t>RAG</a:t>
            </a:r>
            <a:r>
              <a:rPr kumimoji="1" lang="ja-JP" altLang="en-US"/>
              <a:t>モデルが走ります</a:t>
            </a:r>
            <a:endParaRPr kumimoji="1" lang="en-US" altLang="ja-JP" dirty="0"/>
          </a:p>
        </p:txBody>
      </p:sp>
    </p:spTree>
    <p:extLst>
      <p:ext uri="{BB962C8B-B14F-4D97-AF65-F5344CB8AC3E}">
        <p14:creationId xmlns:p14="http://schemas.microsoft.com/office/powerpoint/2010/main" val="3218111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CCE14C-19BE-FF62-32CF-70497FA075D2}"/>
              </a:ext>
            </a:extLst>
          </p:cNvPr>
          <p:cNvSpPr>
            <a:spLocks noGrp="1"/>
          </p:cNvSpPr>
          <p:nvPr>
            <p:ph type="title"/>
          </p:nvPr>
        </p:nvSpPr>
        <p:spPr/>
        <p:txBody>
          <a:bodyPr/>
          <a:lstStyle/>
          <a:p>
            <a:r>
              <a:rPr lang="ja-JP" altLang="en-US">
                <a:latin typeface="Meiryo UI" panose="020B0604030504040204" pitchFamily="34" charset="-128"/>
                <a:ea typeface="Meiryo UI" panose="020B0604030504040204" pitchFamily="34" charset="-128"/>
              </a:rPr>
              <a:t>ワークフロー実行</a:t>
            </a:r>
            <a:endParaRPr kumimoji="1" lang="ja-JP" altLang="en-US"/>
          </a:p>
        </p:txBody>
      </p:sp>
      <p:sp>
        <p:nvSpPr>
          <p:cNvPr id="3" name="コンテンツ プレースホルダー 2">
            <a:extLst>
              <a:ext uri="{FF2B5EF4-FFF2-40B4-BE49-F238E27FC236}">
                <a16:creationId xmlns:a16="http://schemas.microsoft.com/office/drawing/2014/main" id="{D5B5CECF-6EC1-1410-00BE-41AE8ED4B0C2}"/>
              </a:ext>
            </a:extLst>
          </p:cNvPr>
          <p:cNvSpPr>
            <a:spLocks noGrp="1"/>
          </p:cNvSpPr>
          <p:nvPr>
            <p:ph idx="1"/>
          </p:nvPr>
        </p:nvSpPr>
        <p:spPr/>
        <p:txBody>
          <a:bodyPr/>
          <a:lstStyle/>
          <a:p>
            <a:r>
              <a:rPr lang="ja-JP" altLang="en-US" sz="2800">
                <a:latin typeface="Meiryo UI" panose="020B0604030504040204" pitchFamily="34" charset="-128"/>
                <a:ea typeface="Meiryo UI" panose="020B0604030504040204" pitchFamily="34" charset="-128"/>
              </a:rPr>
              <a:t>会話生成→質問と回答の生成→ベクトル化→回答の評価までの一連のワークフローを実行します。</a:t>
            </a:r>
            <a:endParaRPr lang="en-US" altLang="ja-JP" sz="2800" dirty="0">
              <a:latin typeface="Meiryo UI" panose="020B0604030504040204" pitchFamily="34" charset="-128"/>
              <a:ea typeface="Meiryo UI" panose="020B0604030504040204" pitchFamily="34" charset="-128"/>
            </a:endParaRPr>
          </a:p>
          <a:p>
            <a:endParaRPr kumimoji="1" lang="ja-JP" altLang="en-US"/>
          </a:p>
        </p:txBody>
      </p:sp>
    </p:spTree>
    <p:extLst>
      <p:ext uri="{BB962C8B-B14F-4D97-AF65-F5344CB8AC3E}">
        <p14:creationId xmlns:p14="http://schemas.microsoft.com/office/powerpoint/2010/main" val="1417609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B989E1-8125-E3F2-025B-3E1C02CEB965}"/>
              </a:ext>
            </a:extLst>
          </p:cNvPr>
          <p:cNvSpPr>
            <a:spLocks noGrp="1"/>
          </p:cNvSpPr>
          <p:nvPr>
            <p:ph type="title"/>
          </p:nvPr>
        </p:nvSpPr>
        <p:spPr/>
        <p:txBody>
          <a:bodyPr/>
          <a:lstStyle/>
          <a:p>
            <a:r>
              <a:rPr lang="ja-JP" altLang="en-US">
                <a:latin typeface="Meiryo UI" panose="020B0604030504040204" pitchFamily="34" charset="-128"/>
                <a:ea typeface="Meiryo UI" panose="020B0604030504040204" pitchFamily="34" charset="-128"/>
              </a:rPr>
              <a:t>分析ダッシュボード</a:t>
            </a:r>
            <a:endParaRPr kumimoji="1" lang="ja-JP" altLang="en-US"/>
          </a:p>
        </p:txBody>
      </p:sp>
      <p:sp>
        <p:nvSpPr>
          <p:cNvPr id="3" name="コンテンツ プレースホルダー 2">
            <a:extLst>
              <a:ext uri="{FF2B5EF4-FFF2-40B4-BE49-F238E27FC236}">
                <a16:creationId xmlns:a16="http://schemas.microsoft.com/office/drawing/2014/main" id="{71C83403-7770-5F7E-2C75-E398DDA6C553}"/>
              </a:ext>
            </a:extLst>
          </p:cNvPr>
          <p:cNvSpPr>
            <a:spLocks noGrp="1"/>
          </p:cNvSpPr>
          <p:nvPr>
            <p:ph idx="1"/>
          </p:nvPr>
        </p:nvSpPr>
        <p:spPr/>
        <p:txBody>
          <a:bodyPr/>
          <a:lstStyle/>
          <a:p>
            <a:r>
              <a:rPr kumimoji="1" lang="ja-JP" altLang="en-US"/>
              <a:t>まず分析したい機能をラジオボタンで選びます</a:t>
            </a:r>
            <a:endParaRPr kumimoji="1" lang="en-US" altLang="ja-JP" dirty="0"/>
          </a:p>
          <a:p>
            <a:pPr marL="0" indent="0">
              <a:buNone/>
            </a:pPr>
            <a:r>
              <a:rPr kumimoji="1" lang="ja-JP" altLang="en-US"/>
              <a:t>・グラフ表示→タスクをチェックしてグラフ表示できます</a:t>
            </a:r>
            <a:endParaRPr kumimoji="1" lang="en-US" altLang="ja-JP" dirty="0"/>
          </a:p>
          <a:p>
            <a:pPr marL="0" indent="0">
              <a:buNone/>
            </a:pPr>
            <a:r>
              <a:rPr lang="ja-JP" altLang="en-US"/>
              <a:t>・完全一致表→タスクをチェックして取得情報が正答と合っている表を表示します</a:t>
            </a:r>
            <a:endParaRPr lang="en-US" altLang="ja-JP" dirty="0"/>
          </a:p>
          <a:p>
            <a:pPr marL="0" indent="0">
              <a:buNone/>
            </a:pPr>
            <a:r>
              <a:rPr kumimoji="1" lang="ja-JP" altLang="en-US"/>
              <a:t>・タスク削除→タスク名をチェックして削除できます</a:t>
            </a:r>
          </a:p>
        </p:txBody>
      </p:sp>
    </p:spTree>
    <p:extLst>
      <p:ext uri="{BB962C8B-B14F-4D97-AF65-F5344CB8AC3E}">
        <p14:creationId xmlns:p14="http://schemas.microsoft.com/office/powerpoint/2010/main" val="4230178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7AFCFB-56E6-D9F5-5A0B-2A0468E66873}"/>
              </a:ext>
            </a:extLst>
          </p:cNvPr>
          <p:cNvSpPr>
            <a:spLocks noGrp="1"/>
          </p:cNvSpPr>
          <p:nvPr>
            <p:ph type="title"/>
          </p:nvPr>
        </p:nvSpPr>
        <p:spPr/>
        <p:txBody>
          <a:bodyPr/>
          <a:lstStyle/>
          <a:p>
            <a:r>
              <a:rPr kumimoji="1" lang="ja-JP" altLang="en-US">
                <a:latin typeface="Meiryo UI" panose="020B0604030504040204" pitchFamily="34" charset="-128"/>
                <a:ea typeface="Meiryo UI" panose="020B0604030504040204" pitchFamily="34" charset="-128"/>
              </a:rPr>
              <a:t>はじめに</a:t>
            </a:r>
          </a:p>
        </p:txBody>
      </p:sp>
      <p:sp>
        <p:nvSpPr>
          <p:cNvPr id="3" name="コンテンツ プレースホルダー 2">
            <a:extLst>
              <a:ext uri="{FF2B5EF4-FFF2-40B4-BE49-F238E27FC236}">
                <a16:creationId xmlns:a16="http://schemas.microsoft.com/office/drawing/2014/main" id="{B0F18671-2ACD-469A-9EB0-27B2FA9DF525}"/>
              </a:ext>
            </a:extLst>
          </p:cNvPr>
          <p:cNvSpPr>
            <a:spLocks noGrp="1"/>
          </p:cNvSpPr>
          <p:nvPr>
            <p:ph idx="1"/>
          </p:nvPr>
        </p:nvSpPr>
        <p:spPr/>
        <p:txBody>
          <a:bodyPr/>
          <a:lstStyle/>
          <a:p>
            <a:r>
              <a:rPr lang="en" altLang="ja-JP" b="1" dirty="0">
                <a:solidFill>
                  <a:srgbClr val="31333F"/>
                </a:solidFill>
                <a:effectLst/>
                <a:latin typeface="Meiryo UI" panose="020B0604030504040204" pitchFamily="34" charset="-128"/>
                <a:ea typeface="Meiryo UI" panose="020B0604030504040204" pitchFamily="34" charset="-128"/>
              </a:rPr>
              <a:t>MCRAG</a:t>
            </a:r>
            <a:r>
              <a:rPr lang="ja-JP" altLang="en-US" b="1">
                <a:solidFill>
                  <a:srgbClr val="31333F"/>
                </a:solidFill>
                <a:effectLst/>
                <a:latin typeface="Meiryo UI" panose="020B0604030504040204" pitchFamily="34" charset="-128"/>
                <a:ea typeface="Meiryo UI" panose="020B0604030504040204" pitchFamily="34" charset="-128"/>
              </a:rPr>
              <a:t>は</a:t>
            </a:r>
            <a:r>
              <a:rPr lang="en-US" altLang="ja-JP" b="1" dirty="0">
                <a:solidFill>
                  <a:srgbClr val="31333F"/>
                </a:solidFill>
                <a:effectLst/>
                <a:latin typeface="Meiryo UI" panose="020B0604030504040204" pitchFamily="34" charset="-128"/>
                <a:ea typeface="Meiryo UI" panose="020B0604030504040204" pitchFamily="34" charset="-128"/>
              </a:rPr>
              <a:t>LLM</a:t>
            </a:r>
            <a:r>
              <a:rPr lang="ja-JP" altLang="en-US" b="1">
                <a:solidFill>
                  <a:srgbClr val="31333F"/>
                </a:solidFill>
                <a:effectLst/>
                <a:latin typeface="Meiryo UI" panose="020B0604030504040204" pitchFamily="34" charset="-128"/>
                <a:ea typeface="Meiryo UI" panose="020B0604030504040204" pitchFamily="34" charset="-128"/>
              </a:rPr>
              <a:t>を使ってエンターテイメントチャットボットにおける</a:t>
            </a:r>
            <a:endParaRPr lang="en-US" altLang="ja-JP" b="1" dirty="0">
              <a:solidFill>
                <a:srgbClr val="31333F"/>
              </a:solidFill>
              <a:effectLst/>
              <a:latin typeface="Meiryo UI" panose="020B0604030504040204" pitchFamily="34" charset="-128"/>
              <a:ea typeface="Meiryo UI" panose="020B0604030504040204" pitchFamily="34" charset="-128"/>
            </a:endParaRPr>
          </a:p>
          <a:p>
            <a:pPr marL="0" indent="0">
              <a:buNone/>
            </a:pPr>
            <a:r>
              <a:rPr lang="ja-JP" altLang="en-US" b="1">
                <a:solidFill>
                  <a:srgbClr val="31333F"/>
                </a:solidFill>
                <a:effectLst/>
                <a:latin typeface="Meiryo UI" panose="020B0604030504040204" pitchFamily="34" charset="-128"/>
                <a:ea typeface="Meiryo UI" panose="020B0604030504040204" pitchFamily="34" charset="-128"/>
              </a:rPr>
              <a:t>キャラクターとユーザーの</a:t>
            </a:r>
            <a:r>
              <a:rPr lang="en-US" altLang="ja-JP" b="1" dirty="0">
                <a:solidFill>
                  <a:srgbClr val="31333F"/>
                </a:solidFill>
                <a:effectLst/>
                <a:latin typeface="Meiryo UI" panose="020B0604030504040204" pitchFamily="34" charset="-128"/>
                <a:ea typeface="Meiryo UI" panose="020B0604030504040204" pitchFamily="34" charset="-128"/>
              </a:rPr>
              <a:t>1</a:t>
            </a:r>
            <a:r>
              <a:rPr lang="ja-JP" altLang="en-US" b="1">
                <a:solidFill>
                  <a:srgbClr val="31333F"/>
                </a:solidFill>
                <a:effectLst/>
                <a:latin typeface="Meiryo UI" panose="020B0604030504040204" pitchFamily="34" charset="-128"/>
                <a:ea typeface="Meiryo UI" panose="020B0604030504040204" pitchFamily="34" charset="-128"/>
              </a:rPr>
              <a:t>対</a:t>
            </a:r>
            <a:r>
              <a:rPr lang="en-US" altLang="ja-JP" b="1" dirty="0">
                <a:solidFill>
                  <a:srgbClr val="31333F"/>
                </a:solidFill>
                <a:effectLst/>
                <a:latin typeface="Meiryo UI" panose="020B0604030504040204" pitchFamily="34" charset="-128"/>
                <a:ea typeface="Meiryo UI" panose="020B0604030504040204" pitchFamily="34" charset="-128"/>
              </a:rPr>
              <a:t>1</a:t>
            </a:r>
            <a:r>
              <a:rPr lang="ja-JP" altLang="en-US" b="1">
                <a:solidFill>
                  <a:srgbClr val="31333F"/>
                </a:solidFill>
                <a:effectLst/>
                <a:latin typeface="Meiryo UI" panose="020B0604030504040204" pitchFamily="34" charset="-128"/>
                <a:ea typeface="Meiryo UI" panose="020B0604030504040204" pitchFamily="34" charset="-128"/>
              </a:rPr>
              <a:t>の会話を動的に生成し、その会話履歴をコーパスに</a:t>
            </a:r>
            <a:r>
              <a:rPr lang="en-US" altLang="ja-JP" b="1" dirty="0">
                <a:solidFill>
                  <a:srgbClr val="31333F"/>
                </a:solidFill>
                <a:effectLst/>
                <a:latin typeface="Meiryo UI" panose="020B0604030504040204" pitchFamily="34" charset="-128"/>
                <a:ea typeface="Meiryo UI" panose="020B0604030504040204" pitchFamily="34" charset="-128"/>
              </a:rPr>
              <a:t>RAG</a:t>
            </a:r>
            <a:r>
              <a:rPr lang="ja-JP" altLang="en-US" b="1">
                <a:solidFill>
                  <a:srgbClr val="31333F"/>
                </a:solidFill>
                <a:effectLst/>
                <a:latin typeface="Meiryo UI" panose="020B0604030504040204" pitchFamily="34" charset="-128"/>
                <a:ea typeface="Meiryo UI" panose="020B0604030504040204" pitchFamily="34" charset="-128"/>
              </a:rPr>
              <a:t>モデルの評価を行うツールです。</a:t>
            </a:r>
            <a:endParaRPr lang="en-US" altLang="ja-JP" b="1" dirty="0">
              <a:solidFill>
                <a:srgbClr val="31333F"/>
              </a:solidFill>
              <a:effectLst/>
              <a:latin typeface="Meiryo UI" panose="020B0604030504040204" pitchFamily="34" charset="-128"/>
              <a:ea typeface="Meiryo UI" panose="020B0604030504040204" pitchFamily="34" charset="-128"/>
            </a:endParaRPr>
          </a:p>
          <a:p>
            <a:pPr marL="0" indent="0">
              <a:buNone/>
            </a:pPr>
            <a:r>
              <a:rPr lang="ja-JP" altLang="en-US" b="1">
                <a:solidFill>
                  <a:srgbClr val="31333F"/>
                </a:solidFill>
                <a:effectLst/>
                <a:latin typeface="Meiryo UI" panose="020B0604030504040204" pitchFamily="34" charset="-128"/>
                <a:ea typeface="Meiryo UI" panose="020B0604030504040204" pitchFamily="34" charset="-128"/>
              </a:rPr>
              <a:t>単語とその単語の情報を記載した</a:t>
            </a:r>
            <a:r>
              <a:rPr lang="en-US" altLang="ja-JP" b="1" dirty="0">
                <a:solidFill>
                  <a:srgbClr val="31333F"/>
                </a:solidFill>
                <a:effectLst/>
                <a:latin typeface="Meiryo UI" panose="020B0604030504040204" pitchFamily="34" charset="-128"/>
                <a:ea typeface="Meiryo UI" panose="020B0604030504040204" pitchFamily="34" charset="-128"/>
              </a:rPr>
              <a:t>CSV</a:t>
            </a:r>
            <a:r>
              <a:rPr lang="ja-JP" altLang="en-US" b="1">
                <a:solidFill>
                  <a:srgbClr val="31333F"/>
                </a:solidFill>
                <a:effectLst/>
                <a:latin typeface="Meiryo UI" panose="020B0604030504040204" pitchFamily="34" charset="-128"/>
                <a:ea typeface="Meiryo UI" panose="020B0604030504040204" pitchFamily="34" charset="-128"/>
              </a:rPr>
              <a:t>を用意し、単語に基づいた話題でキャラクターとユーザーの会話を生成することができます。</a:t>
            </a:r>
            <a:endParaRPr lang="en-US" altLang="ja-JP" b="1" dirty="0">
              <a:solidFill>
                <a:srgbClr val="31333F"/>
              </a:solidFill>
              <a:effectLst/>
              <a:latin typeface="Meiryo UI" panose="020B0604030504040204" pitchFamily="34" charset="-128"/>
              <a:ea typeface="Meiryo UI" panose="020B0604030504040204" pitchFamily="34" charset="-128"/>
            </a:endParaRPr>
          </a:p>
          <a:p>
            <a:pPr marL="0" indent="0">
              <a:buNone/>
            </a:pPr>
            <a:r>
              <a:rPr lang="ja-JP" altLang="en-US" b="1">
                <a:solidFill>
                  <a:srgbClr val="31333F"/>
                </a:solidFill>
                <a:effectLst/>
                <a:latin typeface="Meiryo UI" panose="020B0604030504040204" pitchFamily="34" charset="-128"/>
                <a:ea typeface="Meiryo UI" panose="020B0604030504040204" pitchFamily="34" charset="-128"/>
              </a:rPr>
              <a:t>生成した会話から質問文とその回答をあらかじめ生成し、</a:t>
            </a:r>
            <a:r>
              <a:rPr lang="en-US" altLang="ja-JP" b="1" dirty="0">
                <a:solidFill>
                  <a:srgbClr val="31333F"/>
                </a:solidFill>
                <a:effectLst/>
                <a:latin typeface="Meiryo UI" panose="020B0604030504040204" pitchFamily="34" charset="-128"/>
                <a:ea typeface="Meiryo UI" panose="020B0604030504040204" pitchFamily="34" charset="-128"/>
              </a:rPr>
              <a:t>RAG</a:t>
            </a:r>
            <a:r>
              <a:rPr lang="ja-JP" altLang="en-US" b="1">
                <a:solidFill>
                  <a:srgbClr val="31333F"/>
                </a:solidFill>
                <a:effectLst/>
                <a:latin typeface="Meiryo UI" panose="020B0604030504040204" pitchFamily="34" charset="-128"/>
                <a:ea typeface="Meiryo UI" panose="020B0604030504040204" pitchFamily="34" charset="-128"/>
              </a:rPr>
              <a:t>で取得してきた情報に基づいた回答が模範回答と合っているかを評価します。</a:t>
            </a:r>
            <a:endParaRPr lang="en-US" altLang="ja-JP" b="1" dirty="0">
              <a:solidFill>
                <a:srgbClr val="31333F"/>
              </a:solidFill>
              <a:effectLst/>
              <a:latin typeface="Meiryo UI" panose="020B0604030504040204" pitchFamily="34" charset="-128"/>
              <a:ea typeface="Meiryo UI" panose="020B0604030504040204" pitchFamily="34" charset="-128"/>
            </a:endParaRPr>
          </a:p>
          <a:p>
            <a:pPr marL="0" indent="0">
              <a:buNone/>
            </a:pPr>
            <a:r>
              <a:rPr lang="ja-JP" altLang="en-US" b="1">
                <a:solidFill>
                  <a:srgbClr val="31333F"/>
                </a:solidFill>
                <a:latin typeface="Meiryo UI" panose="020B0604030504040204" pitchFamily="34" charset="-128"/>
                <a:ea typeface="Meiryo UI" panose="020B0604030504040204" pitchFamily="34" charset="-128"/>
              </a:rPr>
              <a:t>より実際のチャットボットや</a:t>
            </a:r>
            <a:r>
              <a:rPr lang="en-US" altLang="ja-JP" b="1" dirty="0" err="1">
                <a:solidFill>
                  <a:srgbClr val="31333F"/>
                </a:solidFill>
                <a:latin typeface="Meiryo UI" panose="020B0604030504040204" pitchFamily="34" charset="-128"/>
                <a:ea typeface="Meiryo UI" panose="020B0604030504040204" pitchFamily="34" charset="-128"/>
              </a:rPr>
              <a:t>AITuber</a:t>
            </a:r>
            <a:r>
              <a:rPr lang="ja-JP" altLang="en-US" b="1">
                <a:solidFill>
                  <a:srgbClr val="31333F"/>
                </a:solidFill>
                <a:latin typeface="Meiryo UI" panose="020B0604030504040204" pitchFamily="34" charset="-128"/>
                <a:ea typeface="Meiryo UI" panose="020B0604030504040204" pitchFamily="34" charset="-128"/>
              </a:rPr>
              <a:t>などの会話に近づけるために、</a:t>
            </a:r>
            <a:endParaRPr lang="en-US" altLang="ja-JP" b="1" dirty="0">
              <a:solidFill>
                <a:srgbClr val="31333F"/>
              </a:solidFill>
              <a:latin typeface="Meiryo UI" panose="020B0604030504040204" pitchFamily="34" charset="-128"/>
              <a:ea typeface="Meiryo UI" panose="020B0604030504040204" pitchFamily="34" charset="-128"/>
            </a:endParaRPr>
          </a:p>
          <a:p>
            <a:pPr marL="0" indent="0">
              <a:buNone/>
            </a:pPr>
            <a:r>
              <a:rPr lang="ja-JP" altLang="en-US" b="1">
                <a:solidFill>
                  <a:srgbClr val="31333F"/>
                </a:solidFill>
                <a:effectLst/>
                <a:latin typeface="Meiryo UI" panose="020B0604030504040204" pitchFamily="34" charset="-128"/>
                <a:ea typeface="Meiryo UI" panose="020B0604030504040204" pitchFamily="34" charset="-128"/>
              </a:rPr>
              <a:t>キャラクタープロンプトを指定することができます。</a:t>
            </a:r>
            <a:endParaRPr lang="en-US" altLang="ja-JP" b="1" dirty="0">
              <a:solidFill>
                <a:srgbClr val="31333F"/>
              </a:solidFill>
              <a:effectLst/>
              <a:latin typeface="Meiryo UI" panose="020B0604030504040204" pitchFamily="34" charset="-128"/>
              <a:ea typeface="Meiryo UI" panose="020B0604030504040204" pitchFamily="34" charset="-128"/>
            </a:endParaRPr>
          </a:p>
          <a:p>
            <a:pPr marL="0" indent="0">
              <a:buNone/>
            </a:pPr>
            <a:endParaRPr lang="en-US" altLang="ja-JP" b="1" dirty="0">
              <a:solidFill>
                <a:srgbClr val="31333F"/>
              </a:solidFill>
              <a:effectLst/>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4091912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1E89CD-8ADB-7432-D86F-144754EEE57E}"/>
              </a:ext>
            </a:extLst>
          </p:cNvPr>
          <p:cNvSpPr>
            <a:spLocks noGrp="1"/>
          </p:cNvSpPr>
          <p:nvPr>
            <p:ph type="title"/>
          </p:nvPr>
        </p:nvSpPr>
        <p:spPr/>
        <p:txBody>
          <a:bodyPr/>
          <a:lstStyle/>
          <a:p>
            <a:r>
              <a:rPr kumimoji="1" lang="ja-JP" altLang="en-US">
                <a:latin typeface="Meiryo UI" panose="020B0604030504040204" pitchFamily="34" charset="-128"/>
                <a:ea typeface="Meiryo UI" panose="020B0604030504040204" pitchFamily="34" charset="-128"/>
              </a:rPr>
              <a:t>使用モデル・設定</a:t>
            </a:r>
          </a:p>
        </p:txBody>
      </p:sp>
      <p:sp>
        <p:nvSpPr>
          <p:cNvPr id="3" name="コンテンツ プレースホルダー 2">
            <a:extLst>
              <a:ext uri="{FF2B5EF4-FFF2-40B4-BE49-F238E27FC236}">
                <a16:creationId xmlns:a16="http://schemas.microsoft.com/office/drawing/2014/main" id="{69FD2357-0D24-02F1-03A3-63E61C6FB1A5}"/>
              </a:ext>
            </a:extLst>
          </p:cNvPr>
          <p:cNvSpPr>
            <a:spLocks noGrp="1"/>
          </p:cNvSpPr>
          <p:nvPr>
            <p:ph idx="1"/>
          </p:nvPr>
        </p:nvSpPr>
        <p:spPr/>
        <p:txBody>
          <a:bodyPr/>
          <a:lstStyle/>
          <a:p>
            <a:pPr marL="0" indent="0">
              <a:buNone/>
            </a:pPr>
            <a:r>
              <a:rPr kumimoji="1" lang="en-US" altLang="ja-JP" dirty="0">
                <a:latin typeface="Meiryo UI" panose="020B0604030504040204" pitchFamily="34" charset="-128"/>
                <a:ea typeface="Meiryo UI" panose="020B0604030504040204" pitchFamily="34" charset="-128"/>
              </a:rPr>
              <a:t>OpenAI</a:t>
            </a:r>
            <a:r>
              <a:rPr kumimoji="1" lang="ja-JP" altLang="en-US">
                <a:latin typeface="Meiryo UI" panose="020B0604030504040204" pitchFamily="34" charset="-128"/>
                <a:ea typeface="Meiryo UI" panose="020B0604030504040204" pitchFamily="34" charset="-128"/>
              </a:rPr>
              <a:t>モデル</a:t>
            </a:r>
            <a:endParaRPr kumimoji="1" lang="en-US" altLang="ja-JP" dirty="0">
              <a:latin typeface="Meiryo UI" panose="020B0604030504040204" pitchFamily="34" charset="-128"/>
              <a:ea typeface="Meiryo UI" panose="020B0604030504040204" pitchFamily="34" charset="-128"/>
            </a:endParaRPr>
          </a:p>
          <a:p>
            <a:r>
              <a:rPr kumimoji="1" lang="en-US" altLang="ja-JP" dirty="0">
                <a:latin typeface="Meiryo UI" panose="020B0604030504040204" pitchFamily="34" charset="-128"/>
                <a:ea typeface="Meiryo UI" panose="020B0604030504040204" pitchFamily="34" charset="-128"/>
              </a:rPr>
              <a:t>LLM: gpt-4o-mini-2024-07-18 (</a:t>
            </a:r>
            <a:r>
              <a:rPr kumimoji="1" lang="ja-JP" altLang="en-US">
                <a:latin typeface="Meiryo UI" panose="020B0604030504040204" pitchFamily="34" charset="-128"/>
                <a:ea typeface="Meiryo UI" panose="020B0604030504040204" pitchFamily="34" charset="-128"/>
              </a:rPr>
              <a:t>固定</a:t>
            </a:r>
            <a:r>
              <a:rPr kumimoji="1" lang="en-US" altLang="ja-JP" dirty="0">
                <a:latin typeface="Meiryo UI" panose="020B0604030504040204" pitchFamily="34" charset="-128"/>
                <a:ea typeface="Meiryo UI" panose="020B0604030504040204" pitchFamily="34" charset="-128"/>
              </a:rPr>
              <a:t>)</a:t>
            </a:r>
          </a:p>
          <a:p>
            <a:r>
              <a:rPr lang="en-US" altLang="ja-JP" dirty="0">
                <a:latin typeface="Meiryo UI" panose="020B0604030504040204" pitchFamily="34" charset="-128"/>
                <a:ea typeface="Meiryo UI" panose="020B0604030504040204" pitchFamily="34" charset="-128"/>
              </a:rPr>
              <a:t>Embedding: text-embedding-3-large</a:t>
            </a:r>
            <a:r>
              <a:rPr kumimoji="1" lang="en-US" altLang="ja-JP" dirty="0">
                <a:latin typeface="Meiryo UI" panose="020B0604030504040204" pitchFamily="34" charset="-128"/>
                <a:ea typeface="Meiryo UI" panose="020B0604030504040204" pitchFamily="34" charset="-128"/>
              </a:rPr>
              <a:t> (</a:t>
            </a:r>
            <a:r>
              <a:rPr kumimoji="1" lang="ja-JP" altLang="en-US">
                <a:latin typeface="Meiryo UI" panose="020B0604030504040204" pitchFamily="34" charset="-128"/>
                <a:ea typeface="Meiryo UI" panose="020B0604030504040204" pitchFamily="34" charset="-128"/>
              </a:rPr>
              <a:t>固定</a:t>
            </a:r>
            <a:r>
              <a:rPr kumimoji="1" lang="en-US" altLang="ja-JP" dirty="0">
                <a:latin typeface="Meiryo UI" panose="020B0604030504040204" pitchFamily="34" charset="-128"/>
                <a:ea typeface="Meiryo UI" panose="020B0604030504040204" pitchFamily="34" charset="-128"/>
              </a:rPr>
              <a:t>)</a:t>
            </a:r>
            <a:endParaRPr lang="en-US" altLang="ja-JP" dirty="0">
              <a:latin typeface="Meiryo UI" panose="020B0604030504040204" pitchFamily="34" charset="-128"/>
              <a:ea typeface="Meiryo UI" panose="020B0604030504040204" pitchFamily="34" charset="-128"/>
            </a:endParaRPr>
          </a:p>
          <a:p>
            <a:r>
              <a:rPr kumimoji="1" lang="en-US" altLang="ja-JP" dirty="0" err="1">
                <a:latin typeface="Meiryo UI" panose="020B0604030504040204" pitchFamily="34" charset="-128"/>
                <a:ea typeface="Meiryo UI" panose="020B0604030504040204" pitchFamily="34" charset="-128"/>
              </a:rPr>
              <a:t>MaxTokens</a:t>
            </a:r>
            <a:r>
              <a:rPr kumimoji="1" lang="en-US" altLang="ja-JP" dirty="0">
                <a:latin typeface="Meiryo UI" panose="020B0604030504040204" pitchFamily="34" charset="-128"/>
                <a:ea typeface="Meiryo UI" panose="020B0604030504040204" pitchFamily="34" charset="-128"/>
              </a:rPr>
              <a:t>:</a:t>
            </a:r>
            <a:r>
              <a:rPr lang="en-US" altLang="ja-JP" dirty="0">
                <a:latin typeface="Meiryo UI" panose="020B0604030504040204" pitchFamily="34" charset="-128"/>
                <a:ea typeface="Meiryo UI" panose="020B0604030504040204" pitchFamily="34" charset="-128"/>
              </a:rPr>
              <a:t> </a:t>
            </a:r>
            <a:r>
              <a:rPr kumimoji="1" lang="en-US" altLang="ja-JP" dirty="0">
                <a:latin typeface="Meiryo UI" panose="020B0604030504040204" pitchFamily="34" charset="-128"/>
                <a:ea typeface="Meiryo UI" panose="020B0604030504040204" pitchFamily="34" charset="-128"/>
              </a:rPr>
              <a:t>2000(</a:t>
            </a:r>
            <a:r>
              <a:rPr kumimoji="1" lang="ja-JP" altLang="en-US">
                <a:latin typeface="Meiryo UI" panose="020B0604030504040204" pitchFamily="34" charset="-128"/>
                <a:ea typeface="Meiryo UI" panose="020B0604030504040204" pitchFamily="34" charset="-128"/>
              </a:rPr>
              <a:t>固定</a:t>
            </a:r>
            <a:r>
              <a:rPr kumimoji="1" lang="en-US" altLang="ja-JP" dirty="0">
                <a:latin typeface="Meiryo UI" panose="020B0604030504040204" pitchFamily="34" charset="-128"/>
                <a:ea typeface="Meiryo UI" panose="020B0604030504040204" pitchFamily="34" charset="-128"/>
              </a:rPr>
              <a:t>)</a:t>
            </a:r>
          </a:p>
          <a:p>
            <a:r>
              <a:rPr lang="en-US" altLang="ja-JP" dirty="0">
                <a:latin typeface="Meiryo UI" panose="020B0604030504040204" pitchFamily="34" charset="-128"/>
                <a:ea typeface="Meiryo UI" panose="020B0604030504040204" pitchFamily="34" charset="-128"/>
              </a:rPr>
              <a:t>Seed: 42</a:t>
            </a:r>
            <a:r>
              <a:rPr kumimoji="1" lang="en-US" altLang="ja-JP" dirty="0">
                <a:latin typeface="Meiryo UI" panose="020B0604030504040204" pitchFamily="34" charset="-128"/>
                <a:ea typeface="Meiryo UI" panose="020B0604030504040204" pitchFamily="34" charset="-128"/>
              </a:rPr>
              <a:t> (</a:t>
            </a:r>
            <a:r>
              <a:rPr kumimoji="1" lang="ja-JP" altLang="en-US">
                <a:latin typeface="Meiryo UI" panose="020B0604030504040204" pitchFamily="34" charset="-128"/>
                <a:ea typeface="Meiryo UI" panose="020B0604030504040204" pitchFamily="34" charset="-128"/>
              </a:rPr>
              <a:t>固定</a:t>
            </a:r>
            <a:r>
              <a:rPr kumimoji="1" lang="en-US" altLang="ja-JP" dirty="0">
                <a:latin typeface="Meiryo UI" panose="020B0604030504040204" pitchFamily="34" charset="-128"/>
                <a:ea typeface="Meiryo UI" panose="020B0604030504040204" pitchFamily="34" charset="-128"/>
              </a:rPr>
              <a:t>)</a:t>
            </a:r>
            <a:endParaRPr lang="en-US" altLang="ja-JP" dirty="0">
              <a:latin typeface="Meiryo UI" panose="020B0604030504040204" pitchFamily="34" charset="-128"/>
              <a:ea typeface="Meiryo UI" panose="020B0604030504040204" pitchFamily="34" charset="-128"/>
            </a:endParaRPr>
          </a:p>
          <a:p>
            <a:r>
              <a:rPr kumimoji="1" lang="en-US" altLang="ja-JP" dirty="0" err="1">
                <a:latin typeface="Meiryo UI" panose="020B0604030504040204" pitchFamily="34" charset="-128"/>
                <a:ea typeface="Meiryo UI" panose="020B0604030504040204" pitchFamily="34" charset="-128"/>
              </a:rPr>
              <a:t>Tem</a:t>
            </a:r>
            <a:r>
              <a:rPr lang="en-US" altLang="ja-JP" dirty="0" err="1">
                <a:latin typeface="Meiryo UI" panose="020B0604030504040204" pitchFamily="34" charset="-128"/>
                <a:ea typeface="Meiryo UI" panose="020B0604030504040204" pitchFamily="34" charset="-128"/>
              </a:rPr>
              <a:t>parature</a:t>
            </a:r>
            <a:r>
              <a:rPr lang="en-US" altLang="ja-JP" dirty="0">
                <a:latin typeface="Meiryo UI" panose="020B0604030504040204" pitchFamily="34" charset="-128"/>
                <a:ea typeface="Meiryo UI" panose="020B0604030504040204" pitchFamily="34" charset="-128"/>
              </a:rPr>
              <a:t>: 0-2.0</a:t>
            </a:r>
            <a:r>
              <a:rPr lang="ja-JP" altLang="en-US">
                <a:latin typeface="Meiryo UI" panose="020B0604030504040204" pitchFamily="34" charset="-128"/>
                <a:ea typeface="Meiryo UI" panose="020B0604030504040204" pitchFamily="34" charset="-128"/>
              </a:rPr>
              <a:t>までの間で任意</a:t>
            </a:r>
            <a:endParaRPr kumimoji="1" lang="ja-JP" altLang="en-US">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022958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2D15A5-1EE4-06E3-C8C7-B2DA53D23B15}"/>
              </a:ext>
            </a:extLst>
          </p:cNvPr>
          <p:cNvSpPr>
            <a:spLocks noGrp="1"/>
          </p:cNvSpPr>
          <p:nvPr>
            <p:ph type="title"/>
          </p:nvPr>
        </p:nvSpPr>
        <p:spPr/>
        <p:txBody>
          <a:bodyPr/>
          <a:lstStyle/>
          <a:p>
            <a:r>
              <a:rPr kumimoji="1" lang="ja-JP" altLang="en-US">
                <a:latin typeface="Meiryo UI" panose="020B0604030504040204" pitchFamily="34" charset="-128"/>
                <a:ea typeface="Meiryo UI" panose="020B0604030504040204" pitchFamily="34" charset="-128"/>
              </a:rPr>
              <a:t>目次</a:t>
            </a:r>
          </a:p>
        </p:txBody>
      </p:sp>
      <p:sp>
        <p:nvSpPr>
          <p:cNvPr id="3" name="コンテンツ プレースホルダー 2">
            <a:extLst>
              <a:ext uri="{FF2B5EF4-FFF2-40B4-BE49-F238E27FC236}">
                <a16:creationId xmlns:a16="http://schemas.microsoft.com/office/drawing/2014/main" id="{783E899B-D99E-4FE6-5953-C2052C580006}"/>
              </a:ext>
            </a:extLst>
          </p:cNvPr>
          <p:cNvSpPr>
            <a:spLocks noGrp="1"/>
          </p:cNvSpPr>
          <p:nvPr>
            <p:ph idx="1"/>
          </p:nvPr>
        </p:nvSpPr>
        <p:spPr/>
        <p:txBody>
          <a:bodyPr>
            <a:normAutofit/>
          </a:bodyPr>
          <a:lstStyle/>
          <a:p>
            <a:pPr marL="514350" indent="-514350">
              <a:buFont typeface="+mj-lt"/>
              <a:buAutoNum type="arabicPeriod"/>
            </a:pPr>
            <a:r>
              <a:rPr kumimoji="1" lang="ja-JP" altLang="en-US">
                <a:latin typeface="Meiryo UI" panose="020B0604030504040204" pitchFamily="34" charset="-128"/>
                <a:ea typeface="Meiryo UI" panose="020B0604030504040204" pitchFamily="34" charset="-128"/>
              </a:rPr>
              <a:t>サイドバーメニュー</a:t>
            </a:r>
            <a:endParaRPr kumimoji="1" lang="en-US" altLang="ja-JP" dirty="0">
              <a:latin typeface="Meiryo UI" panose="020B0604030504040204" pitchFamily="34" charset="-128"/>
              <a:ea typeface="Meiryo UI" panose="020B0604030504040204" pitchFamily="34" charset="-128"/>
            </a:endParaRPr>
          </a:p>
          <a:p>
            <a:pPr marL="514350" indent="-514350">
              <a:buFont typeface="+mj-lt"/>
              <a:buAutoNum type="arabicPeriod"/>
            </a:pPr>
            <a:r>
              <a:rPr kumimoji="1" lang="ja-JP" altLang="en-US">
                <a:latin typeface="Meiryo UI" panose="020B0604030504040204" pitchFamily="34" charset="-128"/>
                <a:ea typeface="Meiryo UI" panose="020B0604030504040204" pitchFamily="34" charset="-128"/>
              </a:rPr>
              <a:t>ホーム</a:t>
            </a:r>
            <a:endParaRPr kumimoji="1" lang="en-US" altLang="ja-JP" dirty="0">
              <a:latin typeface="Meiryo UI" panose="020B0604030504040204" pitchFamily="34" charset="-128"/>
              <a:ea typeface="Meiryo UI" panose="020B0604030504040204" pitchFamily="34" charset="-128"/>
            </a:endParaRPr>
          </a:p>
          <a:p>
            <a:pPr marL="514350" indent="-514350">
              <a:buFont typeface="+mj-lt"/>
              <a:buAutoNum type="arabicPeriod"/>
            </a:pPr>
            <a:r>
              <a:rPr kumimoji="1" lang="ja-JP" altLang="en-US">
                <a:latin typeface="Meiryo UI" panose="020B0604030504040204" pitchFamily="34" charset="-128"/>
                <a:ea typeface="Meiryo UI" panose="020B0604030504040204" pitchFamily="34" charset="-128"/>
              </a:rPr>
              <a:t>会話生成</a:t>
            </a:r>
            <a:endParaRPr kumimoji="1" lang="en-US" altLang="ja-JP" dirty="0">
              <a:latin typeface="Meiryo UI" panose="020B0604030504040204" pitchFamily="34" charset="-128"/>
              <a:ea typeface="Meiryo UI" panose="020B0604030504040204" pitchFamily="34" charset="-128"/>
            </a:endParaRPr>
          </a:p>
          <a:p>
            <a:pPr marL="514350" indent="-514350">
              <a:buFont typeface="+mj-lt"/>
              <a:buAutoNum type="arabicPeriod"/>
            </a:pPr>
            <a:r>
              <a:rPr kumimoji="1" lang="ja-JP" altLang="en-US">
                <a:latin typeface="Meiryo UI" panose="020B0604030504040204" pitchFamily="34" charset="-128"/>
                <a:ea typeface="Meiryo UI" panose="020B0604030504040204" pitchFamily="34" charset="-128"/>
              </a:rPr>
              <a:t>質問と回答の生成</a:t>
            </a:r>
            <a:endParaRPr kumimoji="1" lang="en-US" altLang="ja-JP" dirty="0">
              <a:latin typeface="Meiryo UI" panose="020B0604030504040204" pitchFamily="34" charset="-128"/>
              <a:ea typeface="Meiryo UI" panose="020B0604030504040204" pitchFamily="34" charset="-128"/>
            </a:endParaRPr>
          </a:p>
          <a:p>
            <a:pPr marL="514350" indent="-514350">
              <a:buFont typeface="+mj-lt"/>
              <a:buAutoNum type="arabicPeriod"/>
            </a:pPr>
            <a:r>
              <a:rPr lang="ja-JP" altLang="en-US">
                <a:latin typeface="Meiryo UI" panose="020B0604030504040204" pitchFamily="34" charset="-128"/>
                <a:ea typeface="Meiryo UI" panose="020B0604030504040204" pitchFamily="34" charset="-128"/>
              </a:rPr>
              <a:t>ベクトル化</a:t>
            </a:r>
            <a:endParaRPr kumimoji="1" lang="en-US" altLang="ja-JP" dirty="0">
              <a:latin typeface="Meiryo UI" panose="020B0604030504040204" pitchFamily="34" charset="-128"/>
              <a:ea typeface="Meiryo UI" panose="020B0604030504040204" pitchFamily="34" charset="-128"/>
            </a:endParaRPr>
          </a:p>
          <a:p>
            <a:pPr marL="514350" indent="-514350">
              <a:buFont typeface="+mj-lt"/>
              <a:buAutoNum type="arabicPeriod"/>
            </a:pPr>
            <a:r>
              <a:rPr lang="ja-JP" altLang="en-US">
                <a:latin typeface="Meiryo UI" panose="020B0604030504040204" pitchFamily="34" charset="-128"/>
                <a:ea typeface="Meiryo UI" panose="020B0604030504040204" pitchFamily="34" charset="-128"/>
              </a:rPr>
              <a:t>回答の評価</a:t>
            </a:r>
            <a:endParaRPr lang="en-US" altLang="ja-JP" dirty="0">
              <a:latin typeface="Meiryo UI" panose="020B0604030504040204" pitchFamily="34" charset="-128"/>
              <a:ea typeface="Meiryo UI" panose="020B0604030504040204" pitchFamily="34" charset="-128"/>
            </a:endParaRPr>
          </a:p>
          <a:p>
            <a:pPr marL="514350" indent="-514350">
              <a:buFont typeface="+mj-lt"/>
              <a:buAutoNum type="arabicPeriod"/>
            </a:pPr>
            <a:r>
              <a:rPr lang="ja-JP" altLang="en-US">
                <a:latin typeface="Meiryo UI" panose="020B0604030504040204" pitchFamily="34" charset="-128"/>
                <a:ea typeface="Meiryo UI" panose="020B0604030504040204" pitchFamily="34" charset="-128"/>
              </a:rPr>
              <a:t>ワークフロー実行</a:t>
            </a:r>
            <a:endParaRPr lang="en-US" altLang="ja-JP" dirty="0">
              <a:latin typeface="Meiryo UI" panose="020B0604030504040204" pitchFamily="34" charset="-128"/>
              <a:ea typeface="Meiryo UI" panose="020B0604030504040204" pitchFamily="34" charset="-128"/>
            </a:endParaRPr>
          </a:p>
          <a:p>
            <a:pPr marL="514350" indent="-514350">
              <a:buFont typeface="+mj-lt"/>
              <a:buAutoNum type="arabicPeriod"/>
            </a:pPr>
            <a:r>
              <a:rPr lang="ja-JP" altLang="en-US">
                <a:latin typeface="Meiryo UI" panose="020B0604030504040204" pitchFamily="34" charset="-128"/>
                <a:ea typeface="Meiryo UI" panose="020B0604030504040204" pitchFamily="34" charset="-128"/>
              </a:rPr>
              <a:t>分析ダッシュボード</a:t>
            </a:r>
            <a:endParaRPr lang="en-US" altLang="ja-JP" dirty="0">
              <a:latin typeface="Meiryo UI" panose="020B0604030504040204" pitchFamily="34" charset="-128"/>
              <a:ea typeface="Meiryo UI" panose="020B0604030504040204" pitchFamily="34" charset="-128"/>
            </a:endParaRPr>
          </a:p>
          <a:p>
            <a:pPr marL="514350" indent="-514350">
              <a:buFont typeface="+mj-lt"/>
              <a:buAutoNum type="arabicPeriod"/>
            </a:pPr>
            <a:endParaRPr kumimoji="1" lang="ja-JP" altLang="en-US">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134666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4BC245-9222-B390-C1E3-DFD054FDDCD1}"/>
              </a:ext>
            </a:extLst>
          </p:cNvPr>
          <p:cNvSpPr>
            <a:spLocks noGrp="1"/>
          </p:cNvSpPr>
          <p:nvPr>
            <p:ph type="title"/>
          </p:nvPr>
        </p:nvSpPr>
        <p:spPr/>
        <p:txBody>
          <a:bodyPr/>
          <a:lstStyle/>
          <a:p>
            <a:r>
              <a:rPr kumimoji="1" lang="en-US" altLang="ja-JP" dirty="0">
                <a:latin typeface="Meiryo UI" panose="020B0604030504040204" pitchFamily="34" charset="-128"/>
                <a:ea typeface="Meiryo UI" panose="020B0604030504040204" pitchFamily="34" charset="-128"/>
              </a:rPr>
              <a:t>1. </a:t>
            </a:r>
            <a:r>
              <a:rPr kumimoji="1" lang="ja-JP" altLang="en-US">
                <a:latin typeface="Meiryo UI" panose="020B0604030504040204" pitchFamily="34" charset="-128"/>
                <a:ea typeface="Meiryo UI" panose="020B0604030504040204" pitchFamily="34" charset="-128"/>
              </a:rPr>
              <a:t>サイドバーメニュー</a:t>
            </a:r>
          </a:p>
        </p:txBody>
      </p:sp>
      <p:sp>
        <p:nvSpPr>
          <p:cNvPr id="3" name="コンテンツ プレースホルダー 2">
            <a:extLst>
              <a:ext uri="{FF2B5EF4-FFF2-40B4-BE49-F238E27FC236}">
                <a16:creationId xmlns:a16="http://schemas.microsoft.com/office/drawing/2014/main" id="{5E2E8B0B-1CF9-A388-DFB0-6905698807A4}"/>
              </a:ext>
            </a:extLst>
          </p:cNvPr>
          <p:cNvSpPr>
            <a:spLocks noGrp="1"/>
          </p:cNvSpPr>
          <p:nvPr>
            <p:ph idx="1"/>
          </p:nvPr>
        </p:nvSpPr>
        <p:spPr>
          <a:xfrm>
            <a:off x="838200" y="1371600"/>
            <a:ext cx="10515600" cy="5486399"/>
          </a:xfrm>
        </p:spPr>
        <p:txBody>
          <a:bodyPr>
            <a:normAutofit/>
          </a:bodyPr>
          <a:lstStyle/>
          <a:p>
            <a:r>
              <a:rPr kumimoji="1" lang="ja-JP" altLang="en-US" sz="2000">
                <a:latin typeface="Meiryo UI" panose="020B0604030504040204" pitchFamily="34" charset="-128"/>
                <a:ea typeface="Meiryo UI" panose="020B0604030504040204" pitchFamily="34" charset="-128"/>
              </a:rPr>
              <a:t>ホーム</a:t>
            </a:r>
            <a:br>
              <a:rPr lang="en-US" altLang="ja-JP" sz="2000" dirty="0">
                <a:latin typeface="Meiryo UI" panose="020B0604030504040204" pitchFamily="34" charset="-128"/>
                <a:ea typeface="Meiryo UI" panose="020B0604030504040204" pitchFamily="34" charset="-128"/>
              </a:rPr>
            </a:br>
            <a:r>
              <a:rPr lang="ja-JP" altLang="en-US" sz="2000">
                <a:latin typeface="Meiryo UI" panose="020B0604030504040204" pitchFamily="34" charset="-128"/>
                <a:ea typeface="Meiryo UI" panose="020B0604030504040204" pitchFamily="34" charset="-128"/>
              </a:rPr>
              <a:t>説明書とサンプルがダウンロードできます。</a:t>
            </a:r>
            <a:endParaRPr kumimoji="1" lang="en-US" altLang="ja-JP" sz="2000" dirty="0">
              <a:latin typeface="Meiryo UI" panose="020B0604030504040204" pitchFamily="34" charset="-128"/>
              <a:ea typeface="Meiryo UI" panose="020B0604030504040204" pitchFamily="34" charset="-128"/>
            </a:endParaRPr>
          </a:p>
          <a:p>
            <a:r>
              <a:rPr lang="ja-JP" altLang="en-US" sz="2000">
                <a:latin typeface="Meiryo UI" panose="020B0604030504040204" pitchFamily="34" charset="-128"/>
                <a:ea typeface="Meiryo UI" panose="020B0604030504040204" pitchFamily="34" charset="-128"/>
              </a:rPr>
              <a:t>会話生成</a:t>
            </a:r>
            <a:br>
              <a:rPr lang="en-US" altLang="ja-JP" sz="2000" dirty="0">
                <a:latin typeface="Meiryo UI" panose="020B0604030504040204" pitchFamily="34" charset="-128"/>
                <a:ea typeface="Meiryo UI" panose="020B0604030504040204" pitchFamily="34" charset="-128"/>
              </a:rPr>
            </a:br>
            <a:r>
              <a:rPr lang="ja-JP" altLang="en-US" sz="2000">
                <a:latin typeface="Meiryo UI" panose="020B0604030504040204" pitchFamily="34" charset="-128"/>
                <a:ea typeface="Meiryo UI" panose="020B0604030504040204" pitchFamily="34" charset="-128"/>
              </a:rPr>
              <a:t>サンプルまたは任意のワード、情報、プロンプトで会話生成できます。</a:t>
            </a:r>
            <a:endParaRPr lang="en-US" altLang="ja-JP" sz="2000" dirty="0">
              <a:latin typeface="Meiryo UI" panose="020B0604030504040204" pitchFamily="34" charset="-128"/>
              <a:ea typeface="Meiryo UI" panose="020B0604030504040204" pitchFamily="34" charset="-128"/>
            </a:endParaRPr>
          </a:p>
          <a:p>
            <a:r>
              <a:rPr kumimoji="1" lang="ja-JP" altLang="en-US" sz="2000">
                <a:latin typeface="Meiryo UI" panose="020B0604030504040204" pitchFamily="34" charset="-128"/>
                <a:ea typeface="Meiryo UI" panose="020B0604030504040204" pitchFamily="34" charset="-128"/>
              </a:rPr>
              <a:t>質問と回答の生成</a:t>
            </a:r>
            <a:br>
              <a:rPr kumimoji="1" lang="en-US" altLang="ja-JP" sz="2000" dirty="0">
                <a:latin typeface="Meiryo UI" panose="020B0604030504040204" pitchFamily="34" charset="-128"/>
                <a:ea typeface="Meiryo UI" panose="020B0604030504040204" pitchFamily="34" charset="-128"/>
              </a:rPr>
            </a:br>
            <a:r>
              <a:rPr kumimoji="1" lang="ja-JP" altLang="en-US" sz="2000">
                <a:latin typeface="Meiryo UI" panose="020B0604030504040204" pitchFamily="34" charset="-128"/>
                <a:ea typeface="Meiryo UI" panose="020B0604030504040204" pitchFamily="34" charset="-128"/>
              </a:rPr>
              <a:t>会話生成で生成した会話を元に質問とその回答を生成します。</a:t>
            </a:r>
            <a:endParaRPr kumimoji="1" lang="en-US" altLang="ja-JP" sz="2000" dirty="0">
              <a:latin typeface="Meiryo UI" panose="020B0604030504040204" pitchFamily="34" charset="-128"/>
              <a:ea typeface="Meiryo UI" panose="020B0604030504040204" pitchFamily="34" charset="-128"/>
            </a:endParaRPr>
          </a:p>
          <a:p>
            <a:r>
              <a:rPr lang="ja-JP" altLang="en-US" sz="2000">
                <a:latin typeface="Meiryo UI" panose="020B0604030504040204" pitchFamily="34" charset="-128"/>
                <a:ea typeface="Meiryo UI" panose="020B0604030504040204" pitchFamily="34" charset="-128"/>
              </a:rPr>
              <a:t>ベクトル化</a:t>
            </a:r>
            <a:br>
              <a:rPr lang="en-US" altLang="ja-JP" sz="2000" dirty="0">
                <a:latin typeface="Meiryo UI" panose="020B0604030504040204" pitchFamily="34" charset="-128"/>
                <a:ea typeface="Meiryo UI" panose="020B0604030504040204" pitchFamily="34" charset="-128"/>
              </a:rPr>
            </a:br>
            <a:r>
              <a:rPr kumimoji="1" lang="ja-JP" altLang="en-US" sz="2000">
                <a:latin typeface="Meiryo UI" panose="020B0604030504040204" pitchFamily="34" charset="-128"/>
                <a:ea typeface="Meiryo UI" panose="020B0604030504040204" pitchFamily="34" charset="-128"/>
              </a:rPr>
              <a:t>生成した会話履歴をベクトル化します。</a:t>
            </a:r>
            <a:endParaRPr kumimoji="1" lang="en-US" altLang="ja-JP" sz="2000" dirty="0">
              <a:latin typeface="Meiryo UI" panose="020B0604030504040204" pitchFamily="34" charset="-128"/>
              <a:ea typeface="Meiryo UI" panose="020B0604030504040204" pitchFamily="34" charset="-128"/>
            </a:endParaRPr>
          </a:p>
          <a:p>
            <a:r>
              <a:rPr lang="ja-JP" altLang="en-US" sz="2000">
                <a:latin typeface="Meiryo UI" panose="020B0604030504040204" pitchFamily="34" charset="-128"/>
                <a:ea typeface="Meiryo UI" panose="020B0604030504040204" pitchFamily="34" charset="-128"/>
              </a:rPr>
              <a:t>回答の評価</a:t>
            </a:r>
            <a:br>
              <a:rPr lang="en-US" altLang="ja-JP" sz="2000" dirty="0">
                <a:latin typeface="Meiryo UI" panose="020B0604030504040204" pitchFamily="34" charset="-128"/>
                <a:ea typeface="Meiryo UI" panose="020B0604030504040204" pitchFamily="34" charset="-128"/>
              </a:rPr>
            </a:br>
            <a:r>
              <a:rPr lang="ja-JP" altLang="en-US" sz="2000">
                <a:latin typeface="Meiryo UI" panose="020B0604030504040204" pitchFamily="34" charset="-128"/>
                <a:ea typeface="Meiryo UI" panose="020B0604030504040204" pitchFamily="34" charset="-128"/>
              </a:rPr>
              <a:t>使用する</a:t>
            </a:r>
            <a:r>
              <a:rPr lang="en-US" altLang="ja-JP" sz="2000" dirty="0">
                <a:latin typeface="Meiryo UI" panose="020B0604030504040204" pitchFamily="34" charset="-128"/>
                <a:ea typeface="Meiryo UI" panose="020B0604030504040204" pitchFamily="34" charset="-128"/>
              </a:rPr>
              <a:t>RAG</a:t>
            </a:r>
            <a:r>
              <a:rPr lang="ja-JP" altLang="en-US" sz="2000">
                <a:latin typeface="Meiryo UI" panose="020B0604030504040204" pitchFamily="34" charset="-128"/>
                <a:ea typeface="Meiryo UI" panose="020B0604030504040204" pitchFamily="34" charset="-128"/>
              </a:rPr>
              <a:t>を選んで、質問と回答で生成したクエリを使用して</a:t>
            </a:r>
            <a:br>
              <a:rPr lang="en-US" altLang="ja-JP" sz="2000" dirty="0">
                <a:latin typeface="Meiryo UI" panose="020B0604030504040204" pitchFamily="34" charset="-128"/>
                <a:ea typeface="Meiryo UI" panose="020B0604030504040204" pitchFamily="34" charset="-128"/>
              </a:rPr>
            </a:br>
            <a:r>
              <a:rPr lang="ja-JP" altLang="en-US" sz="2000">
                <a:latin typeface="Meiryo UI" panose="020B0604030504040204" pitchFamily="34" charset="-128"/>
                <a:ea typeface="Meiryo UI" panose="020B0604030504040204" pitchFamily="34" charset="-128"/>
              </a:rPr>
              <a:t>会話生成で使用した会話履歴を用いて</a:t>
            </a:r>
            <a:r>
              <a:rPr lang="en-US" altLang="ja-JP" sz="2000" dirty="0">
                <a:latin typeface="Meiryo UI" panose="020B0604030504040204" pitchFamily="34" charset="-128"/>
                <a:ea typeface="Meiryo UI" panose="020B0604030504040204" pitchFamily="34" charset="-128"/>
              </a:rPr>
              <a:t>RAG</a:t>
            </a:r>
            <a:r>
              <a:rPr lang="ja-JP" altLang="en-US" sz="2000">
                <a:latin typeface="Meiryo UI" panose="020B0604030504040204" pitchFamily="34" charset="-128"/>
                <a:ea typeface="Meiryo UI" panose="020B0604030504040204" pitchFamily="34" charset="-128"/>
              </a:rPr>
              <a:t>の回答評価をします。</a:t>
            </a:r>
            <a:endParaRPr lang="en-US" altLang="ja-JP" sz="2000" dirty="0">
              <a:latin typeface="Meiryo UI" panose="020B0604030504040204" pitchFamily="34" charset="-128"/>
              <a:ea typeface="Meiryo UI" panose="020B0604030504040204" pitchFamily="34" charset="-128"/>
            </a:endParaRPr>
          </a:p>
          <a:p>
            <a:r>
              <a:rPr lang="ja-JP" altLang="en-US" sz="2000">
                <a:latin typeface="Meiryo UI" panose="020B0604030504040204" pitchFamily="34" charset="-128"/>
                <a:ea typeface="Meiryo UI" panose="020B0604030504040204" pitchFamily="34" charset="-128"/>
              </a:rPr>
              <a:t>ワークフロー実行</a:t>
            </a:r>
            <a:br>
              <a:rPr lang="en-US" altLang="ja-JP" sz="2000" dirty="0">
                <a:latin typeface="Meiryo UI" panose="020B0604030504040204" pitchFamily="34" charset="-128"/>
                <a:ea typeface="Meiryo UI" panose="020B0604030504040204" pitchFamily="34" charset="-128"/>
              </a:rPr>
            </a:br>
            <a:r>
              <a:rPr lang="ja-JP" altLang="en-US" sz="2000">
                <a:latin typeface="Meiryo UI" panose="020B0604030504040204" pitchFamily="34" charset="-128"/>
                <a:ea typeface="Meiryo UI" panose="020B0604030504040204" pitchFamily="34" charset="-128"/>
              </a:rPr>
              <a:t>会話生成→質問と回答の生成→ベクトル化→回答の評価までの一連のワークフローを実行します。</a:t>
            </a:r>
            <a:endParaRPr lang="en-US" altLang="ja-JP" sz="2000" dirty="0">
              <a:latin typeface="Meiryo UI" panose="020B0604030504040204" pitchFamily="34" charset="-128"/>
              <a:ea typeface="Meiryo UI" panose="020B0604030504040204" pitchFamily="34" charset="-128"/>
            </a:endParaRPr>
          </a:p>
          <a:p>
            <a:r>
              <a:rPr lang="ja-JP" altLang="en-US" sz="2000">
                <a:latin typeface="Meiryo UI" panose="020B0604030504040204" pitchFamily="34" charset="-128"/>
                <a:ea typeface="Meiryo UI" panose="020B0604030504040204" pitchFamily="34" charset="-128"/>
              </a:rPr>
              <a:t>分析ダッシュボード</a:t>
            </a:r>
            <a:br>
              <a:rPr lang="en-US" altLang="ja-JP" sz="2000" dirty="0">
                <a:latin typeface="Meiryo UI" panose="020B0604030504040204" pitchFamily="34" charset="-128"/>
                <a:ea typeface="Meiryo UI" panose="020B0604030504040204" pitchFamily="34" charset="-128"/>
              </a:rPr>
            </a:br>
            <a:r>
              <a:rPr lang="ja-JP" altLang="en-US" sz="2000">
                <a:latin typeface="Meiryo UI" panose="020B0604030504040204" pitchFamily="34" charset="-128"/>
                <a:ea typeface="Meiryo UI" panose="020B0604030504040204" pitchFamily="34" charset="-128"/>
              </a:rPr>
              <a:t>選択したタスクの会話の分析を行います。</a:t>
            </a:r>
            <a:endParaRPr lang="en-US" altLang="ja-JP" sz="2000" dirty="0">
              <a:latin typeface="Meiryo UI" panose="020B0604030504040204" pitchFamily="34" charset="-128"/>
              <a:ea typeface="Meiryo UI" panose="020B0604030504040204" pitchFamily="34" charset="-128"/>
            </a:endParaRPr>
          </a:p>
          <a:p>
            <a:endParaRPr kumimoji="1" lang="ja-JP" altLang="en-US" sz="200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554802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AAD8CF-B942-315A-1C6E-BE9C0E028B4A}"/>
              </a:ext>
            </a:extLst>
          </p:cNvPr>
          <p:cNvSpPr>
            <a:spLocks noGrp="1"/>
          </p:cNvSpPr>
          <p:nvPr>
            <p:ph type="title"/>
          </p:nvPr>
        </p:nvSpPr>
        <p:spPr/>
        <p:txBody>
          <a:bodyPr/>
          <a:lstStyle/>
          <a:p>
            <a:r>
              <a:rPr kumimoji="1" lang="en-US" altLang="ja-JP" dirty="0">
                <a:latin typeface="Meiryo UI" panose="020B0604030504040204" pitchFamily="34" charset="-128"/>
                <a:ea typeface="Meiryo UI" panose="020B0604030504040204" pitchFamily="34" charset="-128"/>
              </a:rPr>
              <a:t>2. </a:t>
            </a:r>
            <a:r>
              <a:rPr kumimoji="1" lang="ja-JP" altLang="en-US">
                <a:latin typeface="Meiryo UI" panose="020B0604030504040204" pitchFamily="34" charset="-128"/>
                <a:ea typeface="Meiryo UI" panose="020B0604030504040204" pitchFamily="34" charset="-128"/>
              </a:rPr>
              <a:t>ホーム</a:t>
            </a:r>
          </a:p>
        </p:txBody>
      </p:sp>
      <p:sp>
        <p:nvSpPr>
          <p:cNvPr id="3" name="コンテンツ プレースホルダー 2">
            <a:extLst>
              <a:ext uri="{FF2B5EF4-FFF2-40B4-BE49-F238E27FC236}">
                <a16:creationId xmlns:a16="http://schemas.microsoft.com/office/drawing/2014/main" id="{330DC671-2736-AE24-CB7C-C8405952AC0B}"/>
              </a:ext>
            </a:extLst>
          </p:cNvPr>
          <p:cNvSpPr>
            <a:spLocks noGrp="1"/>
          </p:cNvSpPr>
          <p:nvPr>
            <p:ph idx="1"/>
          </p:nvPr>
        </p:nvSpPr>
        <p:spPr/>
        <p:txBody>
          <a:bodyPr/>
          <a:lstStyle/>
          <a:p>
            <a:r>
              <a:rPr kumimoji="1" lang="ja-JP" altLang="en-US"/>
              <a:t>マニュアルとサンプルが入った</a:t>
            </a:r>
            <a:r>
              <a:rPr kumimoji="1" lang="en-US" altLang="ja-JP" dirty="0"/>
              <a:t>zip</a:t>
            </a:r>
            <a:r>
              <a:rPr kumimoji="1" lang="ja-JP" altLang="en-US"/>
              <a:t>をダウンロードできます</a:t>
            </a:r>
            <a:endParaRPr kumimoji="1" lang="en-US" altLang="ja-JP" dirty="0"/>
          </a:p>
          <a:p>
            <a:pPr marL="0" indent="0">
              <a:buNone/>
            </a:pPr>
            <a:r>
              <a:rPr lang="en-US" altLang="ja-JP" dirty="0"/>
              <a:t>[</a:t>
            </a:r>
            <a:r>
              <a:rPr lang="ja-JP" altLang="en-US"/>
              <a:t>中身</a:t>
            </a:r>
            <a:r>
              <a:rPr lang="en-US" altLang="ja-JP" dirty="0"/>
              <a:t>]</a:t>
            </a:r>
          </a:p>
          <a:p>
            <a:pPr marL="0" indent="0">
              <a:buNone/>
            </a:pPr>
            <a:r>
              <a:rPr lang="en-US" altLang="ja-JP" dirty="0" err="1"/>
              <a:t>m</a:t>
            </a:r>
            <a:r>
              <a:rPr kumimoji="1" lang="en-US" altLang="ja-JP" dirty="0" err="1"/>
              <a:t>cr</a:t>
            </a:r>
            <a:r>
              <a:rPr lang="en-US" altLang="ja-JP" dirty="0" err="1"/>
              <a:t>ag_mcp</a:t>
            </a:r>
            <a:r>
              <a:rPr lang="en-US" altLang="ja-JP" dirty="0"/>
              <a:t>_</a:t>
            </a:r>
            <a:r>
              <a:rPr lang="ja-JP" altLang="en-US"/>
              <a:t>マニュアル</a:t>
            </a:r>
            <a:r>
              <a:rPr lang="en-US" altLang="ja-JP" dirty="0"/>
              <a:t>.pdf…</a:t>
            </a:r>
            <a:r>
              <a:rPr lang="ja-JP" altLang="en-US"/>
              <a:t>本書。</a:t>
            </a:r>
            <a:r>
              <a:rPr lang="en-US" altLang="ja-JP" dirty="0"/>
              <a:t>MCRAG</a:t>
            </a:r>
            <a:r>
              <a:rPr lang="ja-JP" altLang="en-US"/>
              <a:t>の使用方法などを記載。</a:t>
            </a:r>
            <a:endParaRPr lang="en-US" altLang="ja-JP" dirty="0"/>
          </a:p>
          <a:p>
            <a:pPr marL="0" indent="0">
              <a:buNone/>
            </a:pPr>
            <a:r>
              <a:rPr lang="en-US" altLang="ja-JP" dirty="0" err="1"/>
              <a:t>sample.csv</a:t>
            </a:r>
            <a:r>
              <a:rPr lang="en-US" altLang="ja-JP" dirty="0"/>
              <a:t>…</a:t>
            </a:r>
            <a:r>
              <a:rPr lang="ja-JP" altLang="en-US"/>
              <a:t>アプリに使用できるサンプルの単語とその情報</a:t>
            </a:r>
            <a:endParaRPr lang="en-US" altLang="ja-JP" dirty="0"/>
          </a:p>
          <a:p>
            <a:pPr marL="0" indent="0">
              <a:buNone/>
            </a:pPr>
            <a:r>
              <a:rPr lang="en-US" altLang="ja-JP" dirty="0" err="1"/>
              <a:t>format.csv</a:t>
            </a:r>
            <a:r>
              <a:rPr lang="en-US" altLang="ja-JP" dirty="0"/>
              <a:t>…</a:t>
            </a:r>
            <a:r>
              <a:rPr lang="ja-JP" altLang="en-US"/>
              <a:t>ヘッダー部分だけが記載された</a:t>
            </a:r>
            <a:r>
              <a:rPr lang="en-US" altLang="ja-JP" dirty="0"/>
              <a:t>csv</a:t>
            </a:r>
          </a:p>
          <a:p>
            <a:pPr marL="0" indent="0">
              <a:buNone/>
            </a:pPr>
            <a:r>
              <a:rPr lang="en-US" altLang="ja-JP" dirty="0" err="1"/>
              <a:t>character_prompt.txt</a:t>
            </a:r>
            <a:r>
              <a:rPr lang="en-US" altLang="ja-JP" dirty="0"/>
              <a:t>…</a:t>
            </a:r>
            <a:r>
              <a:rPr lang="ja-JP" altLang="en-US"/>
              <a:t>アプリに使用できるキャラクタープロンプト</a:t>
            </a:r>
            <a:endParaRPr lang="en-US" altLang="ja-JP" dirty="0"/>
          </a:p>
          <a:p>
            <a:pPr marL="0" indent="0">
              <a:buNone/>
            </a:pPr>
            <a:r>
              <a:rPr lang="en-US" altLang="ja-JP" dirty="0" err="1"/>
              <a:t>user_prompt.txt</a:t>
            </a:r>
            <a:r>
              <a:rPr lang="en-US" altLang="ja-JP" dirty="0"/>
              <a:t>…</a:t>
            </a:r>
            <a:r>
              <a:rPr lang="ja-JP" altLang="en-US"/>
              <a:t>アプリに使用できるユーザープロンプト</a:t>
            </a:r>
            <a:endParaRPr lang="en-US" altLang="ja-JP" dirty="0"/>
          </a:p>
        </p:txBody>
      </p:sp>
    </p:spTree>
    <p:extLst>
      <p:ext uri="{BB962C8B-B14F-4D97-AF65-F5344CB8AC3E}">
        <p14:creationId xmlns:p14="http://schemas.microsoft.com/office/powerpoint/2010/main" val="3129160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110E08-4D33-2261-9C9A-5B792BD5282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1DDDB2A-F2FC-3A8F-D3E6-D5E633BA0DCE}"/>
              </a:ext>
            </a:extLst>
          </p:cNvPr>
          <p:cNvSpPr>
            <a:spLocks noGrp="1"/>
          </p:cNvSpPr>
          <p:nvPr>
            <p:ph type="title"/>
          </p:nvPr>
        </p:nvSpPr>
        <p:spPr/>
        <p:txBody>
          <a:bodyPr/>
          <a:lstStyle/>
          <a:p>
            <a:r>
              <a:rPr lang="en-US" altLang="ja-JP" dirty="0">
                <a:latin typeface="Meiryo UI" panose="020B0604030504040204" pitchFamily="34" charset="-128"/>
                <a:ea typeface="Meiryo UI" panose="020B0604030504040204" pitchFamily="34" charset="-128"/>
              </a:rPr>
              <a:t>3. </a:t>
            </a:r>
            <a:r>
              <a:rPr kumimoji="1" lang="ja-JP" altLang="en-US">
                <a:latin typeface="Meiryo UI" panose="020B0604030504040204" pitchFamily="34" charset="-128"/>
                <a:ea typeface="Meiryo UI" panose="020B0604030504040204" pitchFamily="34" charset="-128"/>
              </a:rPr>
              <a:t>会話生成</a:t>
            </a:r>
          </a:p>
        </p:txBody>
      </p:sp>
      <p:sp>
        <p:nvSpPr>
          <p:cNvPr id="3" name="コンテンツ プレースホルダー 2">
            <a:extLst>
              <a:ext uri="{FF2B5EF4-FFF2-40B4-BE49-F238E27FC236}">
                <a16:creationId xmlns:a16="http://schemas.microsoft.com/office/drawing/2014/main" id="{03BBFAD3-B6BB-A568-EFD4-052427DFBC72}"/>
              </a:ext>
            </a:extLst>
          </p:cNvPr>
          <p:cNvSpPr>
            <a:spLocks noGrp="1"/>
          </p:cNvSpPr>
          <p:nvPr>
            <p:ph idx="1"/>
          </p:nvPr>
        </p:nvSpPr>
        <p:spPr/>
        <p:txBody>
          <a:bodyPr>
            <a:normAutofit lnSpcReduction="10000"/>
          </a:bodyPr>
          <a:lstStyle/>
          <a:p>
            <a:pPr marL="514350" indent="-514350">
              <a:buFont typeface="+mj-lt"/>
              <a:buAutoNum type="arabicPeriod"/>
            </a:pPr>
            <a:r>
              <a:rPr lang="ja-JP" altLang="en-US"/>
              <a:t>タスク名の入力→他のフローでも使用するタスク名を入力します。同じタスク名は</a:t>
            </a:r>
            <a:r>
              <a:rPr lang="en-US" altLang="ja-JP" dirty="0"/>
              <a:t>2</a:t>
            </a:r>
            <a:r>
              <a:rPr lang="ja-JP" altLang="en-US"/>
              <a:t>回使えません。</a:t>
            </a:r>
            <a:endParaRPr lang="en-US" altLang="ja-JP" dirty="0"/>
          </a:p>
          <a:p>
            <a:pPr marL="514350" indent="-514350">
              <a:buFont typeface="+mj-lt"/>
              <a:buAutoNum type="arabicPeriod"/>
            </a:pPr>
            <a:r>
              <a:rPr lang="ja-JP" altLang="en-US"/>
              <a:t>ワードの入力→会話の話題となる単語を入力できます。</a:t>
            </a:r>
            <a:r>
              <a:rPr lang="en-US" altLang="ja-JP" dirty="0"/>
              <a:t>CSV</a:t>
            </a:r>
            <a:r>
              <a:rPr lang="ja-JP" altLang="en-US"/>
              <a:t>ファイルでアップする場合はヘッダーが決まっているので</a:t>
            </a:r>
            <a:r>
              <a:rPr lang="en-US" altLang="ja-JP" dirty="0" err="1"/>
              <a:t>format.csv</a:t>
            </a:r>
            <a:r>
              <a:rPr lang="ja-JP" altLang="en-US"/>
              <a:t>をお使いください。サンプルを試したい場合は</a:t>
            </a:r>
            <a:r>
              <a:rPr lang="en-US" altLang="ja-JP" dirty="0" err="1"/>
              <a:t>sample.csv</a:t>
            </a:r>
            <a:r>
              <a:rPr lang="ja-JP" altLang="en-US"/>
              <a:t>をお使いください。</a:t>
            </a:r>
            <a:endParaRPr lang="en-US" altLang="ja-JP" dirty="0"/>
          </a:p>
          <a:p>
            <a:pPr marL="514350" indent="-514350">
              <a:buFont typeface="+mj-lt"/>
              <a:buAutoNum type="arabicPeriod"/>
            </a:pPr>
            <a:r>
              <a:rPr lang="ja-JP" altLang="en-US"/>
              <a:t>ワードの情報を入力→１つの単語に対してその単語を表す情報を複数入力します。例えば「ニンジン」という単語の情報</a:t>
            </a:r>
            <a:r>
              <a:rPr lang="en-US" altLang="ja-JP" dirty="0"/>
              <a:t>1</a:t>
            </a:r>
            <a:r>
              <a:rPr lang="ja-JP" altLang="en-US"/>
              <a:t>は「オレンジ色の野菜」、情報</a:t>
            </a:r>
            <a:r>
              <a:rPr lang="en-US" altLang="ja-JP" dirty="0"/>
              <a:t>2</a:t>
            </a:r>
            <a:r>
              <a:rPr lang="ja-JP" altLang="en-US"/>
              <a:t>は「</a:t>
            </a:r>
            <a:r>
              <a:rPr lang="en-US" altLang="ja-JP" dirty="0"/>
              <a:t>β</a:t>
            </a:r>
            <a:r>
              <a:rPr lang="ja-JP" altLang="en-US"/>
              <a:t>カロチンが多く含まれている」などです。</a:t>
            </a:r>
            <a:r>
              <a:rPr lang="en-US" altLang="ja-JP" dirty="0"/>
              <a:t>CSV</a:t>
            </a:r>
            <a:r>
              <a:rPr lang="ja-JP" altLang="en-US"/>
              <a:t>でアップすると単語と一緒に入力されます。</a:t>
            </a:r>
            <a:endParaRPr lang="en-US" altLang="ja-JP" dirty="0"/>
          </a:p>
        </p:txBody>
      </p:sp>
    </p:spTree>
    <p:extLst>
      <p:ext uri="{BB962C8B-B14F-4D97-AF65-F5344CB8AC3E}">
        <p14:creationId xmlns:p14="http://schemas.microsoft.com/office/powerpoint/2010/main" val="4078050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E76EE5-1FA8-0ADB-DB3E-FB8A3859CC50}"/>
              </a:ext>
            </a:extLst>
          </p:cNvPr>
          <p:cNvSpPr>
            <a:spLocks noGrp="1"/>
          </p:cNvSpPr>
          <p:nvPr>
            <p:ph type="title"/>
          </p:nvPr>
        </p:nvSpPr>
        <p:spPr/>
        <p:txBody>
          <a:bodyPr/>
          <a:lstStyle/>
          <a:p>
            <a:r>
              <a:rPr kumimoji="1" lang="en-US" altLang="ja-JP" dirty="0"/>
              <a:t>TIPS</a:t>
            </a:r>
            <a:r>
              <a:rPr lang="en-US" altLang="ja-JP" dirty="0"/>
              <a:t>1 </a:t>
            </a:r>
            <a:r>
              <a:rPr lang="ja-JP" altLang="en-US"/>
              <a:t>アップロードする単語の</a:t>
            </a:r>
            <a:r>
              <a:rPr lang="en-US" altLang="ja-JP" dirty="0"/>
              <a:t>csv</a:t>
            </a:r>
            <a:r>
              <a:rPr lang="ja-JP" altLang="en-US"/>
              <a:t>をエクセルで作ると楽</a:t>
            </a:r>
            <a:endParaRPr kumimoji="1" lang="ja-JP" altLang="en-US"/>
          </a:p>
        </p:txBody>
      </p:sp>
      <p:pic>
        <p:nvPicPr>
          <p:cNvPr id="7" name="図 6" descr="グラフィカル ユーザー インターフェイス, アプリケーション&#10;&#10;自動的に生成された説明">
            <a:extLst>
              <a:ext uri="{FF2B5EF4-FFF2-40B4-BE49-F238E27FC236}">
                <a16:creationId xmlns:a16="http://schemas.microsoft.com/office/drawing/2014/main" id="{C359D954-5C86-1243-D704-55D4B4616232}"/>
              </a:ext>
            </a:extLst>
          </p:cNvPr>
          <p:cNvPicPr>
            <a:picLocks noChangeAspect="1"/>
          </p:cNvPicPr>
          <p:nvPr/>
        </p:nvPicPr>
        <p:blipFill>
          <a:blip r:embed="rId2"/>
          <a:srcRect l="13803" t="61086"/>
          <a:stretch/>
        </p:blipFill>
        <p:spPr>
          <a:xfrm>
            <a:off x="1066798" y="4535179"/>
            <a:ext cx="5555412" cy="1396806"/>
          </a:xfrm>
          <a:prstGeom prst="rect">
            <a:avLst/>
          </a:prstGeom>
        </p:spPr>
      </p:pic>
      <p:sp>
        <p:nvSpPr>
          <p:cNvPr id="8" name="テキスト ボックス 7">
            <a:extLst>
              <a:ext uri="{FF2B5EF4-FFF2-40B4-BE49-F238E27FC236}">
                <a16:creationId xmlns:a16="http://schemas.microsoft.com/office/drawing/2014/main" id="{A70C5AA1-8AA6-FBF2-FA9E-267467830DAC}"/>
              </a:ext>
            </a:extLst>
          </p:cNvPr>
          <p:cNvSpPr txBox="1"/>
          <p:nvPr/>
        </p:nvSpPr>
        <p:spPr>
          <a:xfrm>
            <a:off x="7435969" y="2228671"/>
            <a:ext cx="3623094" cy="1200329"/>
          </a:xfrm>
          <a:prstGeom prst="rect">
            <a:avLst/>
          </a:prstGeom>
          <a:noFill/>
        </p:spPr>
        <p:txBody>
          <a:bodyPr wrap="square" rtlCol="0">
            <a:spAutoFit/>
          </a:bodyPr>
          <a:lstStyle/>
          <a:p>
            <a:r>
              <a:rPr kumimoji="1" lang="ja-JP" altLang="en-US"/>
              <a:t>ヘッダーは</a:t>
            </a:r>
            <a:r>
              <a:rPr kumimoji="1" lang="en-US" altLang="ja-JP" dirty="0" err="1"/>
              <a:t>format.csv</a:t>
            </a:r>
            <a:r>
              <a:rPr kumimoji="1" lang="ja-JP" altLang="en-US"/>
              <a:t>から変えずに</a:t>
            </a:r>
            <a:r>
              <a:rPr lang="ja-JP" altLang="en-US"/>
              <a:t>。</a:t>
            </a:r>
            <a:endParaRPr lang="en-US" altLang="ja-JP" dirty="0"/>
          </a:p>
          <a:p>
            <a:r>
              <a:rPr kumimoji="1" lang="ja-JP" altLang="en-US"/>
              <a:t>その下に追加したい単語とその情報を書いていく</a:t>
            </a:r>
            <a:endParaRPr kumimoji="1" lang="en-US" altLang="ja-JP" dirty="0"/>
          </a:p>
        </p:txBody>
      </p:sp>
      <p:pic>
        <p:nvPicPr>
          <p:cNvPr id="12" name="コンテンツ プレースホルダー 11" descr="テーブル&#10;&#10;自動的に生成された説明">
            <a:extLst>
              <a:ext uri="{FF2B5EF4-FFF2-40B4-BE49-F238E27FC236}">
                <a16:creationId xmlns:a16="http://schemas.microsoft.com/office/drawing/2014/main" id="{98C0BD58-A5AC-8A4E-6C54-7478EE2EF035}"/>
              </a:ext>
            </a:extLst>
          </p:cNvPr>
          <p:cNvPicPr>
            <a:picLocks noGrp="1" noChangeAspect="1"/>
          </p:cNvPicPr>
          <p:nvPr>
            <p:ph idx="1"/>
          </p:nvPr>
        </p:nvPicPr>
        <p:blipFill>
          <a:blip r:embed="rId3"/>
          <a:stretch>
            <a:fillRect/>
          </a:stretch>
        </p:blipFill>
        <p:spPr>
          <a:xfrm>
            <a:off x="663154" y="2046636"/>
            <a:ext cx="6362700" cy="1625600"/>
          </a:xfrm>
        </p:spPr>
      </p:pic>
      <p:sp>
        <p:nvSpPr>
          <p:cNvPr id="14" name="テキスト ボックス 13">
            <a:extLst>
              <a:ext uri="{FF2B5EF4-FFF2-40B4-BE49-F238E27FC236}">
                <a16:creationId xmlns:a16="http://schemas.microsoft.com/office/drawing/2014/main" id="{A745A1FD-070D-4A16-578D-8EE416D215DC}"/>
              </a:ext>
            </a:extLst>
          </p:cNvPr>
          <p:cNvSpPr txBox="1"/>
          <p:nvPr/>
        </p:nvSpPr>
        <p:spPr>
          <a:xfrm>
            <a:off x="7312324" y="4771917"/>
            <a:ext cx="3623094" cy="923330"/>
          </a:xfrm>
          <a:prstGeom prst="rect">
            <a:avLst/>
          </a:prstGeom>
          <a:noFill/>
        </p:spPr>
        <p:txBody>
          <a:bodyPr wrap="square" rtlCol="0">
            <a:spAutoFit/>
          </a:bodyPr>
          <a:lstStyle/>
          <a:p>
            <a:r>
              <a:rPr lang="ja-JP" altLang="en-US"/>
              <a:t>名前をつけて保存→</a:t>
            </a:r>
            <a:endParaRPr lang="en-US" altLang="ja-JP" dirty="0"/>
          </a:p>
          <a:p>
            <a:r>
              <a:rPr kumimoji="1" lang="ja-JP" altLang="en-US"/>
              <a:t>ファイル形式を</a:t>
            </a:r>
            <a:r>
              <a:rPr lang="ja-JP" altLang="en-US"/>
              <a:t>コンマ区切りの</a:t>
            </a:r>
            <a:r>
              <a:rPr lang="en-US" altLang="ja-JP" dirty="0"/>
              <a:t>CSV</a:t>
            </a:r>
            <a:r>
              <a:rPr lang="ja-JP" altLang="en-US"/>
              <a:t>に指定して保存押せば</a:t>
            </a:r>
            <a:r>
              <a:rPr lang="en-US" altLang="ja-JP" dirty="0"/>
              <a:t>OK</a:t>
            </a:r>
            <a:endParaRPr kumimoji="1" lang="en-US" altLang="ja-JP" dirty="0"/>
          </a:p>
        </p:txBody>
      </p:sp>
    </p:spTree>
    <p:extLst>
      <p:ext uri="{BB962C8B-B14F-4D97-AF65-F5344CB8AC3E}">
        <p14:creationId xmlns:p14="http://schemas.microsoft.com/office/powerpoint/2010/main" val="4113996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832B50-9621-75A6-474C-EB1C73AE882B}"/>
              </a:ext>
            </a:extLst>
          </p:cNvPr>
          <p:cNvSpPr>
            <a:spLocks noGrp="1"/>
          </p:cNvSpPr>
          <p:nvPr>
            <p:ph type="title"/>
          </p:nvPr>
        </p:nvSpPr>
        <p:spPr/>
        <p:txBody>
          <a:bodyPr/>
          <a:lstStyle/>
          <a:p>
            <a:r>
              <a:rPr lang="en-US" altLang="ja-JP" dirty="0">
                <a:latin typeface="Meiryo UI" panose="020B0604030504040204" pitchFamily="34" charset="-128"/>
                <a:ea typeface="Meiryo UI" panose="020B0604030504040204" pitchFamily="34" charset="-128"/>
              </a:rPr>
              <a:t>3. </a:t>
            </a:r>
            <a:r>
              <a:rPr kumimoji="1" lang="ja-JP" altLang="en-US">
                <a:latin typeface="Meiryo UI" panose="020B0604030504040204" pitchFamily="34" charset="-128"/>
                <a:ea typeface="Meiryo UI" panose="020B0604030504040204" pitchFamily="34" charset="-128"/>
              </a:rPr>
              <a:t>会話生成</a:t>
            </a:r>
          </a:p>
        </p:txBody>
      </p:sp>
      <p:sp>
        <p:nvSpPr>
          <p:cNvPr id="3" name="コンテンツ プレースホルダー 2">
            <a:extLst>
              <a:ext uri="{FF2B5EF4-FFF2-40B4-BE49-F238E27FC236}">
                <a16:creationId xmlns:a16="http://schemas.microsoft.com/office/drawing/2014/main" id="{AC0CE64B-0E84-6E36-3643-613E13EE4205}"/>
              </a:ext>
            </a:extLst>
          </p:cNvPr>
          <p:cNvSpPr>
            <a:spLocks noGrp="1"/>
          </p:cNvSpPr>
          <p:nvPr>
            <p:ph idx="1"/>
          </p:nvPr>
        </p:nvSpPr>
        <p:spPr/>
        <p:txBody>
          <a:bodyPr/>
          <a:lstStyle/>
          <a:p>
            <a:pPr marL="514350" indent="-514350">
              <a:buAutoNum type="arabicPeriod" startAt="4"/>
            </a:pPr>
            <a:r>
              <a:rPr lang="ja-JP" altLang="en-US"/>
              <a:t>キャラクターのプロンプトを入力します。</a:t>
            </a:r>
            <a:r>
              <a:rPr lang="en-US" altLang="ja-JP" dirty="0"/>
              <a:t> </a:t>
            </a:r>
            <a:r>
              <a:rPr lang="ja-JP" altLang="en-US"/>
              <a:t>チャットボットなどの</a:t>
            </a:r>
            <a:r>
              <a:rPr lang="en-US" altLang="ja-JP" dirty="0"/>
              <a:t>AI</a:t>
            </a:r>
            <a:r>
              <a:rPr lang="ja-JP" altLang="en-US"/>
              <a:t>側のキャラクターの特徴を指定します。</a:t>
            </a:r>
            <a:endParaRPr lang="en-US" altLang="ja-JP" dirty="0"/>
          </a:p>
          <a:p>
            <a:pPr marL="514350" indent="-514350">
              <a:buAutoNum type="arabicPeriod" startAt="4"/>
            </a:pPr>
            <a:r>
              <a:rPr lang="ja-JP" altLang="en-US"/>
              <a:t>ユーザーのプロンプトを入力します。チャットボットなどの</a:t>
            </a:r>
            <a:r>
              <a:rPr lang="en-US" altLang="ja-JP" dirty="0"/>
              <a:t>AI</a:t>
            </a:r>
            <a:r>
              <a:rPr lang="ja-JP" altLang="en-US"/>
              <a:t>キャラクターと会話を楽しむユーザーを想定しています。ユーザーに限らず、こちらもキャラクター設定にしてキャラクター同士の会話にすることもできます。</a:t>
            </a:r>
            <a:endParaRPr lang="en-US" altLang="ja-JP" dirty="0"/>
          </a:p>
          <a:p>
            <a:pPr marL="514350" indent="-514350">
              <a:buAutoNum type="arabicPeriod" startAt="4"/>
            </a:pPr>
            <a:r>
              <a:rPr lang="ja-JP" altLang="en-US"/>
              <a:t>会話生成ボタンを押すと会話生成が始まります。</a:t>
            </a:r>
            <a:endParaRPr lang="en-US" altLang="ja-JP" dirty="0"/>
          </a:p>
          <a:p>
            <a:pPr marL="514350" indent="-514350">
              <a:buAutoNum type="arabicPeriod" startAt="4"/>
            </a:pPr>
            <a:r>
              <a:rPr lang="ja-JP" altLang="en-US"/>
              <a:t>生成される会話は、各ワードの</a:t>
            </a:r>
            <a:r>
              <a:rPr lang="en-US" altLang="ja-JP" dirty="0"/>
              <a:t>1</a:t>
            </a:r>
            <a:r>
              <a:rPr lang="ja-JP" altLang="en-US"/>
              <a:t>回目の会話はワードがそのまま表示されますが</a:t>
            </a:r>
            <a:r>
              <a:rPr lang="en-US" altLang="ja-JP" dirty="0"/>
              <a:t>2</a:t>
            </a:r>
            <a:r>
              <a:rPr lang="ja-JP" altLang="en-US"/>
              <a:t>回目以降の会話はそのワードが指示代名詞にマスクされます。</a:t>
            </a:r>
            <a:endParaRPr lang="en-US" altLang="ja-JP" dirty="0"/>
          </a:p>
          <a:p>
            <a:pPr marL="514350" indent="-514350">
              <a:buAutoNum type="arabicPeriod" startAt="4"/>
            </a:pPr>
            <a:endParaRPr lang="en-US" altLang="ja-JP" dirty="0"/>
          </a:p>
        </p:txBody>
      </p:sp>
    </p:spTree>
    <p:extLst>
      <p:ext uri="{BB962C8B-B14F-4D97-AF65-F5344CB8AC3E}">
        <p14:creationId xmlns:p14="http://schemas.microsoft.com/office/powerpoint/2010/main" val="121659548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3659</TotalTime>
  <Words>936</Words>
  <Application>Microsoft Macintosh PowerPoint</Application>
  <PresentationFormat>ワイド画面</PresentationFormat>
  <Paragraphs>75</Paragraphs>
  <Slides>14</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Meiryo UI</vt:lpstr>
      <vt:lpstr>游ゴシック</vt:lpstr>
      <vt:lpstr>游ゴシック Light</vt:lpstr>
      <vt:lpstr>Arial</vt:lpstr>
      <vt:lpstr>Office テーマ</vt:lpstr>
      <vt:lpstr>Meta-Communication Retrieval-Augmented Generation(MCRAG)</vt:lpstr>
      <vt:lpstr>はじめに</vt:lpstr>
      <vt:lpstr>使用モデル・設定</vt:lpstr>
      <vt:lpstr>目次</vt:lpstr>
      <vt:lpstr>1. サイドバーメニュー</vt:lpstr>
      <vt:lpstr>2. ホーム</vt:lpstr>
      <vt:lpstr>3. 会話生成</vt:lpstr>
      <vt:lpstr>TIPS1 アップロードする単語のcsvをエクセルで作ると楽</vt:lpstr>
      <vt:lpstr>3. 会話生成</vt:lpstr>
      <vt:lpstr>質問と回答の生成</vt:lpstr>
      <vt:lpstr>ベクトル化</vt:lpstr>
      <vt:lpstr>回答の評価</vt:lpstr>
      <vt:lpstr>ワークフロー実行</vt:lpstr>
      <vt:lpstr>分析ダッシュボード</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翔 我妻</dc:creator>
  <cp:lastModifiedBy>翔 我妻</cp:lastModifiedBy>
  <cp:revision>30</cp:revision>
  <dcterms:created xsi:type="dcterms:W3CDTF">2024-10-06T14:49:26Z</dcterms:created>
  <dcterms:modified xsi:type="dcterms:W3CDTF">2024-11-10T01:43:00Z</dcterms:modified>
</cp:coreProperties>
</file>