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6" r:id="rId3"/>
    <p:sldId id="271" r:id="rId4"/>
    <p:sldId id="268" r:id="rId5"/>
    <p:sldId id="264" r:id="rId6"/>
    <p:sldId id="257" r:id="rId7"/>
    <p:sldId id="265" r:id="rId8"/>
    <p:sldId id="267" r:id="rId9"/>
    <p:sldId id="269" r:id="rId10"/>
    <p:sldId id="258" r:id="rId11"/>
    <p:sldId id="259" r:id="rId12"/>
    <p:sldId id="261" r:id="rId13"/>
    <p:sldId id="260" r:id="rId14"/>
    <p:sldId id="262" r:id="rId15"/>
    <p:sldId id="263" r:id="rId16"/>
    <p:sldId id="270"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17"/>
    <p:restoredTop sz="94470"/>
  </p:normalViewPr>
  <p:slideViewPr>
    <p:cSldViewPr snapToGrid="0">
      <p:cViewPr varScale="1">
        <p:scale>
          <a:sx n="133" d="100"/>
          <a:sy n="133" d="100"/>
        </p:scale>
        <p:origin x="2200"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DE38F-056C-E742-95FA-BC064AF9640D}" type="datetimeFigureOut">
              <a:rPr kumimoji="1" lang="ja-JP" altLang="en-US" smtClean="0"/>
              <a:t>2025/1/31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D2599-9E4C-6F4A-953C-A17C5C8D69F5}" type="slidenum">
              <a:rPr kumimoji="1" lang="ja-JP" altLang="en-US" smtClean="0"/>
              <a:t>‹#›</a:t>
            </a:fld>
            <a:endParaRPr kumimoji="1" lang="ja-JP" altLang="en-US"/>
          </a:p>
        </p:txBody>
      </p:sp>
    </p:spTree>
    <p:extLst>
      <p:ext uri="{BB962C8B-B14F-4D97-AF65-F5344CB8AC3E}">
        <p14:creationId xmlns:p14="http://schemas.microsoft.com/office/powerpoint/2010/main" val="42565189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CDD2599-9E4C-6F4A-953C-A17C5C8D69F5}" type="slidenum">
              <a:rPr kumimoji="1" lang="ja-JP" altLang="en-US" smtClean="0"/>
              <a:t>1</a:t>
            </a:fld>
            <a:endParaRPr kumimoji="1" lang="ja-JP" altLang="en-US"/>
          </a:p>
        </p:txBody>
      </p:sp>
    </p:spTree>
    <p:extLst>
      <p:ext uri="{BB962C8B-B14F-4D97-AF65-F5344CB8AC3E}">
        <p14:creationId xmlns:p14="http://schemas.microsoft.com/office/powerpoint/2010/main" val="184716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8E6C48-C9FC-9FD5-FF42-A9E30C787E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EC83234-0EE8-AB60-619A-8FD4FB594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EC4D728-19C2-B167-4544-56301A0E8C74}"/>
              </a:ext>
            </a:extLst>
          </p:cNvPr>
          <p:cNvSpPr>
            <a:spLocks noGrp="1"/>
          </p:cNvSpPr>
          <p:nvPr>
            <p:ph type="dt" sz="half" idx="10"/>
          </p:nvPr>
        </p:nvSpPr>
        <p:spPr/>
        <p:txBody>
          <a:bodyPr/>
          <a:lstStyle/>
          <a:p>
            <a:fld id="{F193BA20-E119-FF4E-9239-C6F5ED46EACD}"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C974C696-3194-6D39-F6C2-E14D8B4604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81B9F2-B55B-D794-90C6-4CFD3F5DBBCF}"/>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413574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260A41-0637-733D-733E-C132FB745B9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E423D-4F49-EAC5-D493-7C243182A99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E512A6-DEF0-4578-04A7-ED7B04E56367}"/>
              </a:ext>
            </a:extLst>
          </p:cNvPr>
          <p:cNvSpPr>
            <a:spLocks noGrp="1"/>
          </p:cNvSpPr>
          <p:nvPr>
            <p:ph type="dt" sz="half" idx="10"/>
          </p:nvPr>
        </p:nvSpPr>
        <p:spPr/>
        <p:txBody>
          <a:bodyPr/>
          <a:lstStyle/>
          <a:p>
            <a:fld id="{F193BA20-E119-FF4E-9239-C6F5ED46EACD}"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641C5DD5-5396-5B78-3504-4EB171CDBA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038F80-5A53-C204-63E7-69A60EA71609}"/>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69049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2ACE786-2CD9-62CF-2AD4-07FBA315B1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2394A2-8D92-7A50-65B2-86BFD06F02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38C61B-B529-EBDD-B972-4E06238ED792}"/>
              </a:ext>
            </a:extLst>
          </p:cNvPr>
          <p:cNvSpPr>
            <a:spLocks noGrp="1"/>
          </p:cNvSpPr>
          <p:nvPr>
            <p:ph type="dt" sz="half" idx="10"/>
          </p:nvPr>
        </p:nvSpPr>
        <p:spPr/>
        <p:txBody>
          <a:bodyPr/>
          <a:lstStyle/>
          <a:p>
            <a:fld id="{F193BA20-E119-FF4E-9239-C6F5ED46EACD}"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2A9A8687-CA72-B64D-DC6C-981E3C5617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520ED0-4F36-FB48-AF3B-660E7143A118}"/>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51330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DACCD7-E206-632D-5175-800B82A391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DBC92D-7FE3-0177-8524-2E2D80670F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D12CF4-4CCC-207E-F923-A17B8BBFA084}"/>
              </a:ext>
            </a:extLst>
          </p:cNvPr>
          <p:cNvSpPr>
            <a:spLocks noGrp="1"/>
          </p:cNvSpPr>
          <p:nvPr>
            <p:ph type="dt" sz="half" idx="10"/>
          </p:nvPr>
        </p:nvSpPr>
        <p:spPr/>
        <p:txBody>
          <a:bodyPr/>
          <a:lstStyle/>
          <a:p>
            <a:fld id="{F193BA20-E119-FF4E-9239-C6F5ED46EACD}"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BF8CD646-956C-EC68-97EE-29513A3E58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9559E2-14E8-0E2A-91E0-798CE29A18DE}"/>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65679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9D3C6-CE67-0190-FD43-F8133CB697C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D2BE64-7CB3-C760-3676-DB745A3C5A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279C347-B726-AD5C-0736-A0EEC388EF95}"/>
              </a:ext>
            </a:extLst>
          </p:cNvPr>
          <p:cNvSpPr>
            <a:spLocks noGrp="1"/>
          </p:cNvSpPr>
          <p:nvPr>
            <p:ph type="dt" sz="half" idx="10"/>
          </p:nvPr>
        </p:nvSpPr>
        <p:spPr/>
        <p:txBody>
          <a:bodyPr/>
          <a:lstStyle/>
          <a:p>
            <a:fld id="{F193BA20-E119-FF4E-9239-C6F5ED46EACD}"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30B4F412-40B5-8E47-EB25-D2A6399C65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89ACB4-9D15-127C-01E2-1D6C4B84B197}"/>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15123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C486B-73BB-7DF2-2C95-47324F5A30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0A7758-A9D2-0C2D-F539-6EFFF92BD5F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C0101C1-531D-7402-2E91-314B23D5B14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80ED5DC-573D-F9D9-B806-C46C1F993A24}"/>
              </a:ext>
            </a:extLst>
          </p:cNvPr>
          <p:cNvSpPr>
            <a:spLocks noGrp="1"/>
          </p:cNvSpPr>
          <p:nvPr>
            <p:ph type="dt" sz="half" idx="10"/>
          </p:nvPr>
        </p:nvSpPr>
        <p:spPr/>
        <p:txBody>
          <a:bodyPr/>
          <a:lstStyle/>
          <a:p>
            <a:fld id="{F193BA20-E119-FF4E-9239-C6F5ED46EACD}" type="datetimeFigureOut">
              <a:rPr kumimoji="1" lang="ja-JP" altLang="en-US" smtClean="0"/>
              <a:t>2025/1/31</a:t>
            </a:fld>
            <a:endParaRPr kumimoji="1" lang="ja-JP" altLang="en-US"/>
          </a:p>
        </p:txBody>
      </p:sp>
      <p:sp>
        <p:nvSpPr>
          <p:cNvPr id="6" name="フッター プレースホルダー 5">
            <a:extLst>
              <a:ext uri="{FF2B5EF4-FFF2-40B4-BE49-F238E27FC236}">
                <a16:creationId xmlns:a16="http://schemas.microsoft.com/office/drawing/2014/main" id="{6C5CAF79-DCB6-6D7A-7CEF-202E266004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9590B6-A731-8141-0B7B-638D8B5B3DB0}"/>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10100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C2BFF6-BB96-95A9-AC62-737886BB4EF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F4F45D-C50D-C911-E69D-EA0BCAA630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898907D-C23B-7243-BF4A-50305A6CF34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974F49-FEF1-E66B-7241-8B6C37CB5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EB251E-68AA-7451-E144-F1BF469AD9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DB5680B-F1CB-314C-B2B6-F42387A8AD35}"/>
              </a:ext>
            </a:extLst>
          </p:cNvPr>
          <p:cNvSpPr>
            <a:spLocks noGrp="1"/>
          </p:cNvSpPr>
          <p:nvPr>
            <p:ph type="dt" sz="half" idx="10"/>
          </p:nvPr>
        </p:nvSpPr>
        <p:spPr/>
        <p:txBody>
          <a:bodyPr/>
          <a:lstStyle/>
          <a:p>
            <a:fld id="{F193BA20-E119-FF4E-9239-C6F5ED46EACD}" type="datetimeFigureOut">
              <a:rPr kumimoji="1" lang="ja-JP" altLang="en-US" smtClean="0"/>
              <a:t>2025/1/31</a:t>
            </a:fld>
            <a:endParaRPr kumimoji="1" lang="ja-JP" altLang="en-US"/>
          </a:p>
        </p:txBody>
      </p:sp>
      <p:sp>
        <p:nvSpPr>
          <p:cNvPr id="8" name="フッター プレースホルダー 7">
            <a:extLst>
              <a:ext uri="{FF2B5EF4-FFF2-40B4-BE49-F238E27FC236}">
                <a16:creationId xmlns:a16="http://schemas.microsoft.com/office/drawing/2014/main" id="{6967EBED-5CC9-F8E8-796A-D5D1DCF51B6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73FFC24-9F88-11F2-A363-D6E19D676EC7}"/>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63752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C70E1-FDC2-1FE8-513E-B26FF68D9A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5458B8-3074-B572-CF48-A0D9415627AD}"/>
              </a:ext>
            </a:extLst>
          </p:cNvPr>
          <p:cNvSpPr>
            <a:spLocks noGrp="1"/>
          </p:cNvSpPr>
          <p:nvPr>
            <p:ph type="dt" sz="half" idx="10"/>
          </p:nvPr>
        </p:nvSpPr>
        <p:spPr/>
        <p:txBody>
          <a:bodyPr/>
          <a:lstStyle/>
          <a:p>
            <a:fld id="{F193BA20-E119-FF4E-9239-C6F5ED46EACD}" type="datetimeFigureOut">
              <a:rPr kumimoji="1" lang="ja-JP" altLang="en-US" smtClean="0"/>
              <a:t>2025/1/31</a:t>
            </a:fld>
            <a:endParaRPr kumimoji="1" lang="ja-JP" altLang="en-US"/>
          </a:p>
        </p:txBody>
      </p:sp>
      <p:sp>
        <p:nvSpPr>
          <p:cNvPr id="4" name="フッター プレースホルダー 3">
            <a:extLst>
              <a:ext uri="{FF2B5EF4-FFF2-40B4-BE49-F238E27FC236}">
                <a16:creationId xmlns:a16="http://schemas.microsoft.com/office/drawing/2014/main" id="{943A1138-0A85-2DC5-5C5F-E5B2AF3E2C4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E914A1B-18AD-7712-BCC7-6E2E576FF2C8}"/>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187441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DE8569-6B5E-4AA3-03A1-F4338C1A9B5D}"/>
              </a:ext>
            </a:extLst>
          </p:cNvPr>
          <p:cNvSpPr>
            <a:spLocks noGrp="1"/>
          </p:cNvSpPr>
          <p:nvPr>
            <p:ph type="dt" sz="half" idx="10"/>
          </p:nvPr>
        </p:nvSpPr>
        <p:spPr/>
        <p:txBody>
          <a:bodyPr/>
          <a:lstStyle/>
          <a:p>
            <a:fld id="{F193BA20-E119-FF4E-9239-C6F5ED46EACD}" type="datetimeFigureOut">
              <a:rPr kumimoji="1" lang="ja-JP" altLang="en-US" smtClean="0"/>
              <a:t>2025/1/31</a:t>
            </a:fld>
            <a:endParaRPr kumimoji="1" lang="ja-JP" altLang="en-US"/>
          </a:p>
        </p:txBody>
      </p:sp>
      <p:sp>
        <p:nvSpPr>
          <p:cNvPr id="3" name="フッター プレースホルダー 2">
            <a:extLst>
              <a:ext uri="{FF2B5EF4-FFF2-40B4-BE49-F238E27FC236}">
                <a16:creationId xmlns:a16="http://schemas.microsoft.com/office/drawing/2014/main" id="{C1C85656-4742-1957-90C9-C4B4FE94AD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34FC3DA-8373-9663-00B1-0F42967315F9}"/>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79281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D5C52A-AD25-6335-34E7-55FC16D309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8FDE60-858A-213B-39C3-9A775D17D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B9D0CB9-6B73-FC77-AE78-03E2A39E1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0975A4-6221-7DB6-44AC-A643FA63A575}"/>
              </a:ext>
            </a:extLst>
          </p:cNvPr>
          <p:cNvSpPr>
            <a:spLocks noGrp="1"/>
          </p:cNvSpPr>
          <p:nvPr>
            <p:ph type="dt" sz="half" idx="10"/>
          </p:nvPr>
        </p:nvSpPr>
        <p:spPr/>
        <p:txBody>
          <a:bodyPr/>
          <a:lstStyle/>
          <a:p>
            <a:fld id="{F193BA20-E119-FF4E-9239-C6F5ED46EACD}" type="datetimeFigureOut">
              <a:rPr kumimoji="1" lang="ja-JP" altLang="en-US" smtClean="0"/>
              <a:t>2025/1/31</a:t>
            </a:fld>
            <a:endParaRPr kumimoji="1" lang="ja-JP" altLang="en-US"/>
          </a:p>
        </p:txBody>
      </p:sp>
      <p:sp>
        <p:nvSpPr>
          <p:cNvPr id="6" name="フッター プレースホルダー 5">
            <a:extLst>
              <a:ext uri="{FF2B5EF4-FFF2-40B4-BE49-F238E27FC236}">
                <a16:creationId xmlns:a16="http://schemas.microsoft.com/office/drawing/2014/main" id="{4512BB00-8BD6-D1DD-4C71-1203EE080D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CFCDA9-AF4F-29A5-D209-D688B1909653}"/>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92051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FDDF6C-8A89-2978-23AE-90B26F0DA65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4A055FF-0DCE-7B61-BBD1-9912706EC7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23E02E-5695-7055-8765-06A7A942A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C07B51-58B9-788D-E411-B90DB4FB0E57}"/>
              </a:ext>
            </a:extLst>
          </p:cNvPr>
          <p:cNvSpPr>
            <a:spLocks noGrp="1"/>
          </p:cNvSpPr>
          <p:nvPr>
            <p:ph type="dt" sz="half" idx="10"/>
          </p:nvPr>
        </p:nvSpPr>
        <p:spPr/>
        <p:txBody>
          <a:bodyPr/>
          <a:lstStyle/>
          <a:p>
            <a:fld id="{F193BA20-E119-FF4E-9239-C6F5ED46EACD}" type="datetimeFigureOut">
              <a:rPr kumimoji="1" lang="ja-JP" altLang="en-US" smtClean="0"/>
              <a:t>2025/1/31</a:t>
            </a:fld>
            <a:endParaRPr kumimoji="1" lang="ja-JP" altLang="en-US"/>
          </a:p>
        </p:txBody>
      </p:sp>
      <p:sp>
        <p:nvSpPr>
          <p:cNvPr id="6" name="フッター プレースホルダー 5">
            <a:extLst>
              <a:ext uri="{FF2B5EF4-FFF2-40B4-BE49-F238E27FC236}">
                <a16:creationId xmlns:a16="http://schemas.microsoft.com/office/drawing/2014/main" id="{B91B7F31-B485-8D01-00D8-499F73BC21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381615-109C-25AB-0E12-67A0036AB64C}"/>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42501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16CD93-8588-E573-234D-3649252A48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ED840F-77FD-638C-B0B3-4093103E1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7BE74E-C3DE-200C-3C78-8603C404B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93BA20-E119-FF4E-9239-C6F5ED46EACD}"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A6B71FC0-0697-E550-0C8B-233E1C2A4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10C85AC-E16E-4CC9-0216-03AF52BEC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3073482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5301-1654-CA2F-F2F4-8D8E7C8F7D50}"/>
              </a:ext>
            </a:extLst>
          </p:cNvPr>
          <p:cNvSpPr>
            <a:spLocks noGrp="1"/>
          </p:cNvSpPr>
          <p:nvPr>
            <p:ph type="ctrTitle"/>
          </p:nvPr>
        </p:nvSpPr>
        <p:spPr/>
        <p:txBody>
          <a:bodyPr>
            <a:normAutofit fontScale="90000"/>
          </a:bodyPr>
          <a:lstStyle/>
          <a:p>
            <a:r>
              <a:rPr lang="en" altLang="ja-JP" b="1" dirty="0">
                <a:solidFill>
                  <a:srgbClr val="31333F"/>
                </a:solidFill>
                <a:effectLst/>
                <a:latin typeface="Meiryo UI" panose="020B0604030504040204" pitchFamily="34" charset="-128"/>
                <a:ea typeface="Meiryo UI" panose="020B0604030504040204" pitchFamily="34" charset="-128"/>
              </a:rPr>
              <a:t>Meta-Communication Retrieval-Augmented Generation(MCRAG)</a:t>
            </a:r>
            <a:endParaRPr kumimoji="1" lang="ja-JP" altLang="en-US">
              <a:latin typeface="Meiryo UI" panose="020B0604030504040204" pitchFamily="34" charset="-128"/>
              <a:ea typeface="Meiryo UI" panose="020B0604030504040204" pitchFamily="34" charset="-128"/>
            </a:endParaRPr>
          </a:p>
        </p:txBody>
      </p:sp>
      <p:sp>
        <p:nvSpPr>
          <p:cNvPr id="3" name="字幕 2">
            <a:extLst>
              <a:ext uri="{FF2B5EF4-FFF2-40B4-BE49-F238E27FC236}">
                <a16:creationId xmlns:a16="http://schemas.microsoft.com/office/drawing/2014/main" id="{F60390F9-BFE6-673B-EF81-9F402C9DC302}"/>
              </a:ext>
            </a:extLst>
          </p:cNvPr>
          <p:cNvSpPr>
            <a:spLocks noGrp="1"/>
          </p:cNvSpPr>
          <p:nvPr>
            <p:ph type="subTitle" idx="1"/>
          </p:nvPr>
        </p:nvSpPr>
        <p:spPr/>
        <p:txBody>
          <a:bodyPr/>
          <a:lstStyle/>
          <a:p>
            <a:r>
              <a:rPr kumimoji="1" lang="ja-JP" altLang="en-US" b="1">
                <a:latin typeface="Meiryo UI" panose="020B0604030504040204" pitchFamily="34" charset="-128"/>
                <a:ea typeface="Meiryo UI" panose="020B0604030504040204" pitchFamily="34" charset="-128"/>
              </a:rPr>
              <a:t>マニュアル</a:t>
            </a:r>
            <a:endParaRPr kumimoji="1" lang="en-US" altLang="ja-JP" b="1" dirty="0">
              <a:latin typeface="Meiryo UI" panose="020B0604030504040204" pitchFamily="34" charset="-128"/>
              <a:ea typeface="Meiryo UI" panose="020B0604030504040204" pitchFamily="34" charset="-128"/>
            </a:endParaRPr>
          </a:p>
          <a:p>
            <a:r>
              <a:rPr lang="en-US" altLang="ja-JP" b="1" dirty="0">
                <a:latin typeface="Meiryo UI" panose="020B0604030504040204" pitchFamily="34" charset="-128"/>
                <a:ea typeface="Meiryo UI" panose="020B0604030504040204" pitchFamily="34" charset="-128"/>
              </a:rPr>
              <a:t>Master's capstone project(</a:t>
            </a:r>
            <a:r>
              <a:rPr lang="en-US" altLang="ja-JP" b="1" dirty="0" err="1">
                <a:latin typeface="Meiryo UI" panose="020B0604030504040204" pitchFamily="34" charset="-128"/>
                <a:ea typeface="Meiryo UI" panose="020B0604030504040204" pitchFamily="34" charset="-128"/>
              </a:rPr>
              <a:t>ver.mcp</a:t>
            </a:r>
            <a:r>
              <a:rPr lang="en-US" altLang="ja-JP" b="1" dirty="0">
                <a:latin typeface="Meiryo UI" panose="020B0604030504040204" pitchFamily="34" charset="-128"/>
                <a:ea typeface="Meiryo UI" panose="020B0604030504040204" pitchFamily="34" charset="-128"/>
              </a:rPr>
              <a:t>)</a:t>
            </a:r>
            <a:endParaRPr kumimoji="1" lang="ja-JP" altLang="en-US" b="1">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64368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832B50-9621-75A6-474C-EB1C73AE882B}"/>
              </a:ext>
            </a:extLst>
          </p:cNvPr>
          <p:cNvSpPr>
            <a:spLocks noGrp="1"/>
          </p:cNvSpPr>
          <p:nvPr>
            <p:ph type="title"/>
          </p:nvPr>
        </p:nvSpPr>
        <p:spPr/>
        <p:txBody>
          <a:bodyPr/>
          <a:lstStyle/>
          <a:p>
            <a:r>
              <a:rPr lang="en-US" altLang="ja-JP" dirty="0">
                <a:latin typeface="Meiryo UI" panose="020B0604030504040204" pitchFamily="34" charset="-128"/>
                <a:ea typeface="Meiryo UI" panose="020B0604030504040204" pitchFamily="34" charset="-128"/>
              </a:rPr>
              <a:t>3. </a:t>
            </a:r>
            <a:r>
              <a:rPr kumimoji="1" lang="ja-JP" altLang="en-US">
                <a:latin typeface="Meiryo UI" panose="020B0604030504040204" pitchFamily="34" charset="-128"/>
                <a:ea typeface="Meiryo UI" panose="020B0604030504040204" pitchFamily="34" charset="-128"/>
              </a:rPr>
              <a:t>会話生成</a:t>
            </a:r>
          </a:p>
        </p:txBody>
      </p:sp>
      <p:sp>
        <p:nvSpPr>
          <p:cNvPr id="3" name="コンテンツ プレースホルダー 2">
            <a:extLst>
              <a:ext uri="{FF2B5EF4-FFF2-40B4-BE49-F238E27FC236}">
                <a16:creationId xmlns:a16="http://schemas.microsoft.com/office/drawing/2014/main" id="{AC0CE64B-0E84-6E36-3643-613E13EE4205}"/>
              </a:ext>
            </a:extLst>
          </p:cNvPr>
          <p:cNvSpPr>
            <a:spLocks noGrp="1"/>
          </p:cNvSpPr>
          <p:nvPr>
            <p:ph idx="1"/>
          </p:nvPr>
        </p:nvSpPr>
        <p:spPr/>
        <p:txBody>
          <a:bodyPr/>
          <a:lstStyle/>
          <a:p>
            <a:pPr marL="514350" indent="-514350">
              <a:buAutoNum type="arabicPeriod" startAt="4"/>
            </a:pPr>
            <a:r>
              <a:rPr lang="ja-JP" altLang="en-US">
                <a:latin typeface="Meiryo UI" panose="020B0604030504040204" pitchFamily="34" charset="-128"/>
                <a:ea typeface="Meiryo UI" panose="020B0604030504040204" pitchFamily="34" charset="-128"/>
              </a:rPr>
              <a:t>キャラクターのプロンプトを入力します。</a:t>
            </a:r>
            <a:r>
              <a:rPr lang="en-US" altLang="ja-JP" dirty="0">
                <a:latin typeface="Meiryo UI" panose="020B0604030504040204" pitchFamily="34" charset="-128"/>
                <a:ea typeface="Meiryo UI" panose="020B0604030504040204" pitchFamily="34" charset="-128"/>
              </a:rPr>
              <a:t> </a:t>
            </a:r>
            <a:r>
              <a:rPr lang="ja-JP" altLang="en-US">
                <a:latin typeface="Meiryo UI" panose="020B0604030504040204" pitchFamily="34" charset="-128"/>
                <a:ea typeface="Meiryo UI" panose="020B0604030504040204" pitchFamily="34" charset="-128"/>
              </a:rPr>
              <a:t>チャットボットなどの</a:t>
            </a:r>
            <a:r>
              <a:rPr lang="en-US" altLang="ja-JP" dirty="0">
                <a:latin typeface="Meiryo UI" panose="020B0604030504040204" pitchFamily="34" charset="-128"/>
                <a:ea typeface="Meiryo UI" panose="020B0604030504040204" pitchFamily="34" charset="-128"/>
              </a:rPr>
              <a:t>AI</a:t>
            </a:r>
            <a:r>
              <a:rPr lang="ja-JP" altLang="en-US">
                <a:latin typeface="Meiryo UI" panose="020B0604030504040204" pitchFamily="34" charset="-128"/>
                <a:ea typeface="Meiryo UI" panose="020B0604030504040204" pitchFamily="34" charset="-128"/>
              </a:rPr>
              <a:t>側のキャラクターの特徴を指定します。</a:t>
            </a:r>
            <a:endParaRPr lang="en-US" altLang="ja-JP" dirty="0">
              <a:latin typeface="Meiryo UI" panose="020B0604030504040204" pitchFamily="34" charset="-128"/>
              <a:ea typeface="Meiryo UI" panose="020B0604030504040204" pitchFamily="34" charset="-128"/>
            </a:endParaRPr>
          </a:p>
          <a:p>
            <a:pPr marL="514350" indent="-514350">
              <a:buAutoNum type="arabicPeriod" startAt="4"/>
            </a:pPr>
            <a:r>
              <a:rPr lang="ja-JP" altLang="en-US">
                <a:latin typeface="Meiryo UI" panose="020B0604030504040204" pitchFamily="34" charset="-128"/>
                <a:ea typeface="Meiryo UI" panose="020B0604030504040204" pitchFamily="34" charset="-128"/>
              </a:rPr>
              <a:t>ユーザーのプロンプトを入力します。チャットボットなどの</a:t>
            </a:r>
            <a:r>
              <a:rPr lang="en-US" altLang="ja-JP" dirty="0">
                <a:latin typeface="Meiryo UI" panose="020B0604030504040204" pitchFamily="34" charset="-128"/>
                <a:ea typeface="Meiryo UI" panose="020B0604030504040204" pitchFamily="34" charset="-128"/>
              </a:rPr>
              <a:t>AI</a:t>
            </a:r>
            <a:r>
              <a:rPr lang="ja-JP" altLang="en-US">
                <a:latin typeface="Meiryo UI" panose="020B0604030504040204" pitchFamily="34" charset="-128"/>
                <a:ea typeface="Meiryo UI" panose="020B0604030504040204" pitchFamily="34" charset="-128"/>
              </a:rPr>
              <a:t>キャラクターと会話を楽しむユーザーを想定しています。ユーザーに限らず、こちらもキャラクター設定にしてキャラクター同士の会話にすることもできます。</a:t>
            </a:r>
            <a:endParaRPr lang="en-US" altLang="ja-JP" dirty="0">
              <a:latin typeface="Meiryo UI" panose="020B0604030504040204" pitchFamily="34" charset="-128"/>
              <a:ea typeface="Meiryo UI" panose="020B0604030504040204" pitchFamily="34" charset="-128"/>
            </a:endParaRPr>
          </a:p>
          <a:p>
            <a:pPr marL="514350" indent="-514350">
              <a:buAutoNum type="arabicPeriod" startAt="4"/>
            </a:pPr>
            <a:r>
              <a:rPr lang="ja-JP" altLang="en-US">
                <a:latin typeface="Meiryo UI" panose="020B0604030504040204" pitchFamily="34" charset="-128"/>
                <a:ea typeface="Meiryo UI" panose="020B0604030504040204" pitchFamily="34" charset="-128"/>
              </a:rPr>
              <a:t>会話生成ボタンを押すと会話生成が始まります。</a:t>
            </a:r>
            <a:endParaRPr lang="en-US" altLang="ja-JP" dirty="0">
              <a:latin typeface="Meiryo UI" panose="020B0604030504040204" pitchFamily="34" charset="-128"/>
              <a:ea typeface="Meiryo UI" panose="020B0604030504040204" pitchFamily="34" charset="-128"/>
            </a:endParaRPr>
          </a:p>
          <a:p>
            <a:pPr marL="514350" indent="-514350">
              <a:buAutoNum type="arabicPeriod" startAt="4"/>
            </a:pPr>
            <a:r>
              <a:rPr lang="ja-JP" altLang="en-US">
                <a:latin typeface="Meiryo UI" panose="020B0604030504040204" pitchFamily="34" charset="-128"/>
                <a:ea typeface="Meiryo UI" panose="020B0604030504040204" pitchFamily="34" charset="-128"/>
              </a:rPr>
              <a:t>生成される会話は、各ワードの</a:t>
            </a:r>
            <a:r>
              <a:rPr lang="en-US" altLang="ja-JP" dirty="0">
                <a:latin typeface="Meiryo UI" panose="020B0604030504040204" pitchFamily="34" charset="-128"/>
                <a:ea typeface="Meiryo UI" panose="020B0604030504040204" pitchFamily="34" charset="-128"/>
              </a:rPr>
              <a:t>1</a:t>
            </a:r>
            <a:r>
              <a:rPr lang="ja-JP" altLang="en-US">
                <a:latin typeface="Meiryo UI" panose="020B0604030504040204" pitchFamily="34" charset="-128"/>
                <a:ea typeface="Meiryo UI" panose="020B0604030504040204" pitchFamily="34" charset="-128"/>
              </a:rPr>
              <a:t>回目の会話はワードがそのまま表示されますが</a:t>
            </a:r>
            <a:r>
              <a:rPr lang="en-US" altLang="ja-JP" dirty="0">
                <a:latin typeface="Meiryo UI" panose="020B0604030504040204" pitchFamily="34" charset="-128"/>
                <a:ea typeface="Meiryo UI" panose="020B0604030504040204" pitchFamily="34" charset="-128"/>
              </a:rPr>
              <a:t>2</a:t>
            </a:r>
            <a:r>
              <a:rPr lang="ja-JP" altLang="en-US">
                <a:latin typeface="Meiryo UI" panose="020B0604030504040204" pitchFamily="34" charset="-128"/>
                <a:ea typeface="Meiryo UI" panose="020B0604030504040204" pitchFamily="34" charset="-128"/>
              </a:rPr>
              <a:t>回目以降の会話はそのワードが指示代名詞にマスクされます。</a:t>
            </a:r>
            <a:endParaRPr lang="en-US" altLang="ja-JP" dirty="0">
              <a:latin typeface="Meiryo UI" panose="020B0604030504040204" pitchFamily="34" charset="-128"/>
              <a:ea typeface="Meiryo UI" panose="020B0604030504040204" pitchFamily="34" charset="-128"/>
            </a:endParaRPr>
          </a:p>
          <a:p>
            <a:pPr marL="514350" indent="-514350">
              <a:buAutoNum type="arabicPeriod" startAt="4"/>
            </a:pPr>
            <a:endParaRPr lang="en-US" altLang="ja-JP"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1659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535C24-5FA9-C1EA-CC27-38936F8606E8}"/>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質問と回答の生成</a:t>
            </a:r>
            <a:endParaRPr kumimoji="1" lang="ja-JP" altLang="en-US"/>
          </a:p>
        </p:txBody>
      </p:sp>
      <p:sp>
        <p:nvSpPr>
          <p:cNvPr id="3" name="コンテンツ プレースホルダー 2">
            <a:extLst>
              <a:ext uri="{FF2B5EF4-FFF2-40B4-BE49-F238E27FC236}">
                <a16:creationId xmlns:a16="http://schemas.microsoft.com/office/drawing/2014/main" id="{2FBE2378-FBCF-4CC8-B1D7-3167E4EDDA4F}"/>
              </a:ext>
            </a:extLst>
          </p:cNvPr>
          <p:cNvSpPr>
            <a:spLocks noGrp="1"/>
          </p:cNvSpPr>
          <p:nvPr>
            <p:ph idx="1"/>
          </p:nvPr>
        </p:nvSpPr>
        <p:spPr/>
        <p:txBody>
          <a:bodyPr/>
          <a:lstStyle/>
          <a:p>
            <a:r>
              <a:rPr lang="ja-JP" altLang="en-US">
                <a:latin typeface="Meiryo UI" panose="020B0604030504040204" pitchFamily="34" charset="-128"/>
                <a:ea typeface="Meiryo UI" panose="020B0604030504040204" pitchFamily="34" charset="-128"/>
              </a:rPr>
              <a:t>会話生成で使ったタスク名を入力してボタンを押します</a:t>
            </a:r>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先ほどの会話内容を知っていないと答えられない質問と模範解答を生成します</a:t>
            </a:r>
            <a:endParaRPr kumimoji="1"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生成する質問は各ワードの</a:t>
            </a:r>
            <a:r>
              <a:rPr lang="en-US" altLang="ja-JP" dirty="0">
                <a:latin typeface="Meiryo UI" panose="020B0604030504040204" pitchFamily="34" charset="-128"/>
                <a:ea typeface="Meiryo UI" panose="020B0604030504040204" pitchFamily="34" charset="-128"/>
              </a:rPr>
              <a:t>2</a:t>
            </a:r>
            <a:r>
              <a:rPr lang="ja-JP" altLang="en-US">
                <a:latin typeface="Meiryo UI" panose="020B0604030504040204" pitchFamily="34" charset="-128"/>
                <a:ea typeface="Meiryo UI" panose="020B0604030504040204" pitchFamily="34" charset="-128"/>
              </a:rPr>
              <a:t>回目以降の会話に対して生成されます。（</a:t>
            </a:r>
            <a:r>
              <a:rPr lang="en-US" altLang="ja-JP" dirty="0">
                <a:latin typeface="Meiryo UI" panose="020B0604030504040204" pitchFamily="34" charset="-128"/>
                <a:ea typeface="Meiryo UI" panose="020B0604030504040204" pitchFamily="34" charset="-128"/>
              </a:rPr>
              <a:t>1</a:t>
            </a:r>
            <a:r>
              <a:rPr lang="ja-JP" altLang="en-US">
                <a:latin typeface="Meiryo UI" panose="020B0604030504040204" pitchFamily="34" charset="-128"/>
                <a:ea typeface="Meiryo UI" panose="020B0604030504040204" pitchFamily="34" charset="-128"/>
              </a:rPr>
              <a:t>つのワードに対して</a:t>
            </a:r>
            <a:r>
              <a:rPr lang="en-US" altLang="ja-JP" dirty="0">
                <a:latin typeface="Meiryo UI" panose="020B0604030504040204" pitchFamily="34" charset="-128"/>
                <a:ea typeface="Meiryo UI" panose="020B0604030504040204" pitchFamily="34" charset="-128"/>
              </a:rPr>
              <a:t>2</a:t>
            </a:r>
            <a:r>
              <a:rPr lang="ja-JP" altLang="en-US">
                <a:latin typeface="Meiryo UI" panose="020B0604030504040204" pitchFamily="34" charset="-128"/>
                <a:ea typeface="Meiryo UI" panose="020B0604030504040204" pitchFamily="34" charset="-128"/>
              </a:rPr>
              <a:t>つ会話履歴がある場合、</a:t>
            </a:r>
            <a:r>
              <a:rPr lang="en-US" altLang="ja-JP" dirty="0">
                <a:latin typeface="Meiryo UI" panose="020B0604030504040204" pitchFamily="34" charset="-128"/>
                <a:ea typeface="Meiryo UI" panose="020B0604030504040204" pitchFamily="34" charset="-128"/>
              </a:rPr>
              <a:t>1</a:t>
            </a:r>
            <a:r>
              <a:rPr lang="ja-JP" altLang="en-US">
                <a:latin typeface="Meiryo UI" panose="020B0604030504040204" pitchFamily="34" charset="-128"/>
                <a:ea typeface="Meiryo UI" panose="020B0604030504040204" pitchFamily="34" charset="-128"/>
              </a:rPr>
              <a:t>つだけ質問が生成される）</a:t>
            </a:r>
            <a:endParaRPr kumimoji="1" lang="en-US" altLang="ja-JP" dirty="0">
              <a:latin typeface="Meiryo UI" panose="020B0604030504040204" pitchFamily="34" charset="-128"/>
              <a:ea typeface="Meiryo UI" panose="020B0604030504040204" pitchFamily="34" charset="-128"/>
            </a:endParaRPr>
          </a:p>
          <a:p>
            <a:r>
              <a:rPr kumimoji="1" lang="en-US" altLang="ja-JP" dirty="0">
                <a:latin typeface="Meiryo UI" panose="020B0604030504040204" pitchFamily="34" charset="-128"/>
                <a:ea typeface="Meiryo UI" panose="020B0604030504040204" pitchFamily="34" charset="-128"/>
              </a:rPr>
              <a:t>2</a:t>
            </a:r>
            <a:r>
              <a:rPr kumimoji="1" lang="ja-JP" altLang="en-US">
                <a:latin typeface="Meiryo UI" panose="020B0604030504040204" pitchFamily="34" charset="-128"/>
                <a:ea typeface="Meiryo UI" panose="020B0604030504040204" pitchFamily="34" charset="-128"/>
              </a:rPr>
              <a:t>回目以降の会話は全てワードがマスクされています。しかし質問</a:t>
            </a:r>
            <a:r>
              <a:rPr lang="ja-JP" altLang="en-US">
                <a:latin typeface="Meiryo UI" panose="020B0604030504040204" pitchFamily="34" charset="-128"/>
                <a:ea typeface="Meiryo UI" panose="020B0604030504040204" pitchFamily="34" charset="-128"/>
              </a:rPr>
              <a:t>にはワードが含まれています。</a:t>
            </a:r>
            <a:endParaRPr kumimoji="1"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580830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033C8-DB73-10F8-3F34-D2F08BEFDF36}"/>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ベクトル化</a:t>
            </a:r>
            <a:endParaRPr kumimoji="1" lang="ja-JP" altLang="en-US"/>
          </a:p>
        </p:txBody>
      </p:sp>
      <p:sp>
        <p:nvSpPr>
          <p:cNvPr id="3" name="コンテンツ プレースホルダー 2">
            <a:extLst>
              <a:ext uri="{FF2B5EF4-FFF2-40B4-BE49-F238E27FC236}">
                <a16:creationId xmlns:a16="http://schemas.microsoft.com/office/drawing/2014/main" id="{A41DF80E-CCFE-E7FC-8FFE-517E07D06BD9}"/>
              </a:ext>
            </a:extLst>
          </p:cNvPr>
          <p:cNvSpPr>
            <a:spLocks noGrp="1"/>
          </p:cNvSpPr>
          <p:nvPr>
            <p:ph idx="1"/>
          </p:nvPr>
        </p:nvSpPr>
        <p:spPr/>
        <p:txBody>
          <a:bodyPr/>
          <a:lstStyle/>
          <a:p>
            <a:r>
              <a:rPr kumimoji="1" lang="ja-JP" altLang="en-US">
                <a:latin typeface="Meiryo UI" panose="020B0604030504040204" pitchFamily="34" charset="-128"/>
                <a:ea typeface="Meiryo UI" panose="020B0604030504040204" pitchFamily="34" charset="-128"/>
              </a:rPr>
              <a:t>会話生成で生成した会話をベクトル化します。</a:t>
            </a:r>
            <a:endParaRPr kumimoji="1" lang="en-US" altLang="ja-JP" dirty="0">
              <a:latin typeface="Meiryo UI" panose="020B0604030504040204" pitchFamily="34" charset="-128"/>
              <a:ea typeface="Meiryo UI" panose="020B0604030504040204" pitchFamily="34" charset="-128"/>
            </a:endParaRPr>
          </a:p>
          <a:p>
            <a:r>
              <a:rPr kumimoji="1" lang="en" altLang="ja-JP" dirty="0">
                <a:latin typeface="Meiryo UI" panose="020B0604030504040204" pitchFamily="34" charset="-128"/>
                <a:ea typeface="Meiryo UI" panose="020B0604030504040204" pitchFamily="34" charset="-128"/>
              </a:rPr>
              <a:t>Embedding</a:t>
            </a:r>
            <a:r>
              <a:rPr kumimoji="1" lang="ja-JP" altLang="en-US">
                <a:latin typeface="Meiryo UI" panose="020B0604030504040204" pitchFamily="34" charset="-128"/>
                <a:ea typeface="Meiryo UI" panose="020B0604030504040204" pitchFamily="34" charset="-128"/>
              </a:rPr>
              <a:t>は</a:t>
            </a:r>
            <a:r>
              <a:rPr kumimoji="1" lang="en" altLang="ja-JP" dirty="0">
                <a:latin typeface="Meiryo UI" panose="020B0604030504040204" pitchFamily="34" charset="-128"/>
                <a:ea typeface="Meiryo UI" panose="020B0604030504040204" pitchFamily="34" charset="-128"/>
              </a:rPr>
              <a:t>text-embedding-3-large</a:t>
            </a:r>
            <a:r>
              <a:rPr kumimoji="1" lang="ja-JP" altLang="en-US">
                <a:latin typeface="Meiryo UI" panose="020B0604030504040204" pitchFamily="34" charset="-128"/>
                <a:ea typeface="Meiryo UI" panose="020B0604030504040204" pitchFamily="34" charset="-128"/>
              </a:rPr>
              <a:t>を使用しています。</a:t>
            </a:r>
            <a:endParaRPr kumimoji="1"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インデックスは</a:t>
            </a:r>
            <a:r>
              <a:rPr kumimoji="1" lang="en-US" altLang="ja-JP" dirty="0">
                <a:latin typeface="Meiryo UI" panose="020B0604030504040204" pitchFamily="34" charset="-128"/>
                <a:ea typeface="Meiryo UI" panose="020B0604030504040204" pitchFamily="34" charset="-128"/>
              </a:rPr>
              <a:t>FAISS</a:t>
            </a:r>
            <a:r>
              <a:rPr kumimoji="1" lang="ja-JP" altLang="en-US">
                <a:latin typeface="Meiryo UI" panose="020B0604030504040204" pitchFamily="34" charset="-128"/>
                <a:ea typeface="Meiryo UI" panose="020B0604030504040204" pitchFamily="34" charset="-128"/>
              </a:rPr>
              <a:t>を使用して</a:t>
            </a:r>
            <a:r>
              <a:rPr kumimoji="1" lang="en-US" altLang="ja-JP" dirty="0">
                <a:latin typeface="Meiryo UI" panose="020B0604030504040204" pitchFamily="34" charset="-128"/>
                <a:ea typeface="Meiryo UI" panose="020B0604030504040204" pitchFamily="34" charset="-128"/>
              </a:rPr>
              <a:t>SQLite</a:t>
            </a:r>
            <a:r>
              <a:rPr kumimoji="1" lang="ja-JP" altLang="en-US">
                <a:latin typeface="Meiryo UI" panose="020B0604030504040204" pitchFamily="34" charset="-128"/>
                <a:ea typeface="Meiryo UI" panose="020B0604030504040204" pitchFamily="34" charset="-128"/>
              </a:rPr>
              <a:t>のテーブルに保存しています。そのため同じタスクの会話履歴の更新はできません。</a:t>
            </a:r>
          </a:p>
        </p:txBody>
      </p:sp>
    </p:spTree>
    <p:extLst>
      <p:ext uri="{BB962C8B-B14F-4D97-AF65-F5344CB8AC3E}">
        <p14:creationId xmlns:p14="http://schemas.microsoft.com/office/powerpoint/2010/main" val="15896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6C473-EB26-8C89-D66C-90915F8826DE}"/>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回答の評価</a:t>
            </a:r>
            <a:endParaRPr kumimoji="1" lang="ja-JP" altLang="en-US"/>
          </a:p>
        </p:txBody>
      </p:sp>
      <p:sp>
        <p:nvSpPr>
          <p:cNvPr id="3" name="コンテンツ プレースホルダー 2">
            <a:extLst>
              <a:ext uri="{FF2B5EF4-FFF2-40B4-BE49-F238E27FC236}">
                <a16:creationId xmlns:a16="http://schemas.microsoft.com/office/drawing/2014/main" id="{23FF930C-3FA0-BFBC-D119-F436BEBE8984}"/>
              </a:ext>
            </a:extLst>
          </p:cNvPr>
          <p:cNvSpPr>
            <a:spLocks noGrp="1"/>
          </p:cNvSpPr>
          <p:nvPr>
            <p:ph idx="1"/>
          </p:nvPr>
        </p:nvSpPr>
        <p:spPr/>
        <p:txBody>
          <a:bodyPr/>
          <a:lstStyle/>
          <a:p>
            <a:r>
              <a:rPr kumimoji="1" lang="en-US" altLang="ja-JP" dirty="0">
                <a:latin typeface="Meiryo UI" panose="020B0604030504040204" pitchFamily="34" charset="-128"/>
                <a:ea typeface="Meiryo UI" panose="020B0604030504040204" pitchFamily="34" charset="-128"/>
              </a:rPr>
              <a:t>5</a:t>
            </a:r>
            <a:r>
              <a:rPr kumimoji="1" lang="ja-JP" altLang="en-US">
                <a:latin typeface="Meiryo UI" panose="020B0604030504040204" pitchFamily="34" charset="-128"/>
                <a:ea typeface="Meiryo UI" panose="020B0604030504040204" pitchFamily="34" charset="-128"/>
              </a:rPr>
              <a:t>つの</a:t>
            </a:r>
            <a:r>
              <a:rPr kumimoji="1" lang="en-US" altLang="ja-JP" dirty="0">
                <a:latin typeface="Meiryo UI" panose="020B0604030504040204" pitchFamily="34" charset="-128"/>
                <a:ea typeface="Meiryo UI" panose="020B0604030504040204" pitchFamily="34" charset="-128"/>
              </a:rPr>
              <a:t>RAG</a:t>
            </a:r>
            <a:r>
              <a:rPr kumimoji="1" lang="ja-JP" altLang="en-US">
                <a:latin typeface="Meiryo UI" panose="020B0604030504040204" pitchFamily="34" charset="-128"/>
                <a:ea typeface="Meiryo UI" panose="020B0604030504040204" pitchFamily="34" charset="-128"/>
              </a:rPr>
              <a:t>モデルが走ります</a:t>
            </a:r>
            <a:endParaRPr kumimoji="1" lang="en-US" altLang="ja-JP"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218111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CE14C-19BE-FF62-32CF-70497FA075D2}"/>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ワークフロー実行</a:t>
            </a:r>
            <a:endParaRPr kumimoji="1" lang="ja-JP" altLang="en-US"/>
          </a:p>
        </p:txBody>
      </p:sp>
      <p:sp>
        <p:nvSpPr>
          <p:cNvPr id="3" name="コンテンツ プレースホルダー 2">
            <a:extLst>
              <a:ext uri="{FF2B5EF4-FFF2-40B4-BE49-F238E27FC236}">
                <a16:creationId xmlns:a16="http://schemas.microsoft.com/office/drawing/2014/main" id="{D5B5CECF-6EC1-1410-00BE-41AE8ED4B0C2}"/>
              </a:ext>
            </a:extLst>
          </p:cNvPr>
          <p:cNvSpPr>
            <a:spLocks noGrp="1"/>
          </p:cNvSpPr>
          <p:nvPr>
            <p:ph idx="1"/>
          </p:nvPr>
        </p:nvSpPr>
        <p:spPr/>
        <p:txBody>
          <a:bodyPr/>
          <a:lstStyle/>
          <a:p>
            <a:r>
              <a:rPr lang="ja-JP" altLang="en-US" sz="2800">
                <a:latin typeface="Meiryo UI" panose="020B0604030504040204" pitchFamily="34" charset="-128"/>
                <a:ea typeface="Meiryo UI" panose="020B0604030504040204" pitchFamily="34" charset="-128"/>
              </a:rPr>
              <a:t>会話生成→質問と回答の生成→ベクトル化→回答の評価までの一連のワークフローを実行します。</a:t>
            </a:r>
            <a:endParaRPr lang="en-US" altLang="ja-JP" sz="2800" dirty="0">
              <a:latin typeface="Meiryo UI" panose="020B0604030504040204" pitchFamily="34" charset="-128"/>
              <a:ea typeface="Meiryo UI" panose="020B0604030504040204" pitchFamily="34" charset="-128"/>
            </a:endParaRPr>
          </a:p>
          <a:p>
            <a:endParaRPr kumimoji="1" lang="ja-JP" altLang="en-US"/>
          </a:p>
        </p:txBody>
      </p:sp>
    </p:spTree>
    <p:extLst>
      <p:ext uri="{BB962C8B-B14F-4D97-AF65-F5344CB8AC3E}">
        <p14:creationId xmlns:p14="http://schemas.microsoft.com/office/powerpoint/2010/main" val="1417609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989E1-8125-E3F2-025B-3E1C02CEB965}"/>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分析ダッシュボード</a:t>
            </a:r>
            <a:endParaRPr kumimoji="1" lang="ja-JP" altLang="en-US">
              <a:latin typeface="Meiryo UI" panose="020B0604030504040204" pitchFamily="34" charset="-128"/>
              <a:ea typeface="Meiryo UI" panose="020B0604030504040204" pitchFamily="34" charset="-128"/>
            </a:endParaRPr>
          </a:p>
        </p:txBody>
      </p:sp>
      <p:sp>
        <p:nvSpPr>
          <p:cNvPr id="3" name="コンテンツ プレースホルダー 2">
            <a:extLst>
              <a:ext uri="{FF2B5EF4-FFF2-40B4-BE49-F238E27FC236}">
                <a16:creationId xmlns:a16="http://schemas.microsoft.com/office/drawing/2014/main" id="{71C83403-7770-5F7E-2C75-E398DDA6C553}"/>
              </a:ext>
            </a:extLst>
          </p:cNvPr>
          <p:cNvSpPr>
            <a:spLocks noGrp="1"/>
          </p:cNvSpPr>
          <p:nvPr>
            <p:ph idx="1"/>
          </p:nvPr>
        </p:nvSpPr>
        <p:spPr/>
        <p:txBody>
          <a:bodyPr/>
          <a:lstStyle/>
          <a:p>
            <a:r>
              <a:rPr kumimoji="1" lang="ja-JP" altLang="en-US">
                <a:latin typeface="Meiryo UI" panose="020B0604030504040204" pitchFamily="34" charset="-128"/>
                <a:ea typeface="Meiryo UI" panose="020B0604030504040204" pitchFamily="34" charset="-128"/>
              </a:rPr>
              <a:t>クロス集計</a:t>
            </a:r>
            <a:r>
              <a:rPr kumimoji="1" lang="en-US" altLang="ja-JP" dirty="0">
                <a:latin typeface="Meiryo UI" panose="020B0604030504040204" pitchFamily="34" charset="-128"/>
                <a:ea typeface="Meiryo UI" panose="020B0604030504040204" pitchFamily="34" charset="-128"/>
              </a:rPr>
              <a:t>:</a:t>
            </a:r>
            <a:r>
              <a:rPr kumimoji="1" lang="ja-JP" altLang="en-US">
                <a:latin typeface="Meiryo UI" panose="020B0604030504040204" pitchFamily="34" charset="-128"/>
                <a:ea typeface="Meiryo UI" panose="020B0604030504040204" pitchFamily="34" charset="-128"/>
              </a:rPr>
              <a:t>生成した質問に対して、</a:t>
            </a:r>
            <a:r>
              <a:rPr kumimoji="1" lang="en-US" altLang="ja-JP" dirty="0">
                <a:latin typeface="Meiryo UI" panose="020B0604030504040204" pitchFamily="34" charset="-128"/>
                <a:ea typeface="Meiryo UI" panose="020B0604030504040204" pitchFamily="34" charset="-128"/>
              </a:rPr>
              <a:t>RAG</a:t>
            </a:r>
            <a:r>
              <a:rPr kumimoji="1" lang="ja-JP" altLang="en-US">
                <a:latin typeface="Meiryo UI" panose="020B0604030504040204" pitchFamily="34" charset="-128"/>
                <a:ea typeface="Meiryo UI" panose="020B0604030504040204" pitchFamily="34" charset="-128"/>
              </a:rPr>
              <a:t>モデルが質問生成時に参照した会話履歴を取得できているか表にしています。（取得できていない場合エラー</a:t>
            </a:r>
            <a:r>
              <a:rPr kumimoji="1" lang="en-US" altLang="ja-JP" dirty="0">
                <a:latin typeface="Meiryo UI" panose="020B0604030504040204" pitchFamily="34" charset="-128"/>
                <a:ea typeface="Meiryo UI" panose="020B0604030504040204" pitchFamily="34" charset="-128"/>
              </a:rPr>
              <a:t>1</a:t>
            </a:r>
            <a:r>
              <a:rPr kumimoji="1" lang="ja-JP" altLang="en-US">
                <a:latin typeface="Meiryo UI" panose="020B0604030504040204" pitchFamily="34" charset="-128"/>
                <a:ea typeface="Meiryo UI" panose="020B0604030504040204" pitchFamily="34" charset="-128"/>
              </a:rPr>
              <a:t>）</a:t>
            </a:r>
            <a:r>
              <a:rPr kumimoji="1" lang="en-US" altLang="ja-JP" dirty="0">
                <a:latin typeface="Meiryo UI" panose="020B0604030504040204" pitchFamily="34" charset="-128"/>
                <a:ea typeface="Meiryo UI" panose="020B0604030504040204" pitchFamily="34" charset="-128"/>
              </a:rPr>
              <a:t>RAG</a:t>
            </a:r>
            <a:r>
              <a:rPr lang="ja-JP" altLang="en-US">
                <a:latin typeface="Meiryo UI" panose="020B0604030504040204" pitchFamily="34" charset="-128"/>
                <a:ea typeface="Meiryo UI" panose="020B0604030504040204" pitchFamily="34" charset="-128"/>
              </a:rPr>
              <a:t>モデルの処理速度も表示できます。</a:t>
            </a:r>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主成分分析もできます。初回はベクトル化が走るので重いです。</a:t>
            </a:r>
            <a:endParaRPr kumimoji="1" lang="en-US" altLang="ja-JP"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23017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BA1F2B-7519-789C-145D-D46ECDC5505A}"/>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カスタマイズ</a:t>
            </a:r>
          </a:p>
        </p:txBody>
      </p:sp>
      <p:sp>
        <p:nvSpPr>
          <p:cNvPr id="3" name="コンテンツ プレースホルダー 2">
            <a:extLst>
              <a:ext uri="{FF2B5EF4-FFF2-40B4-BE49-F238E27FC236}">
                <a16:creationId xmlns:a16="http://schemas.microsoft.com/office/drawing/2014/main" id="{868D727D-237B-319E-8A28-88D5D74D54B5}"/>
              </a:ext>
            </a:extLst>
          </p:cNvPr>
          <p:cNvSpPr>
            <a:spLocks noGrp="1"/>
          </p:cNvSpPr>
          <p:nvPr>
            <p:ph idx="1"/>
          </p:nvPr>
        </p:nvSpPr>
        <p:spPr/>
        <p:txBody>
          <a:bodyPr/>
          <a:lstStyle/>
          <a:p>
            <a:r>
              <a:rPr kumimoji="1" lang="en-US" altLang="ja-JP" dirty="0">
                <a:latin typeface="Meiryo UI" panose="020B0604030504040204" pitchFamily="34" charset="-128"/>
                <a:ea typeface="Meiryo UI" panose="020B0604030504040204" pitchFamily="34" charset="-128"/>
              </a:rPr>
              <a:t>RAG</a:t>
            </a:r>
            <a:r>
              <a:rPr kumimoji="1" lang="ja-JP" altLang="en-US">
                <a:latin typeface="Meiryo UI" panose="020B0604030504040204" pitchFamily="34" charset="-128"/>
                <a:ea typeface="Meiryo UI" panose="020B0604030504040204" pitchFamily="34" charset="-128"/>
              </a:rPr>
              <a:t>評価ツールなので、自分の作った</a:t>
            </a:r>
            <a:r>
              <a:rPr kumimoji="1" lang="en-US" altLang="ja-JP" dirty="0">
                <a:latin typeface="Meiryo UI" panose="020B0604030504040204" pitchFamily="34" charset="-128"/>
                <a:ea typeface="Meiryo UI" panose="020B0604030504040204" pitchFamily="34" charset="-128"/>
              </a:rPr>
              <a:t>RAG</a:t>
            </a:r>
            <a:r>
              <a:rPr kumimoji="1" lang="ja-JP" altLang="en-US">
                <a:latin typeface="Meiryo UI" panose="020B0604030504040204" pitchFamily="34" charset="-128"/>
                <a:ea typeface="Meiryo UI" panose="020B0604030504040204" pitchFamily="34" charset="-128"/>
              </a:rPr>
              <a:t>を評価させることもできます。</a:t>
            </a:r>
            <a:endParaRPr kumimoji="1" lang="en-US" altLang="ja-JP" dirty="0">
              <a:latin typeface="Meiryo UI" panose="020B0604030504040204" pitchFamily="34" charset="-128"/>
              <a:ea typeface="Meiryo UI" panose="020B0604030504040204" pitchFamily="34" charset="-128"/>
            </a:endParaRPr>
          </a:p>
          <a:p>
            <a:r>
              <a:rPr lang="en-US" altLang="ja-JP" dirty="0" err="1">
                <a:latin typeface="Meiryo UI" panose="020B0604030504040204" pitchFamily="34" charset="-128"/>
                <a:ea typeface="Meiryo UI" panose="020B0604030504040204" pitchFamily="34" charset="-128"/>
              </a:rPr>
              <a:t>mcrag</a:t>
            </a:r>
            <a:r>
              <a:rPr lang="en-US" altLang="ja-JP" dirty="0">
                <a:latin typeface="Meiryo UI" panose="020B0604030504040204" pitchFamily="34" charset="-128"/>
                <a:ea typeface="Meiryo UI" panose="020B0604030504040204" pitchFamily="34" charset="-128"/>
              </a:rPr>
              <a:t>-backend</a:t>
            </a:r>
            <a:r>
              <a:rPr lang="ja-JP" altLang="en-US">
                <a:latin typeface="Meiryo UI" panose="020B0604030504040204" pitchFamily="34" charset="-128"/>
                <a:ea typeface="Meiryo UI" panose="020B0604030504040204" pitchFamily="34" charset="-128"/>
              </a:rPr>
              <a:t>側の</a:t>
            </a: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rPr>
              <a:t>rag_models</a:t>
            </a:r>
            <a:r>
              <a:rPr lang="ja-JP" altLang="en-US">
                <a:latin typeface="Meiryo UI" panose="020B0604030504040204" pitchFamily="34" charset="-128"/>
                <a:ea typeface="Meiryo UI" panose="020B0604030504040204" pitchFamily="34" charset="-128"/>
              </a:rPr>
              <a:t>フォルダの中に</a:t>
            </a:r>
            <a:endParaRPr lang="en-US" altLang="ja-JP" dirty="0">
              <a:latin typeface="Meiryo UI" panose="020B0604030504040204" pitchFamily="34" charset="-128"/>
              <a:ea typeface="Meiryo UI" panose="020B0604030504040204" pitchFamily="34" charset="-128"/>
            </a:endParaRPr>
          </a:p>
          <a:p>
            <a:pPr marL="0" indent="0">
              <a:buNone/>
            </a:pPr>
            <a:r>
              <a:rPr kumimoji="1" lang="en-US" altLang="ja-JP" dirty="0" err="1">
                <a:latin typeface="Meiryo UI" panose="020B0604030504040204" pitchFamily="34" charset="-128"/>
                <a:ea typeface="Meiryo UI" panose="020B0604030504040204" pitchFamily="34" charset="-128"/>
              </a:rPr>
              <a:t>base_model.py</a:t>
            </a:r>
            <a:r>
              <a:rPr kumimoji="1" lang="ja-JP" altLang="en-US">
                <a:latin typeface="Meiryo UI" panose="020B0604030504040204" pitchFamily="34" charset="-128"/>
                <a:ea typeface="Meiryo UI" panose="020B0604030504040204" pitchFamily="34" charset="-128"/>
              </a:rPr>
              <a:t>の</a:t>
            </a:r>
            <a:r>
              <a:rPr lang="en" altLang="ja-JP" b="0" dirty="0" err="1">
                <a:effectLst/>
                <a:latin typeface="Meiryo UI" panose="020B0604030504040204" pitchFamily="34" charset="-128"/>
                <a:ea typeface="Meiryo UI" panose="020B0604030504040204" pitchFamily="34" charset="-128"/>
              </a:rPr>
              <a:t>BaseRAGModel</a:t>
            </a:r>
            <a:r>
              <a:rPr kumimoji="1" lang="ja-JP" altLang="en-US">
                <a:latin typeface="Meiryo UI" panose="020B0604030504040204" pitchFamily="34" charset="-128"/>
                <a:ea typeface="Meiryo UI" panose="020B0604030504040204" pitchFamily="34" charset="-128"/>
              </a:rPr>
              <a:t>を継承して</a:t>
            </a:r>
            <a:r>
              <a:rPr lang="en" altLang="ja-JP" b="0" dirty="0" err="1">
                <a:effectLst/>
                <a:latin typeface="Meiryo UI" panose="020B0604030504040204" pitchFamily="34" charset="-128"/>
                <a:ea typeface="Meiryo UI" panose="020B0604030504040204" pitchFamily="34" charset="-128"/>
              </a:rPr>
              <a:t>retrieve_context</a:t>
            </a:r>
            <a:r>
              <a:rPr kumimoji="1" lang="ja-JP" altLang="en-US">
                <a:latin typeface="Meiryo UI" panose="020B0604030504040204" pitchFamily="34" charset="-128"/>
                <a:ea typeface="Meiryo UI" panose="020B0604030504040204" pitchFamily="34" charset="-128"/>
              </a:rPr>
              <a:t>関数を使用します。</a:t>
            </a:r>
            <a:endParaRPr kumimoji="1" lang="en-US" altLang="ja-JP" dirty="0">
              <a:latin typeface="Meiryo UI" panose="020B0604030504040204" pitchFamily="34" charset="-128"/>
              <a:ea typeface="Meiryo UI" panose="020B0604030504040204" pitchFamily="34" charset="-128"/>
            </a:endParaRPr>
          </a:p>
          <a:p>
            <a:pPr marL="0" indent="0">
              <a:buNone/>
            </a:pPr>
            <a:r>
              <a:rPr lang="en-US" altLang="ja-JP" dirty="0" err="1">
                <a:latin typeface="Meiryo UI" panose="020B0604030504040204" pitchFamily="34" charset="-128"/>
                <a:ea typeface="Meiryo UI" panose="020B0604030504040204" pitchFamily="34" charset="-128"/>
              </a:rPr>
              <a:t>a</a:t>
            </a:r>
            <a:r>
              <a:rPr kumimoji="1" lang="en-US" altLang="ja-JP" dirty="0" err="1">
                <a:latin typeface="Meiryo UI" panose="020B0604030504040204" pitchFamily="34" charset="-128"/>
                <a:ea typeface="Meiryo UI" panose="020B0604030504040204" pitchFamily="34" charset="-128"/>
              </a:rPr>
              <a:t>nswer_evaluator.py</a:t>
            </a:r>
            <a:r>
              <a:rPr kumimoji="1" lang="ja-JP" altLang="en-US">
                <a:latin typeface="Meiryo UI" panose="020B0604030504040204" pitchFamily="34" charset="-128"/>
                <a:ea typeface="Meiryo UI" panose="020B0604030504040204" pitchFamily="34" charset="-128"/>
              </a:rPr>
              <a:t>の中の</a:t>
            </a:r>
            <a:r>
              <a:rPr lang="en" altLang="ja-JP" dirty="0">
                <a:effectLst/>
                <a:latin typeface="Meiryo UI" panose="020B0604030504040204" pitchFamily="34" charset="-128"/>
                <a:ea typeface="Meiryo UI" panose="020B0604030504040204" pitchFamily="34" charset="-128"/>
              </a:rPr>
              <a:t> </a:t>
            </a:r>
            <a:r>
              <a:rPr lang="en" altLang="ja-JP" dirty="0" err="1">
                <a:effectLst/>
                <a:latin typeface="Meiryo UI" panose="020B0604030504040204" pitchFamily="34" charset="-128"/>
                <a:ea typeface="Meiryo UI" panose="020B0604030504040204" pitchFamily="34" charset="-128"/>
              </a:rPr>
              <a:t>self.rag_models</a:t>
            </a:r>
            <a:r>
              <a:rPr lang="en" altLang="ja-JP" dirty="0">
                <a:effectLst/>
                <a:latin typeface="Meiryo UI" panose="020B0604030504040204" pitchFamily="34" charset="-128"/>
                <a:ea typeface="Meiryo UI" panose="020B0604030504040204" pitchFamily="34" charset="-128"/>
              </a:rPr>
              <a:t> </a:t>
            </a:r>
          </a:p>
          <a:p>
            <a:pPr marL="0" indent="0">
              <a:buNone/>
            </a:pPr>
            <a:r>
              <a:rPr kumimoji="1" lang="ja-JP" altLang="en-US">
                <a:latin typeface="Meiryo UI" panose="020B0604030504040204" pitchFamily="34" charset="-128"/>
                <a:ea typeface="Meiryo UI" panose="020B0604030504040204" pitchFamily="34" charset="-128"/>
              </a:rPr>
              <a:t>に自身が作成し</a:t>
            </a:r>
            <a:r>
              <a:rPr lang="ja-JP" altLang="en-US">
                <a:latin typeface="Meiryo UI" panose="020B0604030504040204" pitchFamily="34" charset="-128"/>
                <a:ea typeface="Meiryo UI" panose="020B0604030504040204" pitchFamily="34" charset="-128"/>
              </a:rPr>
              <a:t>た</a:t>
            </a:r>
            <a:r>
              <a:rPr lang="en-US" altLang="ja-JP" dirty="0">
                <a:latin typeface="Meiryo UI" panose="020B0604030504040204" pitchFamily="34" charset="-128"/>
                <a:ea typeface="Meiryo UI" panose="020B0604030504040204" pitchFamily="34" charset="-128"/>
              </a:rPr>
              <a:t>RAG</a:t>
            </a:r>
            <a:r>
              <a:rPr lang="ja-JP" altLang="en-US">
                <a:latin typeface="Meiryo UI" panose="020B0604030504040204" pitchFamily="34" charset="-128"/>
                <a:ea typeface="Meiryo UI" panose="020B0604030504040204" pitchFamily="34" charset="-128"/>
              </a:rPr>
              <a:t>モデルのインスタンスを追加したら完了です。デフォルトでは</a:t>
            </a:r>
            <a:r>
              <a:rPr lang="en" altLang="ja-JP" b="0" dirty="0" err="1">
                <a:effectLst/>
                <a:latin typeface="Meiryo UI" panose="020B0604030504040204" pitchFamily="34" charset="-128"/>
                <a:ea typeface="Meiryo UI" panose="020B0604030504040204" pitchFamily="34" charset="-128"/>
              </a:rPr>
              <a:t>retrieve_context</a:t>
            </a:r>
            <a:r>
              <a:rPr kumimoji="1" lang="ja-JP" altLang="en-US">
                <a:latin typeface="Meiryo UI" panose="020B0604030504040204" pitchFamily="34" charset="-128"/>
                <a:ea typeface="Meiryo UI" panose="020B0604030504040204" pitchFamily="34" charset="-128"/>
              </a:rPr>
              <a:t>関数は</a:t>
            </a:r>
            <a:r>
              <a:rPr kumimoji="1" lang="en-US" altLang="ja-JP" dirty="0">
                <a:latin typeface="Meiryo UI" panose="020B0604030504040204" pitchFamily="34" charset="-128"/>
                <a:ea typeface="Meiryo UI" panose="020B0604030504040204" pitchFamily="34" charset="-128"/>
              </a:rPr>
              <a:t>5</a:t>
            </a:r>
            <a:r>
              <a:rPr kumimoji="1" lang="ja-JP" altLang="en-US">
                <a:latin typeface="Meiryo UI" panose="020B0604030504040204" pitchFamily="34" charset="-128"/>
                <a:ea typeface="Meiryo UI" panose="020B0604030504040204" pitchFamily="34" charset="-128"/>
              </a:rPr>
              <a:t>件の会話履歴を取得します。</a:t>
            </a:r>
            <a:endParaRPr kumimoji="1" lang="en-US" altLang="ja-JP"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94284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AFCFB-56E6-D9F5-5A0B-2A0468E66873}"/>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はじめに</a:t>
            </a:r>
          </a:p>
        </p:txBody>
      </p:sp>
      <p:sp>
        <p:nvSpPr>
          <p:cNvPr id="3" name="コンテンツ プレースホルダー 2">
            <a:extLst>
              <a:ext uri="{FF2B5EF4-FFF2-40B4-BE49-F238E27FC236}">
                <a16:creationId xmlns:a16="http://schemas.microsoft.com/office/drawing/2014/main" id="{B0F18671-2ACD-469A-9EB0-27B2FA9DF525}"/>
              </a:ext>
            </a:extLst>
          </p:cNvPr>
          <p:cNvSpPr>
            <a:spLocks noGrp="1"/>
          </p:cNvSpPr>
          <p:nvPr>
            <p:ph idx="1"/>
          </p:nvPr>
        </p:nvSpPr>
        <p:spPr/>
        <p:txBody>
          <a:bodyPr/>
          <a:lstStyle/>
          <a:p>
            <a:r>
              <a:rPr lang="en" altLang="ja-JP" b="1" dirty="0">
                <a:solidFill>
                  <a:srgbClr val="31333F"/>
                </a:solidFill>
                <a:effectLst/>
                <a:latin typeface="Meiryo UI" panose="020B0604030504040204" pitchFamily="34" charset="-128"/>
                <a:ea typeface="Meiryo UI" panose="020B0604030504040204" pitchFamily="34" charset="-128"/>
              </a:rPr>
              <a:t>MCRAG</a:t>
            </a:r>
            <a:r>
              <a:rPr lang="ja-JP" altLang="en-US" b="1">
                <a:solidFill>
                  <a:srgbClr val="31333F"/>
                </a:solidFill>
                <a:effectLst/>
                <a:latin typeface="Meiryo UI" panose="020B0604030504040204" pitchFamily="34" charset="-128"/>
                <a:ea typeface="Meiryo UI" panose="020B0604030504040204" pitchFamily="34" charset="-128"/>
              </a:rPr>
              <a:t>は</a:t>
            </a:r>
            <a:r>
              <a:rPr lang="en-US" altLang="ja-JP" b="1" dirty="0">
                <a:solidFill>
                  <a:srgbClr val="31333F"/>
                </a:solidFill>
                <a:effectLst/>
                <a:latin typeface="Meiryo UI" panose="020B0604030504040204" pitchFamily="34" charset="-128"/>
                <a:ea typeface="Meiryo UI" panose="020B0604030504040204" pitchFamily="34" charset="-128"/>
              </a:rPr>
              <a:t>LLM</a:t>
            </a:r>
            <a:r>
              <a:rPr lang="ja-JP" altLang="en-US" b="1">
                <a:solidFill>
                  <a:srgbClr val="31333F"/>
                </a:solidFill>
                <a:effectLst/>
                <a:latin typeface="Meiryo UI" panose="020B0604030504040204" pitchFamily="34" charset="-128"/>
                <a:ea typeface="Meiryo UI" panose="020B0604030504040204" pitchFamily="34" charset="-128"/>
              </a:rPr>
              <a:t>を使ってエンターテイメントチャットボットにおける</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キャラクターとユーザーの</a:t>
            </a:r>
            <a:r>
              <a:rPr lang="en-US" altLang="ja-JP" b="1" dirty="0">
                <a:solidFill>
                  <a:srgbClr val="31333F"/>
                </a:solidFill>
                <a:effectLst/>
                <a:latin typeface="Meiryo UI" panose="020B0604030504040204" pitchFamily="34" charset="-128"/>
                <a:ea typeface="Meiryo UI" panose="020B0604030504040204" pitchFamily="34" charset="-128"/>
              </a:rPr>
              <a:t>1</a:t>
            </a:r>
            <a:r>
              <a:rPr lang="ja-JP" altLang="en-US" b="1">
                <a:solidFill>
                  <a:srgbClr val="31333F"/>
                </a:solidFill>
                <a:effectLst/>
                <a:latin typeface="Meiryo UI" panose="020B0604030504040204" pitchFamily="34" charset="-128"/>
                <a:ea typeface="Meiryo UI" panose="020B0604030504040204" pitchFamily="34" charset="-128"/>
              </a:rPr>
              <a:t>対</a:t>
            </a:r>
            <a:r>
              <a:rPr lang="en-US" altLang="ja-JP" b="1" dirty="0">
                <a:solidFill>
                  <a:srgbClr val="31333F"/>
                </a:solidFill>
                <a:effectLst/>
                <a:latin typeface="Meiryo UI" panose="020B0604030504040204" pitchFamily="34" charset="-128"/>
                <a:ea typeface="Meiryo UI" panose="020B0604030504040204" pitchFamily="34" charset="-128"/>
              </a:rPr>
              <a:t>1</a:t>
            </a:r>
            <a:r>
              <a:rPr lang="ja-JP" altLang="en-US" b="1">
                <a:solidFill>
                  <a:srgbClr val="31333F"/>
                </a:solidFill>
                <a:effectLst/>
                <a:latin typeface="Meiryo UI" panose="020B0604030504040204" pitchFamily="34" charset="-128"/>
                <a:ea typeface="Meiryo UI" panose="020B0604030504040204" pitchFamily="34" charset="-128"/>
              </a:rPr>
              <a:t>の会話を動的に生成し、その会話履歴をコーパスに</a:t>
            </a:r>
            <a:r>
              <a:rPr lang="en-US" altLang="ja-JP" b="1" dirty="0">
                <a:solidFill>
                  <a:srgbClr val="31333F"/>
                </a:solidFill>
                <a:effectLst/>
                <a:latin typeface="Meiryo UI" panose="020B0604030504040204" pitchFamily="34" charset="-128"/>
                <a:ea typeface="Meiryo UI" panose="020B0604030504040204" pitchFamily="34" charset="-128"/>
              </a:rPr>
              <a:t>RAG</a:t>
            </a:r>
            <a:r>
              <a:rPr lang="ja-JP" altLang="en-US" b="1">
                <a:solidFill>
                  <a:srgbClr val="31333F"/>
                </a:solidFill>
                <a:effectLst/>
                <a:latin typeface="Meiryo UI" panose="020B0604030504040204" pitchFamily="34" charset="-128"/>
                <a:ea typeface="Meiryo UI" panose="020B0604030504040204" pitchFamily="34" charset="-128"/>
              </a:rPr>
              <a:t>モデルの評価を行うツールです。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単語とその単語の情報を記載した</a:t>
            </a:r>
            <a:r>
              <a:rPr lang="en-US" altLang="ja-JP" b="1" dirty="0">
                <a:solidFill>
                  <a:srgbClr val="31333F"/>
                </a:solidFill>
                <a:effectLst/>
                <a:latin typeface="Meiryo UI" panose="020B0604030504040204" pitchFamily="34" charset="-128"/>
                <a:ea typeface="Meiryo UI" panose="020B0604030504040204" pitchFamily="34" charset="-128"/>
              </a:rPr>
              <a:t>CSV</a:t>
            </a:r>
            <a:r>
              <a:rPr lang="ja-JP" altLang="en-US" b="1">
                <a:solidFill>
                  <a:srgbClr val="31333F"/>
                </a:solidFill>
                <a:effectLst/>
                <a:latin typeface="Meiryo UI" panose="020B0604030504040204" pitchFamily="34" charset="-128"/>
                <a:ea typeface="Meiryo UI" panose="020B0604030504040204" pitchFamily="34" charset="-128"/>
              </a:rPr>
              <a:t>を用意し、単語に基づいた話題でキャラクターとユーザーの会話を生成することができます。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生成した会話から質問文とその回答をあらかじめ生成し、</a:t>
            </a:r>
            <a:r>
              <a:rPr lang="en-US" altLang="ja-JP" b="1" dirty="0">
                <a:solidFill>
                  <a:srgbClr val="31333F"/>
                </a:solidFill>
                <a:effectLst/>
                <a:latin typeface="Meiryo UI" panose="020B0604030504040204" pitchFamily="34" charset="-128"/>
                <a:ea typeface="Meiryo UI" panose="020B0604030504040204" pitchFamily="34" charset="-128"/>
              </a:rPr>
              <a:t>RAG</a:t>
            </a:r>
            <a:r>
              <a:rPr lang="ja-JP" altLang="en-US" b="1">
                <a:solidFill>
                  <a:srgbClr val="31333F"/>
                </a:solidFill>
                <a:effectLst/>
                <a:latin typeface="Meiryo UI" panose="020B0604030504040204" pitchFamily="34" charset="-128"/>
                <a:ea typeface="Meiryo UI" panose="020B0604030504040204" pitchFamily="34" charset="-128"/>
              </a:rPr>
              <a:t>で取得してきた情報に基づいた回答が模範回答と合っているかを評価します。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latin typeface="Meiryo UI" panose="020B0604030504040204" pitchFamily="34" charset="-128"/>
                <a:ea typeface="Meiryo UI" panose="020B0604030504040204" pitchFamily="34" charset="-128"/>
              </a:rPr>
              <a:t>より実際のチャットボットや</a:t>
            </a:r>
            <a:r>
              <a:rPr lang="en-US" altLang="ja-JP" b="1" dirty="0" err="1">
                <a:solidFill>
                  <a:srgbClr val="31333F"/>
                </a:solidFill>
                <a:latin typeface="Meiryo UI" panose="020B0604030504040204" pitchFamily="34" charset="-128"/>
                <a:ea typeface="Meiryo UI" panose="020B0604030504040204" pitchFamily="34" charset="-128"/>
              </a:rPr>
              <a:t>AITuber</a:t>
            </a:r>
            <a:r>
              <a:rPr lang="ja-JP" altLang="en-US" b="1">
                <a:solidFill>
                  <a:srgbClr val="31333F"/>
                </a:solidFill>
                <a:latin typeface="Meiryo UI" panose="020B0604030504040204" pitchFamily="34" charset="-128"/>
                <a:ea typeface="Meiryo UI" panose="020B0604030504040204" pitchFamily="34" charset="-128"/>
              </a:rPr>
              <a:t>などの会話に近づけるために、</a:t>
            </a:r>
            <a:endParaRPr lang="en-US" altLang="ja-JP" b="1" dirty="0">
              <a:solidFill>
                <a:srgbClr val="31333F"/>
              </a:solidFill>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キャラクタープロンプトを指定することができます。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endParaRPr lang="en-US" altLang="ja-JP" b="1" dirty="0">
              <a:solidFill>
                <a:srgbClr val="31333F"/>
              </a:solidFill>
              <a:effectLst/>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09191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309D9-D07D-A704-F8C7-7B3E69FEA61C}"/>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背景</a:t>
            </a:r>
          </a:p>
        </p:txBody>
      </p:sp>
      <p:sp>
        <p:nvSpPr>
          <p:cNvPr id="3" name="コンテンツ プレースホルダー 2">
            <a:extLst>
              <a:ext uri="{FF2B5EF4-FFF2-40B4-BE49-F238E27FC236}">
                <a16:creationId xmlns:a16="http://schemas.microsoft.com/office/drawing/2014/main" id="{B8BA9A83-6900-4F77-0CC2-43641B4A167D}"/>
              </a:ext>
            </a:extLst>
          </p:cNvPr>
          <p:cNvSpPr>
            <a:spLocks noGrp="1"/>
          </p:cNvSpPr>
          <p:nvPr>
            <p:ph idx="1"/>
          </p:nvPr>
        </p:nvSpPr>
        <p:spPr/>
        <p:txBody>
          <a:bodyPr/>
          <a:lstStyle/>
          <a:p>
            <a:r>
              <a:rPr lang="en-US" altLang="ja-JP" dirty="0">
                <a:latin typeface="Meiryo UI" panose="020B0604030504040204" pitchFamily="34" charset="-128"/>
                <a:ea typeface="Meiryo UI" panose="020B0604030504040204" pitchFamily="34" charset="-128"/>
              </a:rPr>
              <a:t>MCRAG </a:t>
            </a:r>
            <a:r>
              <a:rPr lang="en-US" altLang="ja-JP" dirty="0" err="1">
                <a:latin typeface="Meiryo UI" panose="020B0604030504040204" pitchFamily="34" charset="-128"/>
                <a:ea typeface="Meiryo UI" panose="020B0604030504040204" pitchFamily="34" charset="-128"/>
              </a:rPr>
              <a:t>ver.mcp</a:t>
            </a:r>
            <a:r>
              <a:rPr lang="ja-JP" altLang="en-US">
                <a:latin typeface="Meiryo UI" panose="020B0604030504040204" pitchFamily="34" charset="-128"/>
                <a:ea typeface="Meiryo UI" panose="020B0604030504040204" pitchFamily="34" charset="-128"/>
              </a:rPr>
              <a:t>は修士修了課題の実験データ取得用に開発しました。修士論文のタイトルは</a:t>
            </a:r>
            <a:endParaRPr lang="en-US" altLang="ja-JP" dirty="0">
              <a:latin typeface="Meiryo UI" panose="020B0604030504040204" pitchFamily="34" charset="-128"/>
              <a:ea typeface="Meiryo UI" panose="020B0604030504040204" pitchFamily="34" charset="-128"/>
            </a:endParaRPr>
          </a:p>
          <a:p>
            <a:pPr marL="0" indent="0">
              <a:buNone/>
            </a:pPr>
            <a:r>
              <a:rPr kumimoji="1" lang="ja-JP" altLang="en-US" b="1">
                <a:latin typeface="Meiryo UI" panose="020B0604030504040204" pitchFamily="34" charset="-128"/>
                <a:ea typeface="Meiryo UI" panose="020B0604030504040204" pitchFamily="34" charset="-128"/>
              </a:rPr>
              <a:t>「</a:t>
            </a:r>
            <a:r>
              <a:rPr lang="ja-JP" altLang="en-US" b="1">
                <a:solidFill>
                  <a:srgbClr val="000000"/>
                </a:solidFill>
                <a:effectLst/>
                <a:latin typeface="Meiryo UI" panose="020B0604030504040204" pitchFamily="34" charset="-128"/>
                <a:ea typeface="Meiryo UI" panose="020B0604030504040204" pitchFamily="34" charset="-128"/>
              </a:rPr>
              <a:t>エンターテイメントを目的としたキャラクター会話にお</a:t>
            </a:r>
          </a:p>
          <a:p>
            <a:pPr marL="0" indent="0">
              <a:buNone/>
            </a:pPr>
            <a:r>
              <a:rPr lang="ja-JP" altLang="en-US" b="1">
                <a:solidFill>
                  <a:srgbClr val="000000"/>
                </a:solidFill>
                <a:effectLst/>
                <a:latin typeface="Meiryo UI" panose="020B0604030504040204" pitchFamily="34" charset="-128"/>
                <a:ea typeface="Meiryo UI" panose="020B0604030504040204" pitchFamily="34" charset="-128"/>
              </a:rPr>
              <a:t>ける </a:t>
            </a:r>
            <a:r>
              <a:rPr lang="en" altLang="ja-JP" b="1" dirty="0">
                <a:solidFill>
                  <a:srgbClr val="000000"/>
                </a:solidFill>
                <a:effectLst/>
                <a:latin typeface="Meiryo UI" panose="020B0604030504040204" pitchFamily="34" charset="-128"/>
                <a:ea typeface="Meiryo UI" panose="020B0604030504040204" pitchFamily="34" charset="-128"/>
              </a:rPr>
              <a:t>RAG </a:t>
            </a:r>
            <a:r>
              <a:rPr lang="ja-JP" altLang="en-US" b="1">
                <a:solidFill>
                  <a:srgbClr val="000000"/>
                </a:solidFill>
                <a:effectLst/>
                <a:latin typeface="Meiryo UI" panose="020B0604030504040204" pitchFamily="34" charset="-128"/>
                <a:ea typeface="Meiryo UI" panose="020B0604030504040204" pitchFamily="34" charset="-128"/>
              </a:rPr>
              <a:t>の評価手法の提案</a:t>
            </a:r>
            <a:r>
              <a:rPr kumimoji="1" lang="ja-JP" altLang="en-US" b="1">
                <a:latin typeface="Meiryo UI" panose="020B0604030504040204" pitchFamily="34" charset="-128"/>
                <a:ea typeface="Meiryo UI" panose="020B0604030504040204" pitchFamily="34" charset="-128"/>
              </a:rPr>
              <a:t>」</a:t>
            </a:r>
            <a:endParaRPr kumimoji="1" lang="en-US" altLang="ja-JP" b="1" dirty="0">
              <a:latin typeface="Meiryo UI" panose="020B0604030504040204" pitchFamily="34" charset="-128"/>
              <a:ea typeface="Meiryo UI" panose="020B0604030504040204" pitchFamily="34" charset="-128"/>
            </a:endParaRPr>
          </a:p>
          <a:p>
            <a:pPr marL="0" indent="0">
              <a:buNone/>
            </a:pPr>
            <a:r>
              <a:rPr kumimoji="1" lang="ja-JP" altLang="en-US">
                <a:latin typeface="Meiryo UI" panose="020B0604030504040204" pitchFamily="34" charset="-128"/>
                <a:ea typeface="Meiryo UI" panose="020B0604030504040204" pitchFamily="34" charset="-128"/>
              </a:rPr>
              <a:t>会話の中で、固有名詞が途中で「あれ」「それ」などの指示代名詞に変わってしまい、後でデータ抽出が難しくなる現象を再現しながら自由会話の</a:t>
            </a:r>
            <a:r>
              <a:rPr kumimoji="1" lang="en-US" altLang="ja-JP" dirty="0">
                <a:latin typeface="Meiryo UI" panose="020B0604030504040204" pitchFamily="34" charset="-128"/>
                <a:ea typeface="Meiryo UI" panose="020B0604030504040204" pitchFamily="34" charset="-128"/>
              </a:rPr>
              <a:t>RAG</a:t>
            </a:r>
            <a:r>
              <a:rPr kumimoji="1" lang="ja-JP" altLang="en-US">
                <a:latin typeface="Meiryo UI" panose="020B0604030504040204" pitchFamily="34" charset="-128"/>
                <a:ea typeface="Meiryo UI" panose="020B0604030504040204" pitchFamily="34" charset="-128"/>
              </a:rPr>
              <a:t>の評価を可能にしています。</a:t>
            </a:r>
          </a:p>
        </p:txBody>
      </p:sp>
    </p:spTree>
    <p:extLst>
      <p:ext uri="{BB962C8B-B14F-4D97-AF65-F5344CB8AC3E}">
        <p14:creationId xmlns:p14="http://schemas.microsoft.com/office/powerpoint/2010/main" val="58769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E89CD-8ADB-7432-D86F-144754EEE57E}"/>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使用モデル・設定</a:t>
            </a:r>
          </a:p>
        </p:txBody>
      </p:sp>
      <p:sp>
        <p:nvSpPr>
          <p:cNvPr id="3" name="コンテンツ プレースホルダー 2">
            <a:extLst>
              <a:ext uri="{FF2B5EF4-FFF2-40B4-BE49-F238E27FC236}">
                <a16:creationId xmlns:a16="http://schemas.microsoft.com/office/drawing/2014/main" id="{69FD2357-0D24-02F1-03A3-63E61C6FB1A5}"/>
              </a:ext>
            </a:extLst>
          </p:cNvPr>
          <p:cNvSpPr>
            <a:spLocks noGrp="1"/>
          </p:cNvSpPr>
          <p:nvPr>
            <p:ph idx="1"/>
          </p:nvPr>
        </p:nvSpPr>
        <p:spPr/>
        <p:txBody>
          <a:bodyPr/>
          <a:lstStyle/>
          <a:p>
            <a:pPr marL="0" indent="0">
              <a:buNone/>
            </a:pPr>
            <a:r>
              <a:rPr kumimoji="1" lang="en-US" altLang="ja-JP" dirty="0">
                <a:latin typeface="Meiryo UI" panose="020B0604030504040204" pitchFamily="34" charset="-128"/>
                <a:ea typeface="Meiryo UI" panose="020B0604030504040204" pitchFamily="34" charset="-128"/>
              </a:rPr>
              <a:t>OpenAI</a:t>
            </a:r>
            <a:r>
              <a:rPr kumimoji="1" lang="ja-JP" altLang="en-US">
                <a:latin typeface="Meiryo UI" panose="020B0604030504040204" pitchFamily="34" charset="-128"/>
                <a:ea typeface="Meiryo UI" panose="020B0604030504040204" pitchFamily="34" charset="-128"/>
              </a:rPr>
              <a:t>モデル</a:t>
            </a:r>
            <a:endParaRPr kumimoji="1" lang="en-US" altLang="ja-JP" dirty="0">
              <a:latin typeface="Meiryo UI" panose="020B0604030504040204" pitchFamily="34" charset="-128"/>
              <a:ea typeface="Meiryo UI" panose="020B0604030504040204" pitchFamily="34" charset="-128"/>
            </a:endParaRPr>
          </a:p>
          <a:p>
            <a:r>
              <a:rPr kumimoji="1" lang="en-US" altLang="ja-JP" dirty="0">
                <a:latin typeface="Meiryo UI" panose="020B0604030504040204" pitchFamily="34" charset="-128"/>
                <a:ea typeface="Meiryo UI" panose="020B0604030504040204" pitchFamily="34" charset="-128"/>
              </a:rPr>
              <a:t>LLM: gpt-4o-mini-2024-07-18 (</a:t>
            </a:r>
            <a:r>
              <a:rPr kumimoji="1" lang="ja-JP" altLang="en-US">
                <a:latin typeface="Meiryo UI" panose="020B0604030504040204" pitchFamily="34" charset="-128"/>
                <a:ea typeface="Meiryo UI" panose="020B0604030504040204" pitchFamily="34" charset="-128"/>
              </a:rPr>
              <a:t>固定</a:t>
            </a:r>
            <a:r>
              <a:rPr kumimoji="1" lang="en-US" altLang="ja-JP" dirty="0">
                <a:latin typeface="Meiryo UI" panose="020B0604030504040204" pitchFamily="34" charset="-128"/>
                <a:ea typeface="Meiryo UI" panose="020B0604030504040204" pitchFamily="34" charset="-128"/>
              </a:rPr>
              <a:t>)</a:t>
            </a:r>
          </a:p>
          <a:p>
            <a:r>
              <a:rPr lang="en-US" altLang="ja-JP" dirty="0">
                <a:latin typeface="Meiryo UI" panose="020B0604030504040204" pitchFamily="34" charset="-128"/>
                <a:ea typeface="Meiryo UI" panose="020B0604030504040204" pitchFamily="34" charset="-128"/>
              </a:rPr>
              <a:t>Embedding: text-embedding-3-large</a:t>
            </a:r>
            <a:r>
              <a:rPr kumimoji="1" lang="en-US" altLang="ja-JP" dirty="0">
                <a:latin typeface="Meiryo UI" panose="020B0604030504040204" pitchFamily="34" charset="-128"/>
                <a:ea typeface="Meiryo UI" panose="020B0604030504040204" pitchFamily="34" charset="-128"/>
              </a:rPr>
              <a:t> (</a:t>
            </a:r>
            <a:r>
              <a:rPr kumimoji="1" lang="ja-JP" altLang="en-US">
                <a:latin typeface="Meiryo UI" panose="020B0604030504040204" pitchFamily="34" charset="-128"/>
                <a:ea typeface="Meiryo UI" panose="020B0604030504040204" pitchFamily="34" charset="-128"/>
              </a:rPr>
              <a:t>固定</a:t>
            </a:r>
            <a:r>
              <a:rPr kumimoji="1" lang="en-US" altLang="ja-JP" dirty="0">
                <a:latin typeface="Meiryo UI" panose="020B0604030504040204" pitchFamily="34" charset="-128"/>
                <a:ea typeface="Meiryo UI" panose="020B0604030504040204" pitchFamily="34" charset="-128"/>
              </a:rPr>
              <a:t>)</a:t>
            </a:r>
            <a:endParaRPr lang="en-US" altLang="ja-JP" dirty="0">
              <a:latin typeface="Meiryo UI" panose="020B0604030504040204" pitchFamily="34" charset="-128"/>
              <a:ea typeface="Meiryo UI" panose="020B0604030504040204" pitchFamily="34" charset="-128"/>
            </a:endParaRPr>
          </a:p>
          <a:p>
            <a:r>
              <a:rPr kumimoji="1" lang="en-US" altLang="ja-JP" dirty="0" err="1">
                <a:latin typeface="Meiryo UI" panose="020B0604030504040204" pitchFamily="34" charset="-128"/>
                <a:ea typeface="Meiryo UI" panose="020B0604030504040204" pitchFamily="34" charset="-128"/>
              </a:rPr>
              <a:t>MaxTokens</a:t>
            </a:r>
            <a:r>
              <a:rPr kumimoji="1" lang="en-US" altLang="ja-JP" dirty="0">
                <a:latin typeface="Meiryo UI" panose="020B0604030504040204" pitchFamily="34" charset="-128"/>
                <a:ea typeface="Meiryo UI" panose="020B0604030504040204" pitchFamily="34" charset="-128"/>
              </a:rPr>
              <a:t>:</a:t>
            </a:r>
            <a:r>
              <a:rPr lang="en-US" altLang="ja-JP" dirty="0">
                <a:latin typeface="Meiryo UI" panose="020B0604030504040204" pitchFamily="34" charset="-128"/>
                <a:ea typeface="Meiryo UI" panose="020B0604030504040204" pitchFamily="34" charset="-128"/>
              </a:rPr>
              <a:t> </a:t>
            </a:r>
            <a:r>
              <a:rPr kumimoji="1" lang="en-US" altLang="ja-JP" dirty="0">
                <a:latin typeface="Meiryo UI" panose="020B0604030504040204" pitchFamily="34" charset="-128"/>
                <a:ea typeface="Meiryo UI" panose="020B0604030504040204" pitchFamily="34" charset="-128"/>
              </a:rPr>
              <a:t>2000(</a:t>
            </a:r>
            <a:r>
              <a:rPr kumimoji="1" lang="ja-JP" altLang="en-US">
                <a:latin typeface="Meiryo UI" panose="020B0604030504040204" pitchFamily="34" charset="-128"/>
                <a:ea typeface="Meiryo UI" panose="020B0604030504040204" pitchFamily="34" charset="-128"/>
              </a:rPr>
              <a:t>固定</a:t>
            </a:r>
            <a:r>
              <a:rPr kumimoji="1" lang="en-US" altLang="ja-JP" dirty="0">
                <a:latin typeface="Meiryo UI" panose="020B0604030504040204" pitchFamily="34" charset="-128"/>
                <a:ea typeface="Meiryo UI" panose="020B0604030504040204" pitchFamily="34" charset="-128"/>
              </a:rPr>
              <a:t>)</a:t>
            </a:r>
          </a:p>
          <a:p>
            <a:r>
              <a:rPr lang="en-US" altLang="ja-JP" dirty="0">
                <a:latin typeface="Meiryo UI" panose="020B0604030504040204" pitchFamily="34" charset="-128"/>
                <a:ea typeface="Meiryo UI" panose="020B0604030504040204" pitchFamily="34" charset="-128"/>
              </a:rPr>
              <a:t>Seed: 42</a:t>
            </a:r>
            <a:r>
              <a:rPr kumimoji="1" lang="en-US" altLang="ja-JP" dirty="0">
                <a:latin typeface="Meiryo UI" panose="020B0604030504040204" pitchFamily="34" charset="-128"/>
                <a:ea typeface="Meiryo UI" panose="020B0604030504040204" pitchFamily="34" charset="-128"/>
              </a:rPr>
              <a:t> (</a:t>
            </a:r>
            <a:r>
              <a:rPr kumimoji="1" lang="ja-JP" altLang="en-US">
                <a:latin typeface="Meiryo UI" panose="020B0604030504040204" pitchFamily="34" charset="-128"/>
                <a:ea typeface="Meiryo UI" panose="020B0604030504040204" pitchFamily="34" charset="-128"/>
              </a:rPr>
              <a:t>固定</a:t>
            </a:r>
            <a:r>
              <a:rPr kumimoji="1" lang="en-US" altLang="ja-JP" dirty="0">
                <a:latin typeface="Meiryo UI" panose="020B0604030504040204" pitchFamily="34" charset="-128"/>
                <a:ea typeface="Meiryo UI" panose="020B0604030504040204" pitchFamily="34" charset="-128"/>
              </a:rPr>
              <a:t>)</a:t>
            </a:r>
            <a:endParaRPr lang="en-US" altLang="ja-JP" dirty="0">
              <a:latin typeface="Meiryo UI" panose="020B0604030504040204" pitchFamily="34" charset="-128"/>
              <a:ea typeface="Meiryo UI" panose="020B0604030504040204" pitchFamily="34" charset="-128"/>
            </a:endParaRPr>
          </a:p>
          <a:p>
            <a:r>
              <a:rPr kumimoji="1" lang="en-US" altLang="ja-JP" dirty="0" err="1">
                <a:latin typeface="Meiryo UI" panose="020B0604030504040204" pitchFamily="34" charset="-128"/>
                <a:ea typeface="Meiryo UI" panose="020B0604030504040204" pitchFamily="34" charset="-128"/>
              </a:rPr>
              <a:t>Tem</a:t>
            </a:r>
            <a:r>
              <a:rPr lang="en-US" altLang="ja-JP" dirty="0" err="1">
                <a:latin typeface="Meiryo UI" panose="020B0604030504040204" pitchFamily="34" charset="-128"/>
                <a:ea typeface="Meiryo UI" panose="020B0604030504040204" pitchFamily="34" charset="-128"/>
              </a:rPr>
              <a:t>parature</a:t>
            </a:r>
            <a:r>
              <a:rPr lang="en-US" altLang="ja-JP" dirty="0">
                <a:latin typeface="Meiryo UI" panose="020B0604030504040204" pitchFamily="34" charset="-128"/>
                <a:ea typeface="Meiryo UI" panose="020B0604030504040204" pitchFamily="34" charset="-128"/>
              </a:rPr>
              <a:t>: 0-2.0</a:t>
            </a:r>
            <a:r>
              <a:rPr lang="ja-JP" altLang="en-US">
                <a:latin typeface="Meiryo UI" panose="020B0604030504040204" pitchFamily="34" charset="-128"/>
                <a:ea typeface="Meiryo UI" panose="020B0604030504040204" pitchFamily="34" charset="-128"/>
              </a:rPr>
              <a:t>までの間で任意</a:t>
            </a:r>
            <a:endParaRPr kumimoji="1"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02295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2D15A5-1EE4-06E3-C8C7-B2DA53D23B15}"/>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目次</a:t>
            </a:r>
          </a:p>
        </p:txBody>
      </p:sp>
      <p:sp>
        <p:nvSpPr>
          <p:cNvPr id="3" name="コンテンツ プレースホルダー 2">
            <a:extLst>
              <a:ext uri="{FF2B5EF4-FFF2-40B4-BE49-F238E27FC236}">
                <a16:creationId xmlns:a16="http://schemas.microsoft.com/office/drawing/2014/main" id="{783E899B-D99E-4FE6-5953-C2052C580006}"/>
              </a:ext>
            </a:extLst>
          </p:cNvPr>
          <p:cNvSpPr>
            <a:spLocks noGrp="1"/>
          </p:cNvSpPr>
          <p:nvPr>
            <p:ph idx="1"/>
          </p:nvPr>
        </p:nvSpPr>
        <p:spPr/>
        <p:txBody>
          <a:bodyPr>
            <a:normAutofit/>
          </a:bodyPr>
          <a:lstStyle/>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サイドバーメニュー</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ホーム</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会話生成</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質問と回答の生成</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ベクトル化</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回答の評価</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ワークフロー実行</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分析ダッシュボード</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endParaRPr kumimoji="1"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3466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C245-9222-B390-C1E3-DFD054FDDCD1}"/>
              </a:ext>
            </a:extLst>
          </p:cNvPr>
          <p:cNvSpPr>
            <a:spLocks noGrp="1"/>
          </p:cNvSpPr>
          <p:nvPr>
            <p:ph type="title"/>
          </p:nvPr>
        </p:nvSpPr>
        <p:spPr/>
        <p:txBody>
          <a:bodyPr/>
          <a:lstStyle/>
          <a:p>
            <a:r>
              <a:rPr kumimoji="1" lang="en-US" altLang="ja-JP" dirty="0">
                <a:latin typeface="Meiryo UI" panose="020B0604030504040204" pitchFamily="34" charset="-128"/>
                <a:ea typeface="Meiryo UI" panose="020B0604030504040204" pitchFamily="34" charset="-128"/>
              </a:rPr>
              <a:t>1. </a:t>
            </a:r>
            <a:r>
              <a:rPr kumimoji="1" lang="ja-JP" altLang="en-US">
                <a:latin typeface="Meiryo UI" panose="020B0604030504040204" pitchFamily="34" charset="-128"/>
                <a:ea typeface="Meiryo UI" panose="020B0604030504040204" pitchFamily="34" charset="-128"/>
              </a:rPr>
              <a:t>サイドバーメニュー</a:t>
            </a:r>
          </a:p>
        </p:txBody>
      </p:sp>
      <p:sp>
        <p:nvSpPr>
          <p:cNvPr id="3" name="コンテンツ プレースホルダー 2">
            <a:extLst>
              <a:ext uri="{FF2B5EF4-FFF2-40B4-BE49-F238E27FC236}">
                <a16:creationId xmlns:a16="http://schemas.microsoft.com/office/drawing/2014/main" id="{5E2E8B0B-1CF9-A388-DFB0-6905698807A4}"/>
              </a:ext>
            </a:extLst>
          </p:cNvPr>
          <p:cNvSpPr>
            <a:spLocks noGrp="1"/>
          </p:cNvSpPr>
          <p:nvPr>
            <p:ph idx="1"/>
          </p:nvPr>
        </p:nvSpPr>
        <p:spPr>
          <a:xfrm>
            <a:off x="838200" y="1371600"/>
            <a:ext cx="10515600" cy="5486399"/>
          </a:xfrm>
        </p:spPr>
        <p:txBody>
          <a:bodyPr>
            <a:normAutofit/>
          </a:bodyPr>
          <a:lstStyle/>
          <a:p>
            <a:r>
              <a:rPr kumimoji="1" lang="ja-JP" altLang="en-US" sz="2000">
                <a:latin typeface="Meiryo UI" panose="020B0604030504040204" pitchFamily="34" charset="-128"/>
                <a:ea typeface="Meiryo UI" panose="020B0604030504040204" pitchFamily="34" charset="-128"/>
              </a:rPr>
              <a:t>ホーム</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説明書とサンプルがダウンロードできます。</a:t>
            </a:r>
            <a:endParaRPr kumimoji="1"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会話生成</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サンプルまたは任意のワード、情報、プロンプトで会話生成できます。</a:t>
            </a:r>
            <a:endParaRPr lang="en-US" altLang="ja-JP" sz="2000" dirty="0">
              <a:latin typeface="Meiryo UI" panose="020B0604030504040204" pitchFamily="34" charset="-128"/>
              <a:ea typeface="Meiryo UI" panose="020B0604030504040204" pitchFamily="34" charset="-128"/>
            </a:endParaRPr>
          </a:p>
          <a:p>
            <a:r>
              <a:rPr kumimoji="1" lang="ja-JP" altLang="en-US" sz="2000">
                <a:latin typeface="Meiryo UI" panose="020B0604030504040204" pitchFamily="34" charset="-128"/>
                <a:ea typeface="Meiryo UI" panose="020B0604030504040204" pitchFamily="34" charset="-128"/>
              </a:rPr>
              <a:t>質問と回答の生成</a:t>
            </a:r>
            <a:br>
              <a:rPr kumimoji="1" lang="en-US" altLang="ja-JP" sz="2000" dirty="0">
                <a:latin typeface="Meiryo UI" panose="020B0604030504040204" pitchFamily="34" charset="-128"/>
                <a:ea typeface="Meiryo UI" panose="020B0604030504040204" pitchFamily="34" charset="-128"/>
              </a:rPr>
            </a:br>
            <a:r>
              <a:rPr kumimoji="1" lang="ja-JP" altLang="en-US" sz="2000">
                <a:latin typeface="Meiryo UI" panose="020B0604030504040204" pitchFamily="34" charset="-128"/>
                <a:ea typeface="Meiryo UI" panose="020B0604030504040204" pitchFamily="34" charset="-128"/>
              </a:rPr>
              <a:t>会話生成で生成した会話を元に質問とその回答を生成します。</a:t>
            </a:r>
            <a:endParaRPr kumimoji="1"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ベクトル化</a:t>
            </a:r>
            <a:br>
              <a:rPr lang="en-US" altLang="ja-JP" sz="2000" dirty="0">
                <a:latin typeface="Meiryo UI" panose="020B0604030504040204" pitchFamily="34" charset="-128"/>
                <a:ea typeface="Meiryo UI" panose="020B0604030504040204" pitchFamily="34" charset="-128"/>
              </a:rPr>
            </a:br>
            <a:r>
              <a:rPr kumimoji="1" lang="ja-JP" altLang="en-US" sz="2000">
                <a:latin typeface="Meiryo UI" panose="020B0604030504040204" pitchFamily="34" charset="-128"/>
                <a:ea typeface="Meiryo UI" panose="020B0604030504040204" pitchFamily="34" charset="-128"/>
              </a:rPr>
              <a:t>生成した会話履歴をベクトル化します。</a:t>
            </a:r>
            <a:endParaRPr kumimoji="1"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回答の評価</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使用する</a:t>
            </a:r>
            <a:r>
              <a:rPr lang="en-US" altLang="ja-JP" sz="2000" dirty="0">
                <a:latin typeface="Meiryo UI" panose="020B0604030504040204" pitchFamily="34" charset="-128"/>
                <a:ea typeface="Meiryo UI" panose="020B0604030504040204" pitchFamily="34" charset="-128"/>
              </a:rPr>
              <a:t>RAG</a:t>
            </a:r>
            <a:r>
              <a:rPr lang="ja-JP" altLang="en-US" sz="2000">
                <a:latin typeface="Meiryo UI" panose="020B0604030504040204" pitchFamily="34" charset="-128"/>
                <a:ea typeface="Meiryo UI" panose="020B0604030504040204" pitchFamily="34" charset="-128"/>
              </a:rPr>
              <a:t>を選んで、質問と回答で生成したクエリを使用して</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会話生成で使用した会話履歴を用いて</a:t>
            </a:r>
            <a:r>
              <a:rPr lang="en-US" altLang="ja-JP" sz="2000" dirty="0">
                <a:latin typeface="Meiryo UI" panose="020B0604030504040204" pitchFamily="34" charset="-128"/>
                <a:ea typeface="Meiryo UI" panose="020B0604030504040204" pitchFamily="34" charset="-128"/>
              </a:rPr>
              <a:t>RAG</a:t>
            </a:r>
            <a:r>
              <a:rPr lang="ja-JP" altLang="en-US" sz="2000">
                <a:latin typeface="Meiryo UI" panose="020B0604030504040204" pitchFamily="34" charset="-128"/>
                <a:ea typeface="Meiryo UI" panose="020B0604030504040204" pitchFamily="34" charset="-128"/>
              </a:rPr>
              <a:t>の回答評価をします。</a:t>
            </a:r>
            <a:endParaRPr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ワークフロー実行</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会話生成→質問と回答の生成→ベクトル化→回答の評価までの一連のワークフローを実行します。</a:t>
            </a:r>
            <a:endParaRPr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分析ダッシュボード</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選択したタスクの会話の分析を行います。</a:t>
            </a:r>
            <a:endParaRPr lang="en-US" altLang="ja-JP" sz="2000" dirty="0">
              <a:latin typeface="Meiryo UI" panose="020B0604030504040204" pitchFamily="34" charset="-128"/>
              <a:ea typeface="Meiryo UI" panose="020B0604030504040204" pitchFamily="34" charset="-128"/>
            </a:endParaRPr>
          </a:p>
          <a:p>
            <a:endParaRPr kumimoji="1" lang="ja-JP" altLang="en-US" sz="20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55480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AD8CF-B942-315A-1C6E-BE9C0E028B4A}"/>
              </a:ext>
            </a:extLst>
          </p:cNvPr>
          <p:cNvSpPr>
            <a:spLocks noGrp="1"/>
          </p:cNvSpPr>
          <p:nvPr>
            <p:ph type="title"/>
          </p:nvPr>
        </p:nvSpPr>
        <p:spPr/>
        <p:txBody>
          <a:bodyPr/>
          <a:lstStyle/>
          <a:p>
            <a:r>
              <a:rPr kumimoji="1" lang="en-US" altLang="ja-JP" dirty="0">
                <a:latin typeface="Meiryo UI" panose="020B0604030504040204" pitchFamily="34" charset="-128"/>
                <a:ea typeface="Meiryo UI" panose="020B0604030504040204" pitchFamily="34" charset="-128"/>
              </a:rPr>
              <a:t>2. </a:t>
            </a:r>
            <a:r>
              <a:rPr kumimoji="1" lang="ja-JP" altLang="en-US">
                <a:latin typeface="Meiryo UI" panose="020B0604030504040204" pitchFamily="34" charset="-128"/>
                <a:ea typeface="Meiryo UI" panose="020B0604030504040204" pitchFamily="34" charset="-128"/>
              </a:rPr>
              <a:t>ホーム</a:t>
            </a:r>
          </a:p>
        </p:txBody>
      </p:sp>
      <p:sp>
        <p:nvSpPr>
          <p:cNvPr id="3" name="コンテンツ プレースホルダー 2">
            <a:extLst>
              <a:ext uri="{FF2B5EF4-FFF2-40B4-BE49-F238E27FC236}">
                <a16:creationId xmlns:a16="http://schemas.microsoft.com/office/drawing/2014/main" id="{330DC671-2736-AE24-CB7C-C8405952AC0B}"/>
              </a:ext>
            </a:extLst>
          </p:cNvPr>
          <p:cNvSpPr>
            <a:spLocks noGrp="1"/>
          </p:cNvSpPr>
          <p:nvPr>
            <p:ph idx="1"/>
          </p:nvPr>
        </p:nvSpPr>
        <p:spPr/>
        <p:txBody>
          <a:bodyPr/>
          <a:lstStyle/>
          <a:p>
            <a:r>
              <a:rPr kumimoji="1" lang="ja-JP" altLang="en-US">
                <a:latin typeface="Meiryo UI" panose="020B0604030504040204" pitchFamily="34" charset="-128"/>
                <a:ea typeface="Meiryo UI" panose="020B0604030504040204" pitchFamily="34" charset="-128"/>
              </a:rPr>
              <a:t>マニュアルとサンプルが入った</a:t>
            </a:r>
            <a:r>
              <a:rPr kumimoji="1" lang="en-US" altLang="ja-JP" dirty="0">
                <a:latin typeface="Meiryo UI" panose="020B0604030504040204" pitchFamily="34" charset="-128"/>
                <a:ea typeface="Meiryo UI" panose="020B0604030504040204" pitchFamily="34" charset="-128"/>
              </a:rPr>
              <a:t>zip</a:t>
            </a:r>
            <a:r>
              <a:rPr kumimoji="1" lang="ja-JP" altLang="en-US">
                <a:latin typeface="Meiryo UI" panose="020B0604030504040204" pitchFamily="34" charset="-128"/>
                <a:ea typeface="Meiryo UI" panose="020B0604030504040204" pitchFamily="34" charset="-128"/>
              </a:rPr>
              <a:t>をダウンロードできます</a:t>
            </a:r>
            <a:endParaRPr kumimoji="1" lang="en-US" altLang="ja-JP" dirty="0">
              <a:latin typeface="Meiryo UI" panose="020B0604030504040204" pitchFamily="34" charset="-128"/>
              <a:ea typeface="Meiryo UI" panose="020B0604030504040204" pitchFamily="34" charset="-128"/>
            </a:endParaRPr>
          </a:p>
          <a:p>
            <a:pPr marL="0" indent="0">
              <a:buNone/>
            </a:pP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中身</a:t>
            </a:r>
            <a:r>
              <a:rPr lang="en-US" altLang="ja-JP" dirty="0">
                <a:latin typeface="Meiryo UI" panose="020B0604030504040204" pitchFamily="34" charset="-128"/>
                <a:ea typeface="Meiryo UI" panose="020B0604030504040204" pitchFamily="34" charset="-128"/>
              </a:rPr>
              <a:t>]</a:t>
            </a:r>
          </a:p>
          <a:p>
            <a:pPr marL="0" indent="0">
              <a:buNone/>
            </a:pPr>
            <a:r>
              <a:rPr lang="en-US" altLang="ja-JP" dirty="0" err="1">
                <a:latin typeface="Meiryo UI" panose="020B0604030504040204" pitchFamily="34" charset="-128"/>
                <a:ea typeface="Meiryo UI" panose="020B0604030504040204" pitchFamily="34" charset="-128"/>
              </a:rPr>
              <a:t>m</a:t>
            </a:r>
            <a:r>
              <a:rPr kumimoji="1" lang="en-US" altLang="ja-JP" dirty="0" err="1">
                <a:latin typeface="Meiryo UI" panose="020B0604030504040204" pitchFamily="34" charset="-128"/>
                <a:ea typeface="Meiryo UI" panose="020B0604030504040204" pitchFamily="34" charset="-128"/>
              </a:rPr>
              <a:t>cr</a:t>
            </a:r>
            <a:r>
              <a:rPr lang="en-US" altLang="ja-JP" dirty="0" err="1">
                <a:latin typeface="Meiryo UI" panose="020B0604030504040204" pitchFamily="34" charset="-128"/>
                <a:ea typeface="Meiryo UI" panose="020B0604030504040204" pitchFamily="34" charset="-128"/>
              </a:rPr>
              <a:t>ag_mcp</a:t>
            </a:r>
            <a:r>
              <a:rPr lang="en-US" altLang="ja-JP" dirty="0">
                <a:latin typeface="Meiryo UI" panose="020B0604030504040204" pitchFamily="34" charset="-128"/>
                <a:ea typeface="Meiryo UI" panose="020B0604030504040204" pitchFamily="34" charset="-128"/>
              </a:rPr>
              <a:t>_</a:t>
            </a:r>
            <a:r>
              <a:rPr lang="ja-JP" altLang="en-US">
                <a:latin typeface="Meiryo UI" panose="020B0604030504040204" pitchFamily="34" charset="-128"/>
                <a:ea typeface="Meiryo UI" panose="020B0604030504040204" pitchFamily="34" charset="-128"/>
              </a:rPr>
              <a:t>マニュアル</a:t>
            </a:r>
            <a:r>
              <a:rPr lang="en-US" altLang="ja-JP" dirty="0">
                <a:latin typeface="Meiryo UI" panose="020B0604030504040204" pitchFamily="34" charset="-128"/>
                <a:ea typeface="Meiryo UI" panose="020B0604030504040204" pitchFamily="34" charset="-128"/>
              </a:rPr>
              <a:t>.pdf…</a:t>
            </a:r>
            <a:r>
              <a:rPr lang="ja-JP" altLang="en-US">
                <a:latin typeface="Meiryo UI" panose="020B0604030504040204" pitchFamily="34" charset="-128"/>
                <a:ea typeface="Meiryo UI" panose="020B0604030504040204" pitchFamily="34" charset="-128"/>
              </a:rPr>
              <a:t>本書。</a:t>
            </a:r>
            <a:r>
              <a:rPr lang="en-US" altLang="ja-JP" dirty="0">
                <a:latin typeface="Meiryo UI" panose="020B0604030504040204" pitchFamily="34" charset="-128"/>
                <a:ea typeface="Meiryo UI" panose="020B0604030504040204" pitchFamily="34" charset="-128"/>
              </a:rPr>
              <a:t>MCRAG</a:t>
            </a:r>
            <a:r>
              <a:rPr lang="ja-JP" altLang="en-US">
                <a:latin typeface="Meiryo UI" panose="020B0604030504040204" pitchFamily="34" charset="-128"/>
                <a:ea typeface="Meiryo UI" panose="020B0604030504040204" pitchFamily="34" charset="-128"/>
              </a:rPr>
              <a:t>の使用方法などを記載。</a:t>
            </a:r>
            <a:endParaRPr lang="en-US" altLang="ja-JP" dirty="0">
              <a:latin typeface="Meiryo UI" panose="020B0604030504040204" pitchFamily="34" charset="-128"/>
              <a:ea typeface="Meiryo UI" panose="020B0604030504040204" pitchFamily="34" charset="-128"/>
            </a:endParaRPr>
          </a:p>
          <a:p>
            <a:pPr marL="0" indent="0">
              <a:buNone/>
            </a:pPr>
            <a:r>
              <a:rPr lang="en-US" altLang="ja-JP" dirty="0" err="1">
                <a:latin typeface="Meiryo UI" panose="020B0604030504040204" pitchFamily="34" charset="-128"/>
                <a:ea typeface="Meiryo UI" panose="020B0604030504040204" pitchFamily="34" charset="-128"/>
              </a:rPr>
              <a:t>sample.csv</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アプリに使用できるサンプルの単語とその情報</a:t>
            </a:r>
            <a:endParaRPr lang="en-US" altLang="ja-JP" dirty="0">
              <a:latin typeface="Meiryo UI" panose="020B0604030504040204" pitchFamily="34" charset="-128"/>
              <a:ea typeface="Meiryo UI" panose="020B0604030504040204" pitchFamily="34" charset="-128"/>
            </a:endParaRPr>
          </a:p>
          <a:p>
            <a:pPr marL="0" indent="0">
              <a:buNone/>
            </a:pPr>
            <a:r>
              <a:rPr lang="en-US" altLang="ja-JP" dirty="0" err="1">
                <a:latin typeface="Meiryo UI" panose="020B0604030504040204" pitchFamily="34" charset="-128"/>
                <a:ea typeface="Meiryo UI" panose="020B0604030504040204" pitchFamily="34" charset="-128"/>
              </a:rPr>
              <a:t>format.csv</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ヘッダー部分だけが記載された</a:t>
            </a:r>
            <a:r>
              <a:rPr lang="en-US" altLang="ja-JP" dirty="0">
                <a:latin typeface="Meiryo UI" panose="020B0604030504040204" pitchFamily="34" charset="-128"/>
                <a:ea typeface="Meiryo UI" panose="020B0604030504040204" pitchFamily="34" charset="-128"/>
              </a:rPr>
              <a:t>csv</a:t>
            </a:r>
          </a:p>
          <a:p>
            <a:pPr marL="0" indent="0">
              <a:buNone/>
            </a:pPr>
            <a:r>
              <a:rPr lang="en-US" altLang="ja-JP" dirty="0" err="1">
                <a:latin typeface="Meiryo UI" panose="020B0604030504040204" pitchFamily="34" charset="-128"/>
                <a:ea typeface="Meiryo UI" panose="020B0604030504040204" pitchFamily="34" charset="-128"/>
              </a:rPr>
              <a:t>character_prompt.txt</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アプリに使用できるキャラクタープロンプト</a:t>
            </a:r>
            <a:endParaRPr lang="en-US" altLang="ja-JP" dirty="0">
              <a:latin typeface="Meiryo UI" panose="020B0604030504040204" pitchFamily="34" charset="-128"/>
              <a:ea typeface="Meiryo UI" panose="020B0604030504040204" pitchFamily="34" charset="-128"/>
            </a:endParaRPr>
          </a:p>
          <a:p>
            <a:pPr marL="0" indent="0">
              <a:buNone/>
            </a:pPr>
            <a:r>
              <a:rPr lang="en-US" altLang="ja-JP" dirty="0" err="1">
                <a:latin typeface="Meiryo UI" panose="020B0604030504040204" pitchFamily="34" charset="-128"/>
                <a:ea typeface="Meiryo UI" panose="020B0604030504040204" pitchFamily="34" charset="-128"/>
              </a:rPr>
              <a:t>user_prompt.txt</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アプリに使用できるユーザープロンプト</a:t>
            </a:r>
            <a:endParaRPr lang="en-US" altLang="ja-JP"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12916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10E08-4D33-2261-9C9A-5B792BD5282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DDDB2A-F2FC-3A8F-D3E6-D5E633BA0DCE}"/>
              </a:ext>
            </a:extLst>
          </p:cNvPr>
          <p:cNvSpPr>
            <a:spLocks noGrp="1"/>
          </p:cNvSpPr>
          <p:nvPr>
            <p:ph type="title"/>
          </p:nvPr>
        </p:nvSpPr>
        <p:spPr/>
        <p:txBody>
          <a:bodyPr/>
          <a:lstStyle/>
          <a:p>
            <a:r>
              <a:rPr lang="en-US" altLang="ja-JP" dirty="0">
                <a:latin typeface="Meiryo UI" panose="020B0604030504040204" pitchFamily="34" charset="-128"/>
                <a:ea typeface="Meiryo UI" panose="020B0604030504040204" pitchFamily="34" charset="-128"/>
              </a:rPr>
              <a:t>3. </a:t>
            </a:r>
            <a:r>
              <a:rPr kumimoji="1" lang="ja-JP" altLang="en-US">
                <a:latin typeface="Meiryo UI" panose="020B0604030504040204" pitchFamily="34" charset="-128"/>
                <a:ea typeface="Meiryo UI" panose="020B0604030504040204" pitchFamily="34" charset="-128"/>
              </a:rPr>
              <a:t>会話生成</a:t>
            </a:r>
          </a:p>
        </p:txBody>
      </p:sp>
      <p:sp>
        <p:nvSpPr>
          <p:cNvPr id="3" name="コンテンツ プレースホルダー 2">
            <a:extLst>
              <a:ext uri="{FF2B5EF4-FFF2-40B4-BE49-F238E27FC236}">
                <a16:creationId xmlns:a16="http://schemas.microsoft.com/office/drawing/2014/main" id="{03BBFAD3-B6BB-A568-EFD4-052427DFBC72}"/>
              </a:ext>
            </a:extLst>
          </p:cNvPr>
          <p:cNvSpPr>
            <a:spLocks noGrp="1"/>
          </p:cNvSpPr>
          <p:nvPr>
            <p:ph idx="1"/>
          </p:nvPr>
        </p:nvSpPr>
        <p:spPr/>
        <p:txBody>
          <a:bodyPr>
            <a:normAutofit/>
          </a:bodyPr>
          <a:lstStyle/>
          <a:p>
            <a:pPr marL="514350" indent="-514350">
              <a:buFont typeface="+mj-lt"/>
              <a:buAutoNum type="arabicPeriod"/>
            </a:pPr>
            <a:r>
              <a:rPr lang="ja-JP" altLang="en-US">
                <a:latin typeface="Meiryo UI" panose="020B0604030504040204" pitchFamily="34" charset="-128"/>
                <a:ea typeface="Meiryo UI" panose="020B0604030504040204" pitchFamily="34" charset="-128"/>
              </a:rPr>
              <a:t>タスク名の入力→他のフローでも使用するタスク名を入力します。同じタスク名は</a:t>
            </a:r>
            <a:r>
              <a:rPr lang="en-US" altLang="ja-JP" dirty="0">
                <a:latin typeface="Meiryo UI" panose="020B0604030504040204" pitchFamily="34" charset="-128"/>
                <a:ea typeface="Meiryo UI" panose="020B0604030504040204" pitchFamily="34" charset="-128"/>
              </a:rPr>
              <a:t>2</a:t>
            </a:r>
            <a:r>
              <a:rPr lang="ja-JP" altLang="en-US">
                <a:latin typeface="Meiryo UI" panose="020B0604030504040204" pitchFamily="34" charset="-128"/>
                <a:ea typeface="Meiryo UI" panose="020B0604030504040204" pitchFamily="34" charset="-128"/>
              </a:rPr>
              <a:t>回使えません。</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ワードの入力→会話の話題となる単語を入力できます。</a:t>
            </a:r>
            <a:r>
              <a:rPr lang="en-US" altLang="ja-JP" dirty="0">
                <a:latin typeface="Meiryo UI" panose="020B0604030504040204" pitchFamily="34" charset="-128"/>
                <a:ea typeface="Meiryo UI" panose="020B0604030504040204" pitchFamily="34" charset="-128"/>
              </a:rPr>
              <a:t>CSV</a:t>
            </a:r>
            <a:r>
              <a:rPr lang="ja-JP" altLang="en-US">
                <a:latin typeface="Meiryo UI" panose="020B0604030504040204" pitchFamily="34" charset="-128"/>
                <a:ea typeface="Meiryo UI" panose="020B0604030504040204" pitchFamily="34" charset="-128"/>
              </a:rPr>
              <a:t>ファイルでアップする場合はヘッダーが決まっているので</a:t>
            </a:r>
            <a:r>
              <a:rPr lang="en-US" altLang="ja-JP" dirty="0" err="1">
                <a:latin typeface="Meiryo UI" panose="020B0604030504040204" pitchFamily="34" charset="-128"/>
                <a:ea typeface="Meiryo UI" panose="020B0604030504040204" pitchFamily="34" charset="-128"/>
              </a:rPr>
              <a:t>format.csv</a:t>
            </a:r>
            <a:r>
              <a:rPr lang="ja-JP" altLang="en-US">
                <a:latin typeface="Meiryo UI" panose="020B0604030504040204" pitchFamily="34" charset="-128"/>
                <a:ea typeface="Meiryo UI" panose="020B0604030504040204" pitchFamily="34" charset="-128"/>
              </a:rPr>
              <a:t>をお使いください。サンプルを試したい場合は</a:t>
            </a:r>
            <a:r>
              <a:rPr lang="en-US" altLang="ja-JP" dirty="0" err="1">
                <a:latin typeface="Meiryo UI" panose="020B0604030504040204" pitchFamily="34" charset="-128"/>
                <a:ea typeface="Meiryo UI" panose="020B0604030504040204" pitchFamily="34" charset="-128"/>
              </a:rPr>
              <a:t>sample.csv</a:t>
            </a:r>
            <a:r>
              <a:rPr lang="ja-JP" altLang="en-US">
                <a:latin typeface="Meiryo UI" panose="020B0604030504040204" pitchFamily="34" charset="-128"/>
                <a:ea typeface="Meiryo UI" panose="020B0604030504040204" pitchFamily="34" charset="-128"/>
              </a:rPr>
              <a:t>をお使いください。</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ワードの情報を入力→１つの単語に対してその単語を表す情報を複数入力します。例えば「ニンジン」という単語の情報</a:t>
            </a:r>
            <a:r>
              <a:rPr lang="en-US" altLang="ja-JP" dirty="0">
                <a:latin typeface="Meiryo UI" panose="020B0604030504040204" pitchFamily="34" charset="-128"/>
                <a:ea typeface="Meiryo UI" panose="020B0604030504040204" pitchFamily="34" charset="-128"/>
              </a:rPr>
              <a:t>1</a:t>
            </a:r>
            <a:r>
              <a:rPr lang="ja-JP" altLang="en-US">
                <a:latin typeface="Meiryo UI" panose="020B0604030504040204" pitchFamily="34" charset="-128"/>
                <a:ea typeface="Meiryo UI" panose="020B0604030504040204" pitchFamily="34" charset="-128"/>
              </a:rPr>
              <a:t>は「オレンジ色の野菜」、情報</a:t>
            </a:r>
            <a:r>
              <a:rPr lang="en-US" altLang="ja-JP" dirty="0">
                <a:latin typeface="Meiryo UI" panose="020B0604030504040204" pitchFamily="34" charset="-128"/>
                <a:ea typeface="Meiryo UI" panose="020B0604030504040204" pitchFamily="34" charset="-128"/>
              </a:rPr>
              <a:t>2</a:t>
            </a:r>
            <a:r>
              <a:rPr lang="ja-JP" altLang="en-US">
                <a:latin typeface="Meiryo UI" panose="020B0604030504040204" pitchFamily="34" charset="-128"/>
                <a:ea typeface="Meiryo UI" panose="020B0604030504040204" pitchFamily="34" charset="-128"/>
              </a:rPr>
              <a:t>は「</a:t>
            </a:r>
            <a:r>
              <a:rPr lang="en-US" altLang="ja-JP" dirty="0">
                <a:latin typeface="Meiryo UI" panose="020B0604030504040204" pitchFamily="34" charset="-128"/>
                <a:ea typeface="Meiryo UI" panose="020B0604030504040204" pitchFamily="34" charset="-128"/>
              </a:rPr>
              <a:t>β</a:t>
            </a:r>
            <a:r>
              <a:rPr lang="ja-JP" altLang="en-US">
                <a:latin typeface="Meiryo UI" panose="020B0604030504040204" pitchFamily="34" charset="-128"/>
                <a:ea typeface="Meiryo UI" panose="020B0604030504040204" pitchFamily="34" charset="-128"/>
              </a:rPr>
              <a:t>カロチンが多く含まれている」などです。</a:t>
            </a:r>
            <a:r>
              <a:rPr lang="en-US" altLang="ja-JP" dirty="0">
                <a:latin typeface="Meiryo UI" panose="020B0604030504040204" pitchFamily="34" charset="-128"/>
                <a:ea typeface="Meiryo UI" panose="020B0604030504040204" pitchFamily="34" charset="-128"/>
              </a:rPr>
              <a:t>CSV</a:t>
            </a:r>
            <a:r>
              <a:rPr lang="ja-JP" altLang="en-US">
                <a:latin typeface="Meiryo UI" panose="020B0604030504040204" pitchFamily="34" charset="-128"/>
                <a:ea typeface="Meiryo UI" panose="020B0604030504040204" pitchFamily="34" charset="-128"/>
              </a:rPr>
              <a:t>でアップすると単語と一緒に入力されます。</a:t>
            </a:r>
            <a:endParaRPr lang="en-US" altLang="ja-JP"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07805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E76EE5-1FA8-0ADB-DB3E-FB8A3859CC50}"/>
              </a:ext>
            </a:extLst>
          </p:cNvPr>
          <p:cNvSpPr>
            <a:spLocks noGrp="1"/>
          </p:cNvSpPr>
          <p:nvPr>
            <p:ph type="title"/>
          </p:nvPr>
        </p:nvSpPr>
        <p:spPr/>
        <p:txBody>
          <a:bodyPr/>
          <a:lstStyle/>
          <a:p>
            <a:r>
              <a:rPr kumimoji="1" lang="en-US" altLang="ja-JP" dirty="0"/>
              <a:t>TIPS</a:t>
            </a:r>
            <a:r>
              <a:rPr lang="en-US" altLang="ja-JP" dirty="0"/>
              <a:t>1 </a:t>
            </a:r>
            <a:r>
              <a:rPr lang="ja-JP" altLang="en-US"/>
              <a:t>アップロードする単語の</a:t>
            </a:r>
            <a:r>
              <a:rPr lang="en-US" altLang="ja-JP" dirty="0"/>
              <a:t>csv</a:t>
            </a:r>
            <a:r>
              <a:rPr lang="ja-JP" altLang="en-US"/>
              <a:t>をエクセルで作ると楽</a:t>
            </a:r>
            <a:endParaRPr kumimoji="1" lang="ja-JP" altLang="en-US"/>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C359D954-5C86-1243-D704-55D4B4616232}"/>
              </a:ext>
            </a:extLst>
          </p:cNvPr>
          <p:cNvPicPr>
            <a:picLocks noChangeAspect="1"/>
          </p:cNvPicPr>
          <p:nvPr/>
        </p:nvPicPr>
        <p:blipFill>
          <a:blip r:embed="rId2"/>
          <a:srcRect l="13803" t="61086"/>
          <a:stretch/>
        </p:blipFill>
        <p:spPr>
          <a:xfrm>
            <a:off x="1066798" y="4535179"/>
            <a:ext cx="5555412" cy="1396806"/>
          </a:xfrm>
          <a:prstGeom prst="rect">
            <a:avLst/>
          </a:prstGeom>
        </p:spPr>
      </p:pic>
      <p:sp>
        <p:nvSpPr>
          <p:cNvPr id="8" name="テキスト ボックス 7">
            <a:extLst>
              <a:ext uri="{FF2B5EF4-FFF2-40B4-BE49-F238E27FC236}">
                <a16:creationId xmlns:a16="http://schemas.microsoft.com/office/drawing/2014/main" id="{A70C5AA1-8AA6-FBF2-FA9E-267467830DAC}"/>
              </a:ext>
            </a:extLst>
          </p:cNvPr>
          <p:cNvSpPr txBox="1"/>
          <p:nvPr/>
        </p:nvSpPr>
        <p:spPr>
          <a:xfrm>
            <a:off x="7435969" y="2228671"/>
            <a:ext cx="3623094" cy="1200329"/>
          </a:xfrm>
          <a:prstGeom prst="rect">
            <a:avLst/>
          </a:prstGeom>
          <a:noFill/>
        </p:spPr>
        <p:txBody>
          <a:bodyPr wrap="square" rtlCol="0">
            <a:spAutoFit/>
          </a:bodyPr>
          <a:lstStyle/>
          <a:p>
            <a:r>
              <a:rPr kumimoji="1" lang="ja-JP" altLang="en-US"/>
              <a:t>ヘッダーは</a:t>
            </a:r>
            <a:r>
              <a:rPr kumimoji="1" lang="en-US" altLang="ja-JP" dirty="0" err="1"/>
              <a:t>format.csv</a:t>
            </a:r>
            <a:r>
              <a:rPr kumimoji="1" lang="ja-JP" altLang="en-US"/>
              <a:t>から変えずに</a:t>
            </a:r>
            <a:r>
              <a:rPr lang="ja-JP" altLang="en-US"/>
              <a:t>。</a:t>
            </a:r>
            <a:endParaRPr lang="en-US" altLang="ja-JP" dirty="0"/>
          </a:p>
          <a:p>
            <a:r>
              <a:rPr kumimoji="1" lang="ja-JP" altLang="en-US"/>
              <a:t>その下に追加したい単語とその情報を書いていく</a:t>
            </a:r>
            <a:endParaRPr kumimoji="1" lang="en-US" altLang="ja-JP" dirty="0"/>
          </a:p>
        </p:txBody>
      </p:sp>
      <p:pic>
        <p:nvPicPr>
          <p:cNvPr id="12" name="コンテンツ プレースホルダー 11" descr="テーブル&#10;&#10;自動的に生成された説明">
            <a:extLst>
              <a:ext uri="{FF2B5EF4-FFF2-40B4-BE49-F238E27FC236}">
                <a16:creationId xmlns:a16="http://schemas.microsoft.com/office/drawing/2014/main" id="{98C0BD58-A5AC-8A4E-6C54-7478EE2EF035}"/>
              </a:ext>
            </a:extLst>
          </p:cNvPr>
          <p:cNvPicPr>
            <a:picLocks noGrp="1" noChangeAspect="1"/>
          </p:cNvPicPr>
          <p:nvPr>
            <p:ph idx="1"/>
          </p:nvPr>
        </p:nvPicPr>
        <p:blipFill>
          <a:blip r:embed="rId3"/>
          <a:stretch>
            <a:fillRect/>
          </a:stretch>
        </p:blipFill>
        <p:spPr>
          <a:xfrm>
            <a:off x="663154" y="2046636"/>
            <a:ext cx="6362700" cy="1625600"/>
          </a:xfrm>
        </p:spPr>
      </p:pic>
      <p:sp>
        <p:nvSpPr>
          <p:cNvPr id="14" name="テキスト ボックス 13">
            <a:extLst>
              <a:ext uri="{FF2B5EF4-FFF2-40B4-BE49-F238E27FC236}">
                <a16:creationId xmlns:a16="http://schemas.microsoft.com/office/drawing/2014/main" id="{A745A1FD-070D-4A16-578D-8EE416D215DC}"/>
              </a:ext>
            </a:extLst>
          </p:cNvPr>
          <p:cNvSpPr txBox="1"/>
          <p:nvPr/>
        </p:nvSpPr>
        <p:spPr>
          <a:xfrm>
            <a:off x="7312324" y="4771917"/>
            <a:ext cx="3623094" cy="923330"/>
          </a:xfrm>
          <a:prstGeom prst="rect">
            <a:avLst/>
          </a:prstGeom>
          <a:noFill/>
        </p:spPr>
        <p:txBody>
          <a:bodyPr wrap="square" rtlCol="0">
            <a:spAutoFit/>
          </a:bodyPr>
          <a:lstStyle/>
          <a:p>
            <a:r>
              <a:rPr lang="ja-JP" altLang="en-US"/>
              <a:t>名前をつけて保存→</a:t>
            </a:r>
            <a:endParaRPr lang="en-US" altLang="ja-JP" dirty="0"/>
          </a:p>
          <a:p>
            <a:r>
              <a:rPr kumimoji="1" lang="ja-JP" altLang="en-US"/>
              <a:t>ファイル形式を</a:t>
            </a:r>
            <a:r>
              <a:rPr lang="ja-JP" altLang="en-US"/>
              <a:t>コンマ区切りの</a:t>
            </a:r>
            <a:r>
              <a:rPr lang="en-US" altLang="ja-JP" dirty="0"/>
              <a:t>CSV</a:t>
            </a:r>
            <a:r>
              <a:rPr lang="ja-JP" altLang="en-US"/>
              <a:t>に指定して保存押せば</a:t>
            </a:r>
            <a:r>
              <a:rPr lang="en-US" altLang="ja-JP" dirty="0"/>
              <a:t>OK</a:t>
            </a:r>
            <a:endParaRPr kumimoji="1" lang="en-US" altLang="ja-JP" dirty="0"/>
          </a:p>
        </p:txBody>
      </p:sp>
    </p:spTree>
    <p:extLst>
      <p:ext uri="{BB962C8B-B14F-4D97-AF65-F5344CB8AC3E}">
        <p14:creationId xmlns:p14="http://schemas.microsoft.com/office/powerpoint/2010/main" val="41139969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3673</TotalTime>
  <Words>1126</Words>
  <Application>Microsoft Macintosh PowerPoint</Application>
  <PresentationFormat>ワイド画面</PresentationFormat>
  <Paragraphs>84</Paragraphs>
  <Slides>16</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Meiryo UI</vt:lpstr>
      <vt:lpstr>游ゴシック</vt:lpstr>
      <vt:lpstr>游ゴシック Light</vt:lpstr>
      <vt:lpstr>Arial</vt:lpstr>
      <vt:lpstr>Office テーマ</vt:lpstr>
      <vt:lpstr>Meta-Communication Retrieval-Augmented Generation(MCRAG)</vt:lpstr>
      <vt:lpstr>はじめに</vt:lpstr>
      <vt:lpstr>背景</vt:lpstr>
      <vt:lpstr>使用モデル・設定</vt:lpstr>
      <vt:lpstr>目次</vt:lpstr>
      <vt:lpstr>1. サイドバーメニュー</vt:lpstr>
      <vt:lpstr>2. ホーム</vt:lpstr>
      <vt:lpstr>3. 会話生成</vt:lpstr>
      <vt:lpstr>TIPS1 アップロードする単語のcsvをエクセルで作ると楽</vt:lpstr>
      <vt:lpstr>3. 会話生成</vt:lpstr>
      <vt:lpstr>質問と回答の生成</vt:lpstr>
      <vt:lpstr>ベクトル化</vt:lpstr>
      <vt:lpstr>回答の評価</vt:lpstr>
      <vt:lpstr>ワークフロー実行</vt:lpstr>
      <vt:lpstr>分析ダッシュボード</vt:lpstr>
      <vt:lpstr>カスタマイズ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翔 我妻</dc:creator>
  <cp:lastModifiedBy>翔 我妻</cp:lastModifiedBy>
  <cp:revision>33</cp:revision>
  <dcterms:created xsi:type="dcterms:W3CDTF">2024-10-06T14:49:26Z</dcterms:created>
  <dcterms:modified xsi:type="dcterms:W3CDTF">2025-01-30T15:40:00Z</dcterms:modified>
</cp:coreProperties>
</file>