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0"/>
    <p:restoredTop sz="94673"/>
  </p:normalViewPr>
  <p:slideViewPr>
    <p:cSldViewPr snapToGrid="0">
      <p:cViewPr>
        <p:scale>
          <a:sx n="105" d="100"/>
          <a:sy n="105" d="100"/>
        </p:scale>
        <p:origin x="88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39293-FA37-AD49-BE66-4E628232CAF2}" type="datetimeFigureOut">
              <a:rPr kumimoji="1" lang="zh-CN" altLang="en-US" smtClean="0"/>
              <a:t>2023/1/8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1AD5C-1267-A94B-A6BE-3272B98DF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26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F12F-5D8D-8D09-A98F-680B34895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0C6F-7F3F-C6C3-5911-F3A1EBB16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69A-5480-E182-348D-BFBBEC4D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42D7-F296-634C-B78C-CDDE11F12B50}" type="datetime1">
              <a:rPr kumimoji="1" lang="en-US" altLang="zh-CN" smtClean="0"/>
              <a:t>1/8/23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50DB-9C8C-8A2D-5868-C328FDBF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27CA-AE1A-30FE-1595-59208985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77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8CEA-9204-EA49-B05B-E68F9E17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BDA65-CF3D-8518-0CEB-6D4E3368E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3E275-64DC-C966-F351-0F46F890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E46-CA5D-F646-A56C-4C15173FE5DC}" type="datetime1">
              <a:rPr kumimoji="1" lang="en-US" altLang="zh-CN" smtClean="0"/>
              <a:t>1/8/23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2C49-141A-A048-CA42-A39554BD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A6B7-F3D8-F9C0-7098-EE963876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55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D1B30-C49B-8592-474A-6836988DB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5A3D9-DA2B-8E61-143C-5DCA85DAB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E79E-C0DD-BD90-937E-3875DD85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B459-A36A-A840-9938-FA0F0B314A21}" type="datetime1">
              <a:rPr kumimoji="1" lang="en-US" altLang="zh-CN" smtClean="0"/>
              <a:t>1/8/23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EFF0-3B23-5868-FD6B-20909B98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986B-F8E8-C271-ED9E-0E52CA04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67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297B-4424-E016-01CC-1CC1A3EF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7A6C-2669-4989-E777-9EDCFEAC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FF4C7-BD58-D91C-2154-6FEBC82C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013A-7B29-D24C-B9EE-6C29AE7CDDA0}" type="datetime1">
              <a:rPr kumimoji="1" lang="en-US" altLang="zh-CN" smtClean="0"/>
              <a:t>1/8/23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ED99-406C-C58A-A97D-B8E76B49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D88A0-5F99-C70A-DFAF-0DB28D8C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7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4E19-3C54-EB72-EB64-5C3E1661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DE46-2A82-ABAE-516D-53D575DD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CA03-EBD8-C95A-796D-2B3A3E87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76D4-70BB-5949-8DCA-4FF8BC40949A}" type="datetime1">
              <a:rPr kumimoji="1" lang="en-US" altLang="zh-CN" smtClean="0"/>
              <a:t>1/8/23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04E9-AA53-062A-A82A-356A0F0C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377D8-77C8-928D-465A-7474B8FA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00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1CF8-38F0-ADD6-0280-6B2548FE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4E52-2AD3-3ECD-7E70-02EA5587B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12503-F9D3-B8A1-19F7-3D07EBED9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5313D-8FFB-398D-9743-C0D60E9F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A9B-A98D-F14E-B0F7-E4D92F9062F2}" type="datetime1">
              <a:rPr kumimoji="1" lang="en-US" altLang="zh-CN" smtClean="0"/>
              <a:t>1/8/23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D5E6E-A646-59F5-09C2-EED76BC7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71DBD-EDA7-8600-9BDB-7B821F24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73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D831-A84B-19EB-BDF9-17AF253C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B14EF-5B2E-2D1F-0B31-4648DF2BE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CD912-BE6C-0A67-BD3C-B0063475E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827C8-A6F6-D483-19A6-2296FEA09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E48BE-921D-411A-05F4-160202CDC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08F64-9616-1E83-45D3-C40D8E37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1AA9-5071-D448-9E44-52A260A9E72A}" type="datetime1">
              <a:rPr kumimoji="1" lang="en-US" altLang="zh-CN" smtClean="0"/>
              <a:t>1/8/23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68890-600A-4F78-782F-9E1C09E7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A92DB-2AB8-A6CE-E2C4-6274762E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9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A927-F1AC-419E-A4D0-BA672FE3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E1C8A-5C67-1E42-BFE7-12972F49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7510-4B3F-D144-A120-8803FE16F1B6}" type="datetime1">
              <a:rPr kumimoji="1" lang="en-US" altLang="zh-CN" smtClean="0"/>
              <a:t>1/8/23</a:t>
            </a:fld>
            <a:endParaRPr kumimoji="1"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A8EE7-D5DA-438E-6FAB-D8446140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1BE47-AF9B-DE7B-A474-60481E9E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964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ECA8A-0108-B052-4F0F-A19EBBE8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04CA-2D6A-3D40-A687-945C598AFBFD}" type="datetime1">
              <a:rPr kumimoji="1" lang="en-US" altLang="zh-CN" smtClean="0"/>
              <a:t>1/8/23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72B04-33CC-6516-BD12-8C27A57F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19587-0B91-A5FF-5475-F7DB4680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44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D360-A000-9086-5A0E-F1FA4A45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A927-18FD-2707-2DA5-271A4205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17D59-F458-FE99-B5A8-A6C0E4CC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EA3-38BE-079A-8A09-8DAFFF23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008C-F3D4-6745-B6AA-362FEE3C3FD7}" type="datetime1">
              <a:rPr kumimoji="1" lang="en-US" altLang="zh-CN" smtClean="0"/>
              <a:t>1/8/23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5174-C924-5D7D-DAE9-2EDD0520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69BA1-6FD4-7D7B-74AB-C62CC192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87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2741-2150-6438-6952-AEF9B8B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2BEA5-E8B8-BC6A-97B1-A9F77A48B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DCCAC-31AB-E015-129C-BC8AC24B7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351AE-5739-3204-1D06-9EE9912B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7E8D-F967-984E-8208-DB90127219EF}" type="datetime1">
              <a:rPr kumimoji="1" lang="en-US" altLang="zh-CN" smtClean="0"/>
              <a:t>1/8/23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030D8-3824-7A82-15CF-9059C745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FB911-4DF0-E318-5834-CED5AE2C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02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1BE59-34CF-F0B1-AF7D-97C4E238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01F5B-81FE-0F84-D756-D4D8254D4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9224-D375-A202-6BFB-912D0826D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70E5-07F4-584C-AC59-0C296B5ADB8F}" type="datetime1">
              <a:rPr kumimoji="1" lang="en-US" altLang="zh-CN" smtClean="0"/>
              <a:t>1/8/23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68801-5B07-67FC-0D48-5AFF0D0E0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7CC73-208C-9527-BF0E-44F232F3E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F41E2-1F68-3541-B4FE-A9CD07048E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63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76928F-0B12-A097-1060-8EC5E346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4" y="1458455"/>
            <a:ext cx="11745611" cy="394108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576AAD-4D62-8F1C-D14F-6722E0DD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874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AFC5-160E-217F-85E7-1AB03DA0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F37B-4D0B-A134-C103-81E1F0A0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u="sng" dirty="0"/>
              <a:t>A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traffic analysis method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to detect </a:t>
            </a:r>
            <a:r>
              <a:rPr kumimoji="1" lang="en-US" altLang="zh-CN" b="1" u="sng" dirty="0"/>
              <a:t>Tor-based</a:t>
            </a:r>
            <a:r>
              <a:rPr kumimoji="1" lang="en-US" altLang="zh-CN" u="sng" dirty="0"/>
              <a:t> malware network activity.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Challenge</a:t>
            </a:r>
            <a:r>
              <a:rPr kumimoji="1" lang="en-US" altLang="zh-CN" dirty="0"/>
              <a:t>: Tor traffic is anonymous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 encrypted, how to distinguish benign traffic &amp; malware traffic?</a:t>
            </a:r>
          </a:p>
          <a:p>
            <a:r>
              <a:rPr kumimoji="1" lang="en-US" altLang="zh-CN" dirty="0"/>
              <a:t>A machine learning mechanism with FPR of 0.7% on 0day-malware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 proposed.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F61DE-B4C7-D2B6-213F-5356C964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00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AFC5-160E-217F-85E7-1AB03DA0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B269224-CB8B-7E15-F5A6-B19AD1D5A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6172200" cy="40005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2BE3C-CBB0-4253-1981-9AEC6D344E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Infected hosts usually need network connection to be controlled by attackers.</a:t>
            </a:r>
          </a:p>
          <a:p>
            <a:r>
              <a:rPr kumimoji="1" lang="en-US" altLang="zh-CN" dirty="0"/>
              <a:t>Common detect methods (based on IP address, port &amp; DPI) could be useless if malware uses Tor to anonymized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 traffic.</a:t>
            </a:r>
          </a:p>
          <a:p>
            <a:r>
              <a:rPr kumimoji="1" lang="en-US" altLang="zh-CN" dirty="0"/>
              <a:t>Traffic analysis is a way to get information from the </a:t>
            </a:r>
            <a:r>
              <a:rPr kumimoji="1" lang="en-US" altLang="zh-CN" b="1" dirty="0">
                <a:solidFill>
                  <a:srgbClr val="FF0000"/>
                </a:solidFill>
              </a:rPr>
              <a:t>patterns</a:t>
            </a:r>
            <a:r>
              <a:rPr kumimoji="1" lang="en-US" altLang="zh-CN" dirty="0"/>
              <a:t> of the captured packets.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94CAC-2848-C0C0-51EA-CBDEFE9D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53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AFC5-160E-217F-85E7-1AB03DA0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 - Malwares</a:t>
            </a:r>
            <a:endParaRPr kumimoji="1" lang="zh-CN" altLang="en-US" dirty="0"/>
          </a:p>
        </p:txBody>
      </p:sp>
      <p:pic>
        <p:nvPicPr>
          <p:cNvPr id="5" name="Content Placeholder 4" descr="Diagram, venn diagram&#10;&#10;Description automatically generated">
            <a:extLst>
              <a:ext uri="{FF2B5EF4-FFF2-40B4-BE49-F238E27FC236}">
                <a16:creationId xmlns:a16="http://schemas.microsoft.com/office/drawing/2014/main" id="{8E2100D0-98CB-0B70-B8A0-ECC9C01DA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0" y="892334"/>
            <a:ext cx="5257212" cy="310896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5ADF0F-6C51-F123-3205-B77A38FC0A5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523 samples (binary files) are filtered and downloaded which can generate 2-direction Tor traffic.</a:t>
            </a:r>
          </a:p>
          <a:p>
            <a:r>
              <a:rPr kumimoji="1" lang="en-US" altLang="zh-CN" dirty="0">
                <a:solidFill>
                  <a:srgbClr val="24292E"/>
                </a:solidFill>
                <a:latin typeface="-apple-system"/>
              </a:rPr>
              <a:t>These samples are characterized with category</a:t>
            </a:r>
            <a:r>
              <a:rPr kumimoji="1" lang="zh-CN" alt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kumimoji="1" lang="en-US" altLang="zh-CN" dirty="0">
                <a:solidFill>
                  <a:srgbClr val="24292E"/>
                </a:solidFill>
                <a:latin typeface="-apple-system"/>
              </a:rPr>
              <a:t>labels.</a:t>
            </a:r>
          </a:p>
          <a:p>
            <a:r>
              <a:rPr kumimoji="1" lang="en-US" altLang="zh-CN" dirty="0">
                <a:solidFill>
                  <a:srgbClr val="24292E"/>
                </a:solidFill>
                <a:latin typeface="-apple-system"/>
              </a:rPr>
              <a:t>Traffic are generated when malwares are run in sandbox.</a:t>
            </a:r>
          </a:p>
          <a:p>
            <a:endParaRPr kumimoji="1" lang="en-US" altLang="zh-C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C5691A-C82C-7CC8-B776-F4E93854467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9189CB01-D41B-1BB0-6273-5AE4A80E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49040"/>
            <a:ext cx="5605205" cy="310896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7EF693-1931-F621-BEF5-3EFD2BDC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72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AFC5-160E-217F-85E7-1AB03DA0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 - Benign traffic</a:t>
            </a:r>
            <a:endParaRPr kumimoji="1" lang="zh-CN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5ADF0F-6C51-F123-3205-B77A38FC0A5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Two sources of benign traffic is used: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 dirty="0"/>
              <a:t>Generated browsing traffic.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 dirty="0"/>
              <a:t>Collected data.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Streams are extracted and labeled, as part of the dataset used to train machine learning models.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C5691A-C82C-7CC8-B776-F4E93854467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61708D-76FF-4320-3D8A-0BC40480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09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AFC5-160E-217F-85E7-1AB03DA0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Methodology - Classification Features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F37B-4D0B-A134-C103-81E1F0A0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0536" cy="4351338"/>
          </a:xfrm>
        </p:spPr>
        <p:txBody>
          <a:bodyPr/>
          <a:lstStyle/>
          <a:p>
            <a:r>
              <a:rPr kumimoji="1" lang="en-US" altLang="zh-CN" b="1" dirty="0"/>
              <a:t>Connection-level features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set consists of 150 WF features proposed by Hayes et al. is used.*</a:t>
            </a:r>
          </a:p>
          <a:p>
            <a:r>
              <a:rPr kumimoji="1" lang="en-US" altLang="zh-CN" b="1" dirty="0"/>
              <a:t>Host-level features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shown in table, this paper proposed a set of novel features to capture malware behavior that may be exposed by analyzing all Tor connections initiated by a host.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E52EC-8781-1F9C-7E68-EA3B756C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27906-B9C1-905A-6A0B-7021CA7FB511}"/>
              </a:ext>
            </a:extLst>
          </p:cNvPr>
          <p:cNvSpPr txBox="1"/>
          <p:nvPr/>
        </p:nvSpPr>
        <p:spPr>
          <a:xfrm>
            <a:off x="564639" y="6411954"/>
            <a:ext cx="10411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4292E"/>
                </a:solidFill>
                <a:effectLst/>
                <a:latin typeface="-apple-system"/>
              </a:rPr>
              <a:t>*: Jamie Hayes and George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-apple-system"/>
              </a:rPr>
              <a:t>Danezis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-apple-system"/>
              </a:rPr>
              <a:t>. 2016. k-fingerprinting: A Robust Scalable Website Fingerprinting Technique. In 25th USENIX Security Symposium ( USENIX Security 16 ). 1187–1203.</a:t>
            </a:r>
            <a:endParaRPr kumimoji="1" lang="zh-CN" altLang="en-US" sz="10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E4D7B-0FD0-666C-18F6-30F6B05A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8" y="1274568"/>
            <a:ext cx="4218433" cy="513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0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AFC5-160E-217F-85E7-1AB03DA0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Methodology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Training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F37B-4D0B-A134-C103-81E1F0A0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453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Amazon’s </a:t>
            </a:r>
            <a:r>
              <a:rPr lang="en-US" b="0" i="1" dirty="0">
                <a:solidFill>
                  <a:srgbClr val="24292E"/>
                </a:solidFill>
                <a:effectLst/>
                <a:latin typeface="-apple-system"/>
              </a:rPr>
              <a:t>AutoGluon </a:t>
            </a:r>
            <a:r>
              <a:rPr lang="en-US" b="0" dirty="0">
                <a:solidFill>
                  <a:srgbClr val="24292E"/>
                </a:solidFill>
                <a:effectLst/>
                <a:latin typeface="-apple-system"/>
              </a:rPr>
              <a:t>is used to optimized classifier performance during training process.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-apple-system"/>
              </a:rPr>
              <a:t>Algorithms based on decision trees - </a:t>
            </a:r>
            <a:r>
              <a:rPr lang="en-US" b="0" i="1" dirty="0" err="1">
                <a:solidFill>
                  <a:srgbClr val="24292E"/>
                </a:solidFill>
                <a:effectLst/>
                <a:latin typeface="-apple-system"/>
              </a:rPr>
              <a:t>LightGBM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&amp; </a:t>
            </a:r>
            <a:r>
              <a:rPr lang="en-US" b="0" i="1" dirty="0" err="1">
                <a:solidFill>
                  <a:srgbClr val="24292E"/>
                </a:solidFill>
                <a:effectLst/>
                <a:latin typeface="-apple-system"/>
              </a:rPr>
              <a:t>XGBoost</a:t>
            </a:r>
            <a:r>
              <a:rPr lang="en-US" b="0" dirty="0">
                <a:solidFill>
                  <a:srgbClr val="24292E"/>
                </a:solidFill>
                <a:effectLst/>
                <a:latin typeface="-apple-system"/>
              </a:rPr>
              <a:t> perform better than Deep Learning models, with precision up to 93.33%.</a:t>
            </a:r>
          </a:p>
          <a:p>
            <a:r>
              <a:rPr kumimoji="1" lang="en-US" altLang="zh-CN" dirty="0"/>
              <a:t>Host-level features perform better than connection-level features.</a:t>
            </a:r>
            <a:endParaRPr lang="en-US" b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3A7B5-92BB-F82D-73DE-0CC5B4DF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7</a:t>
            </a:fld>
            <a:endParaRPr kumimoji="1" lang="zh-CN" alt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67CEFCC-44EF-968F-A975-664C55FD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31562"/>
            <a:ext cx="9144000" cy="226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8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AFC5-160E-217F-85E7-1AB03DA0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95F8CA1E-3CDC-3D2A-18F4-FA7FB491E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4380" y="2798858"/>
            <a:ext cx="4669778" cy="24048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18CF8-CE6C-8BDF-2E66-8B40B3AF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1E2-1F68-3541-B4FE-A9CD07048E2F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C5638-04B4-D141-D6D3-F1C55C31D60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661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Best performance model (</a:t>
            </a:r>
            <a:r>
              <a:rPr kumimoji="1" lang="en-US" altLang="zh-CN" dirty="0" err="1"/>
              <a:t>LightGBM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host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features)  is used in evaluation phase.</a:t>
            </a:r>
          </a:p>
          <a:p>
            <a:r>
              <a:rPr kumimoji="1" lang="en-US" altLang="zh-CN" dirty="0"/>
              <a:t>When facing 0-day malwares, this classifier can identify </a:t>
            </a:r>
            <a:r>
              <a:rPr kumimoji="1" lang="en-US" altLang="zh-CN" b="1" dirty="0"/>
              <a:t>all</a:t>
            </a:r>
            <a:r>
              <a:rPr kumimoji="1" lang="en-US" altLang="zh-CN" dirty="0"/>
              <a:t> (100% recall) malware network connections </a:t>
            </a:r>
            <a:r>
              <a:rPr kumimoji="1" lang="en-US" altLang="zh-CN" b="1" dirty="0"/>
              <a:t>no matter what the proportion</a:t>
            </a:r>
            <a:r>
              <a:rPr kumimoji="1" lang="en-US" altLang="zh-CN" dirty="0"/>
              <a:t> of malware is.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01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357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 2013 - 2022</vt:lpstr>
      <vt:lpstr>PowerPoint Presentation</vt:lpstr>
      <vt:lpstr>Introduction</vt:lpstr>
      <vt:lpstr>Background</vt:lpstr>
      <vt:lpstr>Dataset - Malwares</vt:lpstr>
      <vt:lpstr>Dataset - Benign traffic</vt:lpstr>
      <vt:lpstr>Methodology - Classification Features</vt:lpstr>
      <vt:lpstr>Methodology – Classifier Training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Flynnoct</dc:creator>
  <cp:lastModifiedBy>Flynnoct</cp:lastModifiedBy>
  <cp:revision>56</cp:revision>
  <dcterms:created xsi:type="dcterms:W3CDTF">2023-01-08T07:49:34Z</dcterms:created>
  <dcterms:modified xsi:type="dcterms:W3CDTF">2023-01-08T08:52:39Z</dcterms:modified>
</cp:coreProperties>
</file>