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1E069-4D08-4422-B083-72120FAE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8B3A4F-0997-4AFD-AA59-E6257A292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BBE5A-6E5B-42FE-92CD-57135EEC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55FE-3FDA-484C-A9AC-5D125156A57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2181F-49C0-4CE7-A982-06BCC85D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EC5FB-67D8-4894-BE9C-D6D0BD62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B4E9-78F2-486A-B507-D8CC640E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4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20D3D-1505-435B-BCDB-324AB619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935E7D-BCF8-4537-9212-3D19D1C27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04089-B15A-48B5-BE6E-1EB6E7BE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55FE-3FDA-484C-A9AC-5D125156A57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4932C-9A56-46C0-83F8-D7C0F3AC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FC8EE-A840-44C8-9959-10E5F3A6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B4E9-78F2-486A-B507-D8CC640E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7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A2EC3D-EF24-4A1F-88EE-8E0E17DF1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ACE130-34CA-4553-B86D-0C12CC13A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DEAEB-340B-4CE6-9028-0B2332F4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55FE-3FDA-484C-A9AC-5D125156A57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487A62-094E-4AE9-8021-592C6B41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D389B-DBA5-415C-B27D-2A0FB1D3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B4E9-78F2-486A-B507-D8CC640E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4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8D40-E9D2-474A-BD14-3A8672B4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F37DF-2A7B-4D61-B99A-7A42C52B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74533-EC54-4CD4-AD96-6920A002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55FE-3FDA-484C-A9AC-5D125156A57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2B958-7C12-4CC2-82D1-C5336585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82909-BF72-4EE3-AB68-F1A0120A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B4E9-78F2-486A-B507-D8CC640E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80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0A610-9B4C-4155-8929-AC3F3FCA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396247-A058-4847-9995-8AD20A85E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2C9CD-6DBC-4203-BEE0-0FD9265B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55FE-3FDA-484C-A9AC-5D125156A57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619EB-3C22-43F3-B649-E32DC717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943C2-A403-4465-90AE-4E369861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B4E9-78F2-486A-B507-D8CC640E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2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84506-271C-49F9-8922-927F1A8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45DD9-C48B-4C75-A78C-7307E302D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BC4E31-8356-4C53-B819-5D07E982A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231DBB-540D-418C-BE7B-AFC8A912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55FE-3FDA-484C-A9AC-5D125156A57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398737-847C-4843-AC3C-AB6C39E8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BEF6D8-8289-485F-89BC-7E355BBC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B4E9-78F2-486A-B507-D8CC640E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8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B35CE-3A26-4DFD-ADD4-6126B06B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C9949-63AA-47A4-92F0-D22D95A9E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65131D-AEB0-432F-846D-83B4343FB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1DD82D-5320-40FB-8A21-DB01FEF0D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9626DA-C831-4F30-86AC-2F1F5712A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1C2057-527E-4104-9459-FB1F1E99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55FE-3FDA-484C-A9AC-5D125156A57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4AD73B-59A2-4A4D-A3B1-B90460E1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E6F7BC-C5EA-4E5B-AE60-29FAC5BA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B4E9-78F2-486A-B507-D8CC640E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2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866F2-F3ED-4AD8-9F8B-9EACCF5D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1835E3-8ABD-43F2-A16F-3F39D526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55FE-3FDA-484C-A9AC-5D125156A57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85B8DF-7F3B-45D8-8A89-0891A202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3E2691-A086-4778-8738-45326A0D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B4E9-78F2-486A-B507-D8CC640E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7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77E6B9-3431-4A61-9869-9A0ABB6D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55FE-3FDA-484C-A9AC-5D125156A57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E87803-4FAE-43BF-9E93-6C2E46A2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1EC22-4B6A-469A-A2B7-FA98498F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B4E9-78F2-486A-B507-D8CC640E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67715-7B78-4B60-8E69-730A5560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A0A94-395F-4FF5-9604-2E9C5975D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D59011-3342-476D-9A8A-CCE814853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50B06-6D76-4297-B424-DA6AC7BC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55FE-3FDA-484C-A9AC-5D125156A57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4C750E-008C-4030-B3E0-07420C90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A52023-A88B-41A7-9023-BE6CDB82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B4E9-78F2-486A-B507-D8CC640E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5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0B379-1E51-4158-B15A-0DD1F9CC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F2EA39-5597-4565-A7B8-C1195A1E7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ED5735-6CD9-4F8C-AB3B-B99B99500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18812D-2D3B-42F5-82DB-AB9D33C9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55FE-3FDA-484C-A9AC-5D125156A57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7C051-A761-4BA0-94D6-6DC74CA4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848E09-1EEC-4F80-968E-2F70CC57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B4E9-78F2-486A-B507-D8CC640E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8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736172-F5BC-453D-ACE1-43EA0BA1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AA4A4-5CBB-48A1-81D8-A734F3C8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B48E2-1E5D-4261-A5E4-FDF0705F3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55FE-3FDA-484C-A9AC-5D125156A57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34E60-0DCE-4F41-AC3C-743E72E34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815D8-F15E-4A8F-93C1-E49F93A20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B4E9-78F2-486A-B507-D8CC640E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6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ypigmong/SH-shop" TargetMode="External"/><Relationship Id="rId2" Type="http://schemas.openxmlformats.org/officeDocument/2006/relationships/hyperlink" Target="http://3.38.153.113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-this-and-that.tistory.com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544A7-0E2D-4B4A-B1DA-DB26CD9E2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0" y="1021080"/>
            <a:ext cx="9144000" cy="2387600"/>
          </a:xfrm>
        </p:spPr>
        <p:txBody>
          <a:bodyPr/>
          <a:lstStyle/>
          <a:p>
            <a:r>
              <a:rPr lang="en-US" altLang="ko-KR" dirty="0" err="1">
                <a:solidFill>
                  <a:srgbClr val="0070C0"/>
                </a:solidFill>
              </a:rPr>
              <a:t>SHBook</a:t>
            </a:r>
            <a:br>
              <a:rPr lang="en-US" altLang="ko-KR" dirty="0"/>
            </a:br>
            <a:r>
              <a:rPr lang="ko-KR" altLang="en-US" dirty="0"/>
              <a:t>스프링 포트폴리오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B7A4C2-745F-4BF1-9595-82E5F0B44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760" y="4181158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Aws </a:t>
            </a:r>
            <a:r>
              <a:rPr lang="ko-KR" altLang="en-US" dirty="0"/>
              <a:t>배포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http://3.38.153.113/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GitHub - </a:t>
            </a:r>
            <a:r>
              <a:rPr lang="en-US" altLang="ko-KR" dirty="0" err="1">
                <a:hlinkClick r:id="rId3"/>
              </a:rPr>
              <a:t>flypigmong</a:t>
            </a:r>
            <a:r>
              <a:rPr lang="en-US" altLang="ko-KR" dirty="0">
                <a:hlinkClick r:id="rId3"/>
              </a:rPr>
              <a:t>/SH-shop</a:t>
            </a:r>
            <a:endParaRPr lang="en-US" altLang="ko-KR" dirty="0"/>
          </a:p>
          <a:p>
            <a:r>
              <a:rPr lang="ko-KR" altLang="en-US" dirty="0"/>
              <a:t>블로그 주소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https://h-this-and-that.tistory.com/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21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8DA49-EC46-4183-B931-29BB2BD2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85" y="221745"/>
            <a:ext cx="3023188" cy="67538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UI </a:t>
            </a:r>
            <a:r>
              <a:rPr lang="ko-KR" altLang="en-US" dirty="0"/>
              <a:t>설계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0723BF-C14E-428F-B55F-6707BC70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08" y="1772077"/>
            <a:ext cx="1509097" cy="20728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293AB7-39BA-4F99-BB1D-166572CDB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64" y="1341574"/>
            <a:ext cx="1667007" cy="13789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168DA57-B43D-4FDE-A9A3-10CC26F22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799" y="3165004"/>
            <a:ext cx="1549428" cy="1034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4471E2C-2034-4A64-82DA-822BD4824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05" y="2747555"/>
            <a:ext cx="1746026" cy="181410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D9AAA93-6E99-45D1-A504-765960C534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746" y="4821752"/>
            <a:ext cx="1321050" cy="138473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FB28B02-281C-4D04-B13A-4695D215A4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58" y="4879680"/>
            <a:ext cx="1526180" cy="148938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09841B6-10A7-4D44-B5EF-CD98C91647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2" y="5071045"/>
            <a:ext cx="1549428" cy="143334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450564B-3FA3-4CFB-BF8E-47ED583B8C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60" y="253700"/>
            <a:ext cx="1683548" cy="125379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751AB2C-528E-4C43-9576-E3B1DFA568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73" y="4753506"/>
            <a:ext cx="1457092" cy="1205343"/>
          </a:xfrm>
          <a:prstGeom prst="rect">
            <a:avLst/>
          </a:prstGeom>
        </p:spPr>
      </p:pic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3690F93-7988-433F-BE3D-05FF8C3CCF56}"/>
              </a:ext>
            </a:extLst>
          </p:cNvPr>
          <p:cNvCxnSpPr>
            <a:cxnSpLocks/>
          </p:cNvCxnSpPr>
          <p:nvPr/>
        </p:nvCxnSpPr>
        <p:spPr>
          <a:xfrm>
            <a:off x="4796444" y="2390108"/>
            <a:ext cx="1442574" cy="1038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88D7C830-4D37-4F04-8DE8-82BF1B92EB03}"/>
              </a:ext>
            </a:extLst>
          </p:cNvPr>
          <p:cNvCxnSpPr/>
          <p:nvPr/>
        </p:nvCxnSpPr>
        <p:spPr>
          <a:xfrm flipV="1">
            <a:off x="4547062" y="897775"/>
            <a:ext cx="1263534" cy="98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C379571-ED16-4976-BA8A-8AE6F243E719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1141116" y="4582973"/>
            <a:ext cx="97614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44D9E3-CC2E-4AE5-A4B6-E680B7F01B97}"/>
              </a:ext>
            </a:extLst>
          </p:cNvPr>
          <p:cNvCxnSpPr/>
          <p:nvPr/>
        </p:nvCxnSpPr>
        <p:spPr>
          <a:xfrm flipV="1">
            <a:off x="2394027" y="2310938"/>
            <a:ext cx="482177" cy="7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7DD6563-4CE9-4E95-8941-47FC74DC46AE}"/>
              </a:ext>
            </a:extLst>
          </p:cNvPr>
          <p:cNvCxnSpPr/>
          <p:nvPr/>
        </p:nvCxnSpPr>
        <p:spPr>
          <a:xfrm>
            <a:off x="2522220" y="3297161"/>
            <a:ext cx="353984" cy="31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A6071A4D-E881-4C37-A0D5-DFF1E0FD31C0}"/>
              </a:ext>
            </a:extLst>
          </p:cNvPr>
          <p:cNvCxnSpPr>
            <a:cxnSpLocks/>
          </p:cNvCxnSpPr>
          <p:nvPr/>
        </p:nvCxnSpPr>
        <p:spPr>
          <a:xfrm>
            <a:off x="4975455" y="2024719"/>
            <a:ext cx="469074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66600D1-4A4A-45BF-8729-7EA1C1219EF6}"/>
              </a:ext>
            </a:extLst>
          </p:cNvPr>
          <p:cNvCxnSpPr>
            <a:cxnSpLocks/>
          </p:cNvCxnSpPr>
          <p:nvPr/>
        </p:nvCxnSpPr>
        <p:spPr>
          <a:xfrm>
            <a:off x="2699212" y="5181673"/>
            <a:ext cx="750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2931B21-BC14-43D9-9161-4B3460F36410}"/>
              </a:ext>
            </a:extLst>
          </p:cNvPr>
          <p:cNvCxnSpPr>
            <a:cxnSpLocks/>
          </p:cNvCxnSpPr>
          <p:nvPr/>
        </p:nvCxnSpPr>
        <p:spPr>
          <a:xfrm>
            <a:off x="5342306" y="5178975"/>
            <a:ext cx="750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07A0CAD-7A8B-4D56-8A88-C31CA6AD2DCB}"/>
              </a:ext>
            </a:extLst>
          </p:cNvPr>
          <p:cNvCxnSpPr>
            <a:cxnSpLocks/>
          </p:cNvCxnSpPr>
          <p:nvPr/>
        </p:nvCxnSpPr>
        <p:spPr>
          <a:xfrm>
            <a:off x="8251357" y="5234466"/>
            <a:ext cx="750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CC80023-650E-46A7-AFF7-F3A8043F75C5}"/>
              </a:ext>
            </a:extLst>
          </p:cNvPr>
          <p:cNvSpPr/>
          <p:nvPr/>
        </p:nvSpPr>
        <p:spPr>
          <a:xfrm>
            <a:off x="10868980" y="4094903"/>
            <a:ext cx="1176518" cy="3990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2CC843C-CE47-4F71-81FD-6A5A880E7214}"/>
              </a:ext>
            </a:extLst>
          </p:cNvPr>
          <p:cNvSpPr/>
          <p:nvPr/>
        </p:nvSpPr>
        <p:spPr>
          <a:xfrm>
            <a:off x="1711131" y="4469819"/>
            <a:ext cx="1446453" cy="3990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 페이지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580E65C-EB85-4B19-AB0D-D3C89C043AE7}"/>
              </a:ext>
            </a:extLst>
          </p:cNvPr>
          <p:cNvSpPr/>
          <p:nvPr/>
        </p:nvSpPr>
        <p:spPr>
          <a:xfrm>
            <a:off x="3783187" y="917291"/>
            <a:ext cx="914400" cy="3990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438D299-7257-427A-A28F-C85746C5B978}"/>
              </a:ext>
            </a:extLst>
          </p:cNvPr>
          <p:cNvSpPr/>
          <p:nvPr/>
        </p:nvSpPr>
        <p:spPr>
          <a:xfrm>
            <a:off x="7668271" y="358300"/>
            <a:ext cx="1333655" cy="3990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정보 변경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E882C1F-9F70-4E5A-AD36-0FB6648CE445}"/>
              </a:ext>
            </a:extLst>
          </p:cNvPr>
          <p:cNvSpPr/>
          <p:nvPr/>
        </p:nvSpPr>
        <p:spPr>
          <a:xfrm>
            <a:off x="10208454" y="185769"/>
            <a:ext cx="1683548" cy="3990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관리자페이지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EC1D8CF-76B9-4196-AA3C-F0ED7AB0C3D2}"/>
              </a:ext>
            </a:extLst>
          </p:cNvPr>
          <p:cNvSpPr/>
          <p:nvPr/>
        </p:nvSpPr>
        <p:spPr>
          <a:xfrm>
            <a:off x="10868977" y="5970053"/>
            <a:ext cx="1176519" cy="3990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주문하기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FE5BC46-8AD3-4D12-9EC7-52DB12BC784E}"/>
              </a:ext>
            </a:extLst>
          </p:cNvPr>
          <p:cNvSpPr/>
          <p:nvPr/>
        </p:nvSpPr>
        <p:spPr>
          <a:xfrm>
            <a:off x="1278741" y="1259168"/>
            <a:ext cx="914400" cy="3990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C6D654C-0DD5-488C-A7B9-2B89407EA346}"/>
              </a:ext>
            </a:extLst>
          </p:cNvPr>
          <p:cNvSpPr/>
          <p:nvPr/>
        </p:nvSpPr>
        <p:spPr>
          <a:xfrm>
            <a:off x="7953002" y="5970053"/>
            <a:ext cx="1232561" cy="3990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장바구니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118DB13-DAFE-4206-9F98-3DFAE069BF05}"/>
              </a:ext>
            </a:extLst>
          </p:cNvPr>
          <p:cNvSpPr/>
          <p:nvPr/>
        </p:nvSpPr>
        <p:spPr>
          <a:xfrm>
            <a:off x="3783187" y="6169558"/>
            <a:ext cx="1470457" cy="3990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상세 페이지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00C9B54-7EF3-4213-A243-237A34F39984}"/>
              </a:ext>
            </a:extLst>
          </p:cNvPr>
          <p:cNvSpPr/>
          <p:nvPr/>
        </p:nvSpPr>
        <p:spPr>
          <a:xfrm>
            <a:off x="4737415" y="3859534"/>
            <a:ext cx="1168558" cy="3990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회원가입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B6312DA5-1451-43AD-81C2-EBE7D408EF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50" y="752348"/>
            <a:ext cx="2311201" cy="177600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26471D7-02AD-461C-BCFB-E1798E9AC28E}"/>
              </a:ext>
            </a:extLst>
          </p:cNvPr>
          <p:cNvSpPr txBox="1"/>
          <p:nvPr/>
        </p:nvSpPr>
        <p:spPr>
          <a:xfrm>
            <a:off x="8495877" y="1540230"/>
            <a:ext cx="126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관리자 로그인</a:t>
            </a: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DF12E9AA-FE30-4987-8534-0E6D24D046A9}"/>
              </a:ext>
            </a:extLst>
          </p:cNvPr>
          <p:cNvCxnSpPr>
            <a:cxnSpLocks/>
          </p:cNvCxnSpPr>
          <p:nvPr/>
        </p:nvCxnSpPr>
        <p:spPr>
          <a:xfrm>
            <a:off x="4705858" y="2171516"/>
            <a:ext cx="5263242" cy="5764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7AA56C38-8AAD-4B61-A044-313B3304C5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244" y="2334100"/>
            <a:ext cx="1644560" cy="1760803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A45F32F1-6500-413D-80A7-208521D47621}"/>
              </a:ext>
            </a:extLst>
          </p:cNvPr>
          <p:cNvSpPr/>
          <p:nvPr/>
        </p:nvSpPr>
        <p:spPr>
          <a:xfrm>
            <a:off x="7581208" y="4162650"/>
            <a:ext cx="1138837" cy="3990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마이룸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9AF390C-CB39-47C3-9A8B-30866841EFB5}"/>
              </a:ext>
            </a:extLst>
          </p:cNvPr>
          <p:cNvSpPr txBox="1"/>
          <p:nvPr/>
        </p:nvSpPr>
        <p:spPr>
          <a:xfrm>
            <a:off x="4975454" y="2835438"/>
            <a:ext cx="1370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일반회원 </a:t>
            </a:r>
            <a:r>
              <a:rPr lang="ko-KR" altLang="en-US" sz="12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56333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9B85B7-4FD6-4C93-99B7-77B304458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94" y="257690"/>
            <a:ext cx="6931706" cy="6342611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FBAB90C-5912-4E51-B9D3-CF7D903FC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916976"/>
              </p:ext>
            </p:extLst>
          </p:nvPr>
        </p:nvGraphicFramePr>
        <p:xfrm>
          <a:off x="274602" y="899742"/>
          <a:ext cx="4867564" cy="58418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3782">
                  <a:extLst>
                    <a:ext uri="{9D8B030D-6E8A-4147-A177-3AD203B41FA5}">
                      <a16:colId xmlns:a16="http://schemas.microsoft.com/office/drawing/2014/main" val="3901391719"/>
                    </a:ext>
                  </a:extLst>
                </a:gridCol>
                <a:gridCol w="2433782">
                  <a:extLst>
                    <a:ext uri="{9D8B030D-6E8A-4147-A177-3AD203B41FA5}">
                      <a16:colId xmlns:a16="http://schemas.microsoft.com/office/drawing/2014/main" val="114782306"/>
                    </a:ext>
                  </a:extLst>
                </a:gridCol>
              </a:tblGrid>
              <a:tr h="371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85685"/>
                  </a:ext>
                </a:extLst>
              </a:tr>
              <a:tr h="4307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book_member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189655"/>
                  </a:ext>
                </a:extLst>
              </a:tr>
              <a:tr h="4307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sh_book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762563"/>
                  </a:ext>
                </a:extLst>
              </a:tr>
              <a:tr h="4307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sh_author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작가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352236"/>
                  </a:ext>
                </a:extLst>
              </a:tr>
              <a:tr h="215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sh_bcate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 카테고리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892611"/>
                  </a:ext>
                </a:extLst>
              </a:tr>
              <a:tr h="215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sh_nation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작가 국적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00211"/>
                  </a:ext>
                </a:extLst>
              </a:tr>
              <a:tr h="4307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sh_image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 이미지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97018"/>
                  </a:ext>
                </a:extLst>
              </a:tr>
              <a:tr h="4307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sh_cart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장바구니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44559"/>
                  </a:ext>
                </a:extLst>
              </a:tr>
              <a:tr h="4307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sh_orderItem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주문하기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91518"/>
                  </a:ext>
                </a:extLst>
              </a:tr>
              <a:tr h="4307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sh_order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 상세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2922"/>
                  </a:ext>
                </a:extLst>
              </a:tr>
              <a:tr h="4307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sh_reply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 리뷰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70353"/>
                  </a:ext>
                </a:extLst>
              </a:tr>
              <a:tr h="4307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sh_customer_center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고객센터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09849"/>
                  </a:ext>
                </a:extLst>
              </a:tr>
              <a:tr h="4307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sh_cusreply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고객센터 댓글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915689"/>
                  </a:ext>
                </a:extLst>
              </a:tr>
              <a:tr h="4307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sh_alarm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고객센터 알림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3647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5B3A612C-24DD-46A7-B5B6-0D128D49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02" y="116373"/>
            <a:ext cx="3023188" cy="67538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DB 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3295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0784612-BA99-47A5-9631-4D67B791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02" y="116373"/>
            <a:ext cx="4114518" cy="112222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DB </a:t>
            </a:r>
            <a:r>
              <a:rPr lang="ko-KR" altLang="en-US" dirty="0"/>
              <a:t>설계</a:t>
            </a:r>
            <a:br>
              <a:rPr lang="en-US" altLang="ko-KR" dirty="0"/>
            </a:br>
            <a:r>
              <a:rPr lang="en-US" altLang="ko-KR" sz="2000" dirty="0"/>
              <a:t>------------------------------------</a:t>
            </a:r>
            <a:br>
              <a:rPr lang="en-US" altLang="ko-KR" dirty="0"/>
            </a:br>
            <a:r>
              <a:rPr lang="ko-KR" altLang="en-US" sz="1800" dirty="0"/>
              <a:t>테이블 설명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7952A4D-2E19-4CA8-B9C5-276D6DCB816D}"/>
              </a:ext>
            </a:extLst>
          </p:cNvPr>
          <p:cNvSpPr txBox="1">
            <a:spLocks/>
          </p:cNvSpPr>
          <p:nvPr/>
        </p:nvSpPr>
        <p:spPr>
          <a:xfrm>
            <a:off x="8503921" y="390692"/>
            <a:ext cx="3483032" cy="573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/>
              <a:t>book_member</a:t>
            </a:r>
            <a:endParaRPr lang="ko-KR" altLang="en-US" sz="36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6B4CAC8-C0F3-4E5E-B6D5-69D717695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781008"/>
              </p:ext>
            </p:extLst>
          </p:nvPr>
        </p:nvGraphicFramePr>
        <p:xfrm>
          <a:off x="274602" y="1617441"/>
          <a:ext cx="11454938" cy="4800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463">
                  <a:extLst>
                    <a:ext uri="{9D8B030D-6E8A-4147-A177-3AD203B41FA5}">
                      <a16:colId xmlns:a16="http://schemas.microsoft.com/office/drawing/2014/main" val="3981455913"/>
                    </a:ext>
                  </a:extLst>
                </a:gridCol>
                <a:gridCol w="1921391">
                  <a:extLst>
                    <a:ext uri="{9D8B030D-6E8A-4147-A177-3AD203B41FA5}">
                      <a16:colId xmlns:a16="http://schemas.microsoft.com/office/drawing/2014/main" val="3685671585"/>
                    </a:ext>
                  </a:extLst>
                </a:gridCol>
                <a:gridCol w="1899599">
                  <a:extLst>
                    <a:ext uri="{9D8B030D-6E8A-4147-A177-3AD203B41FA5}">
                      <a16:colId xmlns:a16="http://schemas.microsoft.com/office/drawing/2014/main" val="3864453876"/>
                    </a:ext>
                  </a:extLst>
                </a:gridCol>
                <a:gridCol w="1600059">
                  <a:extLst>
                    <a:ext uri="{9D8B030D-6E8A-4147-A177-3AD203B41FA5}">
                      <a16:colId xmlns:a16="http://schemas.microsoft.com/office/drawing/2014/main" val="3660945758"/>
                    </a:ext>
                  </a:extLst>
                </a:gridCol>
                <a:gridCol w="2360815">
                  <a:extLst>
                    <a:ext uri="{9D8B030D-6E8A-4147-A177-3AD203B41FA5}">
                      <a16:colId xmlns:a16="http://schemas.microsoft.com/office/drawing/2014/main" val="3164089093"/>
                    </a:ext>
                  </a:extLst>
                </a:gridCol>
                <a:gridCol w="1770611">
                  <a:extLst>
                    <a:ext uri="{9D8B030D-6E8A-4147-A177-3AD203B41FA5}">
                      <a16:colId xmlns:a16="http://schemas.microsoft.com/office/drawing/2014/main" val="4081882776"/>
                    </a:ext>
                  </a:extLst>
                </a:gridCol>
              </a:tblGrid>
              <a:tr h="444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Primary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71487"/>
                  </a:ext>
                </a:extLst>
              </a:tr>
              <a:tr h="432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memberId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755825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memberPw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16978"/>
                  </a:ext>
                </a:extLst>
              </a:tr>
              <a:tr h="433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memberName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26124"/>
                  </a:ext>
                </a:extLst>
              </a:tr>
              <a:tr h="4215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memberMail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23872"/>
                  </a:ext>
                </a:extLst>
              </a:tr>
              <a:tr h="459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memberAddr1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우편번호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1718"/>
                  </a:ext>
                </a:extLst>
              </a:tr>
              <a:tr h="397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memberAddr2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17112"/>
                  </a:ext>
                </a:extLst>
              </a:tr>
              <a:tr h="325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memberAddr3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상세주소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602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adminCk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6111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regDate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CURRENT_TIMESTAMP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133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money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2930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포인트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69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89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C8FAF57-459F-428C-82AD-ED7E26FF4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868750"/>
              </p:ext>
            </p:extLst>
          </p:nvPr>
        </p:nvGraphicFramePr>
        <p:xfrm>
          <a:off x="157017" y="897774"/>
          <a:ext cx="11877965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845">
                  <a:extLst>
                    <a:ext uri="{9D8B030D-6E8A-4147-A177-3AD203B41FA5}">
                      <a16:colId xmlns:a16="http://schemas.microsoft.com/office/drawing/2014/main" val="1111188747"/>
                    </a:ext>
                  </a:extLst>
                </a:gridCol>
                <a:gridCol w="1585884">
                  <a:extLst>
                    <a:ext uri="{9D8B030D-6E8A-4147-A177-3AD203B41FA5}">
                      <a16:colId xmlns:a16="http://schemas.microsoft.com/office/drawing/2014/main" val="3306819719"/>
                    </a:ext>
                  </a:extLst>
                </a:gridCol>
                <a:gridCol w="1812174">
                  <a:extLst>
                    <a:ext uri="{9D8B030D-6E8A-4147-A177-3AD203B41FA5}">
                      <a16:colId xmlns:a16="http://schemas.microsoft.com/office/drawing/2014/main" val="3650787098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2812851162"/>
                    </a:ext>
                  </a:extLst>
                </a:gridCol>
                <a:gridCol w="1687484">
                  <a:extLst>
                    <a:ext uri="{9D8B030D-6E8A-4147-A177-3AD203B41FA5}">
                      <a16:colId xmlns:a16="http://schemas.microsoft.com/office/drawing/2014/main" val="3601435755"/>
                    </a:ext>
                  </a:extLst>
                </a:gridCol>
                <a:gridCol w="3441469">
                  <a:extLst>
                    <a:ext uri="{9D8B030D-6E8A-4147-A177-3AD203B41FA5}">
                      <a16:colId xmlns:a16="http://schemas.microsoft.com/office/drawing/2014/main" val="1527202931"/>
                    </a:ext>
                  </a:extLst>
                </a:gridCol>
              </a:tblGrid>
              <a:tr h="138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Primary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4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bookId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AUTO_INCREMENT, </a:t>
                      </a:r>
                      <a:r>
                        <a:rPr lang="ko-KR" altLang="en-US" dirty="0"/>
                        <a:t>상품 번호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7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bookName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88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authorId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작가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317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publeYear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출간 연도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27030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publisher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VARCHAR(70)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출판사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7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cateCode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카테고리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76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bookPrice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 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0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bookStock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 재고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35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bookDiscount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DECIMAL(2,2)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 할인율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38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bookIntro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 목차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1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bookContents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47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regDate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TIMESTAMP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CURRENT_TIMESTAMP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34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updateDate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TIMESTAMP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CURRENT_TIMESTAMP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90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ratingAvg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DECIMAL(2,1)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 평점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439358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6CF6E05D-0AAD-4E2D-8594-CF44DAF6B12D}"/>
              </a:ext>
            </a:extLst>
          </p:cNvPr>
          <p:cNvSpPr txBox="1">
            <a:spLocks/>
          </p:cNvSpPr>
          <p:nvPr/>
        </p:nvSpPr>
        <p:spPr>
          <a:xfrm>
            <a:off x="9352101" y="216126"/>
            <a:ext cx="2551725" cy="573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sh_book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43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C85AB5-5EE9-487F-8BC8-FCB18244A4C2}"/>
              </a:ext>
            </a:extLst>
          </p:cNvPr>
          <p:cNvSpPr txBox="1">
            <a:spLocks/>
          </p:cNvSpPr>
          <p:nvPr/>
        </p:nvSpPr>
        <p:spPr>
          <a:xfrm>
            <a:off x="9492030" y="87666"/>
            <a:ext cx="2551725" cy="573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sh_author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6DD77A9-673A-40ED-A4AA-BC89E8B61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37407"/>
              </p:ext>
            </p:extLst>
          </p:nvPr>
        </p:nvGraphicFramePr>
        <p:xfrm>
          <a:off x="148243" y="661249"/>
          <a:ext cx="11895513" cy="30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643">
                  <a:extLst>
                    <a:ext uri="{9D8B030D-6E8A-4147-A177-3AD203B41FA5}">
                      <a16:colId xmlns:a16="http://schemas.microsoft.com/office/drawing/2014/main" val="510332804"/>
                    </a:ext>
                  </a:extLst>
                </a:gridCol>
                <a:gridCol w="2070753">
                  <a:extLst>
                    <a:ext uri="{9D8B030D-6E8A-4147-A177-3AD203B41FA5}">
                      <a16:colId xmlns:a16="http://schemas.microsoft.com/office/drawing/2014/main" val="2991191586"/>
                    </a:ext>
                  </a:extLst>
                </a:gridCol>
                <a:gridCol w="1434251">
                  <a:extLst>
                    <a:ext uri="{9D8B030D-6E8A-4147-A177-3AD203B41FA5}">
                      <a16:colId xmlns:a16="http://schemas.microsoft.com/office/drawing/2014/main" val="2623294143"/>
                    </a:ext>
                  </a:extLst>
                </a:gridCol>
                <a:gridCol w="1875558">
                  <a:extLst>
                    <a:ext uri="{9D8B030D-6E8A-4147-A177-3AD203B41FA5}">
                      <a16:colId xmlns:a16="http://schemas.microsoft.com/office/drawing/2014/main" val="519683441"/>
                    </a:ext>
                  </a:extLst>
                </a:gridCol>
                <a:gridCol w="2062266">
                  <a:extLst>
                    <a:ext uri="{9D8B030D-6E8A-4147-A177-3AD203B41FA5}">
                      <a16:colId xmlns:a16="http://schemas.microsoft.com/office/drawing/2014/main" val="387167188"/>
                    </a:ext>
                  </a:extLst>
                </a:gridCol>
                <a:gridCol w="2843042">
                  <a:extLst>
                    <a:ext uri="{9D8B030D-6E8A-4147-A177-3AD203B41FA5}">
                      <a16:colId xmlns:a16="http://schemas.microsoft.com/office/drawing/2014/main" val="1497625059"/>
                    </a:ext>
                  </a:extLst>
                </a:gridCol>
              </a:tblGrid>
              <a:tr h="1904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Primary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70681"/>
                  </a:ext>
                </a:extLst>
              </a:tr>
              <a:tr h="615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authorId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AUTO_INCREMENT,</a:t>
                      </a:r>
                      <a:r>
                        <a:rPr lang="ko-KR" altLang="en-US" dirty="0"/>
                        <a:t>작가번호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37200"/>
                  </a:ext>
                </a:extLst>
              </a:tr>
              <a:tr h="417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authorName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작가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6464"/>
                  </a:ext>
                </a:extLst>
              </a:tr>
              <a:tr h="417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nationId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작가 국적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095464"/>
                  </a:ext>
                </a:extLst>
              </a:tr>
              <a:tr h="417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authorIntro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작가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83105"/>
                  </a:ext>
                </a:extLst>
              </a:tr>
              <a:tr h="417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regDate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TIMESTAMP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CURRENT_TIMESTAMP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87647"/>
                  </a:ext>
                </a:extLst>
              </a:tr>
              <a:tr h="417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updateDate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TIMESTAMP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CURRENT_TIMESTAMP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786607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0A8DD7A7-745A-4B4C-A068-A353CF724165}"/>
              </a:ext>
            </a:extLst>
          </p:cNvPr>
          <p:cNvSpPr txBox="1">
            <a:spLocks/>
          </p:cNvSpPr>
          <p:nvPr/>
        </p:nvSpPr>
        <p:spPr>
          <a:xfrm>
            <a:off x="9492030" y="3853820"/>
            <a:ext cx="2551725" cy="573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sh_bcate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7448267-21C2-4153-A904-2A2DA2C19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395982"/>
              </p:ext>
            </p:extLst>
          </p:nvPr>
        </p:nvGraphicFramePr>
        <p:xfrm>
          <a:off x="213127" y="4526894"/>
          <a:ext cx="117657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971">
                  <a:extLst>
                    <a:ext uri="{9D8B030D-6E8A-4147-A177-3AD203B41FA5}">
                      <a16:colId xmlns:a16="http://schemas.microsoft.com/office/drawing/2014/main" val="1190658311"/>
                    </a:ext>
                  </a:extLst>
                </a:gridCol>
                <a:gridCol w="2217880">
                  <a:extLst>
                    <a:ext uri="{9D8B030D-6E8A-4147-A177-3AD203B41FA5}">
                      <a16:colId xmlns:a16="http://schemas.microsoft.com/office/drawing/2014/main" val="443288570"/>
                    </a:ext>
                  </a:extLst>
                </a:gridCol>
                <a:gridCol w="1512917">
                  <a:extLst>
                    <a:ext uri="{9D8B030D-6E8A-4147-A177-3AD203B41FA5}">
                      <a16:colId xmlns:a16="http://schemas.microsoft.com/office/drawing/2014/main" val="577598648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302715216"/>
                    </a:ext>
                  </a:extLst>
                </a:gridCol>
                <a:gridCol w="2044930">
                  <a:extLst>
                    <a:ext uri="{9D8B030D-6E8A-4147-A177-3AD203B41FA5}">
                      <a16:colId xmlns:a16="http://schemas.microsoft.com/office/drawing/2014/main" val="660985716"/>
                    </a:ext>
                  </a:extLst>
                </a:gridCol>
                <a:gridCol w="2726806">
                  <a:extLst>
                    <a:ext uri="{9D8B030D-6E8A-4147-A177-3AD203B41FA5}">
                      <a16:colId xmlns:a16="http://schemas.microsoft.com/office/drawing/2014/main" val="3160497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63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카테고리 등급 </a:t>
                      </a:r>
                      <a:r>
                        <a:rPr lang="en-US" altLang="ko-KR" dirty="0"/>
                        <a:t>(ex:1,2,3)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cateName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카테고리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7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cateCode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cateParent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상위 카테고리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2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45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F5E9EF9-1310-48D0-910E-35233868D023}"/>
              </a:ext>
            </a:extLst>
          </p:cNvPr>
          <p:cNvSpPr txBox="1">
            <a:spLocks/>
          </p:cNvSpPr>
          <p:nvPr/>
        </p:nvSpPr>
        <p:spPr>
          <a:xfrm>
            <a:off x="9533592" y="240424"/>
            <a:ext cx="2551725" cy="573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sh_nation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3BC37A5E-468C-49CD-9B79-7014CB66E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041372"/>
              </p:ext>
            </p:extLst>
          </p:nvPr>
        </p:nvGraphicFramePr>
        <p:xfrm>
          <a:off x="244759" y="693471"/>
          <a:ext cx="117657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415">
                  <a:extLst>
                    <a:ext uri="{9D8B030D-6E8A-4147-A177-3AD203B41FA5}">
                      <a16:colId xmlns:a16="http://schemas.microsoft.com/office/drawing/2014/main" val="1190658311"/>
                    </a:ext>
                  </a:extLst>
                </a:gridCol>
                <a:gridCol w="1993436">
                  <a:extLst>
                    <a:ext uri="{9D8B030D-6E8A-4147-A177-3AD203B41FA5}">
                      <a16:colId xmlns:a16="http://schemas.microsoft.com/office/drawing/2014/main" val="443288570"/>
                    </a:ext>
                  </a:extLst>
                </a:gridCol>
                <a:gridCol w="1512917">
                  <a:extLst>
                    <a:ext uri="{9D8B030D-6E8A-4147-A177-3AD203B41FA5}">
                      <a16:colId xmlns:a16="http://schemas.microsoft.com/office/drawing/2014/main" val="577598648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302715216"/>
                    </a:ext>
                  </a:extLst>
                </a:gridCol>
                <a:gridCol w="1456345">
                  <a:extLst>
                    <a:ext uri="{9D8B030D-6E8A-4147-A177-3AD203B41FA5}">
                      <a16:colId xmlns:a16="http://schemas.microsoft.com/office/drawing/2014/main" val="660985716"/>
                    </a:ext>
                  </a:extLst>
                </a:gridCol>
                <a:gridCol w="3315391">
                  <a:extLst>
                    <a:ext uri="{9D8B030D-6E8A-4147-A177-3AD203B41FA5}">
                      <a16:colId xmlns:a16="http://schemas.microsoft.com/office/drawing/2014/main" val="3160497385"/>
                    </a:ext>
                  </a:extLst>
                </a:gridCol>
              </a:tblGrid>
              <a:tr h="2442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637427"/>
                  </a:ext>
                </a:extLst>
              </a:tr>
              <a:tr h="244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nationId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국가 번호</a:t>
                      </a:r>
                      <a:r>
                        <a:rPr lang="en-US" altLang="ko-KR" dirty="0"/>
                        <a:t>(01,02)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8513"/>
                  </a:ext>
                </a:extLst>
              </a:tr>
              <a:tr h="244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nationName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국가 이름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국내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국외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72638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5E2D8EA-43C9-41F1-8A47-56175D10672B}"/>
              </a:ext>
            </a:extLst>
          </p:cNvPr>
          <p:cNvSpPr txBox="1">
            <a:spLocks/>
          </p:cNvSpPr>
          <p:nvPr/>
        </p:nvSpPr>
        <p:spPr>
          <a:xfrm>
            <a:off x="9458778" y="1869059"/>
            <a:ext cx="2551725" cy="573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sh_image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2B09847-9546-407F-8FCD-A79825CDB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05990"/>
              </p:ext>
            </p:extLst>
          </p:nvPr>
        </p:nvGraphicFramePr>
        <p:xfrm>
          <a:off x="244759" y="2442642"/>
          <a:ext cx="117657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415">
                  <a:extLst>
                    <a:ext uri="{9D8B030D-6E8A-4147-A177-3AD203B41FA5}">
                      <a16:colId xmlns:a16="http://schemas.microsoft.com/office/drawing/2014/main" val="2873887209"/>
                    </a:ext>
                  </a:extLst>
                </a:gridCol>
                <a:gridCol w="1993436">
                  <a:extLst>
                    <a:ext uri="{9D8B030D-6E8A-4147-A177-3AD203B41FA5}">
                      <a16:colId xmlns:a16="http://schemas.microsoft.com/office/drawing/2014/main" val="3343760935"/>
                    </a:ext>
                  </a:extLst>
                </a:gridCol>
                <a:gridCol w="1512917">
                  <a:extLst>
                    <a:ext uri="{9D8B030D-6E8A-4147-A177-3AD203B41FA5}">
                      <a16:colId xmlns:a16="http://schemas.microsoft.com/office/drawing/2014/main" val="230659452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131044709"/>
                    </a:ext>
                  </a:extLst>
                </a:gridCol>
                <a:gridCol w="1456345">
                  <a:extLst>
                    <a:ext uri="{9D8B030D-6E8A-4147-A177-3AD203B41FA5}">
                      <a16:colId xmlns:a16="http://schemas.microsoft.com/office/drawing/2014/main" val="2701696637"/>
                    </a:ext>
                  </a:extLst>
                </a:gridCol>
                <a:gridCol w="3315391">
                  <a:extLst>
                    <a:ext uri="{9D8B030D-6E8A-4147-A177-3AD203B41FA5}">
                      <a16:colId xmlns:a16="http://schemas.microsoft.com/office/drawing/2014/main" val="1619529160"/>
                    </a:ext>
                  </a:extLst>
                </a:gridCol>
              </a:tblGrid>
              <a:tr h="2848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252454"/>
                  </a:ext>
                </a:extLst>
              </a:tr>
              <a:tr h="284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bookId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416020"/>
                  </a:ext>
                </a:extLst>
              </a:tr>
              <a:tr h="284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80670"/>
                  </a:ext>
                </a:extLst>
              </a:tr>
              <a:tr h="284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uploadPath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업로드 경로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548812"/>
                  </a:ext>
                </a:extLst>
              </a:tr>
              <a:tr h="284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Uuid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uuid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일렬번호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30226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74366EF-1C68-4F50-BF79-274B1342B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26849"/>
              </p:ext>
            </p:extLst>
          </p:nvPr>
        </p:nvGraphicFramePr>
        <p:xfrm>
          <a:off x="244759" y="4843145"/>
          <a:ext cx="11765744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415">
                  <a:extLst>
                    <a:ext uri="{9D8B030D-6E8A-4147-A177-3AD203B41FA5}">
                      <a16:colId xmlns:a16="http://schemas.microsoft.com/office/drawing/2014/main" val="3054035064"/>
                    </a:ext>
                  </a:extLst>
                </a:gridCol>
                <a:gridCol w="1993436">
                  <a:extLst>
                    <a:ext uri="{9D8B030D-6E8A-4147-A177-3AD203B41FA5}">
                      <a16:colId xmlns:a16="http://schemas.microsoft.com/office/drawing/2014/main" val="3116062794"/>
                    </a:ext>
                  </a:extLst>
                </a:gridCol>
                <a:gridCol w="1512917">
                  <a:extLst>
                    <a:ext uri="{9D8B030D-6E8A-4147-A177-3AD203B41FA5}">
                      <a16:colId xmlns:a16="http://schemas.microsoft.com/office/drawing/2014/main" val="3866684947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56830712"/>
                    </a:ext>
                  </a:extLst>
                </a:gridCol>
                <a:gridCol w="1456345">
                  <a:extLst>
                    <a:ext uri="{9D8B030D-6E8A-4147-A177-3AD203B41FA5}">
                      <a16:colId xmlns:a16="http://schemas.microsoft.com/office/drawing/2014/main" val="1822560640"/>
                    </a:ext>
                  </a:extLst>
                </a:gridCol>
                <a:gridCol w="3315391">
                  <a:extLst>
                    <a:ext uri="{9D8B030D-6E8A-4147-A177-3AD203B41FA5}">
                      <a16:colId xmlns:a16="http://schemas.microsoft.com/office/drawing/2014/main" val="1390857680"/>
                    </a:ext>
                  </a:extLst>
                </a:gridCol>
              </a:tblGrid>
              <a:tr h="3140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5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cartId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장바구니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9239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memberId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6867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bookId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0751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bookCount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 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38385"/>
                  </a:ext>
                </a:extLst>
              </a:tr>
            </a:tbl>
          </a:graphicData>
        </a:graphic>
      </p:graphicFrame>
      <p:sp>
        <p:nvSpPr>
          <p:cNvPr id="10" name="제목 1">
            <a:extLst>
              <a:ext uri="{FF2B5EF4-FFF2-40B4-BE49-F238E27FC236}">
                <a16:creationId xmlns:a16="http://schemas.microsoft.com/office/drawing/2014/main" id="{4D08F2F2-9BDB-4165-8032-11F8D3E24620}"/>
              </a:ext>
            </a:extLst>
          </p:cNvPr>
          <p:cNvSpPr txBox="1">
            <a:spLocks/>
          </p:cNvSpPr>
          <p:nvPr/>
        </p:nvSpPr>
        <p:spPr>
          <a:xfrm>
            <a:off x="9758034" y="4349750"/>
            <a:ext cx="2551725" cy="573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sh_cart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819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C9CE869-FC13-4E4A-BCE4-9E0F6839D6EF}"/>
              </a:ext>
            </a:extLst>
          </p:cNvPr>
          <p:cNvSpPr txBox="1">
            <a:spLocks/>
          </p:cNvSpPr>
          <p:nvPr/>
        </p:nvSpPr>
        <p:spPr>
          <a:xfrm>
            <a:off x="9550217" y="193386"/>
            <a:ext cx="2551725" cy="573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sh_orderItem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DEDF68-F1D7-43E0-85B1-48FFB8458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948759"/>
              </p:ext>
            </p:extLst>
          </p:nvPr>
        </p:nvGraphicFramePr>
        <p:xfrm>
          <a:off x="206429" y="1177231"/>
          <a:ext cx="11895513" cy="4758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1">
                  <a:extLst>
                    <a:ext uri="{9D8B030D-6E8A-4147-A177-3AD203B41FA5}">
                      <a16:colId xmlns:a16="http://schemas.microsoft.com/office/drawing/2014/main" val="1831307628"/>
                    </a:ext>
                  </a:extLst>
                </a:gridCol>
                <a:gridCol w="1958275">
                  <a:extLst>
                    <a:ext uri="{9D8B030D-6E8A-4147-A177-3AD203B41FA5}">
                      <a16:colId xmlns:a16="http://schemas.microsoft.com/office/drawing/2014/main" val="4227604979"/>
                    </a:ext>
                  </a:extLst>
                </a:gridCol>
                <a:gridCol w="1434251">
                  <a:extLst>
                    <a:ext uri="{9D8B030D-6E8A-4147-A177-3AD203B41FA5}">
                      <a16:colId xmlns:a16="http://schemas.microsoft.com/office/drawing/2014/main" val="2407005788"/>
                    </a:ext>
                  </a:extLst>
                </a:gridCol>
                <a:gridCol w="1875558">
                  <a:extLst>
                    <a:ext uri="{9D8B030D-6E8A-4147-A177-3AD203B41FA5}">
                      <a16:colId xmlns:a16="http://schemas.microsoft.com/office/drawing/2014/main" val="2332509921"/>
                    </a:ext>
                  </a:extLst>
                </a:gridCol>
                <a:gridCol w="2062266">
                  <a:extLst>
                    <a:ext uri="{9D8B030D-6E8A-4147-A177-3AD203B41FA5}">
                      <a16:colId xmlns:a16="http://schemas.microsoft.com/office/drawing/2014/main" val="1487273835"/>
                    </a:ext>
                  </a:extLst>
                </a:gridCol>
                <a:gridCol w="2843042">
                  <a:extLst>
                    <a:ext uri="{9D8B030D-6E8A-4147-A177-3AD203B41FA5}">
                      <a16:colId xmlns:a16="http://schemas.microsoft.com/office/drawing/2014/main" val="2685279121"/>
                    </a:ext>
                  </a:extLst>
                </a:gridCol>
              </a:tblGrid>
              <a:tr h="5394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Primary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81137"/>
                  </a:ext>
                </a:extLst>
              </a:tr>
              <a:tr h="683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orderItemId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 상품 번호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03393"/>
                  </a:ext>
                </a:extLst>
              </a:tr>
              <a:tr h="61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orderId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770602"/>
                  </a:ext>
                </a:extLst>
              </a:tr>
              <a:tr h="61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bookId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339089"/>
                  </a:ext>
                </a:extLst>
              </a:tr>
              <a:tr h="61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bookCount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 상품 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66890"/>
                  </a:ext>
                </a:extLst>
              </a:tr>
              <a:tr h="61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bookPrice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 상품 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74662"/>
                  </a:ext>
                </a:extLst>
              </a:tr>
              <a:tr h="5361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bookDiscount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 상품 할인율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27966"/>
                  </a:ext>
                </a:extLst>
              </a:tr>
              <a:tr h="5361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savePoint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 상품 마일리지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696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261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253BA3-F944-4AA4-81BD-B4E4D3373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39824"/>
              </p:ext>
            </p:extLst>
          </p:nvPr>
        </p:nvGraphicFramePr>
        <p:xfrm>
          <a:off x="148243" y="858538"/>
          <a:ext cx="11895513" cy="5366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1">
                  <a:extLst>
                    <a:ext uri="{9D8B030D-6E8A-4147-A177-3AD203B41FA5}">
                      <a16:colId xmlns:a16="http://schemas.microsoft.com/office/drawing/2014/main" val="202775405"/>
                    </a:ext>
                  </a:extLst>
                </a:gridCol>
                <a:gridCol w="1958275">
                  <a:extLst>
                    <a:ext uri="{9D8B030D-6E8A-4147-A177-3AD203B41FA5}">
                      <a16:colId xmlns:a16="http://schemas.microsoft.com/office/drawing/2014/main" val="558879314"/>
                    </a:ext>
                  </a:extLst>
                </a:gridCol>
                <a:gridCol w="1434251">
                  <a:extLst>
                    <a:ext uri="{9D8B030D-6E8A-4147-A177-3AD203B41FA5}">
                      <a16:colId xmlns:a16="http://schemas.microsoft.com/office/drawing/2014/main" val="2666117126"/>
                    </a:ext>
                  </a:extLst>
                </a:gridCol>
                <a:gridCol w="1875558">
                  <a:extLst>
                    <a:ext uri="{9D8B030D-6E8A-4147-A177-3AD203B41FA5}">
                      <a16:colId xmlns:a16="http://schemas.microsoft.com/office/drawing/2014/main" val="1973368087"/>
                    </a:ext>
                  </a:extLst>
                </a:gridCol>
                <a:gridCol w="2062266">
                  <a:extLst>
                    <a:ext uri="{9D8B030D-6E8A-4147-A177-3AD203B41FA5}">
                      <a16:colId xmlns:a16="http://schemas.microsoft.com/office/drawing/2014/main" val="2189378549"/>
                    </a:ext>
                  </a:extLst>
                </a:gridCol>
                <a:gridCol w="2843042">
                  <a:extLst>
                    <a:ext uri="{9D8B030D-6E8A-4147-A177-3AD203B41FA5}">
                      <a16:colId xmlns:a16="http://schemas.microsoft.com/office/drawing/2014/main" val="3043604887"/>
                    </a:ext>
                  </a:extLst>
                </a:gridCol>
              </a:tblGrid>
              <a:tr h="4634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Primary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14115"/>
                  </a:ext>
                </a:extLst>
              </a:tr>
              <a:tr h="456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orderId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34767"/>
                  </a:ext>
                </a:extLst>
              </a:tr>
              <a:tr h="532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배송받는사람이름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73562"/>
                  </a:ext>
                </a:extLst>
              </a:tr>
              <a:tr h="532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memberId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824324"/>
                  </a:ext>
                </a:extLst>
              </a:tr>
              <a:tr h="532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memberAddr1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우편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27439"/>
                  </a:ext>
                </a:extLst>
              </a:tr>
              <a:tr h="532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memberAddr2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616761"/>
                  </a:ext>
                </a:extLst>
              </a:tr>
              <a:tr h="463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memberAddr3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 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50567"/>
                  </a:ext>
                </a:extLst>
              </a:tr>
              <a:tr h="463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orderStart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366325"/>
                  </a:ext>
                </a:extLst>
              </a:tr>
              <a:tr h="463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deliveryCost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배송비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01022"/>
                  </a:ext>
                </a:extLst>
              </a:tr>
              <a:tr h="463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usePoint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사용한 포인트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30189"/>
                  </a:ext>
                </a:extLst>
              </a:tr>
              <a:tr h="463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orderDate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TIMESTAMP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CURRENT_TIMESTAMP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7662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920B80D7-E47C-401E-A185-E7DCDBF51CB1}"/>
              </a:ext>
            </a:extLst>
          </p:cNvPr>
          <p:cNvSpPr txBox="1">
            <a:spLocks/>
          </p:cNvSpPr>
          <p:nvPr/>
        </p:nvSpPr>
        <p:spPr>
          <a:xfrm>
            <a:off x="10238790" y="134825"/>
            <a:ext cx="2551725" cy="573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/>
              <a:t>sh_order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6107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9DB326-FA02-4E66-8874-84F1D7F5F311}"/>
              </a:ext>
            </a:extLst>
          </p:cNvPr>
          <p:cNvSpPr txBox="1">
            <a:spLocks/>
          </p:cNvSpPr>
          <p:nvPr/>
        </p:nvSpPr>
        <p:spPr>
          <a:xfrm>
            <a:off x="10238790" y="134825"/>
            <a:ext cx="2551725" cy="573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/>
              <a:t>sh_reply</a:t>
            </a:r>
            <a:endParaRPr lang="ko-KR" altLang="en-US" sz="32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0D83273-FEC5-402D-B905-461622EBE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39293"/>
              </p:ext>
            </p:extLst>
          </p:nvPr>
        </p:nvGraphicFramePr>
        <p:xfrm>
          <a:off x="206429" y="1177231"/>
          <a:ext cx="11895513" cy="4221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641">
                  <a:extLst>
                    <a:ext uri="{9D8B030D-6E8A-4147-A177-3AD203B41FA5}">
                      <a16:colId xmlns:a16="http://schemas.microsoft.com/office/drawing/2014/main" val="1831307628"/>
                    </a:ext>
                  </a:extLst>
                </a:gridCol>
                <a:gridCol w="1906074">
                  <a:extLst>
                    <a:ext uri="{9D8B030D-6E8A-4147-A177-3AD203B41FA5}">
                      <a16:colId xmlns:a16="http://schemas.microsoft.com/office/drawing/2014/main" val="4227604979"/>
                    </a:ext>
                  </a:extLst>
                </a:gridCol>
                <a:gridCol w="1429555">
                  <a:extLst>
                    <a:ext uri="{9D8B030D-6E8A-4147-A177-3AD203B41FA5}">
                      <a16:colId xmlns:a16="http://schemas.microsoft.com/office/drawing/2014/main" val="2407005788"/>
                    </a:ext>
                  </a:extLst>
                </a:gridCol>
                <a:gridCol w="1854557">
                  <a:extLst>
                    <a:ext uri="{9D8B030D-6E8A-4147-A177-3AD203B41FA5}">
                      <a16:colId xmlns:a16="http://schemas.microsoft.com/office/drawing/2014/main" val="2332509921"/>
                    </a:ext>
                  </a:extLst>
                </a:gridCol>
                <a:gridCol w="2086378">
                  <a:extLst>
                    <a:ext uri="{9D8B030D-6E8A-4147-A177-3AD203B41FA5}">
                      <a16:colId xmlns:a16="http://schemas.microsoft.com/office/drawing/2014/main" val="1487273835"/>
                    </a:ext>
                  </a:extLst>
                </a:gridCol>
                <a:gridCol w="3344308">
                  <a:extLst>
                    <a:ext uri="{9D8B030D-6E8A-4147-A177-3AD203B41FA5}">
                      <a16:colId xmlns:a16="http://schemas.microsoft.com/office/drawing/2014/main" val="2685279121"/>
                    </a:ext>
                  </a:extLst>
                </a:gridCol>
              </a:tblGrid>
              <a:tr h="5394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Primary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81137"/>
                  </a:ext>
                </a:extLst>
              </a:tr>
              <a:tr h="683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replyId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AUTO INCREMENT, </a:t>
                      </a:r>
                      <a:r>
                        <a:rPr lang="ko-KR" altLang="en-US" dirty="0"/>
                        <a:t>댓글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03393"/>
                  </a:ext>
                </a:extLst>
              </a:tr>
              <a:tr h="61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bookId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770602"/>
                  </a:ext>
                </a:extLst>
              </a:tr>
              <a:tr h="61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memberId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339089"/>
                  </a:ext>
                </a:extLst>
              </a:tr>
              <a:tr h="61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regDate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TIMESTAMP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66890"/>
                  </a:ext>
                </a:extLst>
              </a:tr>
              <a:tr h="61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VARCHAR(3500)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74662"/>
                  </a:ext>
                </a:extLst>
              </a:tr>
              <a:tr h="5361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DECIMAL(2,1)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CURRENT_TIMESTAMP</a:t>
                      </a:r>
                      <a:endParaRPr lang="ko-KR" altLang="en-US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27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39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D73B0A9-B10D-45FE-BBF3-ECBF96DA4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29383"/>
              </p:ext>
            </p:extLst>
          </p:nvPr>
        </p:nvGraphicFramePr>
        <p:xfrm>
          <a:off x="218941" y="1177231"/>
          <a:ext cx="11883001" cy="4221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465">
                  <a:extLst>
                    <a:ext uri="{9D8B030D-6E8A-4147-A177-3AD203B41FA5}">
                      <a16:colId xmlns:a16="http://schemas.microsoft.com/office/drawing/2014/main" val="18313076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227604979"/>
                    </a:ext>
                  </a:extLst>
                </a:gridCol>
                <a:gridCol w="1429555">
                  <a:extLst>
                    <a:ext uri="{9D8B030D-6E8A-4147-A177-3AD203B41FA5}">
                      <a16:colId xmlns:a16="http://schemas.microsoft.com/office/drawing/2014/main" val="2407005788"/>
                    </a:ext>
                  </a:extLst>
                </a:gridCol>
                <a:gridCol w="1648495">
                  <a:extLst>
                    <a:ext uri="{9D8B030D-6E8A-4147-A177-3AD203B41FA5}">
                      <a16:colId xmlns:a16="http://schemas.microsoft.com/office/drawing/2014/main" val="2332509921"/>
                    </a:ext>
                  </a:extLst>
                </a:gridCol>
                <a:gridCol w="2086378">
                  <a:extLst>
                    <a:ext uri="{9D8B030D-6E8A-4147-A177-3AD203B41FA5}">
                      <a16:colId xmlns:a16="http://schemas.microsoft.com/office/drawing/2014/main" val="1487273835"/>
                    </a:ext>
                  </a:extLst>
                </a:gridCol>
                <a:gridCol w="3344308">
                  <a:extLst>
                    <a:ext uri="{9D8B030D-6E8A-4147-A177-3AD203B41FA5}">
                      <a16:colId xmlns:a16="http://schemas.microsoft.com/office/drawing/2014/main" val="2685279121"/>
                    </a:ext>
                  </a:extLst>
                </a:gridCol>
              </a:tblGrid>
              <a:tr h="5394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Primary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81137"/>
                  </a:ext>
                </a:extLst>
              </a:tr>
              <a:tr h="683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postNo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AUTO INCREMENT, </a:t>
                      </a:r>
                      <a:r>
                        <a:rPr lang="ko-KR" altLang="en-US" dirty="0"/>
                        <a:t>글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03393"/>
                  </a:ext>
                </a:extLst>
              </a:tr>
              <a:tr h="61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memberId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770602"/>
                  </a:ext>
                </a:extLst>
              </a:tr>
              <a:tr h="61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postTitle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339089"/>
                  </a:ext>
                </a:extLst>
              </a:tr>
              <a:tr h="61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postContent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VARCHAR(4000)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66890"/>
                  </a:ext>
                </a:extLst>
              </a:tr>
              <a:tr h="61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TIMESTAMP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CURRENT_TIMESTAMP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74662"/>
                  </a:ext>
                </a:extLst>
              </a:tr>
              <a:tr h="5361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updateDate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TIMESTAMP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CURRENT_TIMESTAMP</a:t>
                      </a:r>
                      <a:endParaRPr lang="ko-KR" altLang="en-US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27966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1DAC7A8A-76E2-4109-9364-FD965C73BDD7}"/>
              </a:ext>
            </a:extLst>
          </p:cNvPr>
          <p:cNvSpPr txBox="1">
            <a:spLocks/>
          </p:cNvSpPr>
          <p:nvPr/>
        </p:nvSpPr>
        <p:spPr>
          <a:xfrm>
            <a:off x="8899481" y="250735"/>
            <a:ext cx="3202461" cy="573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/>
              <a:t>sh_customer_center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6907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4A80F-1FC6-4591-94B7-ED12C55C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FCB17-51BD-48A8-A826-12D3624B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기획 의도 </a:t>
            </a:r>
            <a:r>
              <a:rPr lang="en-US" altLang="ko-KR" dirty="0"/>
              <a:t>(3p)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개발 환경 </a:t>
            </a:r>
            <a:r>
              <a:rPr lang="en-US" altLang="ko-KR" dirty="0"/>
              <a:t>(4p)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요구사항 정의서 </a:t>
            </a:r>
            <a:r>
              <a:rPr lang="en-US" altLang="ko-KR" dirty="0"/>
              <a:t>(5p~9p)</a:t>
            </a:r>
          </a:p>
          <a:p>
            <a:r>
              <a:rPr lang="en-US" altLang="ko-KR" dirty="0"/>
              <a:t>4. UI </a:t>
            </a:r>
            <a:r>
              <a:rPr lang="ko-KR" altLang="en-US" dirty="0"/>
              <a:t>설계 </a:t>
            </a:r>
            <a:r>
              <a:rPr lang="en-US" altLang="ko-KR" dirty="0"/>
              <a:t>(</a:t>
            </a:r>
            <a:r>
              <a:rPr lang="ko-KR" altLang="en-US" dirty="0"/>
              <a:t>화면구성</a:t>
            </a:r>
            <a:r>
              <a:rPr lang="en-US" altLang="ko-KR" dirty="0"/>
              <a:t>) (10p)</a:t>
            </a:r>
          </a:p>
          <a:p>
            <a:r>
              <a:rPr lang="en-US" altLang="ko-KR" dirty="0"/>
              <a:t>5. DB </a:t>
            </a:r>
            <a:r>
              <a:rPr lang="ko-KR" altLang="en-US" dirty="0"/>
              <a:t>설계 </a:t>
            </a:r>
            <a:r>
              <a:rPr lang="en-US" altLang="ko-KR" dirty="0"/>
              <a:t>(11p~21p)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기술상세</a:t>
            </a:r>
            <a:r>
              <a:rPr lang="en-US" altLang="ko-KR" dirty="0"/>
              <a:t>(22p~51p)</a:t>
            </a:r>
          </a:p>
        </p:txBody>
      </p:sp>
    </p:spTree>
    <p:extLst>
      <p:ext uri="{BB962C8B-B14F-4D97-AF65-F5344CB8AC3E}">
        <p14:creationId xmlns:p14="http://schemas.microsoft.com/office/powerpoint/2010/main" val="445352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FC8084-D262-47FA-A1A5-C1156DAACE02}"/>
              </a:ext>
            </a:extLst>
          </p:cNvPr>
          <p:cNvSpPr txBox="1">
            <a:spLocks/>
          </p:cNvSpPr>
          <p:nvPr/>
        </p:nvSpPr>
        <p:spPr>
          <a:xfrm>
            <a:off x="9453179" y="250734"/>
            <a:ext cx="2551725" cy="573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/>
              <a:t>sh_cusreply</a:t>
            </a:r>
            <a:endParaRPr lang="ko-KR" altLang="en-US" sz="32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BF16660-DA6D-43F9-AB72-E389883F0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60624"/>
              </p:ext>
            </p:extLst>
          </p:nvPr>
        </p:nvGraphicFramePr>
        <p:xfrm>
          <a:off x="218941" y="1177231"/>
          <a:ext cx="11883001" cy="3810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039">
                  <a:extLst>
                    <a:ext uri="{9D8B030D-6E8A-4147-A177-3AD203B41FA5}">
                      <a16:colId xmlns:a16="http://schemas.microsoft.com/office/drawing/2014/main" val="1831307628"/>
                    </a:ext>
                  </a:extLst>
                </a:gridCol>
                <a:gridCol w="1751527">
                  <a:extLst>
                    <a:ext uri="{9D8B030D-6E8A-4147-A177-3AD203B41FA5}">
                      <a16:colId xmlns:a16="http://schemas.microsoft.com/office/drawing/2014/main" val="4227604979"/>
                    </a:ext>
                  </a:extLst>
                </a:gridCol>
                <a:gridCol w="1429555">
                  <a:extLst>
                    <a:ext uri="{9D8B030D-6E8A-4147-A177-3AD203B41FA5}">
                      <a16:colId xmlns:a16="http://schemas.microsoft.com/office/drawing/2014/main" val="2407005788"/>
                    </a:ext>
                  </a:extLst>
                </a:gridCol>
                <a:gridCol w="1429555">
                  <a:extLst>
                    <a:ext uri="{9D8B030D-6E8A-4147-A177-3AD203B41FA5}">
                      <a16:colId xmlns:a16="http://schemas.microsoft.com/office/drawing/2014/main" val="2332509921"/>
                    </a:ext>
                  </a:extLst>
                </a:gridCol>
                <a:gridCol w="2524259">
                  <a:extLst>
                    <a:ext uri="{9D8B030D-6E8A-4147-A177-3AD203B41FA5}">
                      <a16:colId xmlns:a16="http://schemas.microsoft.com/office/drawing/2014/main" val="1487273835"/>
                    </a:ext>
                  </a:extLst>
                </a:gridCol>
                <a:gridCol w="3370066">
                  <a:extLst>
                    <a:ext uri="{9D8B030D-6E8A-4147-A177-3AD203B41FA5}">
                      <a16:colId xmlns:a16="http://schemas.microsoft.com/office/drawing/2014/main" val="2685279121"/>
                    </a:ext>
                  </a:extLst>
                </a:gridCol>
              </a:tblGrid>
              <a:tr h="5394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Primary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81137"/>
                  </a:ext>
                </a:extLst>
              </a:tr>
              <a:tr h="683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cusReplyId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AUTO INCREMENT, </a:t>
                      </a:r>
                      <a:r>
                        <a:rPr lang="ko-KR" altLang="en-US" dirty="0"/>
                        <a:t>댓글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03393"/>
                  </a:ext>
                </a:extLst>
              </a:tr>
              <a:tr h="61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postNo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댓글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770602"/>
                  </a:ext>
                </a:extLst>
              </a:tr>
              <a:tr h="61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memberId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339089"/>
                  </a:ext>
                </a:extLst>
              </a:tr>
              <a:tr h="61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regDate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TIMESTAMP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CURRENT_TIMESTAMP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66890"/>
                  </a:ext>
                </a:extLst>
              </a:tr>
              <a:tr h="595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VARCHAR(3500)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댓글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7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143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7B07AC8-E5C0-461B-8198-BEB746954FF2}"/>
              </a:ext>
            </a:extLst>
          </p:cNvPr>
          <p:cNvSpPr txBox="1">
            <a:spLocks/>
          </p:cNvSpPr>
          <p:nvPr/>
        </p:nvSpPr>
        <p:spPr>
          <a:xfrm>
            <a:off x="9453179" y="250734"/>
            <a:ext cx="2551725" cy="573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/>
              <a:t>sh_alarm</a:t>
            </a:r>
            <a:endParaRPr lang="ko-KR" altLang="en-US" sz="32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EC2ADCE-FCA7-40D0-80CD-17EAB2B36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82134"/>
              </p:ext>
            </p:extLst>
          </p:nvPr>
        </p:nvGraphicFramePr>
        <p:xfrm>
          <a:off x="154499" y="1155980"/>
          <a:ext cx="11883001" cy="489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039">
                  <a:extLst>
                    <a:ext uri="{9D8B030D-6E8A-4147-A177-3AD203B41FA5}">
                      <a16:colId xmlns:a16="http://schemas.microsoft.com/office/drawing/2014/main" val="1831307628"/>
                    </a:ext>
                  </a:extLst>
                </a:gridCol>
                <a:gridCol w="1751527">
                  <a:extLst>
                    <a:ext uri="{9D8B030D-6E8A-4147-A177-3AD203B41FA5}">
                      <a16:colId xmlns:a16="http://schemas.microsoft.com/office/drawing/2014/main" val="4227604979"/>
                    </a:ext>
                  </a:extLst>
                </a:gridCol>
                <a:gridCol w="1429555">
                  <a:extLst>
                    <a:ext uri="{9D8B030D-6E8A-4147-A177-3AD203B41FA5}">
                      <a16:colId xmlns:a16="http://schemas.microsoft.com/office/drawing/2014/main" val="2407005788"/>
                    </a:ext>
                  </a:extLst>
                </a:gridCol>
                <a:gridCol w="1429555">
                  <a:extLst>
                    <a:ext uri="{9D8B030D-6E8A-4147-A177-3AD203B41FA5}">
                      <a16:colId xmlns:a16="http://schemas.microsoft.com/office/drawing/2014/main" val="2332509921"/>
                    </a:ext>
                  </a:extLst>
                </a:gridCol>
                <a:gridCol w="2125108">
                  <a:extLst>
                    <a:ext uri="{9D8B030D-6E8A-4147-A177-3AD203B41FA5}">
                      <a16:colId xmlns:a16="http://schemas.microsoft.com/office/drawing/2014/main" val="1487273835"/>
                    </a:ext>
                  </a:extLst>
                </a:gridCol>
                <a:gridCol w="3769217">
                  <a:extLst>
                    <a:ext uri="{9D8B030D-6E8A-4147-A177-3AD203B41FA5}">
                      <a16:colId xmlns:a16="http://schemas.microsoft.com/office/drawing/2014/main" val="2685279121"/>
                    </a:ext>
                  </a:extLst>
                </a:gridCol>
              </a:tblGrid>
              <a:tr h="5394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Primary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81137"/>
                  </a:ext>
                </a:extLst>
              </a:tr>
              <a:tr h="683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alarmId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AUTO INCREMENT, </a:t>
                      </a:r>
                      <a:r>
                        <a:rPr lang="ko-KR" altLang="en-US" dirty="0"/>
                        <a:t>알람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03393"/>
                  </a:ext>
                </a:extLst>
              </a:tr>
              <a:tr h="61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알람 받는 사람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770602"/>
                  </a:ext>
                </a:extLst>
              </a:tr>
              <a:tr h="61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fromId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알람 보내는 사람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339089"/>
                  </a:ext>
                </a:extLst>
              </a:tr>
              <a:tr h="61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postNo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66890"/>
                  </a:ext>
                </a:extLst>
              </a:tr>
              <a:tr h="606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category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 카테고리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알람 </a:t>
                      </a:r>
                      <a:r>
                        <a:rPr lang="ko-KR" altLang="en-US" dirty="0" err="1"/>
                        <a:t>구분짓기</a:t>
                      </a:r>
                      <a:r>
                        <a:rPr lang="ko-KR" altLang="en-US" dirty="0"/>
                        <a:t> 위함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74662"/>
                  </a:ext>
                </a:extLst>
              </a:tr>
              <a:tr h="544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alarmDate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TIMESTAMP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CURRENT_TIMESTAMP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알림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589612"/>
                  </a:ext>
                </a:extLst>
              </a:tr>
              <a:tr h="575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read_status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“X”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알림 읽음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9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51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5078F-5DEE-4B3D-B0A6-146C62C0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77099" cy="65834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05</a:t>
            </a:r>
            <a:r>
              <a:rPr lang="ko-KR" altLang="en-US" dirty="0"/>
              <a:t> 기술상세</a:t>
            </a:r>
            <a:r>
              <a:rPr lang="en-US" altLang="ko-KR" dirty="0"/>
              <a:t>(</a:t>
            </a:r>
            <a:r>
              <a:rPr lang="ko-KR" altLang="en-US" dirty="0"/>
              <a:t>핵심코드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F72B7C1-20C3-450E-9BCB-BD294734A90D}"/>
              </a:ext>
            </a:extLst>
          </p:cNvPr>
          <p:cNvSpPr txBox="1">
            <a:spLocks/>
          </p:cNvSpPr>
          <p:nvPr/>
        </p:nvSpPr>
        <p:spPr>
          <a:xfrm>
            <a:off x="1017517" y="3364362"/>
            <a:ext cx="1854471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메인 화면</a:t>
            </a: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DC488052-4420-49FD-9A33-B18B9755C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597" y="1507379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바른돋움 1" pitchFamily="18" charset="-127"/>
                <a:ea typeface="바른돋움 1" pitchFamily="18" charset="-127"/>
              </a:rPr>
              <a:t>1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AA4704A-401A-436D-9514-2C70003D8ED6}"/>
              </a:ext>
            </a:extLst>
          </p:cNvPr>
          <p:cNvSpPr txBox="1">
            <a:spLocks/>
          </p:cNvSpPr>
          <p:nvPr/>
        </p:nvSpPr>
        <p:spPr>
          <a:xfrm>
            <a:off x="1058115" y="2210427"/>
            <a:ext cx="2164336" cy="1062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1.1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회원가입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1.2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아이디 중복 검사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1.3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비밀번호 암호화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1.4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이메일 인증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1.5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주소록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API</a:t>
            </a:r>
          </a:p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1.6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로그인</a:t>
            </a:r>
          </a:p>
          <a:p>
            <a:endParaRPr lang="ko-KR" altLang="en-US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812A00C-8A25-4E21-957D-417B85AE72E5}"/>
              </a:ext>
            </a:extLst>
          </p:cNvPr>
          <p:cNvSpPr txBox="1">
            <a:spLocks/>
          </p:cNvSpPr>
          <p:nvPr/>
        </p:nvSpPr>
        <p:spPr>
          <a:xfrm>
            <a:off x="1157802" y="1549936"/>
            <a:ext cx="1854471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회원 가입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92295E47-9656-4C79-99C7-78CC95434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61" y="3363361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바른돋움 1" pitchFamily="18" charset="-127"/>
                <a:ea typeface="바른돋움 1" pitchFamily="18" charset="-127"/>
              </a:rPr>
              <a:t>2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066A151-4F9D-44DD-B7C3-6D627D661BE7}"/>
              </a:ext>
            </a:extLst>
          </p:cNvPr>
          <p:cNvSpPr txBox="1">
            <a:spLocks/>
          </p:cNvSpPr>
          <p:nvPr/>
        </p:nvSpPr>
        <p:spPr>
          <a:xfrm>
            <a:off x="1058115" y="3864094"/>
            <a:ext cx="2454845" cy="746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2.1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평점 순 메인 페이지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2.2 </a:t>
            </a:r>
            <a:r>
              <a:rPr lang="ko-KR" altLang="en-US" sz="1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메인페이지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카테고리 링크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ko-KR" altLang="en-US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803D3B3-6D58-4945-897D-7C211BC7C2F2}"/>
              </a:ext>
            </a:extLst>
          </p:cNvPr>
          <p:cNvSpPr txBox="1">
            <a:spLocks/>
          </p:cNvSpPr>
          <p:nvPr/>
        </p:nvSpPr>
        <p:spPr>
          <a:xfrm>
            <a:off x="1017517" y="4790727"/>
            <a:ext cx="2712882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8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검색</a:t>
            </a:r>
            <a:r>
              <a:rPr lang="en-US" altLang="ko-KR" sz="28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(&amp;</a:t>
            </a:r>
            <a:r>
              <a:rPr lang="ko-KR" altLang="en-US" sz="2800" dirty="0" err="1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페이징</a:t>
            </a:r>
            <a:r>
              <a:rPr lang="en-US" altLang="ko-KR" sz="28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ko-KR" altLang="en-US" sz="28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29D836D-416B-452F-90F6-13EDC86318F3}"/>
              </a:ext>
            </a:extLst>
          </p:cNvPr>
          <p:cNvSpPr txBox="1">
            <a:spLocks/>
          </p:cNvSpPr>
          <p:nvPr/>
        </p:nvSpPr>
        <p:spPr>
          <a:xfrm>
            <a:off x="1031286" y="5286366"/>
            <a:ext cx="2853778" cy="1062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3.1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책 제목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작가 키워드 검색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3.2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키워드 검색 후 카테고리별 필터링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FA0852BF-85EF-4D47-A53E-C7EC72A90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1632" y="1460305"/>
            <a:ext cx="28537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관리자페이지</a:t>
            </a:r>
            <a:endParaRPr lang="en-US" altLang="ko-KR" sz="28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0FF09081-092A-45D0-80C7-B811C2C65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260" y="3272882"/>
            <a:ext cx="28537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업로드</a:t>
            </a:r>
            <a:r>
              <a:rPr lang="en-US" altLang="ko-KR" sz="28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8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이미지</a:t>
            </a:r>
            <a:r>
              <a:rPr lang="en-US" altLang="ko-KR" sz="28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EC807-1BDF-4044-980E-36897A4E0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688" y="4778177"/>
            <a:ext cx="36043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주문하기</a:t>
            </a:r>
            <a:r>
              <a:rPr lang="en-US" altLang="ko-KR" sz="28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(&amp;</a:t>
            </a:r>
            <a:r>
              <a:rPr lang="ko-KR" altLang="en-US" sz="28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장바구니</a:t>
            </a:r>
            <a:r>
              <a:rPr lang="en-US" altLang="ko-KR" sz="28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6EAC4E62-6B3C-4FDE-B2AF-23C2B06EEA26}"/>
              </a:ext>
            </a:extLst>
          </p:cNvPr>
          <p:cNvSpPr txBox="1">
            <a:spLocks/>
          </p:cNvSpPr>
          <p:nvPr/>
        </p:nvSpPr>
        <p:spPr>
          <a:xfrm>
            <a:off x="7730040" y="5338671"/>
            <a:ext cx="2164336" cy="1062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9.1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관리자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장바구니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마이룸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로그인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고객센터 </a:t>
            </a:r>
            <a:r>
              <a:rPr lang="ko-KR" altLang="en-US" sz="1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인터셉터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적용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A464DA89-3C6C-4494-A7C3-CA2F5BBE9B66}"/>
              </a:ext>
            </a:extLst>
          </p:cNvPr>
          <p:cNvSpPr txBox="1">
            <a:spLocks/>
          </p:cNvSpPr>
          <p:nvPr/>
        </p:nvSpPr>
        <p:spPr>
          <a:xfrm>
            <a:off x="4300386" y="1998765"/>
            <a:ext cx="2454336" cy="1364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4.1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상품 등록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4.1.1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작가 선택 </a:t>
            </a:r>
            <a:r>
              <a:rPr lang="ko-KR" altLang="en-US" sz="1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팝업창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상품 등록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4.2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상품 수정</a:t>
            </a:r>
            <a:b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4.2.1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기존 업로드 이미지 삭제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수정페이지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4.3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상품 삭제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4.4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작가 등록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4.5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작가 수정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4.6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작가 삭제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229E18AF-7EF3-4C92-89E0-12FA0EBC259E}"/>
              </a:ext>
            </a:extLst>
          </p:cNvPr>
          <p:cNvSpPr txBox="1">
            <a:spLocks/>
          </p:cNvSpPr>
          <p:nvPr/>
        </p:nvSpPr>
        <p:spPr>
          <a:xfrm>
            <a:off x="4312784" y="3713033"/>
            <a:ext cx="2574660" cy="1062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5.1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업로드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5.2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업로드 이미지 화면 띄우기 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D188960E-0272-4EF1-B28F-56B1DD11920C}"/>
              </a:ext>
            </a:extLst>
          </p:cNvPr>
          <p:cNvSpPr txBox="1">
            <a:spLocks/>
          </p:cNvSpPr>
          <p:nvPr/>
        </p:nvSpPr>
        <p:spPr>
          <a:xfrm>
            <a:off x="4350963" y="5313947"/>
            <a:ext cx="2164336" cy="1062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6.1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장바구니 등록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6.2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구매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72B97E49-6A30-4B89-821B-5FAB5AB832DD}"/>
              </a:ext>
            </a:extLst>
          </p:cNvPr>
          <p:cNvSpPr txBox="1">
            <a:spLocks/>
          </p:cNvSpPr>
          <p:nvPr/>
        </p:nvSpPr>
        <p:spPr>
          <a:xfrm>
            <a:off x="7897101" y="2025866"/>
            <a:ext cx="2164336" cy="1062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7.1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댓글 등록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7.2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댓글 수정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7.3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댓글 삭제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8E65A313-4D79-4252-B3F4-0E5B254DF7BA}"/>
              </a:ext>
            </a:extLst>
          </p:cNvPr>
          <p:cNvSpPr txBox="1">
            <a:spLocks/>
          </p:cNvSpPr>
          <p:nvPr/>
        </p:nvSpPr>
        <p:spPr>
          <a:xfrm>
            <a:off x="7928671" y="3743028"/>
            <a:ext cx="2164336" cy="1062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8.1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회원정보 가져오기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8.2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비밀번호 변경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CEF326CE-D77B-4D48-88E6-FD3CAD984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0817" y="4751417"/>
            <a:ext cx="28537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인터셉터</a:t>
            </a:r>
            <a:endParaRPr lang="en-US" altLang="ko-KR" sz="28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C1F65CE8-BFFF-4DE0-9455-4A6ECEB45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6064" y="1486444"/>
            <a:ext cx="28537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댓글</a:t>
            </a:r>
            <a:endParaRPr lang="en-US" altLang="ko-KR" sz="28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A507A28D-14F4-4B41-8ADE-673B1467E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439" y="3264518"/>
            <a:ext cx="28537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마이룸</a:t>
            </a:r>
            <a:endParaRPr lang="en-US" altLang="ko-KR" sz="28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C5A6C875-186A-46B5-94FD-6AF5A89B8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370" y="1460305"/>
            <a:ext cx="28537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알림</a:t>
            </a:r>
            <a:endParaRPr lang="en-US" altLang="ko-KR" sz="28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22503C5E-46DA-4FDB-9F2A-79687CE10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840" y="4798944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바른돋움 1" pitchFamily="18" charset="-127"/>
                <a:ea typeface="바른돋움 1" pitchFamily="18" charset="-127"/>
              </a:rPr>
              <a:t>3</a:t>
            </a: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071FBD11-B8FC-4F3B-93ED-6CE83DC89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0846" y="1506812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바른돋움 1" pitchFamily="18" charset="-127"/>
                <a:ea typeface="바른돋움 1" pitchFamily="18" charset="-127"/>
              </a:rPr>
              <a:t>4</a:t>
            </a: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AB03F53B-20A1-45D0-B0CB-BB32F6021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271" y="3303659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바른돋움 1" pitchFamily="18" charset="-127"/>
                <a:ea typeface="바른돋움 1" pitchFamily="18" charset="-127"/>
              </a:rPr>
              <a:t>5</a:t>
            </a: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02E693DB-C0CD-4BB4-BDA6-43EA296A6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171" y="4778177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바른돋움 1" pitchFamily="18" charset="-127"/>
                <a:ea typeface="바른돋움 1" pitchFamily="18" charset="-127"/>
              </a:rPr>
              <a:t>6</a:t>
            </a: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79778597-BE83-4D69-805E-AA49FD741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769" y="1491597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바른돋움 1" pitchFamily="18" charset="-127"/>
                <a:ea typeface="바른돋움 1" pitchFamily="18" charset="-127"/>
              </a:rPr>
              <a:t>7</a:t>
            </a: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4580AF7C-255E-4A4D-819E-F66F28537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077" y="3282669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바른돋움 1" pitchFamily="18" charset="-127"/>
                <a:ea typeface="바른돋움 1" pitchFamily="18" charset="-127"/>
              </a:rPr>
              <a:t>8</a:t>
            </a: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57F5129D-7E23-410E-8915-BFCBFDBFA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0040" y="4848057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바른돋움 1" pitchFamily="18" charset="-127"/>
                <a:ea typeface="바른돋움 1" pitchFamily="18" charset="-127"/>
              </a:rPr>
              <a:t>9</a:t>
            </a: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2B781FE5-23B9-4662-AADE-099514EC2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6639" y="1519095"/>
            <a:ext cx="6347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바른돋움 1" pitchFamily="18" charset="-127"/>
                <a:ea typeface="바른돋움 1" pitchFamily="18" charset="-127"/>
              </a:rPr>
              <a:t>10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459D9437-AC76-4C12-8E1A-B728ECC84409}"/>
              </a:ext>
            </a:extLst>
          </p:cNvPr>
          <p:cNvSpPr txBox="1">
            <a:spLocks/>
          </p:cNvSpPr>
          <p:nvPr/>
        </p:nvSpPr>
        <p:spPr>
          <a:xfrm>
            <a:off x="9840760" y="2007809"/>
            <a:ext cx="2164336" cy="1062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10..1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알림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10. 2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알림 목록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(&amp;DB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저장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endParaRPr lang="ko-KR" altLang="en-US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76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F3BD47-D351-4908-BE71-6B8637AFB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586" y="1628827"/>
            <a:ext cx="2665531" cy="3310572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F333209-95A7-44EB-93A7-B7E2605CF155}"/>
              </a:ext>
            </a:extLst>
          </p:cNvPr>
          <p:cNvSpPr txBox="1">
            <a:spLocks/>
          </p:cNvSpPr>
          <p:nvPr/>
        </p:nvSpPr>
        <p:spPr>
          <a:xfrm>
            <a:off x="1093408" y="1124933"/>
            <a:ext cx="1854471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회원 가입</a:t>
            </a: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D5A8A3D8-92A8-4F62-8B9F-FCF656A71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85" y="1693629"/>
            <a:ext cx="43165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ea typeface="HY중고딕" panose="02030600000101010101" pitchFamily="18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ea typeface="HY중고딕" panose="02030600000101010101" pitchFamily="18" charset="-127"/>
              </a:rPr>
              <a:t>회원가입 페이지 필요정보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HY중고딕" panose="02030600000101010101" pitchFamily="18" charset="-127"/>
              </a:rPr>
              <a:t>입력후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ea typeface="HY중고딕" panose="02030600000101010101" pitchFamily="18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ea typeface="HY중고딕" panose="02030600000101010101" pitchFamily="18" charset="-127"/>
              </a:rPr>
              <a:t>‘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ea typeface="HY중고딕" panose="02030600000101010101" pitchFamily="18" charset="-127"/>
              </a:rPr>
              <a:t>회원가입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ea typeface="HY중고딕" panose="02030600000101010101" pitchFamily="18" charset="-127"/>
              </a:rPr>
              <a:t>’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ea typeface="HY중고딕" panose="02030600000101010101" pitchFamily="18" charset="-127"/>
              </a:rPr>
              <a:t>버튼을 누르면 회원가입 기능 실행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ea typeface="HY중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E0747-B04E-411C-BFE2-4FB5AFBAB0BD}"/>
              </a:ext>
            </a:extLst>
          </p:cNvPr>
          <p:cNvSpPr txBox="1"/>
          <p:nvPr/>
        </p:nvSpPr>
        <p:spPr>
          <a:xfrm>
            <a:off x="393252" y="254983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Views/member/</a:t>
            </a:r>
            <a:r>
              <a:rPr lang="en-US" altLang="ko-KR" sz="1400" dirty="0" err="1">
                <a:solidFill>
                  <a:schemeClr val="bg1"/>
                </a:solidFill>
              </a:rPr>
              <a:t>join.jsp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4D2E8-8D49-44EC-8052-1D0D8CDCBEEE}"/>
              </a:ext>
            </a:extLst>
          </p:cNvPr>
          <p:cNvSpPr txBox="1"/>
          <p:nvPr/>
        </p:nvSpPr>
        <p:spPr>
          <a:xfrm>
            <a:off x="407368" y="3964195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/controller/MemberController.java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CD581-8B10-45E5-B2B2-169D1BFBF9A7}"/>
              </a:ext>
            </a:extLst>
          </p:cNvPr>
          <p:cNvSpPr txBox="1"/>
          <p:nvPr/>
        </p:nvSpPr>
        <p:spPr>
          <a:xfrm>
            <a:off x="407368" y="5190649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main.jsp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D9A87-E0A1-4B7C-A6DB-74A2D2697075}"/>
              </a:ext>
            </a:extLst>
          </p:cNvPr>
          <p:cNvSpPr txBox="1"/>
          <p:nvPr/>
        </p:nvSpPr>
        <p:spPr>
          <a:xfrm>
            <a:off x="270728" y="2968428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회원가입 필요한 정보 입력 후 ＇가입하기</a:t>
            </a:r>
            <a:r>
              <a:rPr lang="en-US" altLang="ko-KR" sz="1000" dirty="0"/>
              <a:t>’ </a:t>
            </a:r>
            <a:r>
              <a:rPr lang="ko-KR" altLang="en-US" sz="1000" dirty="0"/>
              <a:t>버튼을 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76B07-5DC1-4E74-BCE5-7EE3FA10F2F5}"/>
              </a:ext>
            </a:extLst>
          </p:cNvPr>
          <p:cNvSpPr txBox="1"/>
          <p:nvPr/>
        </p:nvSpPr>
        <p:spPr>
          <a:xfrm>
            <a:off x="407368" y="5637353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회원가입이 완료되면 </a:t>
            </a:r>
            <a:r>
              <a:rPr lang="ko-KR" altLang="en-US" sz="1000" dirty="0" err="1"/>
              <a:t>메인페이지로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리다이렉트</a:t>
            </a:r>
            <a:r>
              <a:rPr lang="ko-KR" altLang="en-US" sz="1000" dirty="0"/>
              <a:t> 이동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18D00-BB0B-4434-AC01-468EBAE84D6A}"/>
              </a:ext>
            </a:extLst>
          </p:cNvPr>
          <p:cNvSpPr txBox="1"/>
          <p:nvPr/>
        </p:nvSpPr>
        <p:spPr>
          <a:xfrm>
            <a:off x="4913000" y="1764839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/>
              <a:t>memberJoin</a:t>
            </a:r>
            <a:r>
              <a:rPr lang="en-US" altLang="ko-KR" sz="1000" dirty="0"/>
              <a:t>()</a:t>
            </a:r>
            <a:r>
              <a:rPr lang="ko-KR" altLang="en-US" sz="1000" dirty="0"/>
              <a:t> 실행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D4BA02-9E0D-4081-A4F3-860835175F2C}"/>
              </a:ext>
            </a:extLst>
          </p:cNvPr>
          <p:cNvSpPr txBox="1"/>
          <p:nvPr/>
        </p:nvSpPr>
        <p:spPr>
          <a:xfrm>
            <a:off x="4987236" y="1385852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/service/MemberService.java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AE5800-8DFA-4818-AB31-AD16B309CCB8}"/>
              </a:ext>
            </a:extLst>
          </p:cNvPr>
          <p:cNvSpPr txBox="1"/>
          <p:nvPr/>
        </p:nvSpPr>
        <p:spPr>
          <a:xfrm>
            <a:off x="407368" y="4399204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/>
              <a:t>joinPost</a:t>
            </a:r>
            <a:r>
              <a:rPr lang="en-US" altLang="ko-KR" sz="1000" dirty="0"/>
              <a:t>()</a:t>
            </a:r>
            <a:r>
              <a:rPr lang="ko-KR" altLang="en-US" sz="1000" dirty="0"/>
              <a:t> 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627A2-4514-4ACE-8CA5-D4FDC08C7919}"/>
              </a:ext>
            </a:extLst>
          </p:cNvPr>
          <p:cNvSpPr txBox="1"/>
          <p:nvPr/>
        </p:nvSpPr>
        <p:spPr>
          <a:xfrm>
            <a:off x="4913000" y="268249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/service/MemberServicImpl.java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D81AF-1A74-461E-B57E-F1C8C85CC070}"/>
              </a:ext>
            </a:extLst>
          </p:cNvPr>
          <p:cNvSpPr txBox="1"/>
          <p:nvPr/>
        </p:nvSpPr>
        <p:spPr>
          <a:xfrm>
            <a:off x="4913000" y="5362839"/>
            <a:ext cx="4274980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Resoureces</a:t>
            </a:r>
            <a:r>
              <a:rPr lang="en-US" altLang="ko-KR" sz="1400" dirty="0">
                <a:solidFill>
                  <a:schemeClr val="bg1"/>
                </a:solidFill>
              </a:rPr>
              <a:t>/com/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/mapper/MemberMapper.xml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B6365A-DDA3-4747-B954-30BFFD93987B}"/>
              </a:ext>
            </a:extLst>
          </p:cNvPr>
          <p:cNvSpPr txBox="1"/>
          <p:nvPr/>
        </p:nvSpPr>
        <p:spPr>
          <a:xfrm>
            <a:off x="4820536" y="5734977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id=“</a:t>
            </a:r>
            <a:r>
              <a:rPr lang="en-US" altLang="ko-KR" sz="1000" dirty="0" err="1"/>
              <a:t>memberJoin</a:t>
            </a:r>
            <a:r>
              <a:rPr lang="en-US" altLang="ko-KR" sz="1000" dirty="0"/>
              <a:t>”</a:t>
            </a:r>
            <a:r>
              <a:rPr lang="ko-KR" altLang="en-US" sz="1000" dirty="0"/>
              <a:t> 실행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B5F676-65CD-4593-B940-BA3F20A76946}"/>
              </a:ext>
            </a:extLst>
          </p:cNvPr>
          <p:cNvSpPr txBox="1"/>
          <p:nvPr/>
        </p:nvSpPr>
        <p:spPr>
          <a:xfrm>
            <a:off x="4950118" y="399406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/mapper/MemberMapper.java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07B07F-68AB-4599-A3CC-7054518439A5}"/>
              </a:ext>
            </a:extLst>
          </p:cNvPr>
          <p:cNvSpPr txBox="1"/>
          <p:nvPr/>
        </p:nvSpPr>
        <p:spPr>
          <a:xfrm>
            <a:off x="4913000" y="4358403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/>
              <a:t>memberJoin</a:t>
            </a:r>
            <a:r>
              <a:rPr lang="en-US" altLang="ko-KR" sz="1000" dirty="0"/>
              <a:t>()</a:t>
            </a:r>
            <a:r>
              <a:rPr lang="ko-KR" altLang="en-US" sz="1000" dirty="0"/>
              <a:t> 실행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823ECE0-5BFB-4896-B399-9C428D1A4E01}"/>
              </a:ext>
            </a:extLst>
          </p:cNvPr>
          <p:cNvCxnSpPr/>
          <p:nvPr/>
        </p:nvCxnSpPr>
        <p:spPr>
          <a:xfrm>
            <a:off x="2174463" y="3284113"/>
            <a:ext cx="0" cy="38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B36BF7-3871-4E8E-87E5-CDB8C33E9020}"/>
              </a:ext>
            </a:extLst>
          </p:cNvPr>
          <p:cNvCxnSpPr/>
          <p:nvPr/>
        </p:nvCxnSpPr>
        <p:spPr>
          <a:xfrm>
            <a:off x="2174463" y="4645425"/>
            <a:ext cx="0" cy="45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D02613C-3F64-4810-8C2D-2D073B850265}"/>
              </a:ext>
            </a:extLst>
          </p:cNvPr>
          <p:cNvCxnSpPr>
            <a:cxnSpLocks/>
          </p:cNvCxnSpPr>
          <p:nvPr/>
        </p:nvCxnSpPr>
        <p:spPr>
          <a:xfrm flipV="1">
            <a:off x="4496795" y="1539740"/>
            <a:ext cx="333399" cy="27166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1770741-9869-4BCA-90F8-4B25BCCC72C2}"/>
              </a:ext>
            </a:extLst>
          </p:cNvPr>
          <p:cNvCxnSpPr/>
          <p:nvPr/>
        </p:nvCxnSpPr>
        <p:spPr>
          <a:xfrm>
            <a:off x="6821708" y="3318914"/>
            <a:ext cx="0" cy="5934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EE795CF-3DFF-4125-BE9A-0CC263F09AAD}"/>
              </a:ext>
            </a:extLst>
          </p:cNvPr>
          <p:cNvCxnSpPr/>
          <p:nvPr/>
        </p:nvCxnSpPr>
        <p:spPr>
          <a:xfrm>
            <a:off x="6821708" y="4660646"/>
            <a:ext cx="0" cy="5934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A10BF6F-C5E1-408C-B49A-8C68DA50D053}"/>
              </a:ext>
            </a:extLst>
          </p:cNvPr>
          <p:cNvCxnSpPr/>
          <p:nvPr/>
        </p:nvCxnSpPr>
        <p:spPr>
          <a:xfrm>
            <a:off x="6821708" y="1998207"/>
            <a:ext cx="0" cy="5934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8A9C65-13EF-414E-8C59-6F84D6930F85}"/>
              </a:ext>
            </a:extLst>
          </p:cNvPr>
          <p:cNvSpPr txBox="1"/>
          <p:nvPr/>
        </p:nvSpPr>
        <p:spPr>
          <a:xfrm>
            <a:off x="4913000" y="3015602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/>
              <a:t>memberJoin</a:t>
            </a:r>
            <a:r>
              <a:rPr lang="en-US" altLang="ko-KR" sz="1000" dirty="0"/>
              <a:t>()</a:t>
            </a:r>
            <a:r>
              <a:rPr lang="ko-KR" altLang="en-US" sz="1000" dirty="0"/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3728383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60B53A-888A-433C-B6FC-344150C9C609}"/>
              </a:ext>
            </a:extLst>
          </p:cNvPr>
          <p:cNvSpPr txBox="1">
            <a:spLocks/>
          </p:cNvSpPr>
          <p:nvPr/>
        </p:nvSpPr>
        <p:spPr>
          <a:xfrm>
            <a:off x="407367" y="830772"/>
            <a:ext cx="3286147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1.1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아이디 중복 검사</a:t>
            </a: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96EF8C8F-5E7B-447E-AA99-F7991009B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7" y="1604478"/>
            <a:ext cx="56886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회원가입 페이지의 아이디 입력란에 아이디 입력 시마다 아이디 중복 검사 실행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  <a:b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</a:b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중복 된 아이디 존재 시 아이디란 아래에 빨간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경고창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표시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중복 아닐 시 초록 창 표시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6BE2E-B5B6-4A17-B0DB-E586422DFFAD}"/>
              </a:ext>
            </a:extLst>
          </p:cNvPr>
          <p:cNvSpPr txBox="1"/>
          <p:nvPr/>
        </p:nvSpPr>
        <p:spPr>
          <a:xfrm>
            <a:off x="6323527" y="2441254"/>
            <a:ext cx="5125791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Views/member/</a:t>
            </a:r>
            <a:r>
              <a:rPr lang="en-US" altLang="ko-KR" sz="1400" dirty="0" err="1">
                <a:solidFill>
                  <a:schemeClr val="bg1"/>
                </a:solidFill>
              </a:rPr>
              <a:t>join.jsp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3553F-E941-411B-BCA6-B92886A4E05B}"/>
              </a:ext>
            </a:extLst>
          </p:cNvPr>
          <p:cNvSpPr txBox="1"/>
          <p:nvPr/>
        </p:nvSpPr>
        <p:spPr>
          <a:xfrm>
            <a:off x="407367" y="2454510"/>
            <a:ext cx="4274979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/controller/MemberController.java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D374B-03B4-4C80-B009-C6726427BB0A}"/>
              </a:ext>
            </a:extLst>
          </p:cNvPr>
          <p:cNvSpPr txBox="1"/>
          <p:nvPr/>
        </p:nvSpPr>
        <p:spPr>
          <a:xfrm>
            <a:off x="354945" y="5570966"/>
            <a:ext cx="4274980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Resources/com/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/mapper/MemberMapper.xml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980276-7FB1-4A3B-8814-79C401D95157}"/>
              </a:ext>
            </a:extLst>
          </p:cNvPr>
          <p:cNvSpPr txBox="1"/>
          <p:nvPr/>
        </p:nvSpPr>
        <p:spPr>
          <a:xfrm>
            <a:off x="354945" y="6031800"/>
            <a:ext cx="813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select count(*) from </a:t>
            </a:r>
            <a:r>
              <a:rPr lang="en-US" altLang="ko-KR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book_member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 where </a:t>
            </a:r>
            <a:r>
              <a:rPr lang="en-US" altLang="ko-KR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memberId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 #{memberId}</a:t>
            </a:r>
            <a:endParaRPr lang="ko-KR" altLang="en-US" sz="10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1AAB739-0FC3-488A-A19A-761E4404E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7" y="2876334"/>
            <a:ext cx="4485184" cy="231024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43D4BA1-E239-4233-A324-4A95B3496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27" y="2825560"/>
            <a:ext cx="5009881" cy="246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43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F4534E7-CD9A-4E47-9ED7-60FA11F8A993}"/>
              </a:ext>
            </a:extLst>
          </p:cNvPr>
          <p:cNvSpPr txBox="1">
            <a:spLocks/>
          </p:cNvSpPr>
          <p:nvPr/>
        </p:nvSpPr>
        <p:spPr>
          <a:xfrm>
            <a:off x="408787" y="918064"/>
            <a:ext cx="3286147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1.2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비밀번호 암호화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72DD4C-8984-47B2-8CC8-173588A50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7" y="3429000"/>
            <a:ext cx="6163480" cy="2619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0987A-F178-464D-855B-4045564885DF}"/>
              </a:ext>
            </a:extLst>
          </p:cNvPr>
          <p:cNvSpPr txBox="1"/>
          <p:nvPr/>
        </p:nvSpPr>
        <p:spPr>
          <a:xfrm>
            <a:off x="408787" y="3097707"/>
            <a:ext cx="5687213" cy="318416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/service/MemberService.java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249BBE09-9684-42B8-8909-33CA81D7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87" y="1810570"/>
            <a:ext cx="56886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회원가입 페이지의 아이디 입력란에 아이디 입력 시마다 아이디 중복 검사 실행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  <a:b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</a:b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중복 된 아이디 존재 시 아이디란 아래에 빨간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경고창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표시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중복 아닐 시 초록 창 표시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820652-503A-4424-B63D-E57E4CD7D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63" y="4039169"/>
            <a:ext cx="5558961" cy="12882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F23289-88E0-471A-A520-252EC5F8D0AE}"/>
              </a:ext>
            </a:extLst>
          </p:cNvPr>
          <p:cNvSpPr txBox="1"/>
          <p:nvPr/>
        </p:nvSpPr>
        <p:spPr>
          <a:xfrm>
            <a:off x="6469237" y="3110584"/>
            <a:ext cx="5687213" cy="318416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DB</a:t>
            </a:r>
            <a:r>
              <a:rPr lang="ko-KR" altLang="en-US" sz="1400" dirty="0">
                <a:solidFill>
                  <a:schemeClr val="bg1"/>
                </a:solidFill>
              </a:rPr>
              <a:t>에 암호화 돼서 저장된 모습</a:t>
            </a:r>
          </a:p>
        </p:txBody>
      </p:sp>
    </p:spTree>
    <p:extLst>
      <p:ext uri="{BB962C8B-B14F-4D97-AF65-F5344CB8AC3E}">
        <p14:creationId xmlns:p14="http://schemas.microsoft.com/office/powerpoint/2010/main" val="2014127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9CA7338-6523-4B45-AFB1-785F77E34F72}"/>
              </a:ext>
            </a:extLst>
          </p:cNvPr>
          <p:cNvSpPr txBox="1">
            <a:spLocks/>
          </p:cNvSpPr>
          <p:nvPr/>
        </p:nvSpPr>
        <p:spPr>
          <a:xfrm>
            <a:off x="485510" y="505940"/>
            <a:ext cx="3070654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1.3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이메일 인증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24173A-5804-4C76-8123-80E9302B3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10" y="2672308"/>
            <a:ext cx="4459977" cy="36797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115D24A-1F96-4CEB-903E-ED56F3F71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601" y="2803471"/>
            <a:ext cx="5945552" cy="36403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C10909-9478-495C-8E8A-7CED08AA7D5A}"/>
              </a:ext>
            </a:extLst>
          </p:cNvPr>
          <p:cNvSpPr txBox="1"/>
          <p:nvPr/>
        </p:nvSpPr>
        <p:spPr>
          <a:xfrm>
            <a:off x="485510" y="2235283"/>
            <a:ext cx="4756191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Views/member/</a:t>
            </a:r>
            <a:r>
              <a:rPr lang="en-US" altLang="ko-KR" sz="1400" dirty="0" err="1">
                <a:solidFill>
                  <a:schemeClr val="bg1"/>
                </a:solidFill>
              </a:rPr>
              <a:t>join.jsp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7CF108B2-F74C-4DAD-8B80-282BBCF73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10" y="1508219"/>
            <a:ext cx="56886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mailSender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라이브러리 활용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1D656E-0B21-4D30-8F84-4D4BCDDCA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601" y="943768"/>
            <a:ext cx="6094225" cy="155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41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9ADEC5C-C462-49EF-B71C-699108D2F563}"/>
              </a:ext>
            </a:extLst>
          </p:cNvPr>
          <p:cNvSpPr txBox="1">
            <a:spLocks/>
          </p:cNvSpPr>
          <p:nvPr/>
        </p:nvSpPr>
        <p:spPr>
          <a:xfrm>
            <a:off x="485510" y="505940"/>
            <a:ext cx="3070654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1.4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주소록 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API</a:t>
            </a:r>
            <a:endParaRPr lang="ko-KR" altLang="en-US" sz="32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05A96BA4-B264-49F0-9636-B53A8934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10" y="1366550"/>
            <a:ext cx="56886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다음 주소록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API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이용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5065D8-EC04-49C3-8319-E58E34CD6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10" y="1890010"/>
            <a:ext cx="4515041" cy="4680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9C6052-6F5D-47B5-A863-CEA16D4AC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308" y="1581994"/>
            <a:ext cx="5165159" cy="4975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363AFD-18F2-4D2B-807C-C1CF0A61CD2F}"/>
              </a:ext>
            </a:extLst>
          </p:cNvPr>
          <p:cNvSpPr txBox="1"/>
          <p:nvPr/>
        </p:nvSpPr>
        <p:spPr>
          <a:xfrm>
            <a:off x="5949308" y="1119709"/>
            <a:ext cx="5461374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Views/member/</a:t>
            </a:r>
            <a:r>
              <a:rPr lang="en-US" altLang="ko-KR" sz="1400" dirty="0" err="1">
                <a:solidFill>
                  <a:schemeClr val="bg1"/>
                </a:solidFill>
              </a:rPr>
              <a:t>join.jsp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1043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DE75E0E-33D8-461A-94C4-8C1DE66C8B6F}"/>
              </a:ext>
            </a:extLst>
          </p:cNvPr>
          <p:cNvSpPr txBox="1">
            <a:spLocks/>
          </p:cNvSpPr>
          <p:nvPr/>
        </p:nvSpPr>
        <p:spPr>
          <a:xfrm>
            <a:off x="318085" y="196847"/>
            <a:ext cx="3070654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1.5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로그인</a:t>
            </a: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445C0BF8-5413-4449-8F14-E090AC854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7" y="928669"/>
            <a:ext cx="65729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아이디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패스워드 입력 후 로그인 버튼 클릭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-&gt;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세션제거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인터셉터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 -&gt;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컨트롤러 실행 후 로그인 성공 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세션에 회원 데이터 담고 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로 이동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A1011-2F44-456B-A4A7-1D25AF296DD7}"/>
              </a:ext>
            </a:extLst>
          </p:cNvPr>
          <p:cNvSpPr txBox="1"/>
          <p:nvPr/>
        </p:nvSpPr>
        <p:spPr>
          <a:xfrm>
            <a:off x="407367" y="2022105"/>
            <a:ext cx="5461374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Views/member/</a:t>
            </a:r>
            <a:r>
              <a:rPr lang="en-US" altLang="ko-KR" sz="1400" dirty="0" err="1">
                <a:solidFill>
                  <a:schemeClr val="bg1"/>
                </a:solidFill>
              </a:rPr>
              <a:t>login.jsp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EA923DA9-B7AD-4D81-9F81-FD8A057D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75" y="2382275"/>
            <a:ext cx="65729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아이디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비밀번호 입력 후 로그인 버튼 클릭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8591F-6EED-45FE-B6F7-2DE5B50DBEFD}"/>
              </a:ext>
            </a:extLst>
          </p:cNvPr>
          <p:cNvSpPr txBox="1"/>
          <p:nvPr/>
        </p:nvSpPr>
        <p:spPr>
          <a:xfrm>
            <a:off x="407367" y="3133392"/>
            <a:ext cx="5461374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/interceptor/LoginInterceptor.java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2B19CFA0-5D9D-4CB2-AF7A-A12E92880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85" y="3483512"/>
            <a:ext cx="65729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Session.invalidate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()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를 통해 세션 제거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AD401-F7F5-4171-AC78-6188BF95C33F}"/>
              </a:ext>
            </a:extLst>
          </p:cNvPr>
          <p:cNvSpPr txBox="1"/>
          <p:nvPr/>
        </p:nvSpPr>
        <p:spPr>
          <a:xfrm>
            <a:off x="384075" y="4074414"/>
            <a:ext cx="5461374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/controller/MemberController.java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BF1DF6C1-8E91-4871-9175-AADA2D262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85" y="4459225"/>
            <a:ext cx="54613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Memberserver.memberLogin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(member)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를 통해 결과 값을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lvo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회원 아이디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이름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관리자권환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돈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포인트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 담음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5660AB-EF96-49C0-80E9-DFE5C91D3623}"/>
              </a:ext>
            </a:extLst>
          </p:cNvPr>
          <p:cNvSpPr txBox="1"/>
          <p:nvPr/>
        </p:nvSpPr>
        <p:spPr>
          <a:xfrm>
            <a:off x="318085" y="5235202"/>
            <a:ext cx="5461374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/service/MemberService.java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21B3A-4FDB-43AA-A9C1-CE7D59E51BC9}"/>
              </a:ext>
            </a:extLst>
          </p:cNvPr>
          <p:cNvSpPr txBox="1"/>
          <p:nvPr/>
        </p:nvSpPr>
        <p:spPr>
          <a:xfrm>
            <a:off x="6323261" y="4564100"/>
            <a:ext cx="5461374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main.jsp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F8A72-F4CA-416C-A6CB-70E0E0348003}"/>
              </a:ext>
            </a:extLst>
          </p:cNvPr>
          <p:cNvSpPr txBox="1"/>
          <p:nvPr/>
        </p:nvSpPr>
        <p:spPr>
          <a:xfrm>
            <a:off x="6228937" y="3125555"/>
            <a:ext cx="5461374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/mapper/MemberMapper.xml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D7BC4-9648-4300-8467-989A6129ED2B}"/>
              </a:ext>
            </a:extLst>
          </p:cNvPr>
          <p:cNvSpPr txBox="1"/>
          <p:nvPr/>
        </p:nvSpPr>
        <p:spPr>
          <a:xfrm>
            <a:off x="6203192" y="3467833"/>
            <a:ext cx="5701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Verdana" panose="020B0604030504040204" pitchFamily="34" charset="0"/>
                <a:ea typeface="Verdana" panose="020B0604030504040204" pitchFamily="34" charset="0"/>
              </a:rPr>
              <a:t>select </a:t>
            </a:r>
            <a:r>
              <a:rPr lang="en-US" altLang="ko-KR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memberId</a:t>
            </a:r>
            <a:r>
              <a:rPr lang="en-US" altLang="ko-KR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altLang="ko-KR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memberPw</a:t>
            </a:r>
            <a:r>
              <a:rPr lang="en-US" altLang="ko-KR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altLang="ko-KR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memberName</a:t>
            </a:r>
            <a:r>
              <a:rPr lang="en-US" altLang="ko-KR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altLang="ko-KR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adminck</a:t>
            </a:r>
            <a:r>
              <a:rPr lang="en-US" altLang="ko-KR" sz="1100" dirty="0">
                <a:latin typeface="Verdana" panose="020B0604030504040204" pitchFamily="34" charset="0"/>
                <a:ea typeface="Verdana" panose="020B0604030504040204" pitchFamily="34" charset="0"/>
              </a:rPr>
              <a:t>, money, point from </a:t>
            </a:r>
            <a:r>
              <a:rPr lang="en-US" altLang="ko-KR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book_member</a:t>
            </a:r>
            <a:r>
              <a:rPr lang="en-US" altLang="ko-KR" sz="1100" dirty="0">
                <a:latin typeface="Verdana" panose="020B0604030504040204" pitchFamily="34" charset="0"/>
                <a:ea typeface="Verdana" panose="020B0604030504040204" pitchFamily="34" charset="0"/>
              </a:rPr>
              <a:t> where </a:t>
            </a:r>
            <a:r>
              <a:rPr lang="en-US" altLang="ko-KR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memberId</a:t>
            </a:r>
            <a:r>
              <a:rPr lang="en-US" altLang="ko-KR" sz="1100" dirty="0">
                <a:latin typeface="Verdana" panose="020B0604030504040204" pitchFamily="34" charset="0"/>
                <a:ea typeface="Verdana" panose="020B0604030504040204" pitchFamily="34" charset="0"/>
              </a:rPr>
              <a:t> = #{memberId}</a:t>
            </a:r>
            <a:endParaRPr lang="ko-KR" altLang="en-US" sz="1100" dirty="0">
              <a:latin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AE5654-369C-4BD6-B62D-763808E96A96}"/>
              </a:ext>
            </a:extLst>
          </p:cNvPr>
          <p:cNvSpPr txBox="1"/>
          <p:nvPr/>
        </p:nvSpPr>
        <p:spPr>
          <a:xfrm>
            <a:off x="327809" y="5664888"/>
            <a:ext cx="5461374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/service/MemberServiceImpl.java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BE65D8C5-F277-4D7B-A9D5-79412B36F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85" y="6073926"/>
            <a:ext cx="65729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memberLogin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()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실행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F48726-D008-4D1B-B0B0-FBED1AD61F5E}"/>
              </a:ext>
            </a:extLst>
          </p:cNvPr>
          <p:cNvCxnSpPr/>
          <p:nvPr/>
        </p:nvCxnSpPr>
        <p:spPr>
          <a:xfrm>
            <a:off x="3048772" y="2571522"/>
            <a:ext cx="0" cy="38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DADB9532-2222-48CA-A346-A65DFD43A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261" y="4989590"/>
            <a:ext cx="65729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우측에 로그인 성공한 회원의 정보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아이디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돈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포인트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상자를 띄운다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C7B820-92E9-4167-B1D3-9634E4F30A0B}"/>
              </a:ext>
            </a:extLst>
          </p:cNvPr>
          <p:cNvCxnSpPr/>
          <p:nvPr/>
        </p:nvCxnSpPr>
        <p:spPr>
          <a:xfrm>
            <a:off x="3057579" y="3591234"/>
            <a:ext cx="0" cy="38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8619D18-A109-4B24-95BA-8D35A027A554}"/>
              </a:ext>
            </a:extLst>
          </p:cNvPr>
          <p:cNvCxnSpPr/>
          <p:nvPr/>
        </p:nvCxnSpPr>
        <p:spPr>
          <a:xfrm>
            <a:off x="3057579" y="4717989"/>
            <a:ext cx="0" cy="38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9FA7BA-7063-4F91-B439-4A8472150CD1}"/>
              </a:ext>
            </a:extLst>
          </p:cNvPr>
          <p:cNvCxnSpPr/>
          <p:nvPr/>
        </p:nvCxnSpPr>
        <p:spPr>
          <a:xfrm>
            <a:off x="9053948" y="4035119"/>
            <a:ext cx="0" cy="38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5456D6-3DF5-4A06-AC07-3D21B930C313}"/>
              </a:ext>
            </a:extLst>
          </p:cNvPr>
          <p:cNvSpPr txBox="1"/>
          <p:nvPr/>
        </p:nvSpPr>
        <p:spPr>
          <a:xfrm>
            <a:off x="6228937" y="2022105"/>
            <a:ext cx="5461374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/mapper/MemberMapper.java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0A023D80-3F6A-444E-96E5-AB7D6D13A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937" y="2430242"/>
            <a:ext cx="65729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memberLogin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()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실행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4A45DFA-076D-4DFF-9272-BD0F214FB993}"/>
              </a:ext>
            </a:extLst>
          </p:cNvPr>
          <p:cNvCxnSpPr/>
          <p:nvPr/>
        </p:nvCxnSpPr>
        <p:spPr>
          <a:xfrm>
            <a:off x="9035400" y="2537964"/>
            <a:ext cx="0" cy="38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9F076C4-22C5-42D7-BFF6-818741131997}"/>
              </a:ext>
            </a:extLst>
          </p:cNvPr>
          <p:cNvCxnSpPr>
            <a:stCxn id="17" idx="3"/>
          </p:cNvCxnSpPr>
          <p:nvPr/>
        </p:nvCxnSpPr>
        <p:spPr>
          <a:xfrm flipV="1">
            <a:off x="5789183" y="2329882"/>
            <a:ext cx="439754" cy="3488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921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0FD6E4C-039B-464A-B2DA-F30C0AD473B6}"/>
              </a:ext>
            </a:extLst>
          </p:cNvPr>
          <p:cNvSpPr txBox="1">
            <a:spLocks/>
          </p:cNvSpPr>
          <p:nvPr/>
        </p:nvSpPr>
        <p:spPr>
          <a:xfrm>
            <a:off x="485510" y="505940"/>
            <a:ext cx="3070654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sz="3200" dirty="0" err="1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메인화면</a:t>
            </a:r>
            <a:endParaRPr lang="ko-KR" altLang="en-US" sz="32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A81D1E2-8A4F-418A-A247-C9E852FFD71D}"/>
              </a:ext>
            </a:extLst>
          </p:cNvPr>
          <p:cNvSpPr txBox="1">
            <a:spLocks/>
          </p:cNvSpPr>
          <p:nvPr/>
        </p:nvSpPr>
        <p:spPr>
          <a:xfrm>
            <a:off x="485510" y="1119709"/>
            <a:ext cx="3481183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2.1 </a:t>
            </a:r>
            <a:r>
              <a:rPr lang="ko-KR" altLang="en-US" sz="24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평점 순 상품 배치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547F3A-EAB7-44E2-AA2E-A8C198656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2" y="1733478"/>
            <a:ext cx="5122886" cy="2011926"/>
          </a:xfrm>
          <a:prstGeom prst="rect">
            <a:avLst/>
          </a:prstGeom>
        </p:spPr>
      </p:pic>
      <p:sp>
        <p:nvSpPr>
          <p:cNvPr id="8" name="TextBox 25">
            <a:extLst>
              <a:ext uri="{FF2B5EF4-FFF2-40B4-BE49-F238E27FC236}">
                <a16:creationId xmlns:a16="http://schemas.microsoft.com/office/drawing/2014/main" id="{F4F0B9F6-A9C4-475B-94F3-013A991B3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616" y="2739441"/>
            <a:ext cx="6382635" cy="147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select </a:t>
            </a:r>
            <a:r>
              <a:rPr lang="en-US" altLang="ko-KR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bookId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bookName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ratingAvg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, (select </a:t>
            </a:r>
            <a:r>
              <a:rPr lang="en-US" altLang="ko-KR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cateName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 from </a:t>
            </a:r>
            <a:r>
              <a:rPr lang="en-US" altLang="ko-KR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sh_bcate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 where </a:t>
            </a:r>
            <a:r>
              <a:rPr lang="en-US" altLang="ko-KR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sh_book.cateCode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sh_bcate.cateCode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) as </a:t>
            </a:r>
            <a:r>
              <a:rPr lang="en-US" altLang="ko-KR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cateName</a:t>
            </a:r>
            <a:endParaRPr lang="en-US" altLang="ko-KR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from </a:t>
            </a:r>
            <a:r>
              <a:rPr lang="en-US" altLang="ko-KR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sh_book</a:t>
            </a:r>
            <a:endParaRPr lang="en-US" altLang="ko-KR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order by </a:t>
            </a:r>
            <a:r>
              <a:rPr lang="en-US" altLang="ko-KR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ratingAvg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800" u="sng" dirty="0">
                <a:solidFill>
                  <a:srgbClr val="000000"/>
                </a:solidFill>
                <a:latin typeface="Verdana" panose="020B0604030504040204" pitchFamily="34" charset="0"/>
              </a:rPr>
              <a:t>desc limit 8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403D23-7F68-48EA-B9FA-A04828B67748}"/>
              </a:ext>
            </a:extLst>
          </p:cNvPr>
          <p:cNvSpPr txBox="1"/>
          <p:nvPr/>
        </p:nvSpPr>
        <p:spPr>
          <a:xfrm>
            <a:off x="5534368" y="2270145"/>
            <a:ext cx="5458946" cy="31232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/mapper/BookMapper.xml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59A09B08-8E01-47E4-AB94-D22021DE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616" y="812824"/>
            <a:ext cx="65729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리뷰 평점 순으로 상품이 배치됩니다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이전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클릭시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슬라이드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0A1E426-1615-4CCD-BCCD-B0024FA005C5}"/>
              </a:ext>
            </a:extLst>
          </p:cNvPr>
          <p:cNvSpPr txBox="1">
            <a:spLocks/>
          </p:cNvSpPr>
          <p:nvPr/>
        </p:nvSpPr>
        <p:spPr>
          <a:xfrm>
            <a:off x="485510" y="4052288"/>
            <a:ext cx="4239181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2.2 </a:t>
            </a:r>
            <a:r>
              <a:rPr lang="ko-KR" altLang="en-US" sz="24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메인 페이지 카테고리 링크</a:t>
            </a:r>
            <a:r>
              <a:rPr lang="en-US" altLang="ko-KR" sz="24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24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456C96F-5417-4810-AF0B-918BC1B29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20" y="4726908"/>
            <a:ext cx="4651125" cy="162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8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E9CE8-78B4-48F7-AC91-37954729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7165A-B831-4BD2-AEDC-DC983FC43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그동안 배운 자바 개발자 과정에서의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자바</a:t>
            </a:r>
            <a:r>
              <a:rPr lang="en-US" altLang="ko-KR" dirty="0"/>
              <a:t>,</a:t>
            </a:r>
            <a:r>
              <a:rPr lang="ko-KR" altLang="en-US" dirty="0"/>
              <a:t>자바스크립트</a:t>
            </a:r>
            <a:r>
              <a:rPr lang="en-US" altLang="ko-KR" dirty="0"/>
              <a:t>,JSP,HTML5,CSS,MySQL, Spring</a:t>
            </a:r>
            <a:r>
              <a:rPr lang="ko-KR" altLang="en-US" dirty="0"/>
              <a:t>과 게시판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CRUD </a:t>
            </a:r>
            <a:r>
              <a:rPr lang="ko-KR" altLang="en-US" dirty="0"/>
              <a:t>등 기능들을 잘 담을 수 있을 거라 생각해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도서 판매 사이트를 구상  하게 되었습니다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8122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C104F-3C00-405B-B58F-9A365FCA7CEB}"/>
              </a:ext>
            </a:extLst>
          </p:cNvPr>
          <p:cNvSpPr txBox="1">
            <a:spLocks/>
          </p:cNvSpPr>
          <p:nvPr/>
        </p:nvSpPr>
        <p:spPr>
          <a:xfrm>
            <a:off x="477124" y="199055"/>
            <a:ext cx="4500324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3.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책 제목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작가 검색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(&amp;</a:t>
            </a:r>
            <a:r>
              <a:rPr lang="ko-KR" altLang="en-US" sz="3200" dirty="0" err="1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페이징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3509A2-4246-40F6-AF3F-825237542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5" y="3458400"/>
            <a:ext cx="4395583" cy="28936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DC9677-38D7-43D6-987D-546F62E15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99" y="2254080"/>
            <a:ext cx="4923419" cy="37267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7F40D5-8EC8-43E7-921C-CE8F905B5A4C}"/>
              </a:ext>
            </a:extLst>
          </p:cNvPr>
          <p:cNvSpPr txBox="1"/>
          <p:nvPr/>
        </p:nvSpPr>
        <p:spPr>
          <a:xfrm>
            <a:off x="581866" y="3057877"/>
            <a:ext cx="4395583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61E415-EF15-47BD-8E5F-45770D428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5" y="1989849"/>
            <a:ext cx="3562350" cy="676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DD5916-6FF0-44E4-8AE3-1692A5CD709A}"/>
              </a:ext>
            </a:extLst>
          </p:cNvPr>
          <p:cNvSpPr txBox="1"/>
          <p:nvPr/>
        </p:nvSpPr>
        <p:spPr>
          <a:xfrm>
            <a:off x="485510" y="160816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main.jsp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570EBC-0A63-4641-A61F-02077F9B9070}"/>
              </a:ext>
            </a:extLst>
          </p:cNvPr>
          <p:cNvCxnSpPr/>
          <p:nvPr/>
        </p:nvCxnSpPr>
        <p:spPr>
          <a:xfrm>
            <a:off x="3048772" y="2571522"/>
            <a:ext cx="0" cy="38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BD1DA4-2B37-46FA-A81B-D55FFC26755B}"/>
              </a:ext>
            </a:extLst>
          </p:cNvPr>
          <p:cNvSpPr txBox="1"/>
          <p:nvPr/>
        </p:nvSpPr>
        <p:spPr>
          <a:xfrm>
            <a:off x="5916099" y="1129511"/>
            <a:ext cx="4923418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D82DFD-C84B-490F-A5D9-735BB90A4713}"/>
              </a:ext>
            </a:extLst>
          </p:cNvPr>
          <p:cNvSpPr txBox="1"/>
          <p:nvPr/>
        </p:nvSpPr>
        <p:spPr>
          <a:xfrm>
            <a:off x="5916099" y="1593441"/>
            <a:ext cx="4923418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/service/BookServiceImpl.java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CA75185-419C-4791-A8BA-868994A4C5EE}"/>
              </a:ext>
            </a:extLst>
          </p:cNvPr>
          <p:cNvCxnSpPr/>
          <p:nvPr/>
        </p:nvCxnSpPr>
        <p:spPr>
          <a:xfrm>
            <a:off x="8526070" y="6277625"/>
            <a:ext cx="0" cy="38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40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F8E7D7-9B0E-498C-B640-D772E4CB7227}"/>
              </a:ext>
            </a:extLst>
          </p:cNvPr>
          <p:cNvSpPr txBox="1"/>
          <p:nvPr/>
        </p:nvSpPr>
        <p:spPr>
          <a:xfrm>
            <a:off x="705176" y="721409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/mapper/BookMapper.java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DA0F0-ADD8-4E83-9508-ADA6C828B249}"/>
              </a:ext>
            </a:extLst>
          </p:cNvPr>
          <p:cNvSpPr txBox="1"/>
          <p:nvPr/>
        </p:nvSpPr>
        <p:spPr>
          <a:xfrm>
            <a:off x="705176" y="2149272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sh</a:t>
            </a:r>
            <a:r>
              <a:rPr lang="en-US" altLang="ko-KR" sz="1200" dirty="0">
                <a:solidFill>
                  <a:schemeClr val="bg1"/>
                </a:solidFill>
              </a:rPr>
              <a:t>/mapper/BookMapper.xml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41949594-93A9-4077-9865-584110035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376" y="822500"/>
            <a:ext cx="65729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리뷰 평점 순으로 상품이 배치됩니다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이전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클릭시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슬라이드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02E7B2-552B-4A9C-9841-02ED9FF41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3" y="3260189"/>
            <a:ext cx="3543300" cy="31971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FEA34D-C83D-493B-B276-CA192562F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79" y="1331541"/>
            <a:ext cx="6863292" cy="20974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F98017-C20D-4DCE-930E-5DE5EDA85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79" y="3592884"/>
            <a:ext cx="4667250" cy="19335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339434A-9149-4D78-A347-CD44C649D7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76" y="961000"/>
            <a:ext cx="3914775" cy="1123950"/>
          </a:xfrm>
          <a:prstGeom prst="rect">
            <a:avLst/>
          </a:prstGeom>
        </p:spPr>
      </p:pic>
      <p:sp>
        <p:nvSpPr>
          <p:cNvPr id="17" name="TextBox 25">
            <a:extLst>
              <a:ext uri="{FF2B5EF4-FFF2-40B4-BE49-F238E27FC236}">
                <a16:creationId xmlns:a16="http://schemas.microsoft.com/office/drawing/2014/main" id="{7ABD1DD5-5E86-4DB0-BA0C-BCCD3C287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29" y="2612397"/>
            <a:ext cx="41809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작가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(A),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카테고리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(C),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제목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(T)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을 검색하면 결과가 나오도록 함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A8651C-BAE0-4DBB-BFF8-8EFBC15F4BDA}"/>
              </a:ext>
            </a:extLst>
          </p:cNvPr>
          <p:cNvSpPr txBox="1"/>
          <p:nvPr/>
        </p:nvSpPr>
        <p:spPr>
          <a:xfrm>
            <a:off x="4992233" y="588161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search.jsp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AC36B46-3DEA-4DDA-A75C-FCE1E4240E12}"/>
              </a:ext>
            </a:extLst>
          </p:cNvPr>
          <p:cNvCxnSpPr>
            <a:stCxn id="5" idx="3"/>
            <a:endCxn id="18" idx="1"/>
          </p:cNvCxnSpPr>
          <p:nvPr/>
        </p:nvCxnSpPr>
        <p:spPr>
          <a:xfrm>
            <a:off x="4522592" y="2287772"/>
            <a:ext cx="469641" cy="3747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5F903FF-A62F-45FE-B147-9380EB0FF420}"/>
              </a:ext>
            </a:extLst>
          </p:cNvPr>
          <p:cNvCxnSpPr/>
          <p:nvPr/>
        </p:nvCxnSpPr>
        <p:spPr>
          <a:xfrm>
            <a:off x="2540136" y="249358"/>
            <a:ext cx="0" cy="38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10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7605720-B4B5-4142-AF81-1ACD0FE7D35A}"/>
              </a:ext>
            </a:extLst>
          </p:cNvPr>
          <p:cNvSpPr txBox="1">
            <a:spLocks/>
          </p:cNvSpPr>
          <p:nvPr/>
        </p:nvSpPr>
        <p:spPr>
          <a:xfrm>
            <a:off x="477124" y="199055"/>
            <a:ext cx="5618876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3.2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키워드 검색 후 카테고리 별 필터링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A65FA-968E-4D07-9A8E-72BF04C5C71C}"/>
              </a:ext>
            </a:extLst>
          </p:cNvPr>
          <p:cNvSpPr txBox="1"/>
          <p:nvPr/>
        </p:nvSpPr>
        <p:spPr>
          <a:xfrm>
            <a:off x="6961928" y="136718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F349D7-EB0D-4DCC-9D06-39B78E8AA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28" y="2319133"/>
            <a:ext cx="4179916" cy="3898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9847AA-BEB7-419F-A4B6-787531A10221}"/>
              </a:ext>
            </a:extLst>
          </p:cNvPr>
          <p:cNvSpPr txBox="1"/>
          <p:nvPr/>
        </p:nvSpPr>
        <p:spPr>
          <a:xfrm>
            <a:off x="6961928" y="1828383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/service/BookServiceImpl.java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1E831A-36F3-4793-A0FA-FA43AE899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4" y="1559897"/>
            <a:ext cx="5814926" cy="115252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759ACFC-C7F0-4F4D-86A2-E3C9E291F9EA}"/>
              </a:ext>
            </a:extLst>
          </p:cNvPr>
          <p:cNvCxnSpPr/>
          <p:nvPr/>
        </p:nvCxnSpPr>
        <p:spPr>
          <a:xfrm>
            <a:off x="8974187" y="6309337"/>
            <a:ext cx="0" cy="38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175D9F-C9DF-464A-90AA-CFA942AA027A}"/>
              </a:ext>
            </a:extLst>
          </p:cNvPr>
          <p:cNvSpPr txBox="1"/>
          <p:nvPr/>
        </p:nvSpPr>
        <p:spPr>
          <a:xfrm>
            <a:off x="802891" y="3686755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AB38DD9-840F-476F-98CE-707085DE4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8" y="4671800"/>
            <a:ext cx="4961797" cy="1354928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2216ACD-0D5D-41EA-A175-05DDCF807D8F}"/>
              </a:ext>
            </a:extLst>
          </p:cNvPr>
          <p:cNvCxnSpPr/>
          <p:nvPr/>
        </p:nvCxnSpPr>
        <p:spPr>
          <a:xfrm flipV="1">
            <a:off x="5079077" y="1674964"/>
            <a:ext cx="1778923" cy="192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201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E22DAC6-F75B-41C7-871B-F1D1AAE5FB43}"/>
              </a:ext>
            </a:extLst>
          </p:cNvPr>
          <p:cNvSpPr txBox="1">
            <a:spLocks/>
          </p:cNvSpPr>
          <p:nvPr/>
        </p:nvSpPr>
        <p:spPr>
          <a:xfrm>
            <a:off x="477124" y="199055"/>
            <a:ext cx="5618876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3.2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키워드 검색 후 카테고리 별 필터링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F21A96-D99E-4208-83FB-80D9988D7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0" y="1589547"/>
            <a:ext cx="2948701" cy="8404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A0AC2E-A0A8-43EC-9FD1-50C3AA1A1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9" y="3054118"/>
            <a:ext cx="3848100" cy="23669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A0CD6A-7C0C-45DE-8558-0A24D9CA8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26" y="2009772"/>
            <a:ext cx="5892994" cy="39065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2D5365-1070-4619-8443-7E749C56A1B7}"/>
              </a:ext>
            </a:extLst>
          </p:cNvPr>
          <p:cNvSpPr txBox="1"/>
          <p:nvPr/>
        </p:nvSpPr>
        <p:spPr>
          <a:xfrm>
            <a:off x="477124" y="1155165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/mapper/BookMapper.java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11D7B-539A-4093-AAE0-83866A4B638B}"/>
              </a:ext>
            </a:extLst>
          </p:cNvPr>
          <p:cNvSpPr txBox="1"/>
          <p:nvPr/>
        </p:nvSpPr>
        <p:spPr>
          <a:xfrm>
            <a:off x="538921" y="2620426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sh</a:t>
            </a:r>
            <a:r>
              <a:rPr lang="en-US" altLang="ko-KR" sz="1200" dirty="0">
                <a:solidFill>
                  <a:schemeClr val="bg1"/>
                </a:solidFill>
              </a:rPr>
              <a:t>/mapper/BookMapper.xml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5F72960B-9E31-4A2E-9F85-88FCEFF3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826" y="1242839"/>
            <a:ext cx="65729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리뷰 평점 순으로 상품이 배치됩니다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이전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클릭시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슬라이드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1C421-778E-4EB6-9694-80FECF3B4946}"/>
              </a:ext>
            </a:extLst>
          </p:cNvPr>
          <p:cNvSpPr txBox="1"/>
          <p:nvPr/>
        </p:nvSpPr>
        <p:spPr>
          <a:xfrm>
            <a:off x="523579" y="608446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search.jsp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D14E64-34D2-494F-9678-A032E675F351}"/>
              </a:ext>
            </a:extLst>
          </p:cNvPr>
          <p:cNvCxnSpPr/>
          <p:nvPr/>
        </p:nvCxnSpPr>
        <p:spPr>
          <a:xfrm>
            <a:off x="2299067" y="5675270"/>
            <a:ext cx="0" cy="38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018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072D02B-2F8B-4CC3-88E7-F09DDA10DA84}"/>
              </a:ext>
            </a:extLst>
          </p:cNvPr>
          <p:cNvSpPr txBox="1">
            <a:spLocks/>
          </p:cNvSpPr>
          <p:nvPr/>
        </p:nvSpPr>
        <p:spPr>
          <a:xfrm>
            <a:off x="369057" y="440124"/>
            <a:ext cx="6572981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4.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관리자 페이지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상품 등록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팝업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카테고리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71C6-ECC0-46DD-8364-9DE4E83BE1FE}"/>
              </a:ext>
            </a:extLst>
          </p:cNvPr>
          <p:cNvSpPr txBox="1"/>
          <p:nvPr/>
        </p:nvSpPr>
        <p:spPr>
          <a:xfrm>
            <a:off x="369058" y="1558513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E23285-09FD-4E63-B1C1-E8D6EAA55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0" y="1937098"/>
            <a:ext cx="5190576" cy="4626973"/>
          </a:xfrm>
          <a:prstGeom prst="rect">
            <a:avLst/>
          </a:prstGeom>
        </p:spPr>
      </p:pic>
      <p:sp>
        <p:nvSpPr>
          <p:cNvPr id="8" name="TextBox 25">
            <a:extLst>
              <a:ext uri="{FF2B5EF4-FFF2-40B4-BE49-F238E27FC236}">
                <a16:creationId xmlns:a16="http://schemas.microsoft.com/office/drawing/2014/main" id="{7A6A4F9E-4D6A-4486-B2F8-C852E093A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00" y="1179928"/>
            <a:ext cx="65729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등록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작가 검색 팝업 창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996AA11E-D6FF-4776-BAD1-EB7E03487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154" y="1248653"/>
            <a:ext cx="65729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등록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카테고리 리스트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: Jackson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을 활용하여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카테고리 리스트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데이터 객체를 생성하고 해당 객체를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JSON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으로 변환한 후 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로 데이터를 넘긴다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89B662-93C8-43B6-A747-DDCD16149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365" y="2370910"/>
            <a:ext cx="5667375" cy="1362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C0F72B-8EF0-41B2-A09F-B0E081771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364" y="4171820"/>
            <a:ext cx="5806772" cy="23922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08A569-60A9-4C50-BE94-6853CA0480D8}"/>
              </a:ext>
            </a:extLst>
          </p:cNvPr>
          <p:cNvSpPr txBox="1"/>
          <p:nvPr/>
        </p:nvSpPr>
        <p:spPr>
          <a:xfrm>
            <a:off x="5751154" y="1962552"/>
            <a:ext cx="519057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Resources/com/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/mapper/BookMapper.xml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FBDFE2-D4FC-47ED-9BD7-89175722E007}"/>
              </a:ext>
            </a:extLst>
          </p:cNvPr>
          <p:cNvSpPr txBox="1"/>
          <p:nvPr/>
        </p:nvSpPr>
        <p:spPr>
          <a:xfrm>
            <a:off x="5751154" y="3833566"/>
            <a:ext cx="519057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56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08BCD55-D846-4CC8-A03D-62AFFB5E69C3}"/>
              </a:ext>
            </a:extLst>
          </p:cNvPr>
          <p:cNvSpPr txBox="1">
            <a:spLocks/>
          </p:cNvSpPr>
          <p:nvPr/>
        </p:nvSpPr>
        <p:spPr>
          <a:xfrm>
            <a:off x="369058" y="440124"/>
            <a:ext cx="5618876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4.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관리자 페이지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상품 등록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카테고리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CC1B29-47BF-4B73-A715-C18A245C7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70" y="389685"/>
            <a:ext cx="4413770" cy="13284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5FF6CB-AA9C-4C4B-BAFE-A19328ADA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9" y="2786034"/>
            <a:ext cx="3278423" cy="36318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38ADA0-D8B7-45FC-BE40-8313F7234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630" y="2327441"/>
            <a:ext cx="7158674" cy="39445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0DF330-3493-445C-A5FA-77F6DDD95B95}"/>
              </a:ext>
            </a:extLst>
          </p:cNvPr>
          <p:cNvSpPr txBox="1"/>
          <p:nvPr/>
        </p:nvSpPr>
        <p:spPr>
          <a:xfrm>
            <a:off x="552696" y="2327441"/>
            <a:ext cx="3249332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Views/admin/</a:t>
            </a:r>
            <a:r>
              <a:rPr lang="en-US" altLang="ko-KR" sz="1400" dirty="0" err="1">
                <a:solidFill>
                  <a:schemeClr val="bg1"/>
                </a:solidFill>
              </a:rPr>
              <a:t>goodsEnroll.jsp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A2350803-2086-4F76-9DBC-BB432B5AD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58" y="1204709"/>
            <a:ext cx="701102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cateList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’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데이터를 각 등급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(tier)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 맞게 분류하여 배열에 저장함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각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티어별로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변수에 저장시키고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대분류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&gt;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중분류 순으로 선택한 하위 값 태그 출력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239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A1110A1-37A7-46B1-A95E-7D25EB054C5B}"/>
              </a:ext>
            </a:extLst>
          </p:cNvPr>
          <p:cNvSpPr txBox="1">
            <a:spLocks/>
          </p:cNvSpPr>
          <p:nvPr/>
        </p:nvSpPr>
        <p:spPr>
          <a:xfrm>
            <a:off x="369057" y="440124"/>
            <a:ext cx="6250683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4.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관리자 페이지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상품 수정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이미지 바꾸기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FC2CB8-4FF5-4432-8B0F-5223F6C9F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64" y="2267930"/>
            <a:ext cx="6071989" cy="3345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DD3E26-FEDA-4234-A645-3AE761F67D39}"/>
              </a:ext>
            </a:extLst>
          </p:cNvPr>
          <p:cNvSpPr txBox="1"/>
          <p:nvPr/>
        </p:nvSpPr>
        <p:spPr>
          <a:xfrm>
            <a:off x="753847" y="1244979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/service/Admin	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F8E10-E5D8-47BA-A3EC-A6EE2D7AB42E}"/>
              </a:ext>
            </a:extLst>
          </p:cNvPr>
          <p:cNvSpPr txBox="1"/>
          <p:nvPr/>
        </p:nvSpPr>
        <p:spPr>
          <a:xfrm>
            <a:off x="753847" y="1706175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/service/AdminServiceImpl.java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BB0527-93F6-4C51-BC67-2AB790EE4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724" y="1201053"/>
            <a:ext cx="3817416" cy="23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73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FD2E74-D110-48AD-8A2F-1AD951740860}"/>
              </a:ext>
            </a:extLst>
          </p:cNvPr>
          <p:cNvSpPr txBox="1"/>
          <p:nvPr/>
        </p:nvSpPr>
        <p:spPr>
          <a:xfrm>
            <a:off x="369057" y="2471670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C144C-EC8A-405A-81AA-570FB95CAA64}"/>
              </a:ext>
            </a:extLst>
          </p:cNvPr>
          <p:cNvSpPr txBox="1"/>
          <p:nvPr/>
        </p:nvSpPr>
        <p:spPr>
          <a:xfrm>
            <a:off x="6095999" y="1016820"/>
            <a:ext cx="4352925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/service/Admin	ServiceImpl.java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279FF-D7ED-4912-8B11-A235E71FDCB1}"/>
              </a:ext>
            </a:extLst>
          </p:cNvPr>
          <p:cNvSpPr txBox="1"/>
          <p:nvPr/>
        </p:nvSpPr>
        <p:spPr>
          <a:xfrm>
            <a:off x="6095998" y="592227"/>
            <a:ext cx="4352925" cy="307778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/service/Admin	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7F8D7-4C0B-4622-94CB-5972D7A17AA8}"/>
              </a:ext>
            </a:extLst>
          </p:cNvPr>
          <p:cNvSpPr txBox="1"/>
          <p:nvPr/>
        </p:nvSpPr>
        <p:spPr>
          <a:xfrm>
            <a:off x="369057" y="1398299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Views/admin/</a:t>
            </a:r>
            <a:r>
              <a:rPr lang="en-US" altLang="ko-KR" sz="1400" dirty="0" err="1">
                <a:solidFill>
                  <a:schemeClr val="bg1"/>
                </a:solidFill>
              </a:rPr>
              <a:t>goodsEnroll.jsp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FEFE3D1-1E99-416A-A60E-D16C1931AB1C}"/>
              </a:ext>
            </a:extLst>
          </p:cNvPr>
          <p:cNvSpPr txBox="1">
            <a:spLocks/>
          </p:cNvSpPr>
          <p:nvPr/>
        </p:nvSpPr>
        <p:spPr>
          <a:xfrm>
            <a:off x="369057" y="440124"/>
            <a:ext cx="6250683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4.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관리자 페이지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상품 삭제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A615D8D4-D90C-4D5D-9ED4-1C971A9A8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57" y="1795170"/>
            <a:ext cx="7011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“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삭제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”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 클릭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4C0D54C-A738-476D-9983-0AB92632ADA1}"/>
              </a:ext>
            </a:extLst>
          </p:cNvPr>
          <p:cNvCxnSpPr>
            <a:cxnSpLocks/>
          </p:cNvCxnSpPr>
          <p:nvPr/>
        </p:nvCxnSpPr>
        <p:spPr>
          <a:xfrm>
            <a:off x="2149001" y="1904831"/>
            <a:ext cx="0" cy="44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A805129-16CB-4C59-8FE4-868098E95251}"/>
              </a:ext>
            </a:extLst>
          </p:cNvPr>
          <p:cNvCxnSpPr>
            <a:cxnSpLocks/>
          </p:cNvCxnSpPr>
          <p:nvPr/>
        </p:nvCxnSpPr>
        <p:spPr>
          <a:xfrm>
            <a:off x="8272460" y="3221276"/>
            <a:ext cx="0" cy="44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4BA146-FC29-4A54-8631-6AAC28EBA003}"/>
              </a:ext>
            </a:extLst>
          </p:cNvPr>
          <p:cNvSpPr txBox="1"/>
          <p:nvPr/>
        </p:nvSpPr>
        <p:spPr>
          <a:xfrm>
            <a:off x="6096000" y="4921001"/>
            <a:ext cx="519057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Resources/com/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/mapper/AdminMapper.xml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4A72D8E-D818-4CF8-8FEC-911797C49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29" y="5439194"/>
            <a:ext cx="5305425" cy="1247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343414-0A97-4DFB-807D-BE556C045180}"/>
              </a:ext>
            </a:extLst>
          </p:cNvPr>
          <p:cNvSpPr txBox="1"/>
          <p:nvPr/>
        </p:nvSpPr>
        <p:spPr>
          <a:xfrm>
            <a:off x="6096000" y="3733823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/mapper/AdminMapper.java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CDAA743E-DE81-4B9D-B19A-2463EC9D6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187365"/>
            <a:ext cx="18391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goddsDelete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()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실행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46E4F196-7239-426E-815D-0ECB6513C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57" y="2812335"/>
            <a:ext cx="48340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goddsDelete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()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실행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EBC4AB2-E74D-4067-83C8-72E425AEB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1125"/>
            <a:ext cx="4352925" cy="20478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1BCB22C-D618-4F6D-8E37-1C1D30528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7" y="3221276"/>
            <a:ext cx="5064561" cy="3505887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B87B338-DB37-4A01-8886-A03DEB6E7B20}"/>
              </a:ext>
            </a:extLst>
          </p:cNvPr>
          <p:cNvCxnSpPr/>
          <p:nvPr/>
        </p:nvCxnSpPr>
        <p:spPr>
          <a:xfrm flipV="1">
            <a:off x="5433618" y="1016820"/>
            <a:ext cx="567937" cy="442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0EC87DD-4CA2-4BBC-BFF0-7396F76F5842}"/>
              </a:ext>
            </a:extLst>
          </p:cNvPr>
          <p:cNvCxnSpPr>
            <a:cxnSpLocks/>
          </p:cNvCxnSpPr>
          <p:nvPr/>
        </p:nvCxnSpPr>
        <p:spPr>
          <a:xfrm>
            <a:off x="8272460" y="4474554"/>
            <a:ext cx="0" cy="44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50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2A329F5-11AC-46D2-B7A5-8026919CCAB1}"/>
              </a:ext>
            </a:extLst>
          </p:cNvPr>
          <p:cNvSpPr txBox="1">
            <a:spLocks/>
          </p:cNvSpPr>
          <p:nvPr/>
        </p:nvSpPr>
        <p:spPr>
          <a:xfrm>
            <a:off x="369057" y="219055"/>
            <a:ext cx="6250683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5.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업로드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저장 폴더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FA173F-61CA-4EB7-8375-EAEF0694D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9" y="2296386"/>
            <a:ext cx="4649430" cy="45616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C58679-212D-4E49-8C61-E69EA94CD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45" y="1481814"/>
            <a:ext cx="4582364" cy="5188965"/>
          </a:xfrm>
          <a:prstGeom prst="rect">
            <a:avLst/>
          </a:prstGeom>
        </p:spPr>
      </p:pic>
      <p:sp>
        <p:nvSpPr>
          <p:cNvPr id="9" name="TextBox 25">
            <a:extLst>
              <a:ext uri="{FF2B5EF4-FFF2-40B4-BE49-F238E27FC236}">
                <a16:creationId xmlns:a16="http://schemas.microsoft.com/office/drawing/2014/main" id="{1A1AAD74-A26E-4199-92CA-AFB73E6F7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99" y="674882"/>
            <a:ext cx="579067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Nanum Gothic"/>
              </a:rPr>
              <a:t>MultipartResolver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등록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업로드 하는 날짜에 맞는 폴더 생성 후 해당 폴더에 이미지 저장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용량 초과시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temp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폴더에 임시 저장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6BB519-E015-4FAA-A41D-4C838F5F0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45" y="187221"/>
            <a:ext cx="4810017" cy="11195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1EEB52-1546-4E38-A3B4-038B2984E66A}"/>
              </a:ext>
            </a:extLst>
          </p:cNvPr>
          <p:cNvSpPr txBox="1"/>
          <p:nvPr/>
        </p:nvSpPr>
        <p:spPr>
          <a:xfrm>
            <a:off x="335899" y="1930802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761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678088D-684B-4126-9D7F-C951F0B1A6AC}"/>
              </a:ext>
            </a:extLst>
          </p:cNvPr>
          <p:cNvSpPr txBox="1">
            <a:spLocks/>
          </p:cNvSpPr>
          <p:nvPr/>
        </p:nvSpPr>
        <p:spPr>
          <a:xfrm>
            <a:off x="369057" y="219055"/>
            <a:ext cx="6250683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5.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업로드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상세 페이지 출력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(JSON)</a:t>
            </a:r>
            <a:endParaRPr lang="ko-KR" altLang="en-US" sz="32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4F142-A2E9-4D41-993E-CE5C26B35AA8}"/>
              </a:ext>
            </a:extLst>
          </p:cNvPr>
          <p:cNvSpPr txBox="1"/>
          <p:nvPr/>
        </p:nvSpPr>
        <p:spPr>
          <a:xfrm>
            <a:off x="416099" y="1671276"/>
            <a:ext cx="4914893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C7509E47-D5FA-4A98-9971-F5F9AFD0E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57" y="994184"/>
            <a:ext cx="5790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비동기 방식으로 요청 한 반환방식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ResponseEntity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클래스 사용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로 반환하는 이미지 정보는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JSON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형식으로 전달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265DFE-040A-4743-84C0-DDCE23AF0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0" y="2026154"/>
            <a:ext cx="5528359" cy="22348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E5D4C8A-B02C-4794-B66D-EFCB034D3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26" y="5133995"/>
            <a:ext cx="4914900" cy="15049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0E5917-D0E2-484A-8936-F9F7BAACB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59" y="5055360"/>
            <a:ext cx="4876800" cy="8798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B20BE5F-FDE1-4B42-B233-3FC4D2073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69" y="3174140"/>
            <a:ext cx="4876800" cy="6191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4DC8EE-5FA9-43C9-A8CD-978AAB34FDFA}"/>
              </a:ext>
            </a:extLst>
          </p:cNvPr>
          <p:cNvSpPr txBox="1"/>
          <p:nvPr/>
        </p:nvSpPr>
        <p:spPr>
          <a:xfrm>
            <a:off x="433201" y="4461987"/>
            <a:ext cx="5014561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/service/AttachService.java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68AAFB-5D66-4407-8264-81BE07C1A926}"/>
              </a:ext>
            </a:extLst>
          </p:cNvPr>
          <p:cNvSpPr txBox="1"/>
          <p:nvPr/>
        </p:nvSpPr>
        <p:spPr>
          <a:xfrm>
            <a:off x="414892" y="4797991"/>
            <a:ext cx="5014560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/service/AttachServiceImpl.java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5F52A-B69F-4DF1-9A82-AAA546325749}"/>
              </a:ext>
            </a:extLst>
          </p:cNvPr>
          <p:cNvSpPr txBox="1"/>
          <p:nvPr/>
        </p:nvSpPr>
        <p:spPr>
          <a:xfrm>
            <a:off x="6575769" y="2679859"/>
            <a:ext cx="4876800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/mapper/AttachMapper.java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684B7A1-72E4-4E8D-AE7F-DB0FB44A6047}"/>
              </a:ext>
            </a:extLst>
          </p:cNvPr>
          <p:cNvCxnSpPr>
            <a:cxnSpLocks/>
          </p:cNvCxnSpPr>
          <p:nvPr/>
        </p:nvCxnSpPr>
        <p:spPr>
          <a:xfrm>
            <a:off x="9032592" y="3896953"/>
            <a:ext cx="0" cy="44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4E6A38B-7DA6-4C77-94D8-4533E22BBCD9}"/>
              </a:ext>
            </a:extLst>
          </p:cNvPr>
          <p:cNvCxnSpPr>
            <a:cxnSpLocks/>
          </p:cNvCxnSpPr>
          <p:nvPr/>
        </p:nvCxnSpPr>
        <p:spPr>
          <a:xfrm flipV="1">
            <a:off x="5616232" y="2960182"/>
            <a:ext cx="772757" cy="254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259D1F-0CD5-4B39-9BE3-96A2F9180A26}"/>
              </a:ext>
            </a:extLst>
          </p:cNvPr>
          <p:cNvSpPr txBox="1"/>
          <p:nvPr/>
        </p:nvSpPr>
        <p:spPr>
          <a:xfrm>
            <a:off x="6437304" y="4505225"/>
            <a:ext cx="519057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Resources/com/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/mapper/AdminMapper.xml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C1D2C3E-E62F-43FF-9FFE-58F267D114CD}"/>
              </a:ext>
            </a:extLst>
          </p:cNvPr>
          <p:cNvCxnSpPr>
            <a:cxnSpLocks/>
          </p:cNvCxnSpPr>
          <p:nvPr/>
        </p:nvCxnSpPr>
        <p:spPr>
          <a:xfrm>
            <a:off x="2856749" y="3878576"/>
            <a:ext cx="0" cy="44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2A8D03BE-FB88-4787-A1B9-D3DE8795A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91" y="5587"/>
            <a:ext cx="3451514" cy="23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B83D2-7D55-4772-913E-AA3FAB27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환경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5909C18-E145-4F99-A017-C327432F1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927220"/>
              </p:ext>
            </p:extLst>
          </p:nvPr>
        </p:nvGraphicFramePr>
        <p:xfrm>
          <a:off x="838200" y="2371072"/>
          <a:ext cx="4881880" cy="21209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81880">
                  <a:extLst>
                    <a:ext uri="{9D8B030D-6E8A-4147-A177-3AD203B41FA5}">
                      <a16:colId xmlns:a16="http://schemas.microsoft.com/office/drawing/2014/main" val="1956696233"/>
                    </a:ext>
                  </a:extLst>
                </a:gridCol>
              </a:tblGrid>
              <a:tr h="5944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소프트웨어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57349"/>
                  </a:ext>
                </a:extLst>
              </a:tr>
              <a:tr h="1526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Spring Tool Suite3 , JAVA11, HTML5,</a:t>
                      </a:r>
                    </a:p>
                    <a:p>
                      <a:pPr latinLnBrk="1"/>
                      <a:r>
                        <a:rPr lang="en-US" altLang="ko-KR" dirty="0"/>
                        <a:t>CSS3, </a:t>
                      </a:r>
                      <a:r>
                        <a:rPr lang="en-US" altLang="ko-KR" dirty="0" err="1"/>
                        <a:t>Jqeury</a:t>
                      </a:r>
                      <a:r>
                        <a:rPr lang="en-US" altLang="ko-KR" dirty="0"/>
                        <a:t>, MySQL(8.0), Tomcat 9, Maven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124343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4B061A54-1CEE-43C9-952E-49717B590E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387420"/>
              </p:ext>
            </p:extLst>
          </p:nvPr>
        </p:nvGraphicFramePr>
        <p:xfrm>
          <a:off x="5867400" y="2371072"/>
          <a:ext cx="4881880" cy="21209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81880">
                  <a:extLst>
                    <a:ext uri="{9D8B030D-6E8A-4147-A177-3AD203B41FA5}">
                      <a16:colId xmlns:a16="http://schemas.microsoft.com/office/drawing/2014/main" val="1956696233"/>
                    </a:ext>
                  </a:extLst>
                </a:gridCol>
              </a:tblGrid>
              <a:tr h="587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57349"/>
                  </a:ext>
                </a:extLst>
              </a:tr>
              <a:tr h="1533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Amazon </a:t>
                      </a:r>
                      <a:r>
                        <a:rPr lang="en-US" altLang="ko-KR" dirty="0" err="1"/>
                        <a:t>Ligthsail</a:t>
                      </a:r>
                      <a:r>
                        <a:rPr lang="en-US" altLang="ko-KR" dirty="0"/>
                        <a:t>,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Ubuntu 18.0.4 LTS</a:t>
                      </a:r>
                      <a:br>
                        <a:rPr lang="en-US" altLang="ko-KR" dirty="0"/>
                      </a:b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 GB RAM, 2 vCPUs, 60 GB SSD</a:t>
                      </a:r>
                      <a:b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Tomcat9, MySQL(8.0)</a:t>
                      </a:r>
                      <a:b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FTP client(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FilZilla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124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15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21557ED-8560-4007-8506-44266EB450C8}"/>
              </a:ext>
            </a:extLst>
          </p:cNvPr>
          <p:cNvSpPr txBox="1">
            <a:spLocks/>
          </p:cNvSpPr>
          <p:nvPr/>
        </p:nvSpPr>
        <p:spPr>
          <a:xfrm>
            <a:off x="369057" y="219055"/>
            <a:ext cx="6250683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6.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주문하기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(&amp;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장바구니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8E153D-1E17-4F77-8FB9-0EC56DB36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951" y="219055"/>
            <a:ext cx="4930105" cy="19210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738A70-799B-4C0D-923E-21A78DD2D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01" y="3152087"/>
            <a:ext cx="4914893" cy="28119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561A5C1-E7C0-4751-A538-460962534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88" y="3236664"/>
            <a:ext cx="4333192" cy="30118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9593EF-DF50-4CA3-9053-BC1015A9AB64}"/>
              </a:ext>
            </a:extLst>
          </p:cNvPr>
          <p:cNvSpPr txBox="1"/>
          <p:nvPr/>
        </p:nvSpPr>
        <p:spPr>
          <a:xfrm>
            <a:off x="433201" y="2742407"/>
            <a:ext cx="4914893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/controller/CartController.java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F6775A-5358-4754-B836-E91041ED0FB6}"/>
              </a:ext>
            </a:extLst>
          </p:cNvPr>
          <p:cNvSpPr txBox="1"/>
          <p:nvPr/>
        </p:nvSpPr>
        <p:spPr>
          <a:xfrm>
            <a:off x="6407788" y="2534502"/>
            <a:ext cx="5014561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/service/CartService.java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99316-FF0D-4A0C-9E70-EA7A5E349AE2}"/>
              </a:ext>
            </a:extLst>
          </p:cNvPr>
          <p:cNvSpPr txBox="1"/>
          <p:nvPr/>
        </p:nvSpPr>
        <p:spPr>
          <a:xfrm>
            <a:off x="6407789" y="2885583"/>
            <a:ext cx="5014560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/service/CartServiceImpl.java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5E2E421-7713-4E45-9B15-7126D6B7B220}"/>
              </a:ext>
            </a:extLst>
          </p:cNvPr>
          <p:cNvCxnSpPr/>
          <p:nvPr/>
        </p:nvCxnSpPr>
        <p:spPr>
          <a:xfrm>
            <a:off x="5499279" y="2842279"/>
            <a:ext cx="798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84E972CD-5C9F-4876-801E-20C08AED8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57" y="865192"/>
            <a:ext cx="579067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로그인 한 회원이 제품 상세 페이지에서 장바구니 담기 버튼을 클릭 시 회원의 장바구니에 해당 제품이 담긴다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1134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1ECF5C-AA02-476C-BE1F-743F7DB57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96" y="61324"/>
            <a:ext cx="3670480" cy="160773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01BF2CA-760C-4D1E-8522-BE31A21A48DB}"/>
              </a:ext>
            </a:extLst>
          </p:cNvPr>
          <p:cNvSpPr txBox="1">
            <a:spLocks/>
          </p:cNvSpPr>
          <p:nvPr/>
        </p:nvSpPr>
        <p:spPr>
          <a:xfrm>
            <a:off x="369057" y="219055"/>
            <a:ext cx="6250683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6.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주문하기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(&amp;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장바구니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6178DEF1-7C27-48E0-885C-031062791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57" y="865192"/>
            <a:ext cx="579067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로그인 한 회원이 장바구니 페이지 혹은 제품 상세페이지에서 주문하기 버튼을 클릭 후 포인트 사용과 주소 입력 후 결제하기 버튼을 누르면 주문하기가 실행된다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A05061-8D07-4DAB-B7A9-B89A87068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" y="2502208"/>
            <a:ext cx="4443419" cy="3908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58CD5A-2929-4A83-87AC-F3599856D93A}"/>
              </a:ext>
            </a:extLst>
          </p:cNvPr>
          <p:cNvSpPr txBox="1"/>
          <p:nvPr/>
        </p:nvSpPr>
        <p:spPr>
          <a:xfrm>
            <a:off x="266330" y="2006865"/>
            <a:ext cx="4914893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/controller/OrderController.java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F3E116-423A-481F-9F9E-C4AE47482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544" y="3227725"/>
            <a:ext cx="4443418" cy="35689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C5D5FE-95E3-4CC6-A141-00C466932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166" y="3429000"/>
            <a:ext cx="2192504" cy="32723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D42697-3460-4902-9990-7AB1A96937A0}"/>
              </a:ext>
            </a:extLst>
          </p:cNvPr>
          <p:cNvSpPr txBox="1"/>
          <p:nvPr/>
        </p:nvSpPr>
        <p:spPr>
          <a:xfrm>
            <a:off x="5352072" y="2006865"/>
            <a:ext cx="6418749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/service/OrderServiceImpl.java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6887C-AC15-4DE2-A134-B1A9C5F7AD82}"/>
              </a:ext>
            </a:extLst>
          </p:cNvPr>
          <p:cNvCxnSpPr/>
          <p:nvPr/>
        </p:nvCxnSpPr>
        <p:spPr>
          <a:xfrm>
            <a:off x="4899438" y="2168948"/>
            <a:ext cx="798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>
            <a:extLst>
              <a:ext uri="{FF2B5EF4-FFF2-40B4-BE49-F238E27FC236}">
                <a16:creationId xmlns:a16="http://schemas.microsoft.com/office/drawing/2014/main" id="{2812059C-507F-4FE6-9E94-76D5CC633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2072" y="2469037"/>
            <a:ext cx="579067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사용하는 포인트를 차감하고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얻는 포인트를 저장한 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재고를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DB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에서 차감한다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장바구니의 상품 정보를 삭제한다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6A7846-D379-4641-93A3-D4614974BD0B}"/>
              </a:ext>
            </a:extLst>
          </p:cNvPr>
          <p:cNvCxnSpPr>
            <a:cxnSpLocks/>
          </p:cNvCxnSpPr>
          <p:nvPr/>
        </p:nvCxnSpPr>
        <p:spPr>
          <a:xfrm>
            <a:off x="10474036" y="6517178"/>
            <a:ext cx="0" cy="2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54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ADA3CD-2531-4778-8139-6D62D3253849}"/>
              </a:ext>
            </a:extLst>
          </p:cNvPr>
          <p:cNvSpPr txBox="1"/>
          <p:nvPr/>
        </p:nvSpPr>
        <p:spPr>
          <a:xfrm>
            <a:off x="506128" y="2586201"/>
            <a:ext cx="5695168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Resources/com/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/mapper/OrderMapper.xml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2B17C5-9E0D-4CD6-84C1-515E1196A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28" y="2980559"/>
            <a:ext cx="6429349" cy="32167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52D2AA-F1BA-4F80-AB29-6EB74747D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127" y="2998871"/>
            <a:ext cx="4954386" cy="3198416"/>
          </a:xfrm>
          <a:prstGeom prst="rect">
            <a:avLst/>
          </a:prstGeom>
        </p:spPr>
      </p:pic>
      <p:sp>
        <p:nvSpPr>
          <p:cNvPr id="9" name="TextBox 25">
            <a:extLst>
              <a:ext uri="{FF2B5EF4-FFF2-40B4-BE49-F238E27FC236}">
                <a16:creationId xmlns:a16="http://schemas.microsoft.com/office/drawing/2014/main" id="{43DCC201-6966-4526-BE87-CD23AA773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865" y="1453642"/>
            <a:ext cx="41115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주문 취소시에는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orderState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’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를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주문취소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＇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로 변경한다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8B3BC16-B9C1-40DF-9B3D-96FCE6975617}"/>
              </a:ext>
            </a:extLst>
          </p:cNvPr>
          <p:cNvSpPr txBox="1">
            <a:spLocks/>
          </p:cNvSpPr>
          <p:nvPr/>
        </p:nvSpPr>
        <p:spPr>
          <a:xfrm>
            <a:off x="369057" y="352058"/>
            <a:ext cx="6250683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6.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주문하기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(&amp;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장바구니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886E71-750E-4B2A-883E-2B93232113BD}"/>
              </a:ext>
            </a:extLst>
          </p:cNvPr>
          <p:cNvCxnSpPr>
            <a:cxnSpLocks/>
          </p:cNvCxnSpPr>
          <p:nvPr/>
        </p:nvCxnSpPr>
        <p:spPr>
          <a:xfrm>
            <a:off x="3408218" y="2194560"/>
            <a:ext cx="0" cy="2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519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04B3302-F9EA-4577-9CDC-354C56081D1F}"/>
              </a:ext>
            </a:extLst>
          </p:cNvPr>
          <p:cNvSpPr txBox="1">
            <a:spLocks/>
          </p:cNvSpPr>
          <p:nvPr/>
        </p:nvSpPr>
        <p:spPr>
          <a:xfrm>
            <a:off x="369057" y="352058"/>
            <a:ext cx="6250683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7.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댓글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등록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&amp;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수정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&amp;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삭제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08FE41-6C91-47EF-8C2C-465329148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287" y="65081"/>
            <a:ext cx="4581967" cy="1596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B67540-DD91-4FAF-8585-A34F72EF6121}"/>
              </a:ext>
            </a:extLst>
          </p:cNvPr>
          <p:cNvSpPr txBox="1"/>
          <p:nvPr/>
        </p:nvSpPr>
        <p:spPr>
          <a:xfrm>
            <a:off x="456534" y="2129423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detail.jsp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2BD87-6ECA-4155-92B7-E3CBF73A3A34}"/>
              </a:ext>
            </a:extLst>
          </p:cNvPr>
          <p:cNvSpPr txBox="1"/>
          <p:nvPr/>
        </p:nvSpPr>
        <p:spPr>
          <a:xfrm>
            <a:off x="390344" y="3331835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1E6E8-7D89-4542-A749-CE64C776FB16}"/>
              </a:ext>
            </a:extLst>
          </p:cNvPr>
          <p:cNvSpPr txBox="1"/>
          <p:nvPr/>
        </p:nvSpPr>
        <p:spPr>
          <a:xfrm>
            <a:off x="7210311" y="2093273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/service/ReplyService.java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1CF7C-C0AE-4712-A856-0EBBDD7B7FDF}"/>
              </a:ext>
            </a:extLst>
          </p:cNvPr>
          <p:cNvSpPr txBox="1"/>
          <p:nvPr/>
        </p:nvSpPr>
        <p:spPr>
          <a:xfrm>
            <a:off x="7210311" y="2538403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/service/ReplyServiceImpl.java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3040840A-D81C-4603-ADC1-BA545ABAB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34" y="2548039"/>
            <a:ext cx="36934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리뷰 등록 버튼을 누르면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ajax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실행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1808DAA9-4819-4147-A045-060A61641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57" y="3651641"/>
            <a:ext cx="4177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이미 등록된 리뷰가 있는지 체크하고 없으면  실행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57B1047-4D6E-47C7-9328-02E509378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5" y="3971447"/>
            <a:ext cx="4379228" cy="2619375"/>
          </a:xfrm>
          <a:prstGeom prst="rect">
            <a:avLst/>
          </a:prstGeom>
        </p:spPr>
      </p:pic>
      <p:sp>
        <p:nvSpPr>
          <p:cNvPr id="17" name="TextBox 25">
            <a:extLst>
              <a:ext uri="{FF2B5EF4-FFF2-40B4-BE49-F238E27FC236}">
                <a16:creationId xmlns:a16="http://schemas.microsoft.com/office/drawing/2014/main" id="{D43D5291-23B1-447B-B541-B84815191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72" y="1044195"/>
            <a:ext cx="35377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평점과 내용을 입력 후 등록버튼을 누르면 댓글이 작성됨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8B3EED5-2633-4EC0-B59F-5D27F2693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3084274"/>
            <a:ext cx="4087663" cy="3374716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8B12DC7-3087-4501-8E4A-BCBF5FB6A11F}"/>
              </a:ext>
            </a:extLst>
          </p:cNvPr>
          <p:cNvCxnSpPr/>
          <p:nvPr/>
        </p:nvCxnSpPr>
        <p:spPr>
          <a:xfrm flipV="1">
            <a:off x="4546810" y="2437200"/>
            <a:ext cx="2485757" cy="99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53DF3FD-3B70-4145-B275-505F09835125}"/>
              </a:ext>
            </a:extLst>
          </p:cNvPr>
          <p:cNvCxnSpPr/>
          <p:nvPr/>
        </p:nvCxnSpPr>
        <p:spPr>
          <a:xfrm>
            <a:off x="9301942" y="6259484"/>
            <a:ext cx="0" cy="44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96E5D39-119B-4270-AF97-91221C0360DB}"/>
              </a:ext>
            </a:extLst>
          </p:cNvPr>
          <p:cNvCxnSpPr/>
          <p:nvPr/>
        </p:nvCxnSpPr>
        <p:spPr>
          <a:xfrm>
            <a:off x="2178628" y="2933100"/>
            <a:ext cx="0" cy="28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860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A355AD-9B52-4568-A80C-1A63B45B4C5F}"/>
              </a:ext>
            </a:extLst>
          </p:cNvPr>
          <p:cNvSpPr txBox="1"/>
          <p:nvPr/>
        </p:nvSpPr>
        <p:spPr>
          <a:xfrm>
            <a:off x="701562" y="1699438"/>
            <a:ext cx="354846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/mapper/ReplyMapper.java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71867-94A5-4F62-959B-4F7C225C166B}"/>
              </a:ext>
            </a:extLst>
          </p:cNvPr>
          <p:cNvSpPr txBox="1"/>
          <p:nvPr/>
        </p:nvSpPr>
        <p:spPr>
          <a:xfrm>
            <a:off x="5486400" y="1732481"/>
            <a:ext cx="6583115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sh</a:t>
            </a:r>
            <a:r>
              <a:rPr lang="en-US" altLang="ko-KR" sz="1200" dirty="0">
                <a:solidFill>
                  <a:schemeClr val="bg1"/>
                </a:solidFill>
              </a:rPr>
              <a:t>/mapper/ReplyMapper.xml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A9A81A-2551-4A87-8475-C87294007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69" y="2018274"/>
            <a:ext cx="6435144" cy="22110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32A031-E948-4484-9426-8FCD8324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91" y="120463"/>
            <a:ext cx="3555039" cy="1461885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51B76B7F-CBAC-4DCC-97F9-5AD84010BCE5}"/>
              </a:ext>
            </a:extLst>
          </p:cNvPr>
          <p:cNvSpPr txBox="1">
            <a:spLocks/>
          </p:cNvSpPr>
          <p:nvPr/>
        </p:nvSpPr>
        <p:spPr>
          <a:xfrm>
            <a:off x="369057" y="352058"/>
            <a:ext cx="6250683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7.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댓글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등록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&amp;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수정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&amp;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삭제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09DB63E-8CD4-4149-9720-A08BE463D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1" y="2252262"/>
            <a:ext cx="4802704" cy="183977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1424037-3512-46FB-A0F4-153D295E7250}"/>
              </a:ext>
            </a:extLst>
          </p:cNvPr>
          <p:cNvCxnSpPr/>
          <p:nvPr/>
        </p:nvCxnSpPr>
        <p:spPr>
          <a:xfrm>
            <a:off x="4559121" y="1961133"/>
            <a:ext cx="927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305120AB-D03B-4609-93C6-9D932A5D0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2" y="4282905"/>
            <a:ext cx="4514382" cy="18924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EDCB2AC-AA4A-4683-9BC5-8733034D74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41" y="4294871"/>
            <a:ext cx="6706674" cy="246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18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7657AB5-05B2-47AC-B4B8-7CB3588AFEBA}"/>
              </a:ext>
            </a:extLst>
          </p:cNvPr>
          <p:cNvSpPr txBox="1">
            <a:spLocks/>
          </p:cNvSpPr>
          <p:nvPr/>
        </p:nvSpPr>
        <p:spPr>
          <a:xfrm>
            <a:off x="369057" y="352058"/>
            <a:ext cx="6250683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8. </a:t>
            </a:r>
            <a:r>
              <a:rPr lang="ko-KR" altLang="en-US" sz="3200" dirty="0" err="1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마이룸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(&amp;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비밀번호 변경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D1407606-FE69-4E9C-ADC2-20A29B275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410" y="4309400"/>
            <a:ext cx="497614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SELECT </a:t>
            </a:r>
            <a:r>
              <a:rPr lang="en-US" altLang="ko-KR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memberId,memberName</a:t>
            </a:r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memberMail</a:t>
            </a:r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, memberAddr1, memberAddr2, memberAddr3, money, point FROM </a:t>
            </a:r>
            <a:r>
              <a:rPr lang="en-US" altLang="ko-KR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book_member</a:t>
            </a:r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 WHERE </a:t>
            </a:r>
            <a:r>
              <a:rPr lang="en-US" altLang="ko-KR" sz="1400" u="sng" dirty="0" err="1">
                <a:solidFill>
                  <a:srgbClr val="000000"/>
                </a:solidFill>
                <a:latin typeface="Verdana" panose="020B0604030504040204" pitchFamily="34" charset="0"/>
              </a:rPr>
              <a:t>memberid</a:t>
            </a:r>
            <a:r>
              <a:rPr lang="en-US" altLang="ko-KR" sz="1400" u="sng" dirty="0">
                <a:solidFill>
                  <a:srgbClr val="000000"/>
                </a:solidFill>
                <a:latin typeface="Verdana" panose="020B0604030504040204" pitchFamily="34" charset="0"/>
              </a:rPr>
              <a:t> = #{memberId}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9B31D63-3813-4D09-A60D-5BF837008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73" y="2827227"/>
            <a:ext cx="5065295" cy="13164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C73D6A5-F6D5-4054-8F80-0150CC1AF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24" y="2865436"/>
            <a:ext cx="4210050" cy="571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F9B703F-EB06-416A-94C2-FC858A241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85" y="5343414"/>
            <a:ext cx="4867275" cy="10668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4DCF14-FB08-4BE3-A2D3-C07AD51C9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53" y="165047"/>
            <a:ext cx="4891677" cy="120641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1B4526-90E4-432E-A63C-B49ADC1540D4}"/>
              </a:ext>
            </a:extLst>
          </p:cNvPr>
          <p:cNvSpPr txBox="1"/>
          <p:nvPr/>
        </p:nvSpPr>
        <p:spPr>
          <a:xfrm>
            <a:off x="6960410" y="3955906"/>
            <a:ext cx="4210050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sh</a:t>
            </a:r>
            <a:r>
              <a:rPr lang="en-US" altLang="ko-KR" sz="1200" dirty="0">
                <a:solidFill>
                  <a:schemeClr val="bg1"/>
                </a:solidFill>
              </a:rPr>
              <a:t>/mapper/MemberMapper.xml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47A762-DC2C-42BC-8449-67DB5B85C2BF}"/>
              </a:ext>
            </a:extLst>
          </p:cNvPr>
          <p:cNvCxnSpPr/>
          <p:nvPr/>
        </p:nvCxnSpPr>
        <p:spPr>
          <a:xfrm>
            <a:off x="9087751" y="3425566"/>
            <a:ext cx="0" cy="44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6F36C1F-CB0D-4F09-9AC8-ED7355D727D5}"/>
              </a:ext>
            </a:extLst>
          </p:cNvPr>
          <p:cNvCxnSpPr/>
          <p:nvPr/>
        </p:nvCxnSpPr>
        <p:spPr>
          <a:xfrm>
            <a:off x="3084022" y="4016156"/>
            <a:ext cx="0" cy="44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313FCC-B59E-4CF5-8E0B-0D8D908DC77E}"/>
              </a:ext>
            </a:extLst>
          </p:cNvPr>
          <p:cNvSpPr txBox="1"/>
          <p:nvPr/>
        </p:nvSpPr>
        <p:spPr>
          <a:xfrm>
            <a:off x="7018730" y="2516016"/>
            <a:ext cx="4045489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/mapper/MemberMapper.java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B4C8E1-B7F5-41FA-9BD2-3B93E1600863}"/>
              </a:ext>
            </a:extLst>
          </p:cNvPr>
          <p:cNvSpPr txBox="1"/>
          <p:nvPr/>
        </p:nvSpPr>
        <p:spPr>
          <a:xfrm>
            <a:off x="684819" y="4621708"/>
            <a:ext cx="4719937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/service/MemberService.java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477918-1520-40B5-A3EF-762A1A301906}"/>
              </a:ext>
            </a:extLst>
          </p:cNvPr>
          <p:cNvSpPr txBox="1"/>
          <p:nvPr/>
        </p:nvSpPr>
        <p:spPr>
          <a:xfrm>
            <a:off x="684820" y="4982561"/>
            <a:ext cx="471993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/service/MemberServiceImpl.java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EB9783-D41A-4A98-8325-C23DD30A421D}"/>
              </a:ext>
            </a:extLst>
          </p:cNvPr>
          <p:cNvSpPr txBox="1"/>
          <p:nvPr/>
        </p:nvSpPr>
        <p:spPr>
          <a:xfrm>
            <a:off x="684818" y="2516016"/>
            <a:ext cx="4719937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/controller/MemberController.java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362C51-6E80-46AC-9A6E-2CE798F7E754}"/>
              </a:ext>
            </a:extLst>
          </p:cNvPr>
          <p:cNvSpPr txBox="1"/>
          <p:nvPr/>
        </p:nvSpPr>
        <p:spPr>
          <a:xfrm>
            <a:off x="6930024" y="5719491"/>
            <a:ext cx="4433454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Views/member/</a:t>
            </a:r>
            <a:r>
              <a:rPr lang="en-US" altLang="ko-KR" sz="1400" dirty="0" err="1">
                <a:solidFill>
                  <a:schemeClr val="bg1"/>
                </a:solidFill>
              </a:rPr>
              <a:t>mypage.jsp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5DFD20-4C20-42C6-9AE7-EC7A6B031B62}"/>
              </a:ext>
            </a:extLst>
          </p:cNvPr>
          <p:cNvCxnSpPr/>
          <p:nvPr/>
        </p:nvCxnSpPr>
        <p:spPr>
          <a:xfrm>
            <a:off x="9146751" y="5155715"/>
            <a:ext cx="0" cy="44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35868A2-B0D4-4248-8AE3-11D97CAA7109}"/>
              </a:ext>
            </a:extLst>
          </p:cNvPr>
          <p:cNvCxnSpPr>
            <a:cxnSpLocks/>
          </p:cNvCxnSpPr>
          <p:nvPr/>
        </p:nvCxnSpPr>
        <p:spPr>
          <a:xfrm flipV="1">
            <a:off x="5527292" y="2669904"/>
            <a:ext cx="1280199" cy="305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5">
            <a:extLst>
              <a:ext uri="{FF2B5EF4-FFF2-40B4-BE49-F238E27FC236}">
                <a16:creationId xmlns:a16="http://schemas.microsoft.com/office/drawing/2014/main" id="{1358FBCA-4890-48B6-8745-CB1E7BDF5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530" y="1010424"/>
            <a:ext cx="499498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로그인한 회원이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“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마이룸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”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버튼을 클릭하면 해당 회원의 아이디를 조회해서 해당 회원의 아이디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이름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메일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주소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돈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포인트를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model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 담아 가져온다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3176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7E43124-E059-4396-B6C4-14809031571E}"/>
              </a:ext>
            </a:extLst>
          </p:cNvPr>
          <p:cNvSpPr txBox="1">
            <a:spLocks/>
          </p:cNvSpPr>
          <p:nvPr/>
        </p:nvSpPr>
        <p:spPr>
          <a:xfrm>
            <a:off x="345222" y="268930"/>
            <a:ext cx="6250683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8. </a:t>
            </a:r>
            <a:r>
              <a:rPr lang="ko-KR" altLang="en-US" sz="3200" dirty="0" err="1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마이룸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(&amp;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비밀번호 변경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A2CD0301-62A2-4EA0-B22D-5E67A7EEB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64" y="974140"/>
            <a:ext cx="4994983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로그인한 회원이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“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비밀번호 변경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”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버튼을 클릭하면 비밀번호 변경 페이지로 이동한다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기존 비밀번호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새 비밀번호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새 비밀번호 확인을 입력 후 새비밀번호와 새 비밀번호 확인이 일치하면 수정이 완료된다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비밀번호 변경도 암호화 된 비밀번호로 저장된다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5D5063-E510-438E-BBAD-F7408CF6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189" y="124103"/>
            <a:ext cx="3258589" cy="1765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096752-A8A2-4CAB-BD05-F86723894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3" y="2608417"/>
            <a:ext cx="4781308" cy="22877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3C28CE-2BFE-4BAD-84DC-F435B737B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601" y="3081840"/>
            <a:ext cx="4719936" cy="21468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C39DD7-72BA-4944-93A0-0DCFC06553FE}"/>
              </a:ext>
            </a:extLst>
          </p:cNvPr>
          <p:cNvSpPr txBox="1"/>
          <p:nvPr/>
        </p:nvSpPr>
        <p:spPr>
          <a:xfrm>
            <a:off x="478464" y="2300639"/>
            <a:ext cx="4719937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/controller/MemberController.java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4ACDEC-045A-4A8E-903F-7AE35D676DF6}"/>
              </a:ext>
            </a:extLst>
          </p:cNvPr>
          <p:cNvSpPr txBox="1"/>
          <p:nvPr/>
        </p:nvSpPr>
        <p:spPr>
          <a:xfrm>
            <a:off x="6993601" y="2300638"/>
            <a:ext cx="4719937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/service/MemberService.java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E1AA2B-2674-4761-A663-D42388081A7E}"/>
              </a:ext>
            </a:extLst>
          </p:cNvPr>
          <p:cNvSpPr txBox="1"/>
          <p:nvPr/>
        </p:nvSpPr>
        <p:spPr>
          <a:xfrm>
            <a:off x="6993601" y="2664720"/>
            <a:ext cx="471993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/service/MemberServiceImpl.java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2A15E-6A73-4018-9DB0-31FA599566A0}"/>
              </a:ext>
            </a:extLst>
          </p:cNvPr>
          <p:cNvSpPr txBox="1"/>
          <p:nvPr/>
        </p:nvSpPr>
        <p:spPr>
          <a:xfrm>
            <a:off x="559610" y="5201089"/>
            <a:ext cx="4638790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sh</a:t>
            </a:r>
            <a:r>
              <a:rPr lang="en-US" altLang="ko-KR" sz="1200" dirty="0">
                <a:solidFill>
                  <a:schemeClr val="bg1"/>
                </a:solidFill>
              </a:rPr>
              <a:t>/mapper/MemberMapper.xml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B1121E-4A16-4797-AF28-84CA5B985B4D}"/>
              </a:ext>
            </a:extLst>
          </p:cNvPr>
          <p:cNvSpPr txBox="1"/>
          <p:nvPr/>
        </p:nvSpPr>
        <p:spPr>
          <a:xfrm>
            <a:off x="7135108" y="5578061"/>
            <a:ext cx="4638790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/mapper/MemberMapper.java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338A5-D467-49EA-8064-B16516217523}"/>
              </a:ext>
            </a:extLst>
          </p:cNvPr>
          <p:cNvSpPr txBox="1"/>
          <p:nvPr/>
        </p:nvSpPr>
        <p:spPr>
          <a:xfrm>
            <a:off x="6993601" y="5942143"/>
            <a:ext cx="529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Verdana" panose="020B0604030504040204" pitchFamily="34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Verdana" panose="020B0604030504040204" pitchFamily="34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memberPwUpdate</a:t>
            </a:r>
            <a:r>
              <a:rPr lang="en-US" altLang="ko-KR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MemberVO</a:t>
            </a:r>
            <a:r>
              <a:rPr lang="en-US" altLang="ko-KR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Verdana" panose="020B0604030504040204" pitchFamily="34" charset="0"/>
              </a:rPr>
              <a:t>member</a:t>
            </a:r>
            <a:r>
              <a:rPr lang="en-US" altLang="ko-KR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EEB258F-74E6-4CDF-B386-CEE5B007AECF}"/>
              </a:ext>
            </a:extLst>
          </p:cNvPr>
          <p:cNvCxnSpPr>
            <a:cxnSpLocks/>
          </p:cNvCxnSpPr>
          <p:nvPr/>
        </p:nvCxnSpPr>
        <p:spPr>
          <a:xfrm>
            <a:off x="5710843" y="2485505"/>
            <a:ext cx="947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FDCD4E-9A77-471F-B5E3-5FAD8015D73C}"/>
              </a:ext>
            </a:extLst>
          </p:cNvPr>
          <p:cNvCxnSpPr>
            <a:cxnSpLocks/>
          </p:cNvCxnSpPr>
          <p:nvPr/>
        </p:nvCxnSpPr>
        <p:spPr>
          <a:xfrm>
            <a:off x="9592887" y="5087389"/>
            <a:ext cx="0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C45334C-5878-49F7-86AE-A03A58AE2CAA}"/>
              </a:ext>
            </a:extLst>
          </p:cNvPr>
          <p:cNvCxnSpPr/>
          <p:nvPr/>
        </p:nvCxnSpPr>
        <p:spPr>
          <a:xfrm flipH="1">
            <a:off x="5710843" y="5710843"/>
            <a:ext cx="1133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AD9B44-0EE0-495D-AEFB-8459ED4593C9}"/>
              </a:ext>
            </a:extLst>
          </p:cNvPr>
          <p:cNvSpPr txBox="1"/>
          <p:nvPr/>
        </p:nvSpPr>
        <p:spPr>
          <a:xfrm>
            <a:off x="478464" y="5578061"/>
            <a:ext cx="49362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UPDATE </a:t>
            </a:r>
            <a:r>
              <a:rPr lang="en-US" altLang="ko-KR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book_member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 SET  </a:t>
            </a:r>
            <a:r>
              <a:rPr lang="en-US" altLang="ko-KR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memberPw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= #{memberPw} WHERE </a:t>
            </a:r>
            <a:r>
              <a:rPr lang="en-US" altLang="ko-KR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memberId</a:t>
            </a:r>
            <a:r>
              <a:rPr lang="en-US" altLang="ko-KR" sz="1800" dirty="0">
                <a:solidFill>
                  <a:srgbClr val="000000"/>
                </a:solidFill>
                <a:latin typeface="Verdana" panose="020B0604030504040204" pitchFamily="34" charset="0"/>
              </a:rPr>
              <a:t>= #{memberId}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8457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ADF58F3-AC0B-4D90-8398-A37A58838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307" y="1577630"/>
            <a:ext cx="3014579" cy="34004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518E65-AE37-4C31-9F97-81664F93B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2" y="2378109"/>
            <a:ext cx="4018960" cy="4479891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2B148E53-D1C5-4F7D-AEA5-5DDC08BC8D53}"/>
              </a:ext>
            </a:extLst>
          </p:cNvPr>
          <p:cNvSpPr txBox="1">
            <a:spLocks/>
          </p:cNvSpPr>
          <p:nvPr/>
        </p:nvSpPr>
        <p:spPr>
          <a:xfrm>
            <a:off x="345222" y="268930"/>
            <a:ext cx="6250683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9. </a:t>
            </a:r>
            <a:r>
              <a:rPr lang="ko-KR" altLang="en-US" sz="3200" dirty="0" err="1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인터셉터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적용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86683-1AA2-492A-A018-1FC69EAB1021}"/>
              </a:ext>
            </a:extLst>
          </p:cNvPr>
          <p:cNvSpPr txBox="1"/>
          <p:nvPr/>
        </p:nvSpPr>
        <p:spPr>
          <a:xfrm>
            <a:off x="7324282" y="1162533"/>
            <a:ext cx="3642443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/interceptor/AdminInterceptor.java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ADE2F-0C07-4DB2-BA45-5A90F786E337}"/>
              </a:ext>
            </a:extLst>
          </p:cNvPr>
          <p:cNvSpPr txBox="1"/>
          <p:nvPr/>
        </p:nvSpPr>
        <p:spPr>
          <a:xfrm>
            <a:off x="7324282" y="6221649"/>
            <a:ext cx="3506608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관리자 페이지 이용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809AF24-C9B3-4309-8AAA-35593C64A13F}"/>
              </a:ext>
            </a:extLst>
          </p:cNvPr>
          <p:cNvCxnSpPr>
            <a:cxnSpLocks/>
          </p:cNvCxnSpPr>
          <p:nvPr/>
        </p:nvCxnSpPr>
        <p:spPr>
          <a:xfrm>
            <a:off x="9084967" y="5873950"/>
            <a:ext cx="0" cy="24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43188FBA-163E-4FA3-A879-D10CF377B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236" y="5205974"/>
            <a:ext cx="38735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회원의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adminCk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==1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인 경우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관리자인 경우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에만 관리자 페이지 이용 가능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9E2E7EF-C7A4-4334-8FF7-CF8C55772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65" y="168670"/>
            <a:ext cx="2276195" cy="8142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E1D48E-01FD-4285-B3C3-E4877D484A1B}"/>
              </a:ext>
            </a:extLst>
          </p:cNvPr>
          <p:cNvSpPr txBox="1"/>
          <p:nvPr/>
        </p:nvSpPr>
        <p:spPr>
          <a:xfrm>
            <a:off x="899240" y="1963326"/>
            <a:ext cx="3642443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/interceptor/AdminInterceptor.java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262F3326-05DA-4242-B1D1-5F3E12E25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63" y="989661"/>
            <a:ext cx="47253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회원이 로그인 하지 않고 기능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마이페이지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장바구니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고객센터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를 이용하려 하거나 관리자페이지에 접근할 경우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인터셉터에서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막고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경고창을 띄운다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7844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099C05-8081-4A4B-AC45-834F86AF0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30" y="2412434"/>
            <a:ext cx="4350013" cy="26781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805922-3595-472D-8F45-A9023BAA6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36" y="1831194"/>
            <a:ext cx="4276590" cy="1328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7E6C83-138E-4574-8D53-B9E3ABB8923B}"/>
              </a:ext>
            </a:extLst>
          </p:cNvPr>
          <p:cNvSpPr txBox="1"/>
          <p:nvPr/>
        </p:nvSpPr>
        <p:spPr>
          <a:xfrm>
            <a:off x="1207436" y="1342327"/>
            <a:ext cx="3642443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/interceptor/LoginInterceptor.java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CD5CB-995B-48E7-BBC4-7A4E70E239D8}"/>
              </a:ext>
            </a:extLst>
          </p:cNvPr>
          <p:cNvSpPr txBox="1"/>
          <p:nvPr/>
        </p:nvSpPr>
        <p:spPr>
          <a:xfrm>
            <a:off x="6549630" y="1649192"/>
            <a:ext cx="406534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/interceptor/CartInterceptor.java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5D921-70CD-4EFA-96B7-F956AC40C861}"/>
              </a:ext>
            </a:extLst>
          </p:cNvPr>
          <p:cNvSpPr txBox="1"/>
          <p:nvPr/>
        </p:nvSpPr>
        <p:spPr>
          <a:xfrm>
            <a:off x="6549630" y="1306984"/>
            <a:ext cx="406534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/interceptor/CustomerInterceptor.java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33F1D6-5241-4A3A-9E21-9788B5E36071}"/>
              </a:ext>
            </a:extLst>
          </p:cNvPr>
          <p:cNvSpPr txBox="1"/>
          <p:nvPr/>
        </p:nvSpPr>
        <p:spPr>
          <a:xfrm>
            <a:off x="6549630" y="1996358"/>
            <a:ext cx="406534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/interceptor/MypageInterceptor.java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24A88-0E1E-4CA5-9ECA-058F1F6DE101}"/>
              </a:ext>
            </a:extLst>
          </p:cNvPr>
          <p:cNvSpPr txBox="1"/>
          <p:nvPr/>
        </p:nvSpPr>
        <p:spPr>
          <a:xfrm>
            <a:off x="6675338" y="6124480"/>
            <a:ext cx="406534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마이페이지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</a:rPr>
              <a:t>장바구니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</a:rPr>
              <a:t>고객센터 이용가능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A91ACB-592C-4B3F-AE3D-881FE0C4338E}"/>
              </a:ext>
            </a:extLst>
          </p:cNvPr>
          <p:cNvCxnSpPr>
            <a:cxnSpLocks/>
          </p:cNvCxnSpPr>
          <p:nvPr/>
        </p:nvCxnSpPr>
        <p:spPr>
          <a:xfrm>
            <a:off x="8703425" y="5493028"/>
            <a:ext cx="0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>
            <a:extLst>
              <a:ext uri="{FF2B5EF4-FFF2-40B4-BE49-F238E27FC236}">
                <a16:creationId xmlns:a16="http://schemas.microsoft.com/office/drawing/2014/main" id="{FFC2CD73-7DA6-4F06-86F0-5EA8D6576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338" y="5159745"/>
            <a:ext cx="49949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DB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저장되어있는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회원이 로그인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되어있을경우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5CC92F7-C203-41B5-9661-865A2F70D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032" y="3390896"/>
            <a:ext cx="49949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새로운 회원 로그인 시 세션 제거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0F1901-760A-4BDD-BFAE-C244002C9052}"/>
              </a:ext>
            </a:extLst>
          </p:cNvPr>
          <p:cNvCxnSpPr>
            <a:cxnSpLocks/>
          </p:cNvCxnSpPr>
          <p:nvPr/>
        </p:nvCxnSpPr>
        <p:spPr>
          <a:xfrm>
            <a:off x="3062653" y="4250575"/>
            <a:ext cx="0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152DA7-75BD-492D-AC00-5940768DC50D}"/>
              </a:ext>
            </a:extLst>
          </p:cNvPr>
          <p:cNvSpPr txBox="1"/>
          <p:nvPr/>
        </p:nvSpPr>
        <p:spPr>
          <a:xfrm>
            <a:off x="1029980" y="5074713"/>
            <a:ext cx="406534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새로운 회원 로그인 완료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6308541-A61A-4DFA-9CD5-0221578044E6}"/>
              </a:ext>
            </a:extLst>
          </p:cNvPr>
          <p:cNvSpPr txBox="1">
            <a:spLocks/>
          </p:cNvSpPr>
          <p:nvPr/>
        </p:nvSpPr>
        <p:spPr>
          <a:xfrm>
            <a:off x="345222" y="268930"/>
            <a:ext cx="6250683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9. </a:t>
            </a:r>
            <a:r>
              <a:rPr lang="ko-KR" altLang="en-US" sz="3200" dirty="0" err="1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인터셉터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적용</a:t>
            </a:r>
          </a:p>
        </p:txBody>
      </p:sp>
    </p:spTree>
    <p:extLst>
      <p:ext uri="{BB962C8B-B14F-4D97-AF65-F5344CB8AC3E}">
        <p14:creationId xmlns:p14="http://schemas.microsoft.com/office/powerpoint/2010/main" val="3195755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988A9FE-3355-4969-B777-1AB65B7E5618}"/>
              </a:ext>
            </a:extLst>
          </p:cNvPr>
          <p:cNvSpPr txBox="1">
            <a:spLocks/>
          </p:cNvSpPr>
          <p:nvPr/>
        </p:nvSpPr>
        <p:spPr>
          <a:xfrm>
            <a:off x="345222" y="268930"/>
            <a:ext cx="6250683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10.1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알림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F69C5-A5BE-4307-B384-E819A3257921}"/>
              </a:ext>
            </a:extLst>
          </p:cNvPr>
          <p:cNvSpPr txBox="1"/>
          <p:nvPr/>
        </p:nvSpPr>
        <p:spPr>
          <a:xfrm>
            <a:off x="414577" y="3480330"/>
            <a:ext cx="5181517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/handler/EchoHandler.java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8C036-4520-483E-B57F-9A3737AA5698}"/>
              </a:ext>
            </a:extLst>
          </p:cNvPr>
          <p:cNvSpPr txBox="1"/>
          <p:nvPr/>
        </p:nvSpPr>
        <p:spPr>
          <a:xfrm>
            <a:off x="414577" y="1603579"/>
            <a:ext cx="51815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WEB-INF/spring/</a:t>
            </a:r>
            <a:r>
              <a:rPr lang="en-US" altLang="ko-KR" sz="1400" dirty="0" err="1">
                <a:solidFill>
                  <a:schemeClr val="bg1"/>
                </a:solidFill>
              </a:rPr>
              <a:t>appServlet</a:t>
            </a:r>
            <a:r>
              <a:rPr lang="en-US" altLang="ko-KR" sz="1400" dirty="0">
                <a:solidFill>
                  <a:schemeClr val="bg1"/>
                </a:solidFill>
              </a:rPr>
              <a:t>/servlet-context.xml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7BF172-6681-4D01-8B74-859EA3590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0" y="1980419"/>
            <a:ext cx="6241605" cy="1417391"/>
          </a:xfrm>
          <a:prstGeom prst="rect">
            <a:avLst/>
          </a:prstGeom>
        </p:spPr>
      </p:pic>
      <p:sp>
        <p:nvSpPr>
          <p:cNvPr id="11" name="TextBox 25">
            <a:extLst>
              <a:ext uri="{FF2B5EF4-FFF2-40B4-BE49-F238E27FC236}">
                <a16:creationId xmlns:a16="http://schemas.microsoft.com/office/drawing/2014/main" id="{87AB5E98-3931-48D0-94E0-43AF47BAB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578" y="966234"/>
            <a:ext cx="4994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웹소켓을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사용하기 위한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path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값을 설정하고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EchoHandler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에서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오버라이딩한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메서드를 설정한다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B5BF7B-A1B8-40CC-9A1F-3E2602D80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046" y="166012"/>
            <a:ext cx="4324376" cy="11385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9B95F1-9845-4F27-AF27-8C36247E858A}"/>
              </a:ext>
            </a:extLst>
          </p:cNvPr>
          <p:cNvSpPr txBox="1"/>
          <p:nvPr/>
        </p:nvSpPr>
        <p:spPr>
          <a:xfrm>
            <a:off x="7247640" y="1603578"/>
            <a:ext cx="4365240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Views/member/customer/</a:t>
            </a:r>
            <a:r>
              <a:rPr lang="en-US" altLang="ko-KR" sz="1400" dirty="0" err="1">
                <a:solidFill>
                  <a:schemeClr val="bg1"/>
                </a:solidFill>
              </a:rPr>
              <a:t>list.jsp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F539A94-8C97-416C-A2A4-F3E67D4B7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76" y="3870627"/>
            <a:ext cx="5181517" cy="29248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FDCEE62-3728-489D-8B4A-43B9F9C04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639" y="2097911"/>
            <a:ext cx="4365239" cy="479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4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2E3E26C-CEC5-4765-8ABC-630D577B8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86340"/>
              </p:ext>
            </p:extLst>
          </p:nvPr>
        </p:nvGraphicFramePr>
        <p:xfrm>
          <a:off x="422138" y="889531"/>
          <a:ext cx="11043919" cy="57900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455">
                  <a:extLst>
                    <a:ext uri="{9D8B030D-6E8A-4147-A177-3AD203B41FA5}">
                      <a16:colId xmlns:a16="http://schemas.microsoft.com/office/drawing/2014/main" val="3730737326"/>
                    </a:ext>
                  </a:extLst>
                </a:gridCol>
                <a:gridCol w="2242625">
                  <a:extLst>
                    <a:ext uri="{9D8B030D-6E8A-4147-A177-3AD203B41FA5}">
                      <a16:colId xmlns:a16="http://schemas.microsoft.com/office/drawing/2014/main" val="3387283484"/>
                    </a:ext>
                  </a:extLst>
                </a:gridCol>
                <a:gridCol w="4718822">
                  <a:extLst>
                    <a:ext uri="{9D8B030D-6E8A-4147-A177-3AD203B41FA5}">
                      <a16:colId xmlns:a16="http://schemas.microsoft.com/office/drawing/2014/main" val="958409708"/>
                    </a:ext>
                  </a:extLst>
                </a:gridCol>
                <a:gridCol w="1687484">
                  <a:extLst>
                    <a:ext uri="{9D8B030D-6E8A-4147-A177-3AD203B41FA5}">
                      <a16:colId xmlns:a16="http://schemas.microsoft.com/office/drawing/2014/main" val="1266106146"/>
                    </a:ext>
                  </a:extLst>
                </a:gridCol>
                <a:gridCol w="1457533">
                  <a:extLst>
                    <a:ext uri="{9D8B030D-6E8A-4147-A177-3AD203B41FA5}">
                      <a16:colId xmlns:a16="http://schemas.microsoft.com/office/drawing/2014/main" val="2848473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726304"/>
                  </a:ext>
                </a:extLst>
              </a:tr>
              <a:tr h="334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메인화면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광고 배너 슬라이드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93996"/>
                  </a:ext>
                </a:extLst>
              </a:tr>
              <a:tr h="3344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평점 순 상품 슬라이드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662223"/>
                  </a:ext>
                </a:extLst>
              </a:tr>
              <a:tr h="3344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 목록 </a:t>
                      </a:r>
                      <a:r>
                        <a:rPr lang="ko-KR" altLang="en-US" sz="1400" dirty="0" err="1"/>
                        <a:t>별점보이도록</a:t>
                      </a:r>
                      <a:r>
                        <a:rPr lang="ko-KR" altLang="en-US" sz="1400" dirty="0"/>
                        <a:t> 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306773"/>
                  </a:ext>
                </a:extLst>
              </a:tr>
              <a:tr h="3344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우측 상단에 로그인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고객센터 아이콘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822736"/>
                  </a:ext>
                </a:extLst>
              </a:tr>
              <a:tr h="7062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</a:t>
                      </a:r>
                      <a:r>
                        <a:rPr lang="ko-KR" altLang="en-US" sz="1400" dirty="0" err="1"/>
                        <a:t>성공시</a:t>
                      </a:r>
                      <a:r>
                        <a:rPr lang="ko-KR" altLang="en-US" sz="1400" dirty="0"/>
                        <a:t> 관리자면 관리자페이지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로그아웃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마이룸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장바구니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고객센터 배치하고 일반회원이면 로그아웃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마이룸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장바구니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고객센터 아이콘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66596"/>
                  </a:ext>
                </a:extLst>
              </a:tr>
              <a:tr h="28223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상단 정중앙에 책 검색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37659"/>
                  </a:ext>
                </a:extLst>
              </a:tr>
              <a:tr h="3344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 검색 하단에 국내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국외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976097"/>
                  </a:ext>
                </a:extLst>
              </a:tr>
              <a:tr h="3344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우측 상단에 자신의 아이디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충전금액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포인트 보이도록 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199631"/>
                  </a:ext>
                </a:extLst>
              </a:tr>
              <a:tr h="66110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입력하지 않은 정보가 있다면 가입 막기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06363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</a:t>
                      </a:r>
                      <a:r>
                        <a:rPr lang="en-US" altLang="ko-KR" dirty="0"/>
                        <a:t>(DB</a:t>
                      </a:r>
                      <a:r>
                        <a:rPr lang="ko-KR" altLang="en-US" dirty="0"/>
                        <a:t>저장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확인 </a:t>
                      </a:r>
                      <a:r>
                        <a:rPr lang="ko-KR" altLang="en-US" sz="1400" dirty="0" err="1"/>
                        <a:t>일치할때만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가입가능함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98102"/>
                  </a:ext>
                </a:extLst>
              </a:tr>
              <a:tr h="3344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인증번호 전송</a:t>
                      </a:r>
                      <a:r>
                        <a:rPr lang="en-US" altLang="ko-KR" sz="1400" dirty="0"/>
                        <a:t>(SMTP </a:t>
                      </a:r>
                      <a:r>
                        <a:rPr lang="ko-KR" altLang="en-US" sz="1400" dirty="0"/>
                        <a:t>방식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17865"/>
                  </a:ext>
                </a:extLst>
              </a:tr>
              <a:tr h="3344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주소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다음 </a:t>
                      </a:r>
                      <a:r>
                        <a:rPr lang="en-US" altLang="ko-KR" sz="1400" dirty="0"/>
                        <a:t>API) </a:t>
                      </a:r>
                      <a:r>
                        <a:rPr lang="ko-KR" altLang="en-US" sz="1400" dirty="0"/>
                        <a:t>검색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79418"/>
                  </a:ext>
                </a:extLst>
              </a:tr>
              <a:tr h="3344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dirty="0" err="1"/>
                        <a:t>성공시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 저장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비밀번호는 암호화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80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2E8E23-8764-4A4D-903A-E87B6374BC3A}"/>
              </a:ext>
            </a:extLst>
          </p:cNvPr>
          <p:cNvSpPr txBox="1"/>
          <p:nvPr/>
        </p:nvSpPr>
        <p:spPr>
          <a:xfrm>
            <a:off x="488640" y="178415"/>
            <a:ext cx="6186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요구사항 정의서</a:t>
            </a:r>
          </a:p>
        </p:txBody>
      </p:sp>
    </p:spTree>
    <p:extLst>
      <p:ext uri="{BB962C8B-B14F-4D97-AF65-F5344CB8AC3E}">
        <p14:creationId xmlns:p14="http://schemas.microsoft.com/office/powerpoint/2010/main" val="37542889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4EF4F1A-750A-4285-BDA3-33269001AFF5}"/>
              </a:ext>
            </a:extLst>
          </p:cNvPr>
          <p:cNvSpPr txBox="1">
            <a:spLocks/>
          </p:cNvSpPr>
          <p:nvPr/>
        </p:nvSpPr>
        <p:spPr>
          <a:xfrm>
            <a:off x="345222" y="268930"/>
            <a:ext cx="6250683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10.2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알림 목록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(&amp;DB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저장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5E15DF-E2AE-4747-83A7-DF2112ACB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91" y="268930"/>
            <a:ext cx="5813349" cy="1429955"/>
          </a:xfrm>
          <a:prstGeom prst="rect">
            <a:avLst/>
          </a:prstGeom>
        </p:spPr>
      </p:pic>
      <p:sp>
        <p:nvSpPr>
          <p:cNvPr id="11" name="TextBox 25">
            <a:extLst>
              <a:ext uri="{FF2B5EF4-FFF2-40B4-BE49-F238E27FC236}">
                <a16:creationId xmlns:a16="http://schemas.microsoft.com/office/drawing/2014/main" id="{145FD570-6CC8-4D37-8832-658D18003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21" y="973248"/>
            <a:ext cx="499498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알림 테이블을 만들고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알림이 생성될 때 테이블에 알림이 저장된다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알림을 클릭하면 알림 테이블의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read_status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컬럼의 값을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“x”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에서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“o”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로 변경돼서 알림 목록에서는 사라진다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9AECF26-17AB-475C-BC8F-1BB49A782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4" y="2628680"/>
            <a:ext cx="4521896" cy="36417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0EA3C8-B3CB-40A6-890B-820649B1A44A}"/>
              </a:ext>
            </a:extLst>
          </p:cNvPr>
          <p:cNvSpPr txBox="1"/>
          <p:nvPr/>
        </p:nvSpPr>
        <p:spPr>
          <a:xfrm>
            <a:off x="469636" y="2311487"/>
            <a:ext cx="3669581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/handler/EchoHandler.java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FFC7A02-E434-4C5B-B189-F36242E0A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60" y="2759319"/>
            <a:ext cx="5660938" cy="33790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6EA1337-EB12-4229-B440-83EF9A02E78E}"/>
              </a:ext>
            </a:extLst>
          </p:cNvPr>
          <p:cNvSpPr txBox="1"/>
          <p:nvPr/>
        </p:nvSpPr>
        <p:spPr>
          <a:xfrm>
            <a:off x="5745193" y="2308684"/>
            <a:ext cx="5307194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/controller/AlarmController.java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8E156F1-B95B-4B40-8EDC-7D210C0AA5EF}"/>
              </a:ext>
            </a:extLst>
          </p:cNvPr>
          <p:cNvCxnSpPr>
            <a:cxnSpLocks/>
          </p:cNvCxnSpPr>
          <p:nvPr/>
        </p:nvCxnSpPr>
        <p:spPr>
          <a:xfrm>
            <a:off x="8599853" y="6138332"/>
            <a:ext cx="0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568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24831-68B6-4835-BAFB-D2FCD53CDF8E}"/>
              </a:ext>
            </a:extLst>
          </p:cNvPr>
          <p:cNvSpPr txBox="1"/>
          <p:nvPr/>
        </p:nvSpPr>
        <p:spPr>
          <a:xfrm>
            <a:off x="546125" y="1501973"/>
            <a:ext cx="4719937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/service/AlarmService.java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312ADB-DD96-4716-A407-CAD1DFB75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66" y="1501973"/>
            <a:ext cx="4391025" cy="1047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D93B40-8914-4C09-BE8A-60EAD520B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046" y="2954739"/>
            <a:ext cx="5867401" cy="17486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68483B-683E-4F9C-AC59-D063066291A9}"/>
              </a:ext>
            </a:extLst>
          </p:cNvPr>
          <p:cNvSpPr txBox="1"/>
          <p:nvPr/>
        </p:nvSpPr>
        <p:spPr>
          <a:xfrm>
            <a:off x="6028266" y="2624627"/>
            <a:ext cx="4994983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sh</a:t>
            </a:r>
            <a:r>
              <a:rPr lang="en-US" altLang="ko-KR" sz="1200" dirty="0">
                <a:solidFill>
                  <a:schemeClr val="bg1"/>
                </a:solidFill>
              </a:rPr>
              <a:t>/mapper/AlarmMapper.xml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186F81A-FDD6-4990-A1F2-3A1EC03DBF7D}"/>
              </a:ext>
            </a:extLst>
          </p:cNvPr>
          <p:cNvSpPr txBox="1">
            <a:spLocks/>
          </p:cNvSpPr>
          <p:nvPr/>
        </p:nvSpPr>
        <p:spPr>
          <a:xfrm>
            <a:off x="345222" y="268930"/>
            <a:ext cx="6250683" cy="61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10.2 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알림 목록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(&amp;DB</a:t>
            </a:r>
            <a:r>
              <a:rPr lang="ko-KR" altLang="en-US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저장</a:t>
            </a:r>
            <a:r>
              <a:rPr lang="en-US" altLang="ko-KR" sz="32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542F5-F58E-444B-A60F-8C12B72FA2B4}"/>
              </a:ext>
            </a:extLst>
          </p:cNvPr>
          <p:cNvSpPr txBox="1"/>
          <p:nvPr/>
        </p:nvSpPr>
        <p:spPr>
          <a:xfrm>
            <a:off x="550283" y="1888054"/>
            <a:ext cx="4719937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/service/AlarmServiceImpl.java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91BB4E-4FE5-4AB0-AE48-8A3291E40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5" y="2220561"/>
            <a:ext cx="4783493" cy="20955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79B867B-CBB1-416A-93B5-78E1554DCE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7" y="4953000"/>
            <a:ext cx="3781425" cy="1905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CD8548-9492-4AD6-B0AA-C79ACEE26C3E}"/>
              </a:ext>
            </a:extLst>
          </p:cNvPr>
          <p:cNvSpPr txBox="1"/>
          <p:nvPr/>
        </p:nvSpPr>
        <p:spPr>
          <a:xfrm>
            <a:off x="550284" y="4594191"/>
            <a:ext cx="4719937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sh</a:t>
            </a:r>
            <a:r>
              <a:rPr lang="en-US" altLang="ko-KR" sz="1400" dirty="0">
                <a:solidFill>
                  <a:schemeClr val="bg1"/>
                </a:solidFill>
              </a:rPr>
              <a:t>/mapper/AlarmMapper.java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D94A24B-B28A-4887-B5C5-1BD6B490B9CC}"/>
              </a:ext>
            </a:extLst>
          </p:cNvPr>
          <p:cNvCxnSpPr>
            <a:cxnSpLocks/>
          </p:cNvCxnSpPr>
          <p:nvPr/>
        </p:nvCxnSpPr>
        <p:spPr>
          <a:xfrm>
            <a:off x="2910252" y="4112157"/>
            <a:ext cx="0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extLst>
              <a:ext uri="{FF2B5EF4-FFF2-40B4-BE49-F238E27FC236}">
                <a16:creationId xmlns:a16="http://schemas.microsoft.com/office/drawing/2014/main" id="{85FB4465-8BDF-440D-B81F-9FAB0D0B4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7903" y="1090407"/>
            <a:ext cx="49949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알림목록은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read_status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값이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“x”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만 보이도록 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6B68365-769F-4A09-A65D-1F6B42F2A4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847" y="5401090"/>
            <a:ext cx="4994982" cy="1187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CF76D38-B60F-476D-8667-1734DA4CC63B}"/>
              </a:ext>
            </a:extLst>
          </p:cNvPr>
          <p:cNvSpPr txBox="1"/>
          <p:nvPr/>
        </p:nvSpPr>
        <p:spPr>
          <a:xfrm>
            <a:off x="5961046" y="5032266"/>
            <a:ext cx="4994982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Views/member/customer/</a:t>
            </a:r>
            <a:r>
              <a:rPr lang="en-US" altLang="ko-KR" sz="1400" dirty="0" err="1">
                <a:solidFill>
                  <a:schemeClr val="bg1"/>
                </a:solidFill>
              </a:rPr>
              <a:t>get.jsp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CC960CE-13AB-44DB-97F4-C6A17FAEDC49}"/>
              </a:ext>
            </a:extLst>
          </p:cNvPr>
          <p:cNvCxnSpPr>
            <a:cxnSpLocks/>
          </p:cNvCxnSpPr>
          <p:nvPr/>
        </p:nvCxnSpPr>
        <p:spPr>
          <a:xfrm>
            <a:off x="8760720" y="4536106"/>
            <a:ext cx="0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DC9022F-3DD1-452B-95B0-4272C7640C22}"/>
              </a:ext>
            </a:extLst>
          </p:cNvPr>
          <p:cNvCxnSpPr/>
          <p:nvPr/>
        </p:nvCxnSpPr>
        <p:spPr>
          <a:xfrm flipV="1">
            <a:off x="5384800" y="2836333"/>
            <a:ext cx="533103" cy="169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F8C3E8-2039-446A-9DF8-C7786770505B}"/>
              </a:ext>
            </a:extLst>
          </p:cNvPr>
          <p:cNvCxnSpPr>
            <a:cxnSpLocks/>
          </p:cNvCxnSpPr>
          <p:nvPr/>
        </p:nvCxnSpPr>
        <p:spPr>
          <a:xfrm>
            <a:off x="2927062" y="1038994"/>
            <a:ext cx="0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1379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9D0E2EA-E537-4746-92AD-8EED53BD6EA7}"/>
              </a:ext>
            </a:extLst>
          </p:cNvPr>
          <p:cNvSpPr txBox="1">
            <a:spLocks/>
          </p:cNvSpPr>
          <p:nvPr/>
        </p:nvSpPr>
        <p:spPr>
          <a:xfrm>
            <a:off x="1524000" y="284988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0070C0"/>
                </a:solidFill>
              </a:rPr>
              <a:t>			</a:t>
            </a:r>
            <a:r>
              <a:rPr lang="ko-KR" altLang="en-US" dirty="0">
                <a:solidFill>
                  <a:srgbClr val="0070C0"/>
                </a:solidFill>
              </a:rPr>
              <a:t>감사합니다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261AB9D-3F4E-4BF5-B4F5-E9065136E351}"/>
              </a:ext>
            </a:extLst>
          </p:cNvPr>
          <p:cNvSpPr txBox="1">
            <a:spLocks/>
          </p:cNvSpPr>
          <p:nvPr/>
        </p:nvSpPr>
        <p:spPr>
          <a:xfrm>
            <a:off x="3133899" y="72182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스프링 포트폴리오 끝</a:t>
            </a:r>
          </a:p>
        </p:txBody>
      </p:sp>
    </p:spTree>
    <p:extLst>
      <p:ext uri="{BB962C8B-B14F-4D97-AF65-F5344CB8AC3E}">
        <p14:creationId xmlns:p14="http://schemas.microsoft.com/office/powerpoint/2010/main" val="292011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F44687D-9119-4CD6-9B36-7C4E1EC1D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169931"/>
              </p:ext>
            </p:extLst>
          </p:nvPr>
        </p:nvGraphicFramePr>
        <p:xfrm>
          <a:off x="505265" y="160229"/>
          <a:ext cx="11043919" cy="64816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88255">
                  <a:extLst>
                    <a:ext uri="{9D8B030D-6E8A-4147-A177-3AD203B41FA5}">
                      <a16:colId xmlns:a16="http://schemas.microsoft.com/office/drawing/2014/main" val="3730737326"/>
                    </a:ext>
                  </a:extLst>
                </a:gridCol>
                <a:gridCol w="2413462">
                  <a:extLst>
                    <a:ext uri="{9D8B030D-6E8A-4147-A177-3AD203B41FA5}">
                      <a16:colId xmlns:a16="http://schemas.microsoft.com/office/drawing/2014/main" val="3387283484"/>
                    </a:ext>
                  </a:extLst>
                </a:gridCol>
                <a:gridCol w="5478087">
                  <a:extLst>
                    <a:ext uri="{9D8B030D-6E8A-4147-A177-3AD203B41FA5}">
                      <a16:colId xmlns:a16="http://schemas.microsoft.com/office/drawing/2014/main" val="958409708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1266106146"/>
                    </a:ext>
                  </a:extLst>
                </a:gridCol>
                <a:gridCol w="750951">
                  <a:extLst>
                    <a:ext uri="{9D8B030D-6E8A-4147-A177-3AD203B41FA5}">
                      <a16:colId xmlns:a16="http://schemas.microsoft.com/office/drawing/2014/main" val="2848473792"/>
                    </a:ext>
                  </a:extLst>
                </a:gridCol>
              </a:tblGrid>
              <a:tr h="383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726304"/>
                  </a:ext>
                </a:extLst>
              </a:tr>
              <a:tr h="582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메인페이지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검색 목록으로는 책 제목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작가 </a:t>
                      </a:r>
                      <a:r>
                        <a:rPr lang="en-US" altLang="ko-KR" sz="1200" dirty="0"/>
                        <a:t>( </a:t>
                      </a:r>
                      <a:r>
                        <a:rPr lang="ko-KR" altLang="en-US" sz="1200" dirty="0"/>
                        <a:t>일부를 적더라도 검색 가능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93996"/>
                  </a:ext>
                </a:extLst>
              </a:tr>
              <a:tr h="675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평점 순 상품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메인페이지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책 사진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평점 평균 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제목이 보이도록 함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662223"/>
                  </a:ext>
                </a:extLst>
              </a:tr>
              <a:tr h="3832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다음 버튼을 누르면 이동하도록 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306773"/>
                  </a:ext>
                </a:extLst>
              </a:tr>
              <a:tr h="3832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상품 상세페이지로 이동하도록 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822736"/>
                  </a:ext>
                </a:extLst>
              </a:tr>
              <a:tr h="452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광고 배너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메인페이지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광고 상품이 보이고 시간이 지나면 자동으로 슬라이드 </a:t>
                      </a:r>
                      <a:r>
                        <a:rPr lang="en-US" altLang="ko-KR" sz="1200" dirty="0"/>
                        <a:t>(slick </a:t>
                      </a:r>
                      <a:r>
                        <a:rPr lang="ko-KR" altLang="en-US" sz="1200" dirty="0"/>
                        <a:t>적용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66596"/>
                  </a:ext>
                </a:extLst>
              </a:tr>
              <a:tr h="383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아이디와 비밀번호를 입력하도록 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37659"/>
                  </a:ext>
                </a:extLst>
              </a:tr>
              <a:tr h="4716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 혹은 비밀번호 둘 중 하나라도 공백이거나 틀리면 경고 창 띄움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976097"/>
                  </a:ext>
                </a:extLst>
              </a:tr>
              <a:tr h="3832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성공 시 메인 화면으로 이동하도록 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199631"/>
                  </a:ext>
                </a:extLst>
              </a:tr>
              <a:tr h="466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비밀번호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기존비밀번호가 일치해야 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06363"/>
                  </a:ext>
                </a:extLst>
              </a:tr>
              <a:tr h="3832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 비밀번호와 새 비밀번호 확인이 일치해야 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98102"/>
                  </a:ext>
                </a:extLst>
              </a:tr>
              <a:tr h="862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 로그인 시 뜨는 관리자 아이콘 클릭 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관리자 페이지로 이동하도록 하고</a:t>
                      </a:r>
                      <a:r>
                        <a:rPr lang="en-US" altLang="ko-KR" sz="1200" dirty="0"/>
                        <a:t>,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사이드에 상품 등록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상품 관리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작가 등록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작가 관리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회원 관리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주문 현황 배너를 클릭할 수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17865"/>
                  </a:ext>
                </a:extLst>
              </a:tr>
              <a:tr h="670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 페이지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상품등록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 등록 클릭 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책 제목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작가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출판일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출판사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책 카테고리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상품 가격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상품 재고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상품 할인율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책 소개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책 목차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상품 이미지를 기입할 수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7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9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9345ECD-D0CB-421C-894F-7DB671D2C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75068"/>
              </p:ext>
            </p:extLst>
          </p:nvPr>
        </p:nvGraphicFramePr>
        <p:xfrm>
          <a:off x="480753" y="169686"/>
          <a:ext cx="11043919" cy="63225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455">
                  <a:extLst>
                    <a:ext uri="{9D8B030D-6E8A-4147-A177-3AD203B41FA5}">
                      <a16:colId xmlns:a16="http://schemas.microsoft.com/office/drawing/2014/main" val="150049543"/>
                    </a:ext>
                  </a:extLst>
                </a:gridCol>
                <a:gridCol w="2242625">
                  <a:extLst>
                    <a:ext uri="{9D8B030D-6E8A-4147-A177-3AD203B41FA5}">
                      <a16:colId xmlns:a16="http://schemas.microsoft.com/office/drawing/2014/main" val="2767837857"/>
                    </a:ext>
                  </a:extLst>
                </a:gridCol>
                <a:gridCol w="5632796">
                  <a:extLst>
                    <a:ext uri="{9D8B030D-6E8A-4147-A177-3AD203B41FA5}">
                      <a16:colId xmlns:a16="http://schemas.microsoft.com/office/drawing/2014/main" val="2927959519"/>
                    </a:ext>
                  </a:extLst>
                </a:gridCol>
                <a:gridCol w="1354975">
                  <a:extLst>
                    <a:ext uri="{9D8B030D-6E8A-4147-A177-3AD203B41FA5}">
                      <a16:colId xmlns:a16="http://schemas.microsoft.com/office/drawing/2014/main" val="2239802190"/>
                    </a:ext>
                  </a:extLst>
                </a:gridCol>
                <a:gridCol w="876068">
                  <a:extLst>
                    <a:ext uri="{9D8B030D-6E8A-4147-A177-3AD203B41FA5}">
                      <a16:colId xmlns:a16="http://schemas.microsoft.com/office/drawing/2014/main" val="2325551986"/>
                    </a:ext>
                  </a:extLst>
                </a:gridCol>
              </a:tblGrid>
              <a:tr h="3912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우선 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6997"/>
                  </a:ext>
                </a:extLst>
              </a:tr>
              <a:tr h="684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관리자페이지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상품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작가선택 클릭 시 팝업 창을 통해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저장 되어있는 작가를 선택 할 수 있음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108099"/>
                  </a:ext>
                </a:extLst>
              </a:tr>
              <a:tr h="3912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출판일은 날짜 선택을 통해 날짜를 선택할 수 있음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jquery</a:t>
                      </a:r>
                      <a:r>
                        <a:rPr lang="ko-KR" altLang="en-US" sz="1200" dirty="0"/>
                        <a:t>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datepicker</a:t>
                      </a:r>
                      <a:r>
                        <a:rPr lang="ko-KR" altLang="en-US" sz="1200" dirty="0"/>
                        <a:t> 활용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65485"/>
                  </a:ext>
                </a:extLst>
              </a:tr>
              <a:tr h="3912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책 카테고리는 대분류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중분류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소분류로 나누어 선택할 수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55448"/>
                  </a:ext>
                </a:extLst>
              </a:tr>
              <a:tr h="3912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책 소개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책 목차는 </a:t>
                      </a:r>
                      <a:r>
                        <a:rPr lang="ko-KR" altLang="en-US" sz="1200" dirty="0" err="1"/>
                        <a:t>위지윅</a:t>
                      </a:r>
                      <a:r>
                        <a:rPr lang="en-US" altLang="ko-KR" sz="1200" dirty="0"/>
                        <a:t>(CK Editor-CKEditor5)</a:t>
                      </a:r>
                      <a:r>
                        <a:rPr lang="ko-KR" altLang="en-US" sz="1200" dirty="0"/>
                        <a:t>활용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97910"/>
                  </a:ext>
                </a:extLst>
              </a:tr>
              <a:tr h="5068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 이미지는 </a:t>
                      </a:r>
                      <a:r>
                        <a:rPr lang="en-US" altLang="ko-KR" sz="1200" dirty="0" err="1"/>
                        <a:t>jpg,png</a:t>
                      </a:r>
                      <a:r>
                        <a:rPr lang="ko-KR" altLang="en-US" sz="1200" dirty="0"/>
                        <a:t> 형식만 허용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파일의 크기는 </a:t>
                      </a:r>
                      <a:r>
                        <a:rPr lang="en-US" altLang="ko-KR" sz="1200" dirty="0"/>
                        <a:t>1048576byte(1MB) </a:t>
                      </a:r>
                      <a:r>
                        <a:rPr lang="ko-KR" altLang="en-US" sz="1200" dirty="0"/>
                        <a:t>크기만 허용함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322293"/>
                  </a:ext>
                </a:extLst>
              </a:tr>
              <a:tr h="53427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 이미지는 등록 전 썸네일로 보여지게 함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thumbnailator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라이브러리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1923"/>
                  </a:ext>
                </a:extLst>
              </a:tr>
              <a:tr h="3912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상품 할인율은 기입한 숫자를 이용해서 </a:t>
                      </a:r>
                      <a:r>
                        <a:rPr lang="en-US" altLang="ko-KR" sz="1200" dirty="0"/>
                        <a:t>&lt;span&gt;</a:t>
                      </a:r>
                      <a:r>
                        <a:rPr lang="ko-KR" altLang="en-US" sz="1200" dirty="0"/>
                        <a:t>태그에 할인 가격을 보여줌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49327"/>
                  </a:ext>
                </a:extLst>
              </a:tr>
              <a:tr h="3912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상품 등록 클릭 시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06241"/>
                  </a:ext>
                </a:extLst>
              </a:tr>
              <a:tr h="684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관리자페이지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상품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 이름 클릭 시 상품 상세 페이지로 이동해서 보여줌 </a:t>
                      </a:r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책 제목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등록 날짜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최근 수정 날짜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작가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출판일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출판사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책 카테고리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상품 가격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상품 재고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상품 할인율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책 소개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책 목차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상품 이미지</a:t>
                      </a:r>
                      <a:r>
                        <a:rPr lang="en-US" altLang="ko-KR" sz="12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0790"/>
                  </a:ext>
                </a:extLst>
              </a:tr>
              <a:tr h="3912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상품관리 </a:t>
                      </a:r>
                      <a:r>
                        <a:rPr lang="ko-KR" altLang="en-US" sz="1200" dirty="0" err="1"/>
                        <a:t>페이징</a:t>
                      </a:r>
                      <a:r>
                        <a:rPr lang="ko-KR" altLang="en-US" sz="1200" dirty="0"/>
                        <a:t> 처리</a:t>
                      </a:r>
                      <a:r>
                        <a:rPr lang="en-US" altLang="ko-KR" sz="1200" dirty="0"/>
                        <a:t>(10</a:t>
                      </a:r>
                      <a:r>
                        <a:rPr lang="ko-KR" altLang="en-US" sz="1200" dirty="0"/>
                        <a:t>개씩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상품 검색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39345"/>
                  </a:ext>
                </a:extLst>
              </a:tr>
              <a:tr h="48902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 상세페이지에서 수정 버튼 클릭 시 수정 페이지로 이동하고 삭제 버튼 클릭 시 삭제할 수 있게 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96135"/>
                  </a:ext>
                </a:extLst>
              </a:tr>
              <a:tr h="684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 페이지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작가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작가 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소속 국가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작가 소개를 기입할 수 있게 함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소속 국가는 국내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국외로 나눔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1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9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21B4186-2C5B-4373-861B-522C529E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707982"/>
              </p:ext>
            </p:extLst>
          </p:nvPr>
        </p:nvGraphicFramePr>
        <p:xfrm>
          <a:off x="372687" y="203662"/>
          <a:ext cx="11472949" cy="64506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4034211534"/>
                    </a:ext>
                  </a:extLst>
                </a:gridCol>
                <a:gridCol w="2585259">
                  <a:extLst>
                    <a:ext uri="{9D8B030D-6E8A-4147-A177-3AD203B41FA5}">
                      <a16:colId xmlns:a16="http://schemas.microsoft.com/office/drawing/2014/main" val="4178578810"/>
                    </a:ext>
                  </a:extLst>
                </a:gridCol>
                <a:gridCol w="5702531">
                  <a:extLst>
                    <a:ext uri="{9D8B030D-6E8A-4147-A177-3AD203B41FA5}">
                      <a16:colId xmlns:a16="http://schemas.microsoft.com/office/drawing/2014/main" val="1195310310"/>
                    </a:ext>
                  </a:extLst>
                </a:gridCol>
                <a:gridCol w="1404850">
                  <a:extLst>
                    <a:ext uri="{9D8B030D-6E8A-4147-A177-3AD203B41FA5}">
                      <a16:colId xmlns:a16="http://schemas.microsoft.com/office/drawing/2014/main" val="2119403703"/>
                    </a:ext>
                  </a:extLst>
                </a:gridCol>
                <a:gridCol w="947651">
                  <a:extLst>
                    <a:ext uri="{9D8B030D-6E8A-4147-A177-3AD203B41FA5}">
                      <a16:colId xmlns:a16="http://schemas.microsoft.com/office/drawing/2014/main" val="621053249"/>
                    </a:ext>
                  </a:extLst>
                </a:gridCol>
              </a:tblGrid>
              <a:tr h="3495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845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관리자 페이지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작가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작가 등록 클릭 시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저장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43735"/>
                  </a:ext>
                </a:extLst>
              </a:tr>
              <a:tr h="64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 페이지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작가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작가관리 </a:t>
                      </a:r>
                      <a:r>
                        <a:rPr lang="ko-KR" altLang="en-US" sz="1200" dirty="0" err="1"/>
                        <a:t>페이징</a:t>
                      </a:r>
                      <a:r>
                        <a:rPr lang="ko-KR" altLang="en-US" sz="1200" dirty="0"/>
                        <a:t> 처리</a:t>
                      </a:r>
                      <a:r>
                        <a:rPr lang="en-US" altLang="ko-KR" sz="1200" dirty="0"/>
                        <a:t>(10</a:t>
                      </a:r>
                      <a:r>
                        <a:rPr lang="ko-KR" altLang="en-US" sz="1200" dirty="0"/>
                        <a:t>개씩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작가 검색 기능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8830"/>
                  </a:ext>
                </a:extLst>
              </a:tr>
              <a:tr h="5187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작가 이름 클릭 시 작가 상세 페이지를 보여줌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작가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작가 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소속 국가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작가소개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등록 날짜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 날짜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927667"/>
                  </a:ext>
                </a:extLst>
              </a:tr>
              <a:tr h="64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ko-KR" altLang="en-US" sz="1800" dirty="0"/>
                        <a:t> 페이지</a:t>
                      </a:r>
                      <a:r>
                        <a:rPr lang="en-US" altLang="ko-KR" sz="1800" dirty="0"/>
                        <a:t>- </a:t>
                      </a:r>
                      <a:r>
                        <a:rPr lang="ko-KR" altLang="en-US" sz="1800" dirty="0"/>
                        <a:t>회원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 </a:t>
                      </a:r>
                      <a:r>
                        <a:rPr lang="ko-KR" altLang="en-US" sz="1200" dirty="0" err="1"/>
                        <a:t>페이징</a:t>
                      </a:r>
                      <a:r>
                        <a:rPr lang="ko-KR" altLang="en-US" sz="1200" dirty="0"/>
                        <a:t> 처리와 검색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876641"/>
                  </a:ext>
                </a:extLst>
              </a:tr>
              <a:tr h="5187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 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회원 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회원 메일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회원 주소</a:t>
                      </a:r>
                      <a:r>
                        <a:rPr lang="en-US" altLang="ko-KR" sz="1200" dirty="0"/>
                        <a:t>1, </a:t>
                      </a:r>
                      <a:r>
                        <a:rPr lang="ko-KR" altLang="en-US" sz="1200" dirty="0"/>
                        <a:t>회원 주소</a:t>
                      </a:r>
                      <a:r>
                        <a:rPr lang="en-US" altLang="ko-KR" sz="1200" dirty="0"/>
                        <a:t>2, </a:t>
                      </a:r>
                      <a:r>
                        <a:rPr lang="ko-KR" altLang="en-US" sz="1200" dirty="0"/>
                        <a:t>회원 주소</a:t>
                      </a:r>
                      <a:r>
                        <a:rPr lang="en-US" altLang="ko-KR" sz="1200" dirty="0"/>
                        <a:t>3, </a:t>
                      </a:r>
                      <a:r>
                        <a:rPr lang="ko-KR" altLang="en-US" sz="1200" dirty="0"/>
                        <a:t>가입 날짜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포인트를 보여줌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239200"/>
                  </a:ext>
                </a:extLst>
              </a:tr>
              <a:tr h="64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 페이지</a:t>
                      </a:r>
                      <a:r>
                        <a:rPr lang="en-US" altLang="ko-KR" dirty="0"/>
                        <a:t> -  </a:t>
                      </a:r>
                      <a:r>
                        <a:rPr lang="ko-KR" altLang="en-US" dirty="0"/>
                        <a:t>주문 현황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주문 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주문 날짜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주문 상태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취소를 보여주고 관리자는 이를 취소할 수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965409"/>
                  </a:ext>
                </a:extLst>
              </a:tr>
              <a:tr h="3662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 현황 </a:t>
                      </a:r>
                      <a:r>
                        <a:rPr lang="ko-KR" altLang="en-US" sz="1200" dirty="0" err="1"/>
                        <a:t>페이징</a:t>
                      </a:r>
                      <a:r>
                        <a:rPr lang="ko-KR" altLang="en-US" sz="1200" dirty="0"/>
                        <a:t> 처리와 검색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77230"/>
                  </a:ext>
                </a:extLst>
              </a:tr>
              <a:tr h="518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장바구니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 상세 페이지에서 주문 수량 선택 후 장바구니 담기를 클릭하면 장바구니에 담긴다</a:t>
                      </a:r>
                      <a:r>
                        <a:rPr lang="en-US" altLang="ko-KR" sz="1200" dirty="0"/>
                        <a:t>. DB</a:t>
                      </a:r>
                      <a:r>
                        <a:rPr lang="ko-KR" altLang="en-US" sz="1200" dirty="0"/>
                        <a:t>에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74512"/>
                  </a:ext>
                </a:extLst>
              </a:tr>
              <a:tr h="27646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 수량의 </a:t>
                      </a:r>
                      <a:r>
                        <a:rPr lang="en-US" altLang="ko-KR" sz="1200" dirty="0"/>
                        <a:t>+,- </a:t>
                      </a:r>
                      <a:r>
                        <a:rPr lang="ko-KR" altLang="en-US" sz="1200" dirty="0"/>
                        <a:t>버튼으로 수량을 조절할 수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63027"/>
                  </a:ext>
                </a:extLst>
              </a:tr>
              <a:tr h="8677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장바구니 페이지에서는 상품 이미지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상품 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가격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합계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삭제가 보여지며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하단에 총 상품 가격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배송비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총 주문 상품 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총 결제 예상 금액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총 적립 예상 마일리지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주문하기를 보여준다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주문하기를 클릭하면 주문페이지로 이동함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255168"/>
                  </a:ext>
                </a:extLst>
              </a:tr>
              <a:tr h="3662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삭제 버튼을 클릭하면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에서 삭제 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021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45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664EA4C-0C34-4C00-B75B-18E533582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364765"/>
              </p:ext>
            </p:extLst>
          </p:nvPr>
        </p:nvGraphicFramePr>
        <p:xfrm>
          <a:off x="450965" y="78971"/>
          <a:ext cx="11290069" cy="65573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69280500"/>
                    </a:ext>
                  </a:extLst>
                </a:gridCol>
                <a:gridCol w="2585259">
                  <a:extLst>
                    <a:ext uri="{9D8B030D-6E8A-4147-A177-3AD203B41FA5}">
                      <a16:colId xmlns:a16="http://schemas.microsoft.com/office/drawing/2014/main" val="890417819"/>
                    </a:ext>
                  </a:extLst>
                </a:gridCol>
                <a:gridCol w="5702531">
                  <a:extLst>
                    <a:ext uri="{9D8B030D-6E8A-4147-A177-3AD203B41FA5}">
                      <a16:colId xmlns:a16="http://schemas.microsoft.com/office/drawing/2014/main" val="164171661"/>
                    </a:ext>
                  </a:extLst>
                </a:gridCol>
                <a:gridCol w="1263533">
                  <a:extLst>
                    <a:ext uri="{9D8B030D-6E8A-4147-A177-3AD203B41FA5}">
                      <a16:colId xmlns:a16="http://schemas.microsoft.com/office/drawing/2014/main" val="31397220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2265056828"/>
                    </a:ext>
                  </a:extLst>
                </a:gridCol>
              </a:tblGrid>
              <a:tr h="3338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204855"/>
                  </a:ext>
                </a:extLst>
              </a:tr>
              <a:tr h="417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주문하기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장바구니 페이지 혹은 상품 상세페이지의 </a:t>
                      </a:r>
                      <a:r>
                        <a:rPr lang="ko-KR" altLang="en-US" sz="1200" dirty="0" err="1"/>
                        <a:t>바로구매를</a:t>
                      </a:r>
                      <a:r>
                        <a:rPr lang="ko-KR" altLang="en-US" sz="1200" dirty="0"/>
                        <a:t> 클릭해서 이동한 주문하기 페이지에서 주문하기를 클릭하면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주문하기 상세페이지로 이동함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401256"/>
                  </a:ext>
                </a:extLst>
              </a:tr>
              <a:tr h="5849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주문자 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 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주소록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주문상품 이미지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상품 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판매가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포인트 사용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상품 금액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배송비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할인 금액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최종 결제 금액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적립예정 포인트를 보여줌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결제하기를 클릭하면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저장하고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메인페이지로</a:t>
                      </a:r>
                      <a:r>
                        <a:rPr lang="ko-KR" altLang="en-US" sz="1200" dirty="0"/>
                        <a:t> 이동함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비기능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40580"/>
                  </a:ext>
                </a:extLst>
              </a:tr>
              <a:tr h="33385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포인트는 가진 포인트 한도 내에서 사용 가능하도록 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97831"/>
                  </a:ext>
                </a:extLst>
              </a:tr>
              <a:tr h="4431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주소는 회원 정보의 주소를 이용하며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직접 입력 클릭 시 이름과 주소를 직접 입력할 수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139471"/>
                  </a:ext>
                </a:extLst>
              </a:tr>
              <a:tr h="4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 상세페이지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메인화면에서</a:t>
                      </a:r>
                      <a:r>
                        <a:rPr lang="ko-KR" altLang="en-US" sz="1200" dirty="0"/>
                        <a:t> 보이는 기능으로 일반회원들이 리뷰와 평점을 함께 달 수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77134"/>
                  </a:ext>
                </a:extLst>
              </a:tr>
              <a:tr h="33385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리뷰는 작성자 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날짜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평점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내용이 </a:t>
                      </a:r>
                      <a:r>
                        <a:rPr lang="ko-KR" altLang="en-US" sz="1200" dirty="0" err="1"/>
                        <a:t>보여짐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비기능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73662"/>
                  </a:ext>
                </a:extLst>
              </a:tr>
              <a:tr h="417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리뷰는 </a:t>
                      </a:r>
                      <a:r>
                        <a:rPr lang="en-US" altLang="ko-KR" sz="1200" dirty="0"/>
                        <a:t>ajax</a:t>
                      </a:r>
                      <a:r>
                        <a:rPr lang="ko-KR" altLang="en-US" sz="1200" dirty="0"/>
                        <a:t>를 통해 상세 페이지 </a:t>
                      </a:r>
                      <a:r>
                        <a:rPr lang="ko-KR" altLang="en-US" sz="1200" dirty="0" err="1"/>
                        <a:t>새로고침</a:t>
                      </a:r>
                      <a:r>
                        <a:rPr lang="ko-KR" altLang="en-US" sz="1200" dirty="0"/>
                        <a:t> 없이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저장되면 보일 수 있도록 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페이징</a:t>
                      </a:r>
                      <a:r>
                        <a:rPr lang="ko-KR" altLang="en-US" sz="1200" dirty="0"/>
                        <a:t> 처리</a:t>
                      </a:r>
                      <a:r>
                        <a:rPr lang="en-US" altLang="ko-KR" sz="1200" dirty="0"/>
                        <a:t>(10</a:t>
                      </a:r>
                      <a:r>
                        <a:rPr lang="ko-KR" altLang="en-US" sz="1200" dirty="0"/>
                        <a:t>개씩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07111"/>
                  </a:ext>
                </a:extLst>
              </a:tr>
              <a:tr h="36349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리뷰의 평균 평점은 메인 화면에 상품 이미지 밑 별 모양 옆에 표시됨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비기능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56933"/>
                  </a:ext>
                </a:extLst>
              </a:tr>
              <a:tr h="33385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리뷰 등록 클릭 시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63618"/>
                  </a:ext>
                </a:extLst>
              </a:tr>
              <a:tr h="505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 센터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고객들이 질문 글 등을 올릴 수 있는 공간으로 관리자 뿐만 아니라 일반회원들도 댓글을 달 수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5643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댓글을 달면 글쓴이에게 댓글이 달렸다는 알림이 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83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게시판 글들은 </a:t>
                      </a:r>
                      <a:r>
                        <a:rPr lang="ko-KR" altLang="en-US" sz="1200" dirty="0" err="1"/>
                        <a:t>페이징</a:t>
                      </a:r>
                      <a:r>
                        <a:rPr lang="ko-KR" altLang="en-US" sz="1200" dirty="0"/>
                        <a:t> 처리</a:t>
                      </a:r>
                      <a:r>
                        <a:rPr lang="en-US" altLang="ko-KR" sz="1200" dirty="0"/>
                        <a:t>(10</a:t>
                      </a:r>
                      <a:r>
                        <a:rPr lang="ko-KR" altLang="en-US" sz="1200" dirty="0"/>
                        <a:t>개씩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134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댓글은 </a:t>
                      </a:r>
                      <a:r>
                        <a:rPr lang="en-US" altLang="ko-KR" sz="1200" dirty="0"/>
                        <a:t>ajax</a:t>
                      </a:r>
                      <a:r>
                        <a:rPr lang="ko-KR" altLang="en-US" sz="1200" dirty="0"/>
                        <a:t>를 통해 상세 페이지 </a:t>
                      </a:r>
                      <a:r>
                        <a:rPr lang="ko-KR" altLang="en-US" sz="1200" dirty="0" err="1"/>
                        <a:t>새로고침</a:t>
                      </a:r>
                      <a:r>
                        <a:rPr lang="ko-KR" altLang="en-US" sz="1200" dirty="0"/>
                        <a:t> 없이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저장되면 보일 수 있도록 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페이징</a:t>
                      </a:r>
                      <a:r>
                        <a:rPr lang="ko-KR" altLang="en-US" sz="1200" dirty="0"/>
                        <a:t> 처리</a:t>
                      </a:r>
                      <a:r>
                        <a:rPr lang="en-US" altLang="ko-KR" sz="1200" dirty="0"/>
                        <a:t>(10</a:t>
                      </a:r>
                      <a:r>
                        <a:rPr lang="ko-KR" altLang="en-US" sz="1200" dirty="0"/>
                        <a:t>개씩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함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03898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이미 댓글을 달았으면 댓글을 달 수 없도록 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8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70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10304</TotalTime>
  <Words>4308</Words>
  <Application>Microsoft Office PowerPoint</Application>
  <PresentationFormat>와이드스크린</PresentationFormat>
  <Paragraphs>1024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9" baseType="lpstr">
      <vt:lpstr>HY중고딕</vt:lpstr>
      <vt:lpstr>Nanum Gothic</vt:lpstr>
      <vt:lpstr>맑은 고딕</vt:lpstr>
      <vt:lpstr>바른돋움 1</vt:lpstr>
      <vt:lpstr>Arial</vt:lpstr>
      <vt:lpstr>Verdana</vt:lpstr>
      <vt:lpstr>Office 테마</vt:lpstr>
      <vt:lpstr>SHBook 스프링 포트폴리오</vt:lpstr>
      <vt:lpstr>목차</vt:lpstr>
      <vt:lpstr>1. 기획 의도</vt:lpstr>
      <vt:lpstr>2. 개발 환경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UI 설계</vt:lpstr>
      <vt:lpstr>5. DB 설계</vt:lpstr>
      <vt:lpstr>5. DB 설계 ------------------------------------ 테이블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05 기술상세(핵심코드)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SHBook 스프링 포트폴리오</dc:title>
  <dc:creator>CHO SUNGHOON</dc:creator>
  <cp:lastModifiedBy>CHO SUNGHOON</cp:lastModifiedBy>
  <cp:revision>267</cp:revision>
  <dcterms:created xsi:type="dcterms:W3CDTF">2023-10-31T07:42:36Z</dcterms:created>
  <dcterms:modified xsi:type="dcterms:W3CDTF">2023-11-14T11:17:23Z</dcterms:modified>
</cp:coreProperties>
</file>