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37" r:id="rId4"/>
  </p:sldMasterIdLst>
  <p:notesMasterIdLst>
    <p:notesMasterId r:id="rId34"/>
  </p:notesMasterIdLst>
  <p:handoutMasterIdLst>
    <p:handoutMasterId r:id="rId35"/>
  </p:handoutMasterIdLst>
  <p:sldIdLst>
    <p:sldId id="410" r:id="rId5"/>
    <p:sldId id="383" r:id="rId6"/>
    <p:sldId id="397" r:id="rId7"/>
    <p:sldId id="408" r:id="rId8"/>
    <p:sldId id="415" r:id="rId9"/>
    <p:sldId id="412" r:id="rId10"/>
    <p:sldId id="413" r:id="rId11"/>
    <p:sldId id="416" r:id="rId12"/>
    <p:sldId id="427" r:id="rId13"/>
    <p:sldId id="418" r:id="rId14"/>
    <p:sldId id="419" r:id="rId15"/>
    <p:sldId id="429" r:id="rId16"/>
    <p:sldId id="417" r:id="rId17"/>
    <p:sldId id="428" r:id="rId18"/>
    <p:sldId id="421" r:id="rId19"/>
    <p:sldId id="423" r:id="rId20"/>
    <p:sldId id="430" r:id="rId21"/>
    <p:sldId id="431" r:id="rId22"/>
    <p:sldId id="432" r:id="rId23"/>
    <p:sldId id="424" r:id="rId24"/>
    <p:sldId id="433" r:id="rId25"/>
    <p:sldId id="439" r:id="rId26"/>
    <p:sldId id="436" r:id="rId27"/>
    <p:sldId id="435" r:id="rId28"/>
    <p:sldId id="425" r:id="rId29"/>
    <p:sldId id="434" r:id="rId30"/>
    <p:sldId id="438" r:id="rId31"/>
    <p:sldId id="437" r:id="rId32"/>
    <p:sldId id="398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eu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104862"/>
    <a:srgbClr val="C1E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747" autoAdjust="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97" d="100"/>
          <a:sy n="97" d="100"/>
        </p:scale>
        <p:origin x="361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fr-FR" sz="1200"/>
            </a:lvl1pPr>
          </a:lstStyle>
          <a:p>
            <a:pPr rtl="0"/>
            <a:fld id="{E7829D4B-412A-499A-8D4F-B904ADB5D0BE}" type="datetime1">
              <a:rPr lang="fr-FR" smtClean="0"/>
              <a:t>28/12/2024</a:t>
            </a:fld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fr-FR" sz="1200"/>
            </a:lvl1pPr>
          </a:lstStyle>
          <a:p>
            <a:pPr rtl="0"/>
            <a:fld id="{E2C230DF-5933-439D-898F-38E9AC9BA688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fr-FR" sz="1200"/>
            </a:lvl1pPr>
          </a:lstStyle>
          <a:p>
            <a:pPr rtl="0"/>
            <a:endParaRPr lang="fr-FR" dirty="0"/>
          </a:p>
        </p:txBody>
      </p:sp>
      <p:sp>
        <p:nvSpPr>
          <p:cNvPr id="8" name="Espace réservé de l’en-tête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fr-FR" sz="1200"/>
            </a:lvl1pPr>
          </a:lstStyle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fr-FR"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fr-FR" sz="1200"/>
            </a:lvl1pPr>
          </a:lstStyle>
          <a:p>
            <a:pPr rtl="0"/>
            <a:fld id="{CCE360E1-1F2F-4ECC-8A8D-37670FD54F5F}" type="datetime1">
              <a:rPr lang="fr-FR" smtClean="0"/>
              <a:t>27/12/2024</a:t>
            </a:fld>
            <a:endParaRPr lang="fr-FR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fr-FR"/>
            </a:defPPr>
          </a:lstStyle>
          <a:p>
            <a:pPr lvl="0" rtl="0"/>
            <a:r>
              <a:rPr lang="fr-FR"/>
              <a:t>Modifiez les styles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fr-FR" sz="1200"/>
            </a:lvl1pPr>
          </a:lstStyle>
          <a:p>
            <a:pPr rtl="0"/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fr-FR" sz="1200"/>
            </a:lvl1pPr>
          </a:lstStyle>
          <a:p>
            <a:pPr rtl="0"/>
            <a:fld id="{A89C7E07-3C67-C64C-8DA0-0404F630397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89C7E07-3C67-C64C-8DA0-0404F6303970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496C6F-166A-23B3-0570-8D4F8411B1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>
            <a:extLst>
              <a:ext uri="{FF2B5EF4-FFF2-40B4-BE49-F238E27FC236}">
                <a16:creationId xmlns:a16="http://schemas.microsoft.com/office/drawing/2014/main" id="{500862E9-694A-C7A4-9327-CE52494D2D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BEB49B4E-56FC-8434-D420-777E37C6E5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8625424-9C69-E15B-4FEE-E2CBCD2677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89C7E07-3C67-C64C-8DA0-0404F6303970}" type="slidenum">
              <a:rPr lang="fr-FR" smtClean="0"/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31715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5360AC-9491-EAD8-CD89-40398C288F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>
            <a:extLst>
              <a:ext uri="{FF2B5EF4-FFF2-40B4-BE49-F238E27FC236}">
                <a16:creationId xmlns:a16="http://schemas.microsoft.com/office/drawing/2014/main" id="{59351469-BA79-271D-DA49-3FE25C2BEC5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19CCAADD-5C23-1D00-91E5-EE64DE1842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C32C92B-E181-3A1E-FB6E-0D542D8478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89C7E07-3C67-C64C-8DA0-0404F6303970}" type="slidenum">
              <a:rPr lang="fr-FR" smtClean="0"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421376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2100D0-8F54-697B-E33D-F5278F2553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>
            <a:extLst>
              <a:ext uri="{FF2B5EF4-FFF2-40B4-BE49-F238E27FC236}">
                <a16:creationId xmlns:a16="http://schemas.microsoft.com/office/drawing/2014/main" id="{649C1D7A-2A92-2363-1474-7F1438C462A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47BEDE0B-A294-4E4C-4ED3-F3EEDBC799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D2FEC86-5293-B844-456B-E79DD096AE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89C7E07-3C67-C64C-8DA0-0404F6303970}" type="slidenum">
              <a:rPr lang="fr-FR" smtClean="0"/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901052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EFCFD0-5EE0-C384-F85F-FEF0A1EBB4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>
            <a:extLst>
              <a:ext uri="{FF2B5EF4-FFF2-40B4-BE49-F238E27FC236}">
                <a16:creationId xmlns:a16="http://schemas.microsoft.com/office/drawing/2014/main" id="{817D9ABD-501A-E6E3-813B-1BF3D22971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0A1C4C8F-495E-51F5-2ACB-F097FDDC2D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204D11A-F011-6AA4-CE90-9E46C504C5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89C7E07-3C67-C64C-8DA0-0404F6303970}" type="slidenum">
              <a:rPr lang="fr-FR" smtClean="0"/>
              <a:t>16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544980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02B9F6-6A7E-4EFA-972C-1E96C342BE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>
            <a:extLst>
              <a:ext uri="{FF2B5EF4-FFF2-40B4-BE49-F238E27FC236}">
                <a16:creationId xmlns:a16="http://schemas.microsoft.com/office/drawing/2014/main" id="{9B5D8938-CF74-92AB-B7C4-9376EF79ED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8C8EF71F-5356-BC66-A5CE-091C3CA815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1A97E4F-AE1F-2655-75D5-B9DE897C3F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89C7E07-3C67-C64C-8DA0-0404F6303970}" type="slidenum">
              <a:rPr lang="fr-FR" smtClean="0"/>
              <a:t>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731102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35279A-68B3-C1DE-0089-3C5D446AA1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>
            <a:extLst>
              <a:ext uri="{FF2B5EF4-FFF2-40B4-BE49-F238E27FC236}">
                <a16:creationId xmlns:a16="http://schemas.microsoft.com/office/drawing/2014/main" id="{4F7ADB24-FACD-43C5-DE95-07D281CE440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01632C0D-F3D9-9284-F807-200B0F62E5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DAA19D2-4CAB-CD19-D1FD-3B3BADED1F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89C7E07-3C67-C64C-8DA0-0404F6303970}" type="slidenum">
              <a:rPr lang="fr-FR" smtClean="0"/>
              <a:t>18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413475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B34C4C-43D6-8E4D-66C4-87F73CD4AC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>
            <a:extLst>
              <a:ext uri="{FF2B5EF4-FFF2-40B4-BE49-F238E27FC236}">
                <a16:creationId xmlns:a16="http://schemas.microsoft.com/office/drawing/2014/main" id="{A8BEE43C-C5DF-3DCB-9CF4-CF307F07EE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27C12E42-D21E-02E1-9D9D-BEFA273B37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4E95453-EBCD-6721-4FC0-7A22A959AA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89C7E07-3C67-C64C-8DA0-0404F6303970}" type="slidenum">
              <a:rPr lang="fr-FR" smtClean="0"/>
              <a:t>19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910002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667B88-0374-DA71-58A8-932EA5C386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>
            <a:extLst>
              <a:ext uri="{FF2B5EF4-FFF2-40B4-BE49-F238E27FC236}">
                <a16:creationId xmlns:a16="http://schemas.microsoft.com/office/drawing/2014/main" id="{3ECF7F3E-28CE-D5C7-7661-B81E5930F72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C79F2B46-51A4-3573-09B1-4C92B7FCFB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3614CC6-D143-4F4D-6435-2D34BA0E5F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89C7E07-3C67-C64C-8DA0-0404F6303970}" type="slidenum">
              <a:rPr lang="fr-FR" smtClean="0"/>
              <a:t>20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606747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6B7059-C002-AEBD-F5A6-902326A34D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>
            <a:extLst>
              <a:ext uri="{FF2B5EF4-FFF2-40B4-BE49-F238E27FC236}">
                <a16:creationId xmlns:a16="http://schemas.microsoft.com/office/drawing/2014/main" id="{1E9C76FE-F20E-BF4A-24A8-1A2CBE034A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BF123E3A-DA1F-2C43-945B-383CAE4B3B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03C8F00-B1EC-F685-BB4D-16AE3D451E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89C7E07-3C67-C64C-8DA0-0404F6303970}" type="slidenum">
              <a:rPr lang="fr-FR" smtClean="0"/>
              <a:t>21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243454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802651-5996-593D-7EA7-CCE49A7E51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>
            <a:extLst>
              <a:ext uri="{FF2B5EF4-FFF2-40B4-BE49-F238E27FC236}">
                <a16:creationId xmlns:a16="http://schemas.microsoft.com/office/drawing/2014/main" id="{76326051-7154-3CB8-2F3D-6486F0544D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74629C94-8DE0-3248-63A4-B0CCF14D95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6C409CD-8781-C9C3-59C5-EA8FEADA28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89C7E07-3C67-C64C-8DA0-0404F6303970}" type="slidenum">
              <a:rPr lang="fr-FR" smtClean="0"/>
              <a:t>22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33305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89C7E07-3C67-C64C-8DA0-0404F6303970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215E39-A9B7-130E-DBED-44648B21E9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>
            <a:extLst>
              <a:ext uri="{FF2B5EF4-FFF2-40B4-BE49-F238E27FC236}">
                <a16:creationId xmlns:a16="http://schemas.microsoft.com/office/drawing/2014/main" id="{E78CEAF3-1DD2-F346-D423-FD34485D2A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2024F4E2-6A5E-B3B3-6194-5D07EA1260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B2538A4-BD43-8A3A-08AC-A76D9DC2B9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89C7E07-3C67-C64C-8DA0-0404F6303970}" type="slidenum">
              <a:rPr lang="fr-FR" smtClean="0"/>
              <a:t>23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737315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FA4E0D-6A11-FD03-8866-CF4D141FEF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>
            <a:extLst>
              <a:ext uri="{FF2B5EF4-FFF2-40B4-BE49-F238E27FC236}">
                <a16:creationId xmlns:a16="http://schemas.microsoft.com/office/drawing/2014/main" id="{B7F6FBC0-74F6-4963-1987-70406B356B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8113AA8B-EE7A-015E-B4C1-3729AB3F9D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350A500-5CF5-60A1-C792-3643102FE0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89C7E07-3C67-C64C-8DA0-0404F6303970}" type="slidenum">
              <a:rPr lang="fr-FR" smtClean="0"/>
              <a:t>24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39594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109A86-61F5-D557-A4EB-C8450C1745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>
            <a:extLst>
              <a:ext uri="{FF2B5EF4-FFF2-40B4-BE49-F238E27FC236}">
                <a16:creationId xmlns:a16="http://schemas.microsoft.com/office/drawing/2014/main" id="{D7DF0408-47D6-2CE0-FCE1-91125708C6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3949EB3C-BAB2-82D8-BB0A-7DFBEC426D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6F6EB16-A2F0-285D-DA0E-BFA32EA5BA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89C7E07-3C67-C64C-8DA0-0404F6303970}" type="slidenum">
              <a:rPr lang="fr-FR" smtClean="0"/>
              <a:t>25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848316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4CE818-2585-579C-D69B-725925BC49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>
            <a:extLst>
              <a:ext uri="{FF2B5EF4-FFF2-40B4-BE49-F238E27FC236}">
                <a16:creationId xmlns:a16="http://schemas.microsoft.com/office/drawing/2014/main" id="{36F8DA2F-D094-6C42-0485-35A68A9E71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8D002AA7-018F-9A4B-1479-E995E9CF9A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72A6A7B-31C1-D28C-360C-C04A597FC6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89C7E07-3C67-C64C-8DA0-0404F6303970}" type="slidenum">
              <a:rPr lang="fr-FR" smtClean="0"/>
              <a:t>26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649163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FA5D6F-3489-EB7D-F28F-2635A9BB63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>
            <a:extLst>
              <a:ext uri="{FF2B5EF4-FFF2-40B4-BE49-F238E27FC236}">
                <a16:creationId xmlns:a16="http://schemas.microsoft.com/office/drawing/2014/main" id="{9D5A4DCF-FB17-3559-0E2B-D9F94C75A2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76BCB0A0-CB21-62EF-E9BA-03AB487023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5A6D1B1-AD91-BAF3-43E1-6596E94784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89C7E07-3C67-C64C-8DA0-0404F6303970}" type="slidenum">
              <a:rPr lang="fr-FR" smtClean="0"/>
              <a:t>27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13646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E28839-DC2C-4356-2F77-1F4A3CC7EB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>
            <a:extLst>
              <a:ext uri="{FF2B5EF4-FFF2-40B4-BE49-F238E27FC236}">
                <a16:creationId xmlns:a16="http://schemas.microsoft.com/office/drawing/2014/main" id="{EB926CD8-3C20-E386-34B6-4C3E127B67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A8A48527-F597-5102-B4F5-B39C2D8D52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799C466-E307-63B3-902D-AC34D6BDE5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89C7E07-3C67-C64C-8DA0-0404F6303970}" type="slidenum">
              <a:rPr lang="fr-FR" smtClean="0"/>
              <a:t>28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224851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89C7E07-3C67-C64C-8DA0-0404F6303970}" type="slidenum">
              <a:rPr lang="fr-FR" smtClean="0"/>
              <a:t>29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BBC04D-2568-C19F-6211-ABA7996CB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>
            <a:extLst>
              <a:ext uri="{FF2B5EF4-FFF2-40B4-BE49-F238E27FC236}">
                <a16:creationId xmlns:a16="http://schemas.microsoft.com/office/drawing/2014/main" id="{BBBD96A4-D432-FA69-5E46-4DF91D77CA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EF639921-CFBB-DE6F-31EB-81B758CA02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453E3F8-8185-F97B-2F08-1F44FCE2A5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89C7E07-3C67-C64C-8DA0-0404F6303970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77777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89C7E07-3C67-C64C-8DA0-0404F6303970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861837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9A921C-CA0C-3155-1B88-43EAC5057E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>
            <a:extLst>
              <a:ext uri="{FF2B5EF4-FFF2-40B4-BE49-F238E27FC236}">
                <a16:creationId xmlns:a16="http://schemas.microsoft.com/office/drawing/2014/main" id="{CC64D173-F276-15B9-B828-57344923F1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85DCFEA8-9C49-9430-0014-B0B847844C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EC3D59B-65E6-CDA2-CFC5-14370DD378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89C7E07-3C67-C64C-8DA0-0404F6303970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575943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C3CD1A-802D-B00A-0CDE-D824405F3F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>
            <a:extLst>
              <a:ext uri="{FF2B5EF4-FFF2-40B4-BE49-F238E27FC236}">
                <a16:creationId xmlns:a16="http://schemas.microsoft.com/office/drawing/2014/main" id="{3CC1A33A-60C9-9965-AA4C-5B5213C96E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1031E875-02C1-5FAD-FE78-3AD0B432C8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B1E9822-6006-40A7-A4D2-C2C42BCEA9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89C7E07-3C67-C64C-8DA0-0404F6303970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352131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30FB2C-2648-3F9A-1427-EC1E093608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>
            <a:extLst>
              <a:ext uri="{FF2B5EF4-FFF2-40B4-BE49-F238E27FC236}">
                <a16:creationId xmlns:a16="http://schemas.microsoft.com/office/drawing/2014/main" id="{2C523888-1DA1-015E-166F-50BF528C33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2472D53C-2A24-8BF8-95F7-E9F10B0E5B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FEB0717-C700-49B9-BE87-C022B8ABFF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89C7E07-3C67-C64C-8DA0-0404F6303970}" type="slidenum">
              <a:rPr lang="fr-FR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572549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E1F810-FBFB-131E-8091-6323E91D6A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>
            <a:extLst>
              <a:ext uri="{FF2B5EF4-FFF2-40B4-BE49-F238E27FC236}">
                <a16:creationId xmlns:a16="http://schemas.microsoft.com/office/drawing/2014/main" id="{D09F9626-BAF6-F8E7-4BEC-2844D9F814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626B5C93-F799-8BE9-65FF-2E14604B10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4F2D5C1-2CEB-9726-9758-979E536944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89C7E07-3C67-C64C-8DA0-0404F6303970}" type="slidenum">
              <a:rPr lang="fr-FR" smtClean="0"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913905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6CAB3C-A27F-A11D-8556-9845144431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>
            <a:extLst>
              <a:ext uri="{FF2B5EF4-FFF2-40B4-BE49-F238E27FC236}">
                <a16:creationId xmlns:a16="http://schemas.microsoft.com/office/drawing/2014/main" id="{60C57D54-31A2-5F82-DD7B-3370728B2F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63C32BE9-0E78-5ACC-36E9-230BC954BB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886FA9A-E635-5EC4-F1F4-638FA92F20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89C7E07-3C67-C64C-8DA0-0404F6303970}" type="slidenum">
              <a:rPr lang="fr-FR" smtClean="0"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86259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fr-FR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7589373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fr-FR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6672971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fr-FR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9542041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r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fr-FR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orme libre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1" name="Forme libre 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2" name="Forme libre 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78125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rdre du jou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Forme automatiqu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8" name="Forme libre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9" name="Forme libre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0" name="Forme libre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1" name="Forme libre 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sp>
        <p:nvSpPr>
          <p:cNvPr id="12" name="Titr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fr-FR" sz="4400" b="1" i="0" spc="50" baseline="0"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sp>
        <p:nvSpPr>
          <p:cNvPr id="2" name="Espace réservé du contenu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 rtlCol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fr-FR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lang="fr-FR" sz="2000"/>
            </a:lvl2pPr>
            <a:lvl3pPr indent="-283464">
              <a:spcBef>
                <a:spcPts val="1800"/>
              </a:spcBef>
              <a:defRPr lang="fr-FR" sz="2000"/>
            </a:lvl3pPr>
            <a:lvl4pPr indent="-283464">
              <a:spcBef>
                <a:spcPts val="1800"/>
              </a:spcBef>
              <a:defRPr lang="fr-FR" sz="2000"/>
            </a:lvl4pPr>
            <a:lvl5pPr indent="-283464">
              <a:spcBef>
                <a:spcPts val="1800"/>
              </a:spcBef>
              <a:defRPr lang="fr-FR" sz="2000"/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43" name="Espace réservé du numéro de diapositive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294A09A9-5501-47C1-A89A-A340965A2BE2}" type="slidenum">
              <a:rPr lang="fr-FR" smtClean="0"/>
              <a:pPr/>
              <a:t>‹N°›</a:t>
            </a:fld>
            <a:endParaRPr lang="fr-FR" dirty="0">
              <a:latin typeface="+mn-lt"/>
            </a:endParaRPr>
          </a:p>
        </p:txBody>
      </p:sp>
      <p:sp>
        <p:nvSpPr>
          <p:cNvPr id="42" name="Espace réservé de la date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>
              <a:latin typeface="+mn-lt"/>
            </a:endParaRP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1685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fr-FR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orme libre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1" name="Forme libre 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2" name="Forme libre 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Espace réservé du texte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fr-FR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fr-FR" sz="4000"/>
            </a:lvl2pPr>
            <a:lvl3pPr>
              <a:defRPr lang="fr-FR" sz="4000"/>
            </a:lvl3pPr>
            <a:lvl4pPr>
              <a:defRPr lang="fr-FR" sz="4000"/>
            </a:lvl4pPr>
            <a:lvl5pPr>
              <a:defRPr lang="fr-FR" sz="4000"/>
            </a:lvl5pPr>
          </a:lstStyle>
          <a:p>
            <a:pPr lvl="0" rtl="0"/>
            <a:r>
              <a:rPr lang="fr-FR"/>
              <a:t>Cliquer pour ajouter du texte</a:t>
            </a:r>
          </a:p>
        </p:txBody>
      </p:sp>
    </p:spTree>
    <p:extLst>
      <p:ext uri="{BB962C8B-B14F-4D97-AF65-F5344CB8AC3E}">
        <p14:creationId xmlns:p14="http://schemas.microsoft.com/office/powerpoint/2010/main" val="14178244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re et deux contenus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orme libre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3" name="Forme libre 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4" name="Forme libre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sp>
        <p:nvSpPr>
          <p:cNvPr id="16" name="Titr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fr-FR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sp>
        <p:nvSpPr>
          <p:cNvPr id="2" name="Espace réservé du contenu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fr-FR" sz="2000"/>
            </a:lvl1pPr>
            <a:lvl2pPr marL="283464" indent="-283464">
              <a:spcBef>
                <a:spcPts val="1800"/>
              </a:spcBef>
              <a:defRPr lang="fr-FR" sz="2000"/>
            </a:lvl2pPr>
            <a:lvl3pPr marL="594360" indent="-283464">
              <a:spcBef>
                <a:spcPts val="1800"/>
              </a:spcBef>
              <a:defRPr lang="fr-FR" sz="2000"/>
            </a:lvl3pPr>
            <a:lvl4pPr marL="822960" indent="-283464">
              <a:spcBef>
                <a:spcPts val="1800"/>
              </a:spcBef>
              <a:defRPr lang="fr-FR" sz="2000"/>
            </a:lvl4pPr>
            <a:lvl5pPr marL="1005840" indent="-283464">
              <a:spcBef>
                <a:spcPts val="1800"/>
              </a:spcBef>
              <a:defRPr lang="fr-FR" sz="2000"/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3" name="Espace réservé du contenu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fr-FR" sz="2000"/>
            </a:lvl1pPr>
            <a:lvl2pPr marL="283464" indent="-283464">
              <a:spcBef>
                <a:spcPts val="1800"/>
              </a:spcBef>
              <a:defRPr lang="fr-FR" sz="2000"/>
            </a:lvl2pPr>
            <a:lvl3pPr marL="548640" indent="-283464">
              <a:spcBef>
                <a:spcPts val="1800"/>
              </a:spcBef>
              <a:defRPr lang="fr-FR" sz="2000"/>
            </a:lvl3pPr>
            <a:lvl4pPr marL="822960" indent="-283464">
              <a:spcBef>
                <a:spcPts val="1800"/>
              </a:spcBef>
              <a:defRPr lang="fr-FR" sz="2000"/>
            </a:lvl4pPr>
            <a:lvl5pPr marL="1005840" indent="-283464">
              <a:spcBef>
                <a:spcPts val="1800"/>
              </a:spcBef>
              <a:defRPr lang="fr-FR" sz="2000"/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294A09A9-5501-47C1-A89A-A340965A2BE2}" type="slidenum">
              <a:rPr lang="fr-FR" smtClean="0"/>
              <a:pPr/>
              <a:t>‹N°›</a:t>
            </a:fld>
            <a:endParaRPr lang="fr-FR" dirty="0">
              <a:latin typeface="+mn-lt"/>
            </a:endParaRPr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>
              <a:latin typeface="+mn-lt"/>
            </a:endParaRP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53206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re, contenu et tablea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orme libre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5" name="Forme libre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7" name="Forme libre 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sp>
        <p:nvSpPr>
          <p:cNvPr id="16" name="Titr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fr-FR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Espace réservé du contenu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fr-FR" sz="2000"/>
            </a:lvl1pPr>
            <a:lvl2pPr marL="457200" indent="0">
              <a:spcBef>
                <a:spcPts val="1800"/>
              </a:spcBef>
              <a:buNone/>
              <a:defRPr lang="fr-FR" sz="2000"/>
            </a:lvl2pPr>
            <a:lvl3pPr marL="914400" indent="0">
              <a:spcBef>
                <a:spcPts val="1800"/>
              </a:spcBef>
              <a:buNone/>
              <a:defRPr lang="fr-FR" sz="2000"/>
            </a:lvl3pPr>
            <a:lvl4pPr marL="1371600" indent="0">
              <a:spcBef>
                <a:spcPts val="1800"/>
              </a:spcBef>
              <a:buNone/>
              <a:defRPr lang="fr-FR" sz="2000"/>
            </a:lvl4pPr>
            <a:lvl5pPr marL="1828800" indent="0">
              <a:spcBef>
                <a:spcPts val="1800"/>
              </a:spcBef>
              <a:buNone/>
              <a:defRPr lang="fr-FR" sz="2000"/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 rtlCol="0">
            <a:normAutofit/>
          </a:bodyPr>
          <a:lstStyle>
            <a:lvl1pPr marL="0" indent="0">
              <a:spcBef>
                <a:spcPts val="1800"/>
              </a:spcBef>
              <a:buNone/>
              <a:defRPr lang="fr-FR" sz="2000"/>
            </a:lvl1pPr>
            <a:lvl2pPr>
              <a:spcBef>
                <a:spcPts val="600"/>
              </a:spcBef>
              <a:defRPr lang="fr-FR" sz="2000"/>
            </a:lvl2pPr>
            <a:lvl3pPr>
              <a:spcBef>
                <a:spcPts val="1800"/>
              </a:spcBef>
              <a:defRPr lang="fr-FR" sz="2000"/>
            </a:lvl3pPr>
            <a:lvl4pPr>
              <a:spcBef>
                <a:spcPts val="1800"/>
              </a:spcBef>
              <a:defRPr lang="fr-FR" sz="2000"/>
            </a:lvl4pPr>
            <a:lvl5pPr>
              <a:spcBef>
                <a:spcPts val="1800"/>
              </a:spcBef>
              <a:defRPr lang="fr-FR" sz="2000"/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294A09A9-5501-47C1-A89A-A340965A2BE2}" type="slidenum">
              <a:rPr lang="fr-FR" smtClean="0"/>
              <a:pPr/>
              <a:t>‹N°›</a:t>
            </a:fld>
            <a:endParaRPr lang="fr-FR" dirty="0">
              <a:latin typeface="+mn-lt"/>
            </a:endParaRPr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903998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r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fr-FR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orme libre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1" name="Forme libre 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2" name="Forme libre 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sp>
        <p:nvSpPr>
          <p:cNvPr id="18" name="Espace réservé du texte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fr-FR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fr-FR" sz="4000"/>
            </a:lvl2pPr>
            <a:lvl3pPr>
              <a:defRPr lang="fr-FR" sz="4000"/>
            </a:lvl3pPr>
            <a:lvl4pPr>
              <a:defRPr lang="fr-FR" sz="4000"/>
            </a:lvl4pPr>
            <a:lvl5pPr>
              <a:defRPr lang="fr-FR" sz="4000"/>
            </a:lvl5pPr>
          </a:lstStyle>
          <a:p>
            <a:pPr lvl="0" rtl="0"/>
            <a:r>
              <a:rPr lang="fr-FR"/>
              <a:t>Cliquer pour ajouter du texte</a:t>
            </a: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3194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fr-FR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3398453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fr-FR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7215783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fr-FR" dirty="0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3346017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fr-FR" dirty="0">
              <a:latin typeface="+mn-lt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7800620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fr-FR" dirty="0"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9054143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fr-FR" dirty="0">
              <a:latin typeface="+mn-lt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549515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fr-FR" dirty="0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5342705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fr-FR" dirty="0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7068774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rtl="0"/>
            <a:endParaRPr lang="fr-FR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rtl="0"/>
            <a:fld id="{294A09A9-5501-47C1-A89A-A340965A2BE2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74887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6" r:id="rId9"/>
    <p:sldLayoutId id="2147483847" r:id="rId10"/>
    <p:sldLayoutId id="2147483848" r:id="rId11"/>
    <p:sldLayoutId id="2147483849" r:id="rId12"/>
    <p:sldLayoutId id="2147483850" r:id="rId13"/>
    <p:sldLayoutId id="2147483854" r:id="rId14"/>
    <p:sldLayoutId id="2147483855" r:id="rId15"/>
    <p:sldLayoutId id="2147483858" r:id="rId16"/>
    <p:sldLayoutId id="2147483861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00" userDrawn="1">
          <p15:clr>
            <a:srgbClr val="547EBF"/>
          </p15:clr>
        </p15:guide>
        <p15:guide id="2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github.com/flys-lf/deploiement_api" TargetMode="External"/><Relationship Id="rId4" Type="http://schemas.openxmlformats.org/officeDocument/2006/relationships/hyperlink" Target="https://github.com/flys-lf/scoring_model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1.png"/><Relationship Id="rId5" Type="http://schemas.openxmlformats.org/officeDocument/2006/relationships/hyperlink" Target="https://github.com/flys-lf/deploiement_api" TargetMode="Externa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5.png"/><Relationship Id="rId5" Type="http://schemas.openxmlformats.org/officeDocument/2006/relationships/hyperlink" Target="https://scoringapi-ewckf3cxfrdbadhw.northeurope-01.azurewebsites.net/" TargetMode="External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de/jsaguiar/lightgbm-with-simple-features/script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52524" y="1040583"/>
            <a:ext cx="7332078" cy="2660230"/>
          </a:xfrm>
        </p:spPr>
        <p:txBody>
          <a:bodyPr rtlCol="0"/>
          <a:lstStyle>
            <a:defPPr>
              <a:defRPr lang="fr-FR"/>
            </a:defPPr>
          </a:lstStyle>
          <a:p>
            <a:pPr rtl="0">
              <a:lnSpc>
                <a:spcPct val="70000"/>
              </a:lnSpc>
            </a:pPr>
            <a:r>
              <a:rPr lang="fr-FR" dirty="0">
                <a:solidFill>
                  <a:schemeClr val="tx1"/>
                </a:solidFill>
                <a:latin typeface="Aptos ExtraBold" panose="020B0004020202020204" pitchFamily="34" charset="0"/>
              </a:rPr>
              <a:t>Implémentez</a:t>
            </a:r>
            <a:br>
              <a:rPr lang="fr-FR" dirty="0">
                <a:solidFill>
                  <a:schemeClr val="tx1"/>
                </a:solidFill>
                <a:latin typeface="Aptos ExtraBold" panose="020B0004020202020204" pitchFamily="34" charset="0"/>
              </a:rPr>
            </a:br>
            <a:r>
              <a:rPr lang="fr-FR" dirty="0">
                <a:solidFill>
                  <a:schemeClr val="tx1"/>
                </a:solidFill>
                <a:latin typeface="Aptos ExtraBold" panose="020B0004020202020204" pitchFamily="34" charset="0"/>
              </a:rPr>
              <a:t>un modèle</a:t>
            </a:r>
            <a:br>
              <a:rPr lang="fr-FR" dirty="0">
                <a:solidFill>
                  <a:schemeClr val="tx1"/>
                </a:solidFill>
                <a:latin typeface="Aptos ExtraBold" panose="020B0004020202020204" pitchFamily="34" charset="0"/>
              </a:rPr>
            </a:br>
            <a:r>
              <a:rPr lang="fr-FR" dirty="0">
                <a:solidFill>
                  <a:schemeClr val="tx1"/>
                </a:solidFill>
                <a:latin typeface="Aptos ExtraBold" panose="020B0004020202020204" pitchFamily="34" charset="0"/>
              </a:rPr>
              <a:t>de </a:t>
            </a:r>
            <a:r>
              <a:rPr lang="fr-FR" dirty="0" err="1">
                <a:solidFill>
                  <a:schemeClr val="tx1"/>
                </a:solidFill>
                <a:latin typeface="Aptos ExtraBold" panose="020B0004020202020204" pitchFamily="34" charset="0"/>
              </a:rPr>
              <a:t>scoring</a:t>
            </a:r>
            <a:endParaRPr lang="fr-FR" dirty="0">
              <a:solidFill>
                <a:schemeClr val="tx1"/>
              </a:solidFill>
              <a:latin typeface="Aptos ExtraBold" panose="020B0004020202020204" pitchFamily="34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EE115C8-3671-1DB2-186A-57F6A6316677}"/>
              </a:ext>
            </a:extLst>
          </p:cNvPr>
          <p:cNvSpPr txBox="1"/>
          <p:nvPr/>
        </p:nvSpPr>
        <p:spPr>
          <a:xfrm>
            <a:off x="6252524" y="4046409"/>
            <a:ext cx="20855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Aptos Display" panose="020B0004020202020204" pitchFamily="34" charset="0"/>
              </a:rPr>
              <a:t>France LY </a:t>
            </a:r>
          </a:p>
        </p:txBody>
      </p:sp>
      <p:pic>
        <p:nvPicPr>
          <p:cNvPr id="1026" name="Picture 2" descr="Github Logo - Free social media icons">
            <a:extLst>
              <a:ext uri="{FF2B5EF4-FFF2-40B4-BE49-F238E27FC236}">
                <a16:creationId xmlns:a16="http://schemas.microsoft.com/office/drawing/2014/main" id="{73FD959B-A06D-9248-C2B5-41AF9913C2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456" y="6242957"/>
            <a:ext cx="432073" cy="432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AF53809B-B482-062F-7C6F-381917073AC5}"/>
              </a:ext>
            </a:extLst>
          </p:cNvPr>
          <p:cNvSpPr txBox="1"/>
          <p:nvPr/>
        </p:nvSpPr>
        <p:spPr>
          <a:xfrm>
            <a:off x="6940529" y="6228162"/>
            <a:ext cx="5133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Repository Modélisation </a:t>
            </a:r>
            <a:r>
              <a:rPr lang="fr-FR" sz="1200" dirty="0"/>
              <a:t>: </a:t>
            </a:r>
            <a:r>
              <a:rPr lang="fr-FR" sz="1200" dirty="0">
                <a:solidFill>
                  <a:srgbClr val="467886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https://github.com/flys-lf/scoring_model</a:t>
            </a:r>
            <a:endParaRPr lang="fr-FR" sz="1200" dirty="0"/>
          </a:p>
          <a:p>
            <a:r>
              <a:rPr lang="fr-FR" sz="1200" b="1" dirty="0"/>
              <a:t>Repository Déploiement API : </a:t>
            </a:r>
            <a:r>
              <a:rPr lang="fr-FR" sz="1200" dirty="0">
                <a:hlinkClick r:id="rId5"/>
              </a:rPr>
              <a:t>https://github.com/flys-lf/deploiement_api</a:t>
            </a:r>
            <a:r>
              <a:rPr lang="fr-FR" sz="1200" dirty="0"/>
              <a:t> </a:t>
            </a:r>
            <a:endParaRPr lang="fr-FR" sz="1200" b="1" dirty="0"/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re 1">
            <a:extLst>
              <a:ext uri="{FF2B5EF4-FFF2-40B4-BE49-F238E27FC236}">
                <a16:creationId xmlns:a16="http://schemas.microsoft.com/office/drawing/2014/main" id="{7DE16407-C312-C09E-3559-EB0D1313A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999" y="1110342"/>
            <a:ext cx="5278755" cy="839106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 err="1">
                <a:solidFill>
                  <a:schemeClr val="tx1"/>
                </a:solidFill>
              </a:rPr>
              <a:t>Scaling</a:t>
            </a:r>
            <a:r>
              <a:rPr lang="fr-FR" dirty="0">
                <a:solidFill>
                  <a:schemeClr val="tx1"/>
                </a:solidFill>
              </a:rPr>
              <a:t> des données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571A4A0C-A7DF-FFA5-3C4D-01BDEB6D64A9}"/>
              </a:ext>
            </a:extLst>
          </p:cNvPr>
          <p:cNvSpPr txBox="1"/>
          <p:nvPr/>
        </p:nvSpPr>
        <p:spPr>
          <a:xfrm>
            <a:off x="538569" y="2481859"/>
            <a:ext cx="93130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+mj-lt"/>
              </a:rPr>
              <a:t>Utilisation de la technique de normalisation </a:t>
            </a:r>
            <a:r>
              <a:rPr lang="fr-FR" b="1" dirty="0" err="1">
                <a:latin typeface="+mj-lt"/>
              </a:rPr>
              <a:t>MinMaxScaler</a:t>
            </a:r>
            <a:r>
              <a:rPr lang="fr-FR" b="1" dirty="0">
                <a:latin typeface="+mj-lt"/>
              </a:rPr>
              <a:t> </a:t>
            </a:r>
            <a:r>
              <a:rPr lang="fr-FR" dirty="0">
                <a:latin typeface="+mj-lt"/>
              </a:rPr>
              <a:t> : </a:t>
            </a:r>
            <a:r>
              <a:rPr lang="fr-FR" b="0" i="0" dirty="0">
                <a:solidFill>
                  <a:srgbClr val="242424"/>
                </a:solidFill>
                <a:effectLst/>
                <a:latin typeface="Consolas" panose="020B0609020204030204" pitchFamily="49" charset="0"/>
              </a:rPr>
              <a:t>y = (x - min) / (max - min)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242424"/>
                </a:solidFill>
                <a:latin typeface="+mj-lt"/>
              </a:rPr>
              <a:t>Mise à l’échelle des données dans la plage [0, 1]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242424"/>
                </a:solidFill>
                <a:latin typeface="+mj-lt"/>
              </a:rPr>
              <a:t>Technique utilisée lorsque les </a:t>
            </a:r>
            <a:r>
              <a:rPr lang="fr-FR" b="0" i="0" dirty="0">
                <a:solidFill>
                  <a:srgbClr val="131313"/>
                </a:solidFill>
                <a:effectLst/>
                <a:latin typeface="+mj-lt"/>
              </a:rPr>
              <a:t>données ne sont pas distribuées normalement ou selon une distribution gaussienne.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131313"/>
                </a:solidFill>
                <a:latin typeface="+mj-lt"/>
              </a:rPr>
              <a:t>Technique sensible aux </a:t>
            </a:r>
            <a:r>
              <a:rPr lang="fr-FR" dirty="0" err="1">
                <a:solidFill>
                  <a:srgbClr val="131313"/>
                </a:solidFill>
                <a:latin typeface="+mj-lt"/>
              </a:rPr>
              <a:t>outliers</a:t>
            </a:r>
            <a:r>
              <a:rPr lang="fr-FR" dirty="0">
                <a:solidFill>
                  <a:srgbClr val="131313"/>
                </a:solidFill>
                <a:latin typeface="+mj-lt"/>
              </a:rPr>
              <a:t> mais qui permet de conserver les relations entre les variables.</a:t>
            </a:r>
            <a:endParaRPr lang="fr-FR" b="0" i="0" dirty="0">
              <a:solidFill>
                <a:srgbClr val="242424"/>
              </a:solidFill>
              <a:effectLst/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242424"/>
                </a:solidFill>
                <a:latin typeface="+mj-lt"/>
              </a:rPr>
              <a:t>On s’assure de le faire après le split train test pour éviter le data </a:t>
            </a:r>
            <a:r>
              <a:rPr lang="fr-FR" dirty="0" err="1">
                <a:solidFill>
                  <a:srgbClr val="242424"/>
                </a:solidFill>
                <a:latin typeface="+mj-lt"/>
              </a:rPr>
              <a:t>leakage</a:t>
            </a:r>
            <a:r>
              <a:rPr lang="fr-FR" dirty="0">
                <a:solidFill>
                  <a:srgbClr val="242424"/>
                </a:solidFill>
                <a:latin typeface="+mj-lt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242424"/>
                </a:solidFill>
                <a:latin typeface="+mj-lt"/>
              </a:rPr>
              <a:t>Autre alternative possible </a:t>
            </a:r>
            <a:r>
              <a:rPr lang="fr-FR" b="1" dirty="0" err="1">
                <a:solidFill>
                  <a:srgbClr val="242424"/>
                </a:solidFill>
                <a:latin typeface="+mj-lt"/>
              </a:rPr>
              <a:t>StandardScaler</a:t>
            </a:r>
            <a:r>
              <a:rPr lang="fr-FR" b="1" dirty="0">
                <a:solidFill>
                  <a:srgbClr val="242424"/>
                </a:solidFill>
                <a:latin typeface="+mj-lt"/>
              </a:rPr>
              <a:t> </a:t>
            </a:r>
            <a:r>
              <a:rPr lang="fr-FR" dirty="0">
                <a:solidFill>
                  <a:srgbClr val="242424"/>
                </a:solidFill>
                <a:latin typeface="+mj-lt"/>
              </a:rPr>
              <a:t>permettant de recalculer les données afin qu’elles aient une moyenne de 0 et une variance de 1. </a:t>
            </a:r>
            <a:endParaRPr lang="fr-FR" b="0" i="0" dirty="0">
              <a:solidFill>
                <a:srgbClr val="5A5A5A"/>
              </a:solidFill>
              <a:effectLst/>
              <a:latin typeface="+mj-lt"/>
            </a:endParaRPr>
          </a:p>
          <a:p>
            <a:endParaRPr lang="fr-FR" dirty="0">
              <a:solidFill>
                <a:srgbClr val="242424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b="0" i="0" dirty="0">
              <a:solidFill>
                <a:srgbClr val="242424"/>
              </a:solidFill>
              <a:effectLst/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554744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95B4B8-A82A-8FDC-0DCB-A4D1298727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ZoneTexte 22">
            <a:extLst>
              <a:ext uri="{FF2B5EF4-FFF2-40B4-BE49-F238E27FC236}">
                <a16:creationId xmlns:a16="http://schemas.microsoft.com/office/drawing/2014/main" id="{C5F9A17D-6B8F-E7FE-4BB0-D47CFC32DA8E}"/>
              </a:ext>
            </a:extLst>
          </p:cNvPr>
          <p:cNvSpPr txBox="1"/>
          <p:nvPr/>
        </p:nvSpPr>
        <p:spPr>
          <a:xfrm>
            <a:off x="445887" y="2551837"/>
            <a:ext cx="9369554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sz="1700" dirty="0">
                <a:solidFill>
                  <a:srgbClr val="271A38"/>
                </a:solidFill>
                <a:latin typeface="+mj-lt"/>
              </a:rPr>
              <a:t>Evaluation des modèles à l’aide des métriques </a:t>
            </a:r>
            <a:r>
              <a:rPr lang="fr-FR" sz="1700" b="1" dirty="0">
                <a:solidFill>
                  <a:srgbClr val="271A38"/>
                </a:solidFill>
                <a:latin typeface="+mj-lt"/>
              </a:rPr>
              <a:t>ROC AUC, F-Beta </a:t>
            </a:r>
            <a:r>
              <a:rPr lang="fr-FR" sz="1700" dirty="0">
                <a:solidFill>
                  <a:srgbClr val="271A38"/>
                </a:solidFill>
                <a:latin typeface="+mj-lt"/>
              </a:rPr>
              <a:t>et du </a:t>
            </a:r>
            <a:r>
              <a:rPr lang="fr-FR" sz="1700" b="1" dirty="0">
                <a:solidFill>
                  <a:srgbClr val="271A38"/>
                </a:solidFill>
                <a:latin typeface="+mj-lt"/>
              </a:rPr>
              <a:t>score métier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sz="1700" b="1" i="0" dirty="0">
                <a:solidFill>
                  <a:srgbClr val="271A38"/>
                </a:solidFill>
                <a:effectLst/>
                <a:latin typeface="+mj-lt"/>
              </a:rPr>
              <a:t>Utilisati</a:t>
            </a:r>
            <a:r>
              <a:rPr lang="fr-FR" sz="1700" b="1" dirty="0">
                <a:solidFill>
                  <a:srgbClr val="271A38"/>
                </a:solidFill>
                <a:latin typeface="+mj-lt"/>
              </a:rPr>
              <a:t>on F-Beta </a:t>
            </a:r>
            <a:r>
              <a:rPr lang="fr-FR" sz="1700" dirty="0">
                <a:solidFill>
                  <a:srgbClr val="271A38"/>
                </a:solidFill>
                <a:latin typeface="+mj-lt"/>
              </a:rPr>
              <a:t>avec un paramètre β = 2, pour accorder un poids plus important sur la sensibilité (FN) plutôt que la précision.</a:t>
            </a:r>
            <a:endParaRPr lang="fr-FR" sz="1700" b="0" i="0" dirty="0">
              <a:solidFill>
                <a:srgbClr val="271A38"/>
              </a:solidFill>
              <a:effectLst/>
              <a:latin typeface="+mj-lt"/>
            </a:endParaRPr>
          </a:p>
        </p:txBody>
      </p:sp>
      <p:sp>
        <p:nvSpPr>
          <p:cNvPr id="26" name="Titre 1">
            <a:extLst>
              <a:ext uri="{FF2B5EF4-FFF2-40B4-BE49-F238E27FC236}">
                <a16:creationId xmlns:a16="http://schemas.microsoft.com/office/drawing/2014/main" id="{3339F2CA-B025-A74D-191B-7D2E28060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172" y="1046895"/>
            <a:ext cx="8828674" cy="842943"/>
          </a:xfrm>
        </p:spPr>
        <p:txBody>
          <a:bodyPr rtlCol="0"/>
          <a:lstStyle>
            <a:defPPr>
              <a:defRPr lang="fr-FR"/>
            </a:defPPr>
          </a:lstStyle>
          <a:p>
            <a:pPr rtl="0">
              <a:lnSpc>
                <a:spcPct val="70000"/>
              </a:lnSpc>
            </a:pPr>
            <a:r>
              <a:rPr lang="fr-FR" dirty="0">
                <a:solidFill>
                  <a:schemeClr val="tx1"/>
                </a:solidFill>
              </a:rPr>
              <a:t>Choix métriques &amp; implémentation d’un score métier</a:t>
            </a:r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8A1D8DE8-1251-214C-3C75-3125F1699AA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3708" y="3725230"/>
            <a:ext cx="9797143" cy="1382486"/>
          </a:xfrm>
        </p:spPr>
        <p:txBody>
          <a:bodyPr rtlCol="0">
            <a:normAutofit lnSpcReduction="10000"/>
          </a:bodyPr>
          <a:lstStyle>
            <a:defPPr>
              <a:defRPr lang="fr-FR"/>
            </a:defPPr>
          </a:lstStyle>
          <a:p>
            <a:pPr marL="0" lvl="1" indent="0">
              <a:spcBef>
                <a:spcPts val="600"/>
              </a:spcBef>
              <a:buNone/>
            </a:pPr>
            <a:r>
              <a:rPr lang="fr-FR" sz="1700" dirty="0">
                <a:latin typeface="+mj-lt"/>
              </a:rPr>
              <a:t>Implémentation d’un </a:t>
            </a:r>
            <a:r>
              <a:rPr lang="fr-FR" sz="1700" b="1" dirty="0">
                <a:latin typeface="+mj-lt"/>
              </a:rPr>
              <a:t>score métier </a:t>
            </a:r>
            <a:r>
              <a:rPr lang="fr-FR" sz="1700" dirty="0">
                <a:latin typeface="+mj-lt"/>
              </a:rPr>
              <a:t>: </a:t>
            </a:r>
          </a:p>
          <a:p>
            <a:pPr lvl="1">
              <a:spcBef>
                <a:spcPts val="600"/>
              </a:spcBef>
            </a:pPr>
            <a:r>
              <a:rPr lang="fr-FR" sz="1700" dirty="0">
                <a:latin typeface="+mj-lt"/>
              </a:rPr>
              <a:t>Le coût d’un Faux Négatif est dix fois supérieur que le coût d’un Faux Positif</a:t>
            </a:r>
          </a:p>
          <a:p>
            <a:pPr lvl="1">
              <a:spcBef>
                <a:spcPts val="600"/>
              </a:spcBef>
            </a:pPr>
            <a:r>
              <a:rPr lang="fr-FR" sz="1700" dirty="0">
                <a:latin typeface="+mj-lt"/>
              </a:rPr>
              <a:t>Création d’un </a:t>
            </a:r>
            <a:r>
              <a:rPr lang="fr-FR" sz="1700" b="1" dirty="0">
                <a:latin typeface="+mj-lt"/>
              </a:rPr>
              <a:t>score métier </a:t>
            </a:r>
            <a:r>
              <a:rPr lang="fr-FR" sz="1700" dirty="0">
                <a:latin typeface="+mj-lt"/>
              </a:rPr>
              <a:t>pour évaluer le modèle :  </a:t>
            </a:r>
            <a:r>
              <a:rPr lang="fr-FR" sz="1700" b="1" dirty="0">
                <a:solidFill>
                  <a:srgbClr val="104862"/>
                </a:solidFill>
                <a:latin typeface="Consolas" panose="020B0609020204030204" pitchFamily="49" charset="0"/>
              </a:rPr>
              <a:t>Coût = 10FN + FP</a:t>
            </a:r>
            <a:endParaRPr lang="fr-FR" sz="1700" b="1" dirty="0">
              <a:solidFill>
                <a:srgbClr val="104862"/>
              </a:solidFill>
              <a:latin typeface="+mj-lt"/>
            </a:endParaRPr>
          </a:p>
          <a:p>
            <a:pPr lvl="1" rtl="0">
              <a:spcBef>
                <a:spcPts val="600"/>
              </a:spcBef>
            </a:pPr>
            <a:r>
              <a:rPr lang="fr-FR" sz="1700" dirty="0">
                <a:latin typeface="+mj-lt"/>
              </a:rPr>
              <a:t>Nous utiliserons ce score métier pour évaluer les modèles et optimiser les hyperparamètres du modèle choisi.</a:t>
            </a:r>
          </a:p>
          <a:p>
            <a:pPr marL="310896" lvl="2" indent="0">
              <a:spcBef>
                <a:spcPts val="600"/>
              </a:spcBef>
              <a:buNone/>
            </a:pPr>
            <a:endParaRPr lang="fr-FR" sz="1700" dirty="0">
              <a:latin typeface="+mj-lt"/>
            </a:endParaRPr>
          </a:p>
          <a:p>
            <a:pPr lvl="1">
              <a:spcBef>
                <a:spcPts val="600"/>
              </a:spcBef>
            </a:pPr>
            <a:endParaRPr lang="fr-FR" sz="1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76279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96233A5-2B32-B63A-6E46-9A4F7D9DA2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">
            <a:extLst>
              <a:ext uri="{FF2B5EF4-FFF2-40B4-BE49-F238E27FC236}">
                <a16:creationId xmlns:a16="http://schemas.microsoft.com/office/drawing/2014/main" id="{E0551532-F1DA-1D74-C210-DD8E76EB3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057" y="243768"/>
            <a:ext cx="6308544" cy="883953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 err="1">
                <a:solidFill>
                  <a:schemeClr val="tx1"/>
                </a:solidFill>
              </a:rPr>
              <a:t>Tracking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MLFlow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959B584-7694-954C-D6B1-E49A8EA3D250}"/>
              </a:ext>
            </a:extLst>
          </p:cNvPr>
          <p:cNvSpPr/>
          <p:nvPr/>
        </p:nvSpPr>
        <p:spPr>
          <a:xfrm>
            <a:off x="566057" y="2057400"/>
            <a:ext cx="2253343" cy="217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5D0FB3-AF3A-16F0-AF37-20FE0548AE8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66057" y="1148776"/>
            <a:ext cx="9797143" cy="1382486"/>
          </a:xfrm>
        </p:spPr>
        <p:txBody>
          <a:bodyPr rtlCol="0">
            <a:normAutofit/>
          </a:bodyPr>
          <a:lstStyle>
            <a:defPPr>
              <a:defRPr lang="fr-FR"/>
            </a:def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sz="1700" dirty="0" err="1">
                <a:solidFill>
                  <a:srgbClr val="271A38"/>
                </a:solidFill>
                <a:latin typeface="+mj-lt"/>
              </a:rPr>
              <a:t>Tracking</a:t>
            </a:r>
            <a:r>
              <a:rPr lang="fr-FR" sz="1700" dirty="0">
                <a:solidFill>
                  <a:srgbClr val="271A38"/>
                </a:solidFill>
                <a:latin typeface="+mj-lt"/>
              </a:rPr>
              <a:t> des 4 modèles testés et suivi des métriques sur l’UI </a:t>
            </a:r>
            <a:r>
              <a:rPr lang="fr-FR" sz="1700" dirty="0" err="1">
                <a:solidFill>
                  <a:srgbClr val="271A38"/>
                </a:solidFill>
                <a:latin typeface="+mj-lt"/>
              </a:rPr>
              <a:t>MLFlow</a:t>
            </a:r>
            <a:r>
              <a:rPr lang="fr-FR" sz="1700" dirty="0">
                <a:solidFill>
                  <a:srgbClr val="271A38"/>
                </a:solidFill>
                <a:latin typeface="+mj-lt"/>
              </a:rPr>
              <a:t>.</a:t>
            </a:r>
            <a:endParaRPr lang="fr-FR" sz="1700" dirty="0">
              <a:latin typeface="+mj-lt"/>
            </a:endParaRPr>
          </a:p>
          <a:p>
            <a:pPr lvl="1">
              <a:spcBef>
                <a:spcPts val="600"/>
              </a:spcBef>
            </a:pPr>
            <a:endParaRPr lang="fr-FR" sz="1700" dirty="0">
              <a:latin typeface="+mj-lt"/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50FC1867-F741-CEA6-18C2-B40A24FCBA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057" y="1571960"/>
            <a:ext cx="10733314" cy="4879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690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0BFEEFE-3C2B-71BA-3369-8BC0CDBEB5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">
            <a:extLst>
              <a:ext uri="{FF2B5EF4-FFF2-40B4-BE49-F238E27FC236}">
                <a16:creationId xmlns:a16="http://schemas.microsoft.com/office/drawing/2014/main" id="{63DAD95E-55EB-44D2-478A-43BCA19CF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963" y="264474"/>
            <a:ext cx="6308544" cy="839106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>
                <a:solidFill>
                  <a:schemeClr val="tx1"/>
                </a:solidFill>
              </a:rPr>
              <a:t>Evaluation des Modèles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E32FB2A-0910-CDB9-508E-DCCEC7A041AF}"/>
              </a:ext>
            </a:extLst>
          </p:cNvPr>
          <p:cNvSpPr/>
          <p:nvPr/>
        </p:nvSpPr>
        <p:spPr>
          <a:xfrm>
            <a:off x="566057" y="2057400"/>
            <a:ext cx="2253343" cy="217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984791-21DD-7D2C-695F-512C2ED6017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0604" y="3340045"/>
            <a:ext cx="6399261" cy="2704738"/>
          </a:xfrm>
        </p:spPr>
        <p:txBody>
          <a:bodyPr rtlCol="0">
            <a:normAutofit/>
          </a:bodyPr>
          <a:lstStyle>
            <a:defPPr>
              <a:defRPr lang="fr-FR"/>
            </a:defPPr>
          </a:lstStyle>
          <a:p>
            <a:pPr lvl="1" rtl="0">
              <a:spcBef>
                <a:spcPts val="600"/>
              </a:spcBef>
            </a:pPr>
            <a:r>
              <a:rPr lang="fr-FR" sz="1700" dirty="0">
                <a:latin typeface="+mj-lt"/>
              </a:rPr>
              <a:t>Baseline modèle </a:t>
            </a:r>
            <a:r>
              <a:rPr lang="fr-FR" sz="1700" b="1" dirty="0" err="1">
                <a:latin typeface="+mj-lt"/>
              </a:rPr>
              <a:t>Dummy</a:t>
            </a:r>
            <a:r>
              <a:rPr lang="fr-FR" sz="1700" b="1" dirty="0">
                <a:latin typeface="+mj-lt"/>
              </a:rPr>
              <a:t> Classifier </a:t>
            </a:r>
            <a:r>
              <a:rPr lang="fr-FR" sz="1700" dirty="0">
                <a:latin typeface="+mj-lt"/>
              </a:rPr>
              <a:t>: F2 score = 0% &amp; ROC_AUC = 50%</a:t>
            </a:r>
          </a:p>
          <a:p>
            <a:pPr lvl="1">
              <a:spcBef>
                <a:spcPts val="600"/>
              </a:spcBef>
            </a:pPr>
            <a:r>
              <a:rPr lang="fr-FR" sz="1700" dirty="0">
                <a:latin typeface="+mj-lt"/>
              </a:rPr>
              <a:t>Utilisation de l’hyperparamètre </a:t>
            </a:r>
            <a:r>
              <a:rPr lang="fr-F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class_weight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balanced</a:t>
            </a:r>
            <a:r>
              <a:rPr lang="fr-F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700" dirty="0">
                <a:latin typeface="+mj-lt"/>
              </a:rPr>
              <a:t> pour le rééquilibrage des classes</a:t>
            </a:r>
          </a:p>
          <a:p>
            <a:pPr lvl="1">
              <a:spcBef>
                <a:spcPts val="600"/>
              </a:spcBef>
            </a:pPr>
            <a:r>
              <a:rPr lang="fr-FR" sz="1700" dirty="0">
                <a:latin typeface="+mj-lt"/>
              </a:rPr>
              <a:t>Evaluation des métriques sur les échantillons de Train et Test</a:t>
            </a:r>
          </a:p>
          <a:p>
            <a:pPr lvl="1">
              <a:spcBef>
                <a:spcPts val="600"/>
              </a:spcBef>
            </a:pPr>
            <a:r>
              <a:rPr lang="fr-FR" sz="1700" b="1" dirty="0" err="1">
                <a:latin typeface="+mj-lt"/>
              </a:rPr>
              <a:t>Overfitting</a:t>
            </a:r>
            <a:r>
              <a:rPr lang="fr-FR" sz="1700" dirty="0">
                <a:latin typeface="+mj-lt"/>
              </a:rPr>
              <a:t> détecté avec l’utilisation du modèle </a:t>
            </a:r>
            <a:r>
              <a:rPr lang="fr-FR" sz="1700" b="1" dirty="0" err="1">
                <a:latin typeface="+mj-lt"/>
              </a:rPr>
              <a:t>Random</a:t>
            </a:r>
            <a:r>
              <a:rPr lang="fr-FR" sz="1700" b="1" dirty="0">
                <a:latin typeface="+mj-lt"/>
              </a:rPr>
              <a:t> Forest</a:t>
            </a:r>
            <a:r>
              <a:rPr lang="fr-FR" sz="1700" dirty="0">
                <a:latin typeface="+mj-lt"/>
              </a:rPr>
              <a:t>, un ajustement de la profondeur des arbres pourrait permettre de réduire l’</a:t>
            </a:r>
            <a:r>
              <a:rPr lang="fr-FR" sz="1700" dirty="0" err="1">
                <a:latin typeface="+mj-lt"/>
              </a:rPr>
              <a:t>overfitting</a:t>
            </a:r>
            <a:r>
              <a:rPr lang="fr-FR" sz="1700" dirty="0">
                <a:latin typeface="+mj-lt"/>
              </a:rPr>
              <a:t>.</a:t>
            </a:r>
          </a:p>
          <a:p>
            <a:pPr lvl="1">
              <a:spcBef>
                <a:spcPts val="600"/>
              </a:spcBef>
            </a:pPr>
            <a:r>
              <a:rPr lang="fr-FR" sz="1700" dirty="0">
                <a:latin typeface="+mj-lt"/>
              </a:rPr>
              <a:t>Le modèle </a:t>
            </a:r>
            <a:r>
              <a:rPr lang="fr-FR" sz="1700" b="1" dirty="0" err="1">
                <a:latin typeface="+mj-lt"/>
              </a:rPr>
              <a:t>LightGBM</a:t>
            </a:r>
            <a:r>
              <a:rPr lang="fr-FR" sz="1700" b="1" dirty="0">
                <a:latin typeface="+mj-lt"/>
              </a:rPr>
              <a:t> classifier</a:t>
            </a:r>
            <a:r>
              <a:rPr lang="fr-FR" sz="1700" dirty="0">
                <a:latin typeface="+mj-lt"/>
              </a:rPr>
              <a:t> ressort comme étant le plus performant d’après les métriques score métier, F2 Score et ROC AUC.</a:t>
            </a:r>
          </a:p>
          <a:p>
            <a:pPr marL="0" lvl="1" indent="0" rtl="0">
              <a:spcBef>
                <a:spcPts val="600"/>
              </a:spcBef>
              <a:buNone/>
            </a:pPr>
            <a:endParaRPr lang="fr-FR" sz="1700" dirty="0">
              <a:latin typeface="+mj-lt"/>
            </a:endParaRP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5038C5D1-92B3-67F6-BEA1-3EF1B4AFDC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0570" y="515022"/>
            <a:ext cx="3117631" cy="3016573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B6762F83-69D2-2700-55CE-D670026415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5624" y="3620781"/>
            <a:ext cx="2999408" cy="2973859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D5431998-996C-08CC-75CC-82DF818331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963" y="1171761"/>
            <a:ext cx="5845047" cy="198899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ED204DF-583D-68E6-9814-9998259C773B}"/>
              </a:ext>
            </a:extLst>
          </p:cNvPr>
          <p:cNvSpPr/>
          <p:nvPr/>
        </p:nvSpPr>
        <p:spPr>
          <a:xfrm>
            <a:off x="529075" y="1601954"/>
            <a:ext cx="5778822" cy="421355"/>
          </a:xfrm>
          <a:prstGeom prst="rect">
            <a:avLst/>
          </a:prstGeom>
          <a:solidFill>
            <a:schemeClr val="accent6">
              <a:alpha val="14902"/>
            </a:schemeClr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57020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F9A94B8-01F4-569F-57F9-40C86A8F86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">
            <a:extLst>
              <a:ext uri="{FF2B5EF4-FFF2-40B4-BE49-F238E27FC236}">
                <a16:creationId xmlns:a16="http://schemas.microsoft.com/office/drawing/2014/main" id="{BB2C7623-B262-6640-C9DF-528B05597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363" y="797637"/>
            <a:ext cx="6308544" cy="1147128"/>
          </a:xfrm>
        </p:spPr>
        <p:txBody>
          <a:bodyPr rtlCol="0"/>
          <a:lstStyle>
            <a:defPPr>
              <a:defRPr lang="fr-FR"/>
            </a:defPPr>
          </a:lstStyle>
          <a:p>
            <a:pPr rtl="0">
              <a:lnSpc>
                <a:spcPct val="80000"/>
              </a:lnSpc>
            </a:pPr>
            <a:r>
              <a:rPr lang="fr-FR" dirty="0">
                <a:solidFill>
                  <a:schemeClr val="tx1"/>
                </a:solidFill>
              </a:rPr>
              <a:t>Optimisation de l’algorithme </a:t>
            </a:r>
            <a:r>
              <a:rPr lang="fr-FR" dirty="0" err="1">
                <a:solidFill>
                  <a:schemeClr val="tx1"/>
                </a:solidFill>
              </a:rPr>
              <a:t>LightGBM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3FFE796-4216-E170-5ACD-889DB7E14D30}"/>
              </a:ext>
            </a:extLst>
          </p:cNvPr>
          <p:cNvSpPr/>
          <p:nvPr/>
        </p:nvSpPr>
        <p:spPr>
          <a:xfrm>
            <a:off x="566057" y="2057400"/>
            <a:ext cx="2253343" cy="217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15E2016-D44A-621E-3045-34FF01D08D7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8363" y="2258389"/>
            <a:ext cx="5214257" cy="4062335"/>
          </a:xfrm>
        </p:spPr>
        <p:txBody>
          <a:bodyPr rtlCol="0">
            <a:normAutofit/>
          </a:bodyPr>
          <a:lstStyle>
            <a:defPPr>
              <a:defRPr lang="fr-FR"/>
            </a:defPPr>
          </a:lstStyle>
          <a:p>
            <a:pPr lvl="1" rtl="0">
              <a:spcBef>
                <a:spcPts val="600"/>
              </a:spcBef>
            </a:pPr>
            <a:r>
              <a:rPr lang="fr-FR" sz="1600" dirty="0">
                <a:latin typeface="+mj-lt"/>
              </a:rPr>
              <a:t>On tente d’optimiser les hyperparamètres du modèle </a:t>
            </a:r>
            <a:r>
              <a:rPr lang="fr-FR" sz="1600" dirty="0" err="1">
                <a:latin typeface="+mj-lt"/>
              </a:rPr>
              <a:t>LightGBM</a:t>
            </a:r>
            <a:r>
              <a:rPr lang="fr-FR" sz="1600" dirty="0">
                <a:latin typeface="+mj-lt"/>
              </a:rPr>
              <a:t> à l’aide de </a:t>
            </a:r>
            <a:r>
              <a:rPr lang="fr-FR" sz="1600" dirty="0" err="1">
                <a:latin typeface="+mj-lt"/>
              </a:rPr>
              <a:t>GridSearch</a:t>
            </a:r>
            <a:r>
              <a:rPr lang="fr-FR" sz="1600" dirty="0">
                <a:latin typeface="+mj-lt"/>
              </a:rPr>
              <a:t> pour minimiser le coût métier </a:t>
            </a:r>
            <a:r>
              <a:rPr lang="fr-FR" sz="1600" b="1" dirty="0">
                <a:latin typeface="+mj-lt"/>
              </a:rPr>
              <a:t>: </a:t>
            </a:r>
            <a:r>
              <a:rPr lang="fr-FR" sz="1600" b="1" dirty="0">
                <a:latin typeface="Consolas" panose="020B0609020204030204" pitchFamily="49" charset="0"/>
              </a:rPr>
              <a:t>Coût = 10FN + FP</a:t>
            </a:r>
            <a:endParaRPr lang="fr-FR" sz="1600" dirty="0">
              <a:latin typeface="+mj-lt"/>
            </a:endParaRPr>
          </a:p>
          <a:p>
            <a:pPr lvl="1" rtl="0">
              <a:spcBef>
                <a:spcPts val="600"/>
              </a:spcBef>
            </a:pPr>
            <a:r>
              <a:rPr lang="fr-FR" sz="1600" dirty="0">
                <a:latin typeface="+mj-lt"/>
              </a:rPr>
              <a:t>Les paramètres testés : </a:t>
            </a:r>
          </a:p>
          <a:p>
            <a:pPr lvl="2">
              <a:spcBef>
                <a:spcPts val="600"/>
              </a:spcBef>
            </a:pPr>
            <a:r>
              <a:rPr lang="fr-FR" sz="1600" b="0" dirty="0">
                <a:effectLst/>
                <a:latin typeface="Consolas" panose="020B0609020204030204" pitchFamily="49" charset="0"/>
              </a:rPr>
              <a:t>'</a:t>
            </a:r>
            <a:r>
              <a:rPr lang="fr-FR" sz="1600" b="0" dirty="0" err="1">
                <a:effectLst/>
                <a:latin typeface="Consolas" panose="020B0609020204030204" pitchFamily="49" charset="0"/>
              </a:rPr>
              <a:t>max_iter</a:t>
            </a:r>
            <a:r>
              <a:rPr lang="fr-FR" sz="1600" b="0" dirty="0">
                <a:effectLst/>
                <a:latin typeface="Consolas" panose="020B0609020204030204" pitchFamily="49" charset="0"/>
              </a:rPr>
              <a:t>': [200, 300] </a:t>
            </a:r>
            <a:r>
              <a:rPr lang="fr-FR" sz="16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# Nombre maximum d'itération pour que le solver converge</a:t>
            </a:r>
          </a:p>
          <a:p>
            <a:pPr lvl="2">
              <a:spcBef>
                <a:spcPts val="600"/>
              </a:spcBef>
            </a:pPr>
            <a:r>
              <a:rPr lang="fr-FR" sz="1600" b="0" dirty="0">
                <a:effectLst/>
                <a:latin typeface="Consolas" panose="020B0609020204030204" pitchFamily="49" charset="0"/>
              </a:rPr>
              <a:t>'</a:t>
            </a:r>
            <a:r>
              <a:rPr lang="fr-FR" sz="1600" b="0" dirty="0" err="1">
                <a:effectLst/>
                <a:latin typeface="Consolas" panose="020B0609020204030204" pitchFamily="49" charset="0"/>
              </a:rPr>
              <a:t>n_estimators</a:t>
            </a:r>
            <a:r>
              <a:rPr lang="fr-FR" sz="1600" b="0" dirty="0">
                <a:effectLst/>
                <a:latin typeface="Consolas" panose="020B0609020204030204" pitchFamily="49" charset="0"/>
              </a:rPr>
              <a:t>': [500, 1000], </a:t>
            </a:r>
            <a:r>
              <a:rPr lang="fr-FR" sz="16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# Nombre d’itération de </a:t>
            </a:r>
            <a:r>
              <a:rPr lang="fr-FR" sz="1600" b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boosting</a:t>
            </a:r>
            <a:endParaRPr lang="fr-FR" sz="1600" b="0" dirty="0">
              <a:effectLst/>
              <a:latin typeface="Consolas" panose="020B0609020204030204" pitchFamily="49" charset="0"/>
            </a:endParaRPr>
          </a:p>
          <a:p>
            <a:pPr lvl="2">
              <a:spcBef>
                <a:spcPts val="600"/>
              </a:spcBef>
            </a:pPr>
            <a:r>
              <a:rPr lang="fr-FR" sz="1600" b="0" dirty="0">
                <a:effectLst/>
                <a:latin typeface="Consolas" panose="020B0609020204030204" pitchFamily="49" charset="0"/>
              </a:rPr>
              <a:t>'</a:t>
            </a:r>
            <a:r>
              <a:rPr lang="fr-FR" sz="1600" b="0" dirty="0" err="1">
                <a:effectLst/>
                <a:latin typeface="Consolas" panose="020B0609020204030204" pitchFamily="49" charset="0"/>
              </a:rPr>
              <a:t>learning_rate</a:t>
            </a:r>
            <a:r>
              <a:rPr lang="fr-FR" sz="1600" b="0" dirty="0">
                <a:effectLst/>
                <a:latin typeface="Consolas" panose="020B0609020204030204" pitchFamily="49" charset="0"/>
              </a:rPr>
              <a:t>': [0.01, 0.02] </a:t>
            </a:r>
            <a:r>
              <a:rPr lang="fr-FR" sz="16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# Rapidité de la descente de gradient</a:t>
            </a:r>
            <a:endParaRPr lang="fr-FR" sz="1600" b="1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lvl="1">
              <a:spcBef>
                <a:spcPts val="600"/>
              </a:spcBef>
            </a:pPr>
            <a:r>
              <a:rPr lang="fr-FR" sz="1600" dirty="0">
                <a:latin typeface="+mj-lt"/>
              </a:rPr>
              <a:t>Les meilleurs paramètres obtenus : </a:t>
            </a:r>
          </a:p>
          <a:p>
            <a:pPr lvl="1">
              <a:spcBef>
                <a:spcPts val="600"/>
              </a:spcBef>
            </a:pPr>
            <a:endParaRPr lang="fr-FR" sz="1700" dirty="0">
              <a:latin typeface="+mj-lt"/>
            </a:endParaRPr>
          </a:p>
          <a:p>
            <a:pPr lvl="1">
              <a:spcBef>
                <a:spcPts val="600"/>
              </a:spcBef>
            </a:pPr>
            <a:endParaRPr lang="fr-FR" sz="1700" dirty="0">
              <a:latin typeface="+mj-lt"/>
            </a:endParaRPr>
          </a:p>
          <a:p>
            <a:pPr marL="310896" lvl="2" indent="0">
              <a:spcBef>
                <a:spcPts val="600"/>
              </a:spcBef>
              <a:buNone/>
            </a:pPr>
            <a:endParaRPr lang="fr-FR" sz="1700" dirty="0">
              <a:latin typeface="+mj-lt"/>
            </a:endParaRPr>
          </a:p>
          <a:p>
            <a:pPr lvl="1">
              <a:spcBef>
                <a:spcPts val="600"/>
              </a:spcBef>
            </a:pPr>
            <a:endParaRPr lang="fr-FR" sz="1700" dirty="0">
              <a:latin typeface="+mj-lt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36C36F8-62D4-C3F2-D4F3-5361103E5786}"/>
              </a:ext>
            </a:extLst>
          </p:cNvPr>
          <p:cNvSpPr txBox="1"/>
          <p:nvPr/>
        </p:nvSpPr>
        <p:spPr>
          <a:xfrm>
            <a:off x="6512275" y="1284832"/>
            <a:ext cx="368454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+mj-lt"/>
              </a:rPr>
              <a:t>Les résultats obtenus sont sensiblement identiques à ceux sans optimisation des hyperparamètres :</a:t>
            </a:r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C18B90E-F252-AF59-D1B5-D2F25C742A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311" y="5199203"/>
            <a:ext cx="5546961" cy="39508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4B67F52-8CCF-72C3-00C3-1D9F43BB6E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4545" y="3379912"/>
            <a:ext cx="2646740" cy="181929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EB73401A-AB0F-9B5A-A648-2E17F8893C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7911" y="2121548"/>
            <a:ext cx="2781510" cy="2024555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9FE008CC-FDE6-B6F2-2409-5A9210193C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2788" y="4371373"/>
            <a:ext cx="2886634" cy="2168099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5AE8D3C8-DE7E-BF82-3F22-BB369BDB81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40136" y="5296910"/>
            <a:ext cx="2751864" cy="30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4520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D694E48-ED7F-E90B-19D0-75DCF0D05A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E2FEE4C-F566-8AA7-A2D5-2187A760A0CA}"/>
              </a:ext>
            </a:extLst>
          </p:cNvPr>
          <p:cNvSpPr/>
          <p:nvPr/>
        </p:nvSpPr>
        <p:spPr>
          <a:xfrm>
            <a:off x="1551214" y="4136570"/>
            <a:ext cx="2710544" cy="1110344"/>
          </a:xfrm>
          <a:prstGeom prst="rect">
            <a:avLst/>
          </a:prstGeom>
          <a:solidFill>
            <a:srgbClr val="10486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3E049C-CF3F-1448-5D88-6D80F3C73887}"/>
              </a:ext>
            </a:extLst>
          </p:cNvPr>
          <p:cNvSpPr/>
          <p:nvPr/>
        </p:nvSpPr>
        <p:spPr>
          <a:xfrm>
            <a:off x="566057" y="2057400"/>
            <a:ext cx="2253343" cy="217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F223BF7-8361-EDDA-8EFD-567EEB11352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42257" y="2593410"/>
            <a:ext cx="5437687" cy="1671179"/>
          </a:xfrm>
        </p:spPr>
        <p:txBody>
          <a:bodyPr rtlCol="0">
            <a:normAutofit/>
          </a:bodyPr>
          <a:lstStyle>
            <a:defPPr>
              <a:defRPr lang="fr-FR"/>
            </a:defPPr>
          </a:lstStyle>
          <a:p>
            <a:pPr lvl="1">
              <a:spcBef>
                <a:spcPts val="600"/>
              </a:spcBef>
            </a:pPr>
            <a:r>
              <a:rPr lang="fr-FR" sz="1700" dirty="0">
                <a:latin typeface="+mj-lt"/>
              </a:rPr>
              <a:t>Optimisation du seuil pour minimiser la fonction de coût métier, seuil déterminant la class 0 ou 1 obtenu avec la probabilité résultant du modèle</a:t>
            </a:r>
          </a:p>
          <a:p>
            <a:pPr lvl="1">
              <a:spcBef>
                <a:spcPts val="600"/>
              </a:spcBef>
            </a:pPr>
            <a:r>
              <a:rPr lang="fr-FR" sz="1700" dirty="0">
                <a:latin typeface="+mj-lt"/>
              </a:rPr>
              <a:t>Recherche du seuil optimal en testant différents seuils avec un pas de 0,01 entre 0 et 1.</a:t>
            </a:r>
            <a:endParaRPr lang="fr-FR" sz="1700" dirty="0">
              <a:latin typeface="Consolas" panose="020B0609020204030204" pitchFamily="49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B01C93C-A077-D9BC-A2FC-79EC01E963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3458" y="2399321"/>
            <a:ext cx="5259803" cy="3978143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A62CE153-5E36-85C3-ED46-E08B3BC07A37}"/>
              </a:ext>
            </a:extLst>
          </p:cNvPr>
          <p:cNvSpPr txBox="1"/>
          <p:nvPr/>
        </p:nvSpPr>
        <p:spPr>
          <a:xfrm>
            <a:off x="1692728" y="4230077"/>
            <a:ext cx="24275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  <a:latin typeface="+mj-lt"/>
              </a:rPr>
              <a:t>Seuil optimal minimisant la fonction de coût métier : </a:t>
            </a:r>
            <a:r>
              <a:rPr lang="fr-FR" b="1" dirty="0">
                <a:solidFill>
                  <a:schemeClr val="bg1"/>
                </a:solidFill>
                <a:latin typeface="+mj-lt"/>
              </a:rPr>
              <a:t>0,52</a:t>
            </a:r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A5D16180-1AF1-A02A-5406-F1E706971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7" y="1203721"/>
            <a:ext cx="6308544" cy="1147128"/>
          </a:xfrm>
        </p:spPr>
        <p:txBody>
          <a:bodyPr rtlCol="0"/>
          <a:lstStyle>
            <a:defPPr>
              <a:defRPr lang="fr-FR"/>
            </a:defPPr>
          </a:lstStyle>
          <a:p>
            <a:pPr rtl="0">
              <a:lnSpc>
                <a:spcPct val="80000"/>
              </a:lnSpc>
            </a:pPr>
            <a:r>
              <a:rPr lang="fr-FR" dirty="0">
                <a:solidFill>
                  <a:schemeClr val="tx1"/>
                </a:solidFill>
              </a:rPr>
              <a:t>Optimisation du</a:t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dirty="0">
                <a:solidFill>
                  <a:schemeClr val="tx1"/>
                </a:solidFill>
              </a:rPr>
              <a:t>Seuil de décision</a:t>
            </a:r>
          </a:p>
        </p:txBody>
      </p:sp>
    </p:spTree>
    <p:extLst>
      <p:ext uri="{BB962C8B-B14F-4D97-AF65-F5344CB8AC3E}">
        <p14:creationId xmlns:p14="http://schemas.microsoft.com/office/powerpoint/2010/main" val="18082787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49F9158-65B6-CA9D-EFFE-18DCA09072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>
            <a:extLst>
              <a:ext uri="{FF2B5EF4-FFF2-40B4-BE49-F238E27FC236}">
                <a16:creationId xmlns:a16="http://schemas.microsoft.com/office/drawing/2014/main" id="{06A1FF41-D4BD-D01A-95A7-6002ACD070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53447" y="1915884"/>
            <a:ext cx="4760867" cy="1809205"/>
          </a:xfrm>
        </p:spPr>
        <p:txBody>
          <a:bodyPr rtlCol="0"/>
          <a:lstStyle>
            <a:defPPr>
              <a:defRPr lang="fr-FR"/>
            </a:defPPr>
          </a:lstStyle>
          <a:p>
            <a:pPr rtl="0">
              <a:lnSpc>
                <a:spcPct val="70000"/>
              </a:lnSpc>
            </a:pPr>
            <a:r>
              <a:rPr lang="fr-FR" dirty="0">
                <a:solidFill>
                  <a:schemeClr val="tx1"/>
                </a:solidFill>
              </a:rPr>
              <a:t>Interprétation Globale &amp; Locale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80646F02-BAC4-4564-6E61-3759879C64A4}"/>
              </a:ext>
            </a:extLst>
          </p:cNvPr>
          <p:cNvSpPr txBox="1"/>
          <p:nvPr/>
        </p:nvSpPr>
        <p:spPr>
          <a:xfrm>
            <a:off x="6259286" y="4201887"/>
            <a:ext cx="53993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91E3E"/>
                </a:solidFill>
                <a:latin typeface="+mj-lt"/>
              </a:rPr>
              <a:t>C</a:t>
            </a:r>
            <a:r>
              <a:rPr lang="fr-FR" sz="1800" i="0" dirty="0">
                <a:solidFill>
                  <a:srgbClr val="091E3E"/>
                </a:solidFill>
                <a:effectLst/>
                <a:latin typeface="+mj-lt"/>
              </a:rPr>
              <a:t>omprendre les modèles et les décisions est un enjeu fondamental.</a:t>
            </a:r>
            <a:endParaRPr lang="fr-FR" sz="2000" dirty="0">
              <a:latin typeface="+mj-lt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38131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F65E36C-FF86-00CA-91D1-54CB0972C3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51FCDF2C-85AE-B0F7-0AE7-C5EA3F1B60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2545" y="1310744"/>
            <a:ext cx="7490298" cy="5186450"/>
          </a:xfrm>
          <a:prstGeom prst="rect">
            <a:avLst/>
          </a:prstGeom>
        </p:spPr>
      </p:pic>
      <p:sp>
        <p:nvSpPr>
          <p:cNvPr id="13" name="Titre 1">
            <a:extLst>
              <a:ext uri="{FF2B5EF4-FFF2-40B4-BE49-F238E27FC236}">
                <a16:creationId xmlns:a16="http://schemas.microsoft.com/office/drawing/2014/main" id="{F1D0C7C9-702E-730F-3DF2-891F0D2AB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057" y="614058"/>
            <a:ext cx="4852249" cy="696686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 err="1">
                <a:solidFill>
                  <a:schemeClr val="tx1"/>
                </a:solidFill>
              </a:rPr>
              <a:t>Feature</a:t>
            </a:r>
            <a:r>
              <a:rPr lang="fr-FR" dirty="0">
                <a:solidFill>
                  <a:schemeClr val="tx1"/>
                </a:solidFill>
              </a:rPr>
              <a:t> Importance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D1B2801-DCD8-79DF-ADDC-D3B4E04D362A}"/>
              </a:ext>
            </a:extLst>
          </p:cNvPr>
          <p:cNvSpPr/>
          <p:nvPr/>
        </p:nvSpPr>
        <p:spPr>
          <a:xfrm>
            <a:off x="566057" y="2057400"/>
            <a:ext cx="2253343" cy="217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FD58DE-41B7-007F-92F0-81442D061E8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66057" y="1797126"/>
            <a:ext cx="3490377" cy="3750130"/>
          </a:xfrm>
        </p:spPr>
        <p:txBody>
          <a:bodyPr rtlCol="0">
            <a:noAutofit/>
          </a:bodyPr>
          <a:lstStyle>
            <a:defPPr>
              <a:defRPr lang="fr-FR"/>
            </a:defPPr>
          </a:lstStyle>
          <a:p>
            <a:pPr lvl="1">
              <a:spcBef>
                <a:spcPts val="600"/>
              </a:spcBef>
            </a:pPr>
            <a:r>
              <a:rPr lang="fr-FR" sz="1700" dirty="0">
                <a:latin typeface="+mj-lt"/>
              </a:rPr>
              <a:t>Le </a:t>
            </a:r>
            <a:r>
              <a:rPr lang="fr-FR" sz="1700" b="1" dirty="0">
                <a:latin typeface="+mj-lt"/>
              </a:rPr>
              <a:t>top 20 </a:t>
            </a:r>
            <a:r>
              <a:rPr lang="fr-FR" sz="1700" dirty="0">
                <a:latin typeface="+mj-lt"/>
              </a:rPr>
              <a:t>des variables par ordre d’importance obtenu en sortie de l’entraînement du modèle </a:t>
            </a:r>
            <a:r>
              <a:rPr lang="fr-FR" sz="1700" dirty="0" err="1">
                <a:latin typeface="+mj-lt"/>
              </a:rPr>
              <a:t>LightGBM</a:t>
            </a:r>
            <a:r>
              <a:rPr lang="fr-FR" sz="1700" dirty="0">
                <a:latin typeface="+mj-lt"/>
              </a:rPr>
              <a:t> avec les meilleures performances</a:t>
            </a:r>
          </a:p>
          <a:p>
            <a:pPr lvl="1">
              <a:spcBef>
                <a:spcPts val="600"/>
              </a:spcBef>
            </a:pPr>
            <a:r>
              <a:rPr lang="fr-FR" sz="1700" b="0" i="0" dirty="0">
                <a:solidFill>
                  <a:srgbClr val="1F2123"/>
                </a:solidFill>
                <a:effectLst/>
                <a:latin typeface="+mj-lt"/>
              </a:rPr>
              <a:t>La méthode de l'importance attribue un score aux données et les classe en fonction des résultats qu'elles ont obtenus</a:t>
            </a:r>
          </a:p>
          <a:p>
            <a:pPr lvl="1">
              <a:spcBef>
                <a:spcPts val="600"/>
              </a:spcBef>
            </a:pPr>
            <a:r>
              <a:rPr lang="fr-FR" sz="1700" dirty="0">
                <a:solidFill>
                  <a:srgbClr val="1F2123"/>
                </a:solidFill>
                <a:latin typeface="+mj-lt"/>
              </a:rPr>
              <a:t>Les variables EXT_SOURCE, PAYMENT_RATE, DAYS_BIRTH </a:t>
            </a:r>
            <a:r>
              <a:rPr lang="fr-FR" sz="1700" dirty="0" err="1">
                <a:solidFill>
                  <a:srgbClr val="1F2123"/>
                </a:solidFill>
                <a:latin typeface="+mj-lt"/>
              </a:rPr>
              <a:t>etc</a:t>
            </a:r>
            <a:r>
              <a:rPr lang="fr-FR" sz="1700" dirty="0">
                <a:solidFill>
                  <a:srgbClr val="1F2123"/>
                </a:solidFill>
                <a:latin typeface="+mj-lt"/>
              </a:rPr>
              <a:t> ressortent comme les plus importantes dans la prédiction du modèle sur les données d’entraînement</a:t>
            </a:r>
            <a:endParaRPr lang="fr-FR" sz="1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458491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5B58BD9-75C0-0EA2-C057-F4E129290C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">
            <a:extLst>
              <a:ext uri="{FF2B5EF4-FFF2-40B4-BE49-F238E27FC236}">
                <a16:creationId xmlns:a16="http://schemas.microsoft.com/office/drawing/2014/main" id="{619BB875-7023-1126-B9F7-0C8944965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905" y="661882"/>
            <a:ext cx="5851344" cy="696686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>
                <a:solidFill>
                  <a:schemeClr val="tx1"/>
                </a:solidFill>
              </a:rPr>
              <a:t>Interprétabilité Globale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65B9C0C-2402-C104-32D4-4F9A45C31875}"/>
              </a:ext>
            </a:extLst>
          </p:cNvPr>
          <p:cNvSpPr/>
          <p:nvPr/>
        </p:nvSpPr>
        <p:spPr>
          <a:xfrm>
            <a:off x="566057" y="2057400"/>
            <a:ext cx="2253343" cy="217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2CD437F-F341-7C4A-594D-DCA0703824B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31627" y="1463244"/>
            <a:ext cx="4531469" cy="5266488"/>
          </a:xfrm>
        </p:spPr>
        <p:txBody>
          <a:bodyPr rtlCol="0">
            <a:noAutofit/>
          </a:bodyPr>
          <a:lstStyle>
            <a:defPPr>
              <a:defRPr lang="fr-FR"/>
            </a:defPPr>
          </a:lstStyle>
          <a:p>
            <a:pPr lvl="1">
              <a:spcBef>
                <a:spcPts val="600"/>
              </a:spcBef>
            </a:pPr>
            <a:r>
              <a:rPr lang="fr-FR" sz="1800" dirty="0">
                <a:solidFill>
                  <a:srgbClr val="000000"/>
                </a:solidFill>
                <a:latin typeface="+mj-lt"/>
              </a:rPr>
              <a:t>Les </a:t>
            </a:r>
            <a:r>
              <a:rPr lang="fr-FR" sz="1800" b="1" dirty="0">
                <a:solidFill>
                  <a:srgbClr val="000000"/>
                </a:solidFill>
                <a:latin typeface="+mj-lt"/>
              </a:rPr>
              <a:t>valeurs de Shapley </a:t>
            </a:r>
            <a:r>
              <a:rPr lang="fr-FR" sz="1800" dirty="0">
                <a:solidFill>
                  <a:srgbClr val="000000"/>
                </a:solidFill>
                <a:latin typeface="+mj-lt"/>
              </a:rPr>
              <a:t>calculent l’impact relatif de chaque variable en comparant ce qu’un modèle prédit avec et sans cette variable</a:t>
            </a:r>
          </a:p>
          <a:p>
            <a:pPr lvl="1">
              <a:spcBef>
                <a:spcPts val="600"/>
              </a:spcBef>
            </a:pPr>
            <a:r>
              <a:rPr lang="fr-FR" sz="1800" b="1" dirty="0">
                <a:solidFill>
                  <a:srgbClr val="000000"/>
                </a:solidFill>
                <a:latin typeface="+mj-lt"/>
              </a:rPr>
              <a:t>Intelligibilité globale </a:t>
            </a:r>
            <a:r>
              <a:rPr lang="fr-FR" sz="1800" dirty="0">
                <a:solidFill>
                  <a:srgbClr val="000000"/>
                </a:solidFill>
                <a:latin typeface="+mj-lt"/>
              </a:rPr>
              <a:t>du modèle </a:t>
            </a:r>
            <a:r>
              <a:rPr lang="fr-FR" sz="1800" b="0" i="0" dirty="0">
                <a:solidFill>
                  <a:srgbClr val="040C28"/>
                </a:solidFill>
                <a:effectLst/>
                <a:latin typeface="+mj-lt"/>
              </a:rPr>
              <a:t>cherche à expliquer </a:t>
            </a:r>
            <a:r>
              <a:rPr lang="fr-FR" sz="1800" b="0" i="0" dirty="0">
                <a:solidFill>
                  <a:srgbClr val="1F1F1F"/>
                </a:solidFill>
                <a:effectLst/>
                <a:latin typeface="+mj-lt"/>
              </a:rPr>
              <a:t>quelles sont les variables les plus importantes en moyenne pour le modèle</a:t>
            </a:r>
            <a:endParaRPr lang="fr-FR" sz="1800" dirty="0">
              <a:solidFill>
                <a:srgbClr val="1F1F1F"/>
              </a:solidFill>
              <a:latin typeface="+mj-lt"/>
            </a:endParaRPr>
          </a:p>
          <a:p>
            <a:pPr lvl="1">
              <a:spcBef>
                <a:spcPts val="600"/>
              </a:spcBef>
            </a:pPr>
            <a:r>
              <a:rPr lang="fr-FR" sz="1800" b="0" i="0" dirty="0">
                <a:solidFill>
                  <a:srgbClr val="1F1F1F"/>
                </a:solidFill>
                <a:effectLst/>
                <a:latin typeface="+mj-lt"/>
              </a:rPr>
              <a:t>Les points rouges représentent des valeurs élevées de la variable et les points bleus des valeurs basses de la variable</a:t>
            </a:r>
          </a:p>
          <a:p>
            <a:pPr lvl="2">
              <a:spcBef>
                <a:spcPts val="600"/>
              </a:spcBef>
            </a:pPr>
            <a:r>
              <a:rPr lang="fr-FR" sz="1800" b="1" dirty="0">
                <a:solidFill>
                  <a:srgbClr val="1F1F1F"/>
                </a:solidFill>
                <a:latin typeface="+mj-lt"/>
              </a:rPr>
              <a:t>EXT_SOURCE 2 </a:t>
            </a:r>
            <a:r>
              <a:rPr lang="fr-FR" sz="1800" dirty="0">
                <a:solidFill>
                  <a:srgbClr val="1F1F1F"/>
                </a:solidFill>
                <a:latin typeface="+mj-lt"/>
              </a:rPr>
              <a:t>: Scores normalisé à partir d'une source de données externe, plus elle est faible et plus la valeur SHAP est élevé et la probabilité de défaut du client est élevée.</a:t>
            </a:r>
            <a:endParaRPr lang="fr-FR" sz="1800" b="0" i="0" dirty="0">
              <a:solidFill>
                <a:srgbClr val="1F1F1F"/>
              </a:solidFill>
              <a:effectLst/>
              <a:latin typeface="+mj-lt"/>
            </a:endParaRPr>
          </a:p>
          <a:p>
            <a:pPr lvl="2">
              <a:spcBef>
                <a:spcPts val="600"/>
              </a:spcBef>
            </a:pPr>
            <a:r>
              <a:rPr lang="fr-FR" sz="1800" b="1" i="0" dirty="0">
                <a:solidFill>
                  <a:srgbClr val="1F1F1F"/>
                </a:solidFill>
                <a:effectLst/>
                <a:latin typeface="+mj-lt"/>
              </a:rPr>
              <a:t>CO</a:t>
            </a:r>
            <a:r>
              <a:rPr lang="fr-FR" sz="1800" b="1" dirty="0">
                <a:solidFill>
                  <a:srgbClr val="1F1F1F"/>
                </a:solidFill>
                <a:latin typeface="+mj-lt"/>
              </a:rPr>
              <a:t>DE_GENDER </a:t>
            </a:r>
            <a:r>
              <a:rPr lang="fr-FR" sz="1800" dirty="0">
                <a:solidFill>
                  <a:srgbClr val="1F1F1F"/>
                </a:solidFill>
                <a:latin typeface="+mj-lt"/>
              </a:rPr>
              <a:t>(0 = H, 1=F), plus </a:t>
            </a:r>
            <a:r>
              <a:rPr lang="fr-FR" sz="1800" dirty="0" err="1">
                <a:solidFill>
                  <a:srgbClr val="1F1F1F"/>
                </a:solidFill>
                <a:latin typeface="+mj-lt"/>
              </a:rPr>
              <a:t>code_gender</a:t>
            </a:r>
            <a:r>
              <a:rPr lang="fr-FR" sz="1800" dirty="0">
                <a:solidFill>
                  <a:srgbClr val="1F1F1F"/>
                </a:solidFill>
                <a:latin typeface="+mj-lt"/>
              </a:rPr>
              <a:t> est faible (homme) plus la probabilité de défaut prédite est élevée</a:t>
            </a:r>
          </a:p>
          <a:p>
            <a:pPr lvl="1">
              <a:spcBef>
                <a:spcPts val="600"/>
              </a:spcBef>
            </a:pPr>
            <a:endParaRPr lang="fr-FR" sz="1800" b="0" i="0" dirty="0">
              <a:solidFill>
                <a:srgbClr val="1F1F1F"/>
              </a:solidFill>
              <a:effectLst/>
              <a:latin typeface="+mj-lt"/>
            </a:endParaRPr>
          </a:p>
          <a:p>
            <a:pPr lvl="1">
              <a:spcBef>
                <a:spcPts val="600"/>
              </a:spcBef>
            </a:pPr>
            <a:endParaRPr lang="fr-FR" sz="1800" dirty="0">
              <a:latin typeface="+mj-lt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11B217B-7453-0560-6AEB-E02F3CD01F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4050" y="1289955"/>
            <a:ext cx="6802007" cy="5439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9687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99BFCFB-3491-5147-9494-F5932B26FC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">
            <a:extLst>
              <a:ext uri="{FF2B5EF4-FFF2-40B4-BE49-F238E27FC236}">
                <a16:creationId xmlns:a16="http://schemas.microsoft.com/office/drawing/2014/main" id="{95D7D9DB-ED2C-F703-9299-133AEE319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057" y="527955"/>
            <a:ext cx="5851344" cy="696686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>
                <a:solidFill>
                  <a:schemeClr val="tx1"/>
                </a:solidFill>
              </a:rPr>
              <a:t>Interprétabilité Locale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E6EF76E-F285-85BC-469F-1D88086AEFD4}"/>
              </a:ext>
            </a:extLst>
          </p:cNvPr>
          <p:cNvSpPr/>
          <p:nvPr/>
        </p:nvSpPr>
        <p:spPr>
          <a:xfrm>
            <a:off x="566057" y="2057400"/>
            <a:ext cx="2253343" cy="217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7136DA-0B73-B469-921F-165CD087DCD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66057" y="1359383"/>
            <a:ext cx="9239424" cy="1167486"/>
          </a:xfrm>
        </p:spPr>
        <p:txBody>
          <a:bodyPr rtlCol="0">
            <a:noAutofit/>
          </a:bodyPr>
          <a:lstStyle>
            <a:defPPr>
              <a:defRPr lang="fr-FR"/>
            </a:defPPr>
          </a:lstStyle>
          <a:p>
            <a:pPr lvl="1">
              <a:spcBef>
                <a:spcPts val="600"/>
              </a:spcBef>
            </a:pPr>
            <a:r>
              <a:rPr lang="fr-FR" sz="1800" b="1" dirty="0">
                <a:solidFill>
                  <a:srgbClr val="000000"/>
                </a:solidFill>
                <a:latin typeface="+mj-lt"/>
              </a:rPr>
              <a:t>I</a:t>
            </a:r>
            <a:r>
              <a:rPr lang="fr-FR" sz="1800" b="1" i="0" dirty="0">
                <a:solidFill>
                  <a:srgbClr val="000000"/>
                </a:solidFill>
                <a:effectLst/>
                <a:latin typeface="+mj-lt"/>
              </a:rPr>
              <a:t>ntelligibilité</a:t>
            </a:r>
            <a:r>
              <a:rPr lang="fr-FR" sz="1800" b="0" i="0" dirty="0">
                <a:solidFill>
                  <a:srgbClr val="000000"/>
                </a:solidFill>
                <a:effectLst/>
                <a:latin typeface="+mj-lt"/>
              </a:rPr>
              <a:t> </a:t>
            </a:r>
            <a:r>
              <a:rPr lang="fr-FR" sz="1800" b="1" i="1" dirty="0">
                <a:solidFill>
                  <a:srgbClr val="000000"/>
                </a:solidFill>
                <a:effectLst/>
                <a:latin typeface="+mj-lt"/>
              </a:rPr>
              <a:t>locale</a:t>
            </a:r>
            <a:r>
              <a:rPr lang="fr-FR" sz="1800" b="0" i="0" dirty="0">
                <a:solidFill>
                  <a:srgbClr val="000000"/>
                </a:solidFill>
                <a:effectLst/>
                <a:latin typeface="+mj-lt"/>
              </a:rPr>
              <a:t>, consiste à expliquer la prévision </a:t>
            </a:r>
            <a:r>
              <a:rPr lang="fr-FR" sz="1800" b="0" i="1" dirty="0">
                <a:solidFill>
                  <a:srgbClr val="000000"/>
                </a:solidFill>
                <a:effectLst/>
                <a:latin typeface="+mj-lt"/>
              </a:rPr>
              <a:t>f(x)</a:t>
            </a:r>
            <a:r>
              <a:rPr lang="fr-FR" sz="1800" b="0" i="0" dirty="0">
                <a:solidFill>
                  <a:srgbClr val="000000"/>
                </a:solidFill>
                <a:effectLst/>
                <a:latin typeface="+mj-lt"/>
              </a:rPr>
              <a:t> d’un modèle pour un individu </a:t>
            </a:r>
            <a:r>
              <a:rPr lang="fr-FR" sz="1800" b="0" i="1" dirty="0">
                <a:solidFill>
                  <a:srgbClr val="000000"/>
                </a:solidFill>
                <a:effectLst/>
                <a:latin typeface="+mj-lt"/>
              </a:rPr>
              <a:t>x</a:t>
            </a:r>
            <a:r>
              <a:rPr lang="fr-FR" sz="1800" b="0" i="0" dirty="0">
                <a:solidFill>
                  <a:srgbClr val="000000"/>
                </a:solidFill>
                <a:effectLst/>
                <a:latin typeface="+mj-lt"/>
              </a:rPr>
              <a:t> donné</a:t>
            </a:r>
          </a:p>
          <a:p>
            <a:pPr lvl="1">
              <a:spcBef>
                <a:spcPts val="600"/>
              </a:spcBef>
            </a:pPr>
            <a:r>
              <a:rPr lang="fr-FR" sz="1800" dirty="0">
                <a:latin typeface="+mj-lt"/>
              </a:rPr>
              <a:t>En rouge, les variables qui ont un </a:t>
            </a:r>
            <a:r>
              <a:rPr lang="fr-FR" sz="1800" b="1" dirty="0">
                <a:latin typeface="+mj-lt"/>
              </a:rPr>
              <a:t>impact positif </a:t>
            </a:r>
            <a:r>
              <a:rPr lang="fr-FR" sz="1800" dirty="0">
                <a:latin typeface="+mj-lt"/>
              </a:rPr>
              <a:t>(contribuent à ce que la </a:t>
            </a:r>
            <a:r>
              <a:rPr lang="fr-FR" sz="1800" dirty="0" err="1">
                <a:latin typeface="+mj-lt"/>
              </a:rPr>
              <a:t>prédiction</a:t>
            </a:r>
            <a:r>
              <a:rPr lang="fr-FR" sz="1800" dirty="0">
                <a:latin typeface="+mj-lt"/>
              </a:rPr>
              <a:t> soit plus </a:t>
            </a:r>
            <a:r>
              <a:rPr lang="fr-FR" sz="1800" dirty="0" err="1">
                <a:latin typeface="+mj-lt"/>
              </a:rPr>
              <a:t>élevée</a:t>
            </a:r>
            <a:r>
              <a:rPr lang="fr-FR" sz="1800" dirty="0">
                <a:latin typeface="+mj-lt"/>
              </a:rPr>
              <a:t> que la valeur de base) et, en bleu, celles ayant </a:t>
            </a:r>
            <a:r>
              <a:rPr lang="fr-FR" sz="1800" b="1" dirty="0">
                <a:latin typeface="+mj-lt"/>
              </a:rPr>
              <a:t>un impact </a:t>
            </a:r>
            <a:r>
              <a:rPr lang="fr-FR" sz="1800" b="1" dirty="0" err="1">
                <a:latin typeface="+mj-lt"/>
              </a:rPr>
              <a:t>négatif</a:t>
            </a:r>
            <a:r>
              <a:rPr lang="fr-FR" sz="1800" b="1" dirty="0">
                <a:latin typeface="+mj-lt"/>
              </a:rPr>
              <a:t> </a:t>
            </a:r>
            <a:r>
              <a:rPr lang="fr-FR" sz="1800" dirty="0">
                <a:latin typeface="+mj-lt"/>
              </a:rPr>
              <a:t>(contribuent à ce que la </a:t>
            </a:r>
            <a:r>
              <a:rPr lang="fr-FR" sz="1800" dirty="0" err="1">
                <a:latin typeface="+mj-lt"/>
              </a:rPr>
              <a:t>prédiction</a:t>
            </a:r>
            <a:r>
              <a:rPr lang="fr-FR" sz="1800" dirty="0">
                <a:latin typeface="+mj-lt"/>
              </a:rPr>
              <a:t> soit plus basse que la valeur de base)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01FC6D2-AB3E-FDDE-3438-A357E9AF29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313" y="2720017"/>
            <a:ext cx="10539373" cy="1714649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67B3594-155A-1346-1601-1768D4FE9B74}"/>
              </a:ext>
            </a:extLst>
          </p:cNvPr>
          <p:cNvSpPr txBox="1"/>
          <p:nvPr/>
        </p:nvSpPr>
        <p:spPr>
          <a:xfrm>
            <a:off x="566057" y="4627815"/>
            <a:ext cx="106207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 client est prédit </a:t>
            </a:r>
            <a:r>
              <a:rPr lang="fr-FR" b="1" dirty="0"/>
              <a:t>classe 1</a:t>
            </a:r>
            <a:r>
              <a:rPr lang="fr-FR" dirty="0"/>
              <a:t> avec une </a:t>
            </a:r>
            <a:r>
              <a:rPr lang="fr-FR" b="1" dirty="0"/>
              <a:t>probabilité de défaut de paiement de 51,5%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Les variables ayant contribué à augmenter le score sont EXT_SOURCE_2, PAYMENT_RATE, AMT_ANNUITY et AMT_GOODS_PRICES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L’âge du client, à l’inverse, contribue à diminuer la probabilité de défaut de paiement.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Ce client se situe au dessus de la moyenne des valeurs de prédiction des clients (base value) qui est à 0,3847.</a:t>
            </a:r>
          </a:p>
        </p:txBody>
      </p:sp>
    </p:spTree>
    <p:extLst>
      <p:ext uri="{BB962C8B-B14F-4D97-AF65-F5344CB8AC3E}">
        <p14:creationId xmlns:p14="http://schemas.microsoft.com/office/powerpoint/2010/main" val="3428823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59" y="624840"/>
            <a:ext cx="2941320" cy="1325879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sz="4800" dirty="0"/>
              <a:t>Contenu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4359" y="2336346"/>
            <a:ext cx="6787747" cy="3708517"/>
          </a:xfrm>
        </p:spPr>
        <p:txBody>
          <a:bodyPr tIns="457200" rtlCol="0">
            <a:normAutofit/>
          </a:bodyPr>
          <a:lstStyle>
            <a:defPPr>
              <a:defRPr lang="fr-FR"/>
            </a:defPPr>
          </a:lstStyle>
          <a:p>
            <a:pPr rtl="0">
              <a:lnSpc>
                <a:spcPct val="100000"/>
              </a:lnSpc>
              <a:spcBef>
                <a:spcPts val="0"/>
              </a:spcBef>
            </a:pPr>
            <a:r>
              <a:rPr lang="fr-FR" sz="2800" dirty="0"/>
              <a:t>Problématique et Jeu de données</a:t>
            </a:r>
          </a:p>
          <a:p>
            <a:pPr rtl="0">
              <a:lnSpc>
                <a:spcPct val="100000"/>
              </a:lnSpc>
              <a:spcBef>
                <a:spcPts val="0"/>
              </a:spcBef>
            </a:pPr>
            <a:r>
              <a:rPr lang="fr-FR" sz="2800" dirty="0"/>
              <a:t>Preprocessing &amp; </a:t>
            </a:r>
            <a:r>
              <a:rPr lang="fr-FR" sz="2800" dirty="0" err="1"/>
              <a:t>Feature</a:t>
            </a:r>
            <a:r>
              <a:rPr lang="fr-FR" sz="2800" dirty="0"/>
              <a:t> Engineering </a:t>
            </a:r>
          </a:p>
          <a:p>
            <a:pPr rtl="0">
              <a:lnSpc>
                <a:spcPct val="100000"/>
              </a:lnSpc>
              <a:spcBef>
                <a:spcPts val="0"/>
              </a:spcBef>
            </a:pPr>
            <a:r>
              <a:rPr lang="fr-FR" sz="2800" dirty="0"/>
              <a:t>Modélisation</a:t>
            </a:r>
          </a:p>
          <a:p>
            <a:pPr rtl="0">
              <a:lnSpc>
                <a:spcPct val="100000"/>
              </a:lnSpc>
              <a:spcBef>
                <a:spcPts val="0"/>
              </a:spcBef>
            </a:pPr>
            <a:r>
              <a:rPr lang="fr-FR" sz="2800" dirty="0"/>
              <a:t>Interprétation Locale &amp; Globale</a:t>
            </a:r>
          </a:p>
          <a:p>
            <a:pPr rtl="0">
              <a:lnSpc>
                <a:spcPct val="100000"/>
              </a:lnSpc>
              <a:spcBef>
                <a:spcPts val="0"/>
              </a:spcBef>
            </a:pPr>
            <a:r>
              <a:rPr lang="fr-FR" sz="2800" dirty="0"/>
              <a:t>Pipeline déploiement &amp; Dashboard</a:t>
            </a:r>
          </a:p>
          <a:p>
            <a:pPr rtl="0">
              <a:lnSpc>
                <a:spcPct val="100000"/>
              </a:lnSpc>
              <a:spcBef>
                <a:spcPts val="0"/>
              </a:spcBef>
            </a:pPr>
            <a:r>
              <a:rPr lang="fr-FR" sz="2800" dirty="0"/>
              <a:t>Data Drift</a:t>
            </a:r>
          </a:p>
          <a:p>
            <a:pPr rtl="0">
              <a:lnSpc>
                <a:spcPct val="100000"/>
              </a:lnSpc>
              <a:spcBef>
                <a:spcPts val="0"/>
              </a:spcBef>
            </a:pPr>
            <a:r>
              <a:rPr lang="fr-FR" sz="2800" dirty="0"/>
              <a:t>Limites &amp; Améliorations</a:t>
            </a:r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31E500E-137F-02D0-A698-6E839F29A9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>
            <a:extLst>
              <a:ext uri="{FF2B5EF4-FFF2-40B4-BE49-F238E27FC236}">
                <a16:creationId xmlns:a16="http://schemas.microsoft.com/office/drawing/2014/main" id="{D006FA3F-DD41-0B1A-0C04-A8FA9ACAE8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55476" y="1970313"/>
            <a:ext cx="6012724" cy="1809205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>
                <a:solidFill>
                  <a:schemeClr val="tx1"/>
                </a:solidFill>
              </a:rPr>
              <a:t>Pipeline de déploiement</a:t>
            </a:r>
          </a:p>
        </p:txBody>
      </p:sp>
    </p:spTree>
    <p:extLst>
      <p:ext uri="{BB962C8B-B14F-4D97-AF65-F5344CB8AC3E}">
        <p14:creationId xmlns:p14="http://schemas.microsoft.com/office/powerpoint/2010/main" val="17657836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B253519-4A19-EBA3-621C-99F9AE78E3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">
            <a:extLst>
              <a:ext uri="{FF2B5EF4-FFF2-40B4-BE49-F238E27FC236}">
                <a16:creationId xmlns:a16="http://schemas.microsoft.com/office/drawing/2014/main" id="{C99760DB-C369-83B2-08A2-3A63A0826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057" y="480468"/>
            <a:ext cx="7560076" cy="855370"/>
          </a:xfrm>
        </p:spPr>
        <p:txBody>
          <a:bodyPr rtlCol="0"/>
          <a:lstStyle>
            <a:defPPr>
              <a:defRPr lang="fr-FR"/>
            </a:defPPr>
          </a:lstStyle>
          <a:p>
            <a:pPr rtl="0">
              <a:lnSpc>
                <a:spcPct val="70000"/>
              </a:lnSpc>
            </a:pPr>
            <a:r>
              <a:rPr lang="fr-FR" dirty="0">
                <a:solidFill>
                  <a:schemeClr val="tx1"/>
                </a:solidFill>
              </a:rPr>
              <a:t>Pipeline de déploiement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5F58678-65E8-C7A5-0D99-92667E74B163}"/>
              </a:ext>
            </a:extLst>
          </p:cNvPr>
          <p:cNvSpPr/>
          <p:nvPr/>
        </p:nvSpPr>
        <p:spPr>
          <a:xfrm>
            <a:off x="566057" y="2057400"/>
            <a:ext cx="2253343" cy="217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79759111-23E7-8A8B-599D-EE61AFA6C7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788" y="1576648"/>
            <a:ext cx="8607126" cy="4989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3550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F53FE5-CD04-D3D8-92CB-E14C8D0FAE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">
            <a:extLst>
              <a:ext uri="{FF2B5EF4-FFF2-40B4-BE49-F238E27FC236}">
                <a16:creationId xmlns:a16="http://schemas.microsoft.com/office/drawing/2014/main" id="{A0075073-5BE5-E923-B86B-B5EF8CE37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877" y="323380"/>
            <a:ext cx="6927778" cy="645263"/>
          </a:xfrm>
        </p:spPr>
        <p:txBody>
          <a:bodyPr rtlCol="0"/>
          <a:lstStyle>
            <a:defPPr>
              <a:defRPr lang="fr-FR"/>
            </a:defPPr>
          </a:lstStyle>
          <a:p>
            <a:pPr rtl="0">
              <a:lnSpc>
                <a:spcPct val="70000"/>
              </a:lnSpc>
            </a:pPr>
            <a:r>
              <a:rPr lang="fr-FR" dirty="0">
                <a:solidFill>
                  <a:schemeClr val="tx1"/>
                </a:solidFill>
              </a:rPr>
              <a:t>Pipeline de déploiement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F3CC98-0D6B-FFD4-BD36-CE45259B0AB8}"/>
              </a:ext>
            </a:extLst>
          </p:cNvPr>
          <p:cNvSpPr/>
          <p:nvPr/>
        </p:nvSpPr>
        <p:spPr>
          <a:xfrm>
            <a:off x="566057" y="2057400"/>
            <a:ext cx="2253343" cy="217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84A9013C-3E63-DB33-4DA3-164B088949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4655" y="3429000"/>
            <a:ext cx="1910229" cy="3137101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B277E863-E00C-7390-F546-4DB0E87B6F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4764" y="4356228"/>
            <a:ext cx="1731545" cy="2209873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A6CD457B-A678-4231-3438-AB0273EB79E7}"/>
              </a:ext>
            </a:extLst>
          </p:cNvPr>
          <p:cNvSpPr txBox="1"/>
          <p:nvPr/>
        </p:nvSpPr>
        <p:spPr>
          <a:xfrm>
            <a:off x="406877" y="1129716"/>
            <a:ext cx="55463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Commits</a:t>
            </a:r>
            <a:r>
              <a:rPr lang="fr-FR" dirty="0"/>
              <a:t> dans un repository GitHub </a:t>
            </a:r>
            <a:r>
              <a:rPr lang="fr-FR" sz="1800" dirty="0">
                <a:hlinkClick r:id="rId5"/>
              </a:rPr>
              <a:t>https://github.com/flys-lf/deploiement_api</a:t>
            </a:r>
            <a:r>
              <a:rPr lang="fr-FR" sz="1800" dirty="0"/>
              <a:t> 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Pipeline CI/CD avec GitHub Actions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/>
              <a:t>Build</a:t>
            </a:r>
            <a:r>
              <a:rPr lang="fr-FR" dirty="0"/>
              <a:t> de l’environnement avec </a:t>
            </a:r>
            <a:r>
              <a:rPr lang="fr-FR" dirty="0" err="1"/>
              <a:t>Poetry</a:t>
            </a:r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Exécution des tests unitaires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Exécution du déploiement de l’API sur Azure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DA4B681-9076-CEF4-4E50-AC6E4A5121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92821" y="1062292"/>
            <a:ext cx="4653869" cy="2258912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2ACDF52D-97E9-3F6F-4881-A461ADBCEACC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85000"/>
          </a:blip>
          <a:stretch>
            <a:fillRect/>
          </a:stretch>
        </p:blipFill>
        <p:spPr>
          <a:xfrm>
            <a:off x="515312" y="3134599"/>
            <a:ext cx="6623736" cy="2443257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83882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760201D-6F74-D2EC-E5F4-BE15EB6A36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">
            <a:extLst>
              <a:ext uri="{FF2B5EF4-FFF2-40B4-BE49-F238E27FC236}">
                <a16:creationId xmlns:a16="http://schemas.microsoft.com/office/drawing/2014/main" id="{AB5A3B94-9B5D-72ED-6E16-D17C4A73B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057" y="527955"/>
            <a:ext cx="6904786" cy="696686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>
                <a:solidFill>
                  <a:schemeClr val="tx1"/>
                </a:solidFill>
              </a:rPr>
              <a:t>Exemple </a:t>
            </a:r>
            <a:r>
              <a:rPr lang="fr-FR" dirty="0" err="1">
                <a:solidFill>
                  <a:schemeClr val="tx1"/>
                </a:solidFill>
              </a:rPr>
              <a:t>scoring</a:t>
            </a:r>
            <a:r>
              <a:rPr lang="fr-FR" dirty="0">
                <a:solidFill>
                  <a:schemeClr val="tx1"/>
                </a:solidFill>
              </a:rPr>
              <a:t> client API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4DF4E33-4301-B774-4CE1-92385A4053AA}"/>
              </a:ext>
            </a:extLst>
          </p:cNvPr>
          <p:cNvSpPr/>
          <p:nvPr/>
        </p:nvSpPr>
        <p:spPr>
          <a:xfrm>
            <a:off x="566057" y="2057400"/>
            <a:ext cx="2253343" cy="217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FE15D13-5E3B-F989-8EEA-C13749B92E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756" y="2325639"/>
            <a:ext cx="3915324" cy="352474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275A08E5-6501-5059-55A5-C7529F0BB5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919" y="2798219"/>
            <a:ext cx="3267531" cy="1057423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17674D7D-0DC5-A0E8-D9C8-15537D8FEAE9}"/>
              </a:ext>
            </a:extLst>
          </p:cNvPr>
          <p:cNvSpPr txBox="1"/>
          <p:nvPr/>
        </p:nvSpPr>
        <p:spPr>
          <a:xfrm>
            <a:off x="566057" y="1313088"/>
            <a:ext cx="8490395" cy="1123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700" dirty="0">
                <a:latin typeface="+mj-lt"/>
              </a:rPr>
              <a:t>API de prédiction déployé sur le Cloud avec Microsoft Azure </a:t>
            </a:r>
            <a:r>
              <a:rPr lang="fr-FR" sz="1700" dirty="0" err="1">
                <a:latin typeface="+mj-lt"/>
              </a:rPr>
              <a:t>AppService</a:t>
            </a:r>
            <a:endParaRPr lang="fr-FR" sz="17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700" dirty="0">
                <a:latin typeface="+mj-lt"/>
              </a:rPr>
              <a:t>URL API :  </a:t>
            </a:r>
            <a:r>
              <a:rPr lang="fr-FR" sz="1700" dirty="0">
                <a:latin typeface="+mj-lt"/>
                <a:hlinkClick r:id="rId5"/>
              </a:rPr>
              <a:t>https://scoringapi-ewckf3cxfrdbadhw.northeurope-01.azurewebsites.net/</a:t>
            </a:r>
            <a:r>
              <a:rPr lang="fr-FR" sz="1700" dirty="0">
                <a:latin typeface="+mj-lt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700" dirty="0">
                <a:latin typeface="+mj-lt"/>
              </a:rPr>
              <a:t>Appel de l’API sur le cloud pour la prédiction du </a:t>
            </a:r>
            <a:r>
              <a:rPr lang="fr-FR" sz="1700" dirty="0" err="1">
                <a:latin typeface="+mj-lt"/>
              </a:rPr>
              <a:t>scoring</a:t>
            </a:r>
            <a:r>
              <a:rPr lang="fr-FR" sz="1700" dirty="0">
                <a:latin typeface="+mj-lt"/>
              </a:rPr>
              <a:t> client via un </a:t>
            </a:r>
            <a:r>
              <a:rPr lang="fr-FR" sz="1700" dirty="0" err="1">
                <a:latin typeface="+mj-lt"/>
              </a:rPr>
              <a:t>dashboard</a:t>
            </a:r>
            <a:r>
              <a:rPr lang="fr-FR" sz="1700" dirty="0">
                <a:latin typeface="+mj-lt"/>
              </a:rPr>
              <a:t> </a:t>
            </a:r>
            <a:r>
              <a:rPr lang="fr-FR" sz="1700" dirty="0" err="1">
                <a:latin typeface="+mj-lt"/>
              </a:rPr>
              <a:t>Streamlit</a:t>
            </a:r>
            <a:endParaRPr lang="fr-FR" sz="17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600" dirty="0">
              <a:latin typeface="+mj-lt"/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9CFFD479-E749-411D-C651-82CC7FFD33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6057" y="4484114"/>
            <a:ext cx="7277731" cy="1310754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E9278492-A85D-A789-746B-5574E3F174A4}"/>
              </a:ext>
            </a:extLst>
          </p:cNvPr>
          <p:cNvSpPr txBox="1"/>
          <p:nvPr/>
        </p:nvSpPr>
        <p:spPr>
          <a:xfrm>
            <a:off x="566057" y="4059519"/>
            <a:ext cx="560776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700" kern="1200" dirty="0">
                <a:solidFill>
                  <a:srgbClr val="000000"/>
                </a:solidFill>
                <a:effectLst/>
                <a:latin typeface="Aptos Display" panose="020B0004020202020204" pitchFamily="34" charset="0"/>
                <a:ea typeface="+mn-ea"/>
                <a:cs typeface="+mn-cs"/>
              </a:rPr>
              <a:t>Exemple de </a:t>
            </a:r>
            <a:r>
              <a:rPr lang="fr-FR" sz="1700" kern="1200" dirty="0" err="1">
                <a:solidFill>
                  <a:srgbClr val="000000"/>
                </a:solidFill>
                <a:effectLst/>
                <a:latin typeface="Aptos Display" panose="020B0004020202020204" pitchFamily="34" charset="0"/>
                <a:ea typeface="+mn-ea"/>
                <a:cs typeface="+mn-cs"/>
              </a:rPr>
              <a:t>scoring</a:t>
            </a:r>
            <a:r>
              <a:rPr lang="fr-FR" sz="1700" kern="1200" dirty="0">
                <a:solidFill>
                  <a:srgbClr val="000000"/>
                </a:solidFill>
                <a:effectLst/>
                <a:latin typeface="Aptos Display" panose="020B0004020202020204" pitchFamily="34" charset="0"/>
                <a:ea typeface="+mn-ea"/>
                <a:cs typeface="+mn-cs"/>
              </a:rPr>
              <a:t> client via appel d’API :</a:t>
            </a:r>
            <a:endParaRPr lang="fr-FR" sz="1700" dirty="0"/>
          </a:p>
        </p:txBody>
      </p:sp>
    </p:spTree>
    <p:extLst>
      <p:ext uri="{BB962C8B-B14F-4D97-AF65-F5344CB8AC3E}">
        <p14:creationId xmlns:p14="http://schemas.microsoft.com/office/powerpoint/2010/main" val="34548678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80AD055-D246-9E39-C595-9BC9A64F12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">
            <a:extLst>
              <a:ext uri="{FF2B5EF4-FFF2-40B4-BE49-F238E27FC236}">
                <a16:creationId xmlns:a16="http://schemas.microsoft.com/office/drawing/2014/main" id="{A0EC8C70-DAE9-EFA4-3BFA-AF768112F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057" y="516192"/>
            <a:ext cx="8500123" cy="568310"/>
          </a:xfrm>
        </p:spPr>
        <p:txBody>
          <a:bodyPr rtlCol="0"/>
          <a:lstStyle>
            <a:defPPr>
              <a:defRPr lang="fr-FR"/>
            </a:defPPr>
          </a:lstStyle>
          <a:p>
            <a:pPr rtl="0">
              <a:lnSpc>
                <a:spcPct val="70000"/>
              </a:lnSpc>
            </a:pPr>
            <a:r>
              <a:rPr lang="fr-FR" dirty="0">
                <a:solidFill>
                  <a:schemeClr val="tx1"/>
                </a:solidFill>
              </a:rPr>
              <a:t>Analyse d’un cas de refus de crédit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D80AB5-B390-B27D-0A35-923321202DA1}"/>
              </a:ext>
            </a:extLst>
          </p:cNvPr>
          <p:cNvSpPr/>
          <p:nvPr/>
        </p:nvSpPr>
        <p:spPr>
          <a:xfrm>
            <a:off x="566057" y="2057400"/>
            <a:ext cx="2253343" cy="217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82C16FA-1889-C342-6486-315F84355C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057" y="3398660"/>
            <a:ext cx="10194587" cy="1476011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27DDCCA5-9020-BA1E-DF2D-341270022448}"/>
              </a:ext>
            </a:extLst>
          </p:cNvPr>
          <p:cNvSpPr txBox="1"/>
          <p:nvPr/>
        </p:nvSpPr>
        <p:spPr>
          <a:xfrm>
            <a:off x="381230" y="4922796"/>
            <a:ext cx="106207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Le client est prédit </a:t>
            </a:r>
            <a:r>
              <a:rPr lang="fr-FR" sz="1600" b="1" dirty="0"/>
              <a:t>classe 1</a:t>
            </a:r>
            <a:r>
              <a:rPr lang="fr-FR" sz="1600" dirty="0"/>
              <a:t> avec une </a:t>
            </a:r>
            <a:r>
              <a:rPr lang="fr-FR" sz="1600" b="1" dirty="0"/>
              <a:t>probabilité de défaut de paiement de 68,3%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Les variables ayant contribuées à augmenter le score sont EXT_SOURCE_3, EXT_SOURCE_1, </a:t>
            </a:r>
            <a:r>
              <a:rPr lang="fr-FR" sz="1600" dirty="0" err="1"/>
              <a:t>PREV_NAME_CONTRACT_STATUS_Refused_MEAN</a:t>
            </a:r>
            <a:endParaRPr lang="fr-F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Le Taux de paiement et le fait que le client ait fait des études supérieures, à l’inverse, contribuent à diminuer la probabilité de défaut de paiement.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Ce client se situe au dessus de la moyenne des valeurs de prédiction des clients (base value) qui est à 0,3847.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9FA906D-1EB4-050B-B0DA-339FB7DDCC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057" y="1132627"/>
            <a:ext cx="6034195" cy="2217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6479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359026B-45BA-70D3-7AD8-CAB5756966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>
            <a:extLst>
              <a:ext uri="{FF2B5EF4-FFF2-40B4-BE49-F238E27FC236}">
                <a16:creationId xmlns:a16="http://schemas.microsoft.com/office/drawing/2014/main" id="{95B3697D-CA7E-FA90-73FF-2A4DCB0A39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55476" y="1970313"/>
            <a:ext cx="6012724" cy="1809205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>
                <a:solidFill>
                  <a:schemeClr val="tx1"/>
                </a:solidFill>
              </a:rPr>
              <a:t>Data Drift</a:t>
            </a:r>
          </a:p>
        </p:txBody>
      </p:sp>
    </p:spTree>
    <p:extLst>
      <p:ext uri="{BB962C8B-B14F-4D97-AF65-F5344CB8AC3E}">
        <p14:creationId xmlns:p14="http://schemas.microsoft.com/office/powerpoint/2010/main" val="875340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173C7A5-D7D7-953D-7413-B0B9B465E8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">
            <a:extLst>
              <a:ext uri="{FF2B5EF4-FFF2-40B4-BE49-F238E27FC236}">
                <a16:creationId xmlns:a16="http://schemas.microsoft.com/office/drawing/2014/main" id="{FAA4931F-9132-27EC-9AE2-3B1B780F4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057" y="560599"/>
            <a:ext cx="5851344" cy="696686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>
                <a:solidFill>
                  <a:schemeClr val="tx1"/>
                </a:solidFill>
              </a:rPr>
              <a:t>Data Drift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FB2386A-90FA-BD25-375E-935930587C6E}"/>
              </a:ext>
            </a:extLst>
          </p:cNvPr>
          <p:cNvSpPr/>
          <p:nvPr/>
        </p:nvSpPr>
        <p:spPr>
          <a:xfrm>
            <a:off x="566057" y="2057400"/>
            <a:ext cx="2253343" cy="217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2E6ECBD-0F94-E214-71CC-65AA2E637E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0443" y="1082645"/>
            <a:ext cx="7706248" cy="1453752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96D89CAE-F0B7-E2EA-FAEB-BF40312D81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0444" y="2595785"/>
            <a:ext cx="7706248" cy="3816868"/>
          </a:xfrm>
          <a:prstGeom prst="rect">
            <a:avLst/>
          </a:prstGeom>
        </p:spPr>
      </p:pic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A9062DD8-07DF-D7B9-9624-F5CEA1637A8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23870" y="1321026"/>
            <a:ext cx="3792488" cy="4628032"/>
          </a:xfrm>
        </p:spPr>
        <p:txBody>
          <a:bodyPr rtlCol="0">
            <a:noAutofit/>
          </a:bodyPr>
          <a:lstStyle>
            <a:defPPr>
              <a:defRPr lang="fr-FR"/>
            </a:defPPr>
          </a:lstStyle>
          <a:p>
            <a:pPr lvl="1">
              <a:spcBef>
                <a:spcPts val="600"/>
              </a:spcBef>
            </a:pPr>
            <a:r>
              <a:rPr lang="fr-FR" sz="1700" dirty="0">
                <a:solidFill>
                  <a:srgbClr val="000000"/>
                </a:solidFill>
                <a:latin typeface="+mj-lt"/>
              </a:rPr>
              <a:t>Phénomène du </a:t>
            </a:r>
            <a:r>
              <a:rPr lang="fr-FR" sz="1700" b="1" dirty="0">
                <a:solidFill>
                  <a:srgbClr val="000000"/>
                </a:solidFill>
                <a:latin typeface="+mj-lt"/>
              </a:rPr>
              <a:t>« Data Drift » </a:t>
            </a:r>
            <a:r>
              <a:rPr lang="fr-FR" sz="1700" dirty="0">
                <a:solidFill>
                  <a:srgbClr val="000000"/>
                </a:solidFill>
                <a:latin typeface="+mj-lt"/>
              </a:rPr>
              <a:t>: une fois le modèle de prédiction mis en production, il est crucial de surveiller que les données ne dérivent pas par rapport aux données d’entraînement</a:t>
            </a:r>
          </a:p>
          <a:p>
            <a:pPr lvl="1">
              <a:spcBef>
                <a:spcPts val="600"/>
              </a:spcBef>
            </a:pPr>
            <a:r>
              <a:rPr lang="fr-FR" sz="1700" dirty="0">
                <a:solidFill>
                  <a:srgbClr val="000000"/>
                </a:solidFill>
                <a:latin typeface="+mj-lt"/>
              </a:rPr>
              <a:t>Ce problème doit être détecté et anticipé, car il dégrade les performances de prédiction au fur et à mesure du temps</a:t>
            </a:r>
          </a:p>
          <a:p>
            <a:pPr lvl="1">
              <a:spcBef>
                <a:spcPts val="600"/>
              </a:spcBef>
            </a:pPr>
            <a:r>
              <a:rPr lang="fr-FR" sz="1700" dirty="0">
                <a:solidFill>
                  <a:srgbClr val="000000"/>
                </a:solidFill>
                <a:latin typeface="+mj-lt"/>
              </a:rPr>
              <a:t>Calcul du data drift sur un nouveau jeu de données et sur les </a:t>
            </a:r>
            <a:r>
              <a:rPr lang="fr-FR" sz="1700" b="1" dirty="0">
                <a:solidFill>
                  <a:srgbClr val="000000"/>
                </a:solidFill>
                <a:latin typeface="+mj-lt"/>
              </a:rPr>
              <a:t>100 </a:t>
            </a:r>
            <a:r>
              <a:rPr lang="fr-FR" sz="1700" b="1" dirty="0" err="1">
                <a:solidFill>
                  <a:srgbClr val="000000"/>
                </a:solidFill>
                <a:latin typeface="+mj-lt"/>
              </a:rPr>
              <a:t>features</a:t>
            </a:r>
            <a:r>
              <a:rPr lang="fr-FR" sz="1700" b="1" dirty="0">
                <a:solidFill>
                  <a:srgbClr val="000000"/>
                </a:solidFill>
                <a:latin typeface="+mj-lt"/>
              </a:rPr>
              <a:t> les plus importantes</a:t>
            </a:r>
            <a:r>
              <a:rPr lang="fr-FR" sz="1700" dirty="0">
                <a:solidFill>
                  <a:srgbClr val="000000"/>
                </a:solidFill>
                <a:latin typeface="+mj-lt"/>
              </a:rPr>
              <a:t> avec </a:t>
            </a:r>
            <a:r>
              <a:rPr lang="fr-FR" sz="1700" dirty="0" err="1">
                <a:solidFill>
                  <a:srgbClr val="000000"/>
                </a:solidFill>
                <a:latin typeface="+mj-lt"/>
              </a:rPr>
              <a:t>evidently</a:t>
            </a:r>
            <a:endParaRPr lang="fr-FR" sz="1700" dirty="0">
              <a:solidFill>
                <a:srgbClr val="000000"/>
              </a:solidFill>
              <a:latin typeface="+mj-lt"/>
            </a:endParaRPr>
          </a:p>
          <a:p>
            <a:pPr lvl="1">
              <a:spcBef>
                <a:spcPts val="600"/>
              </a:spcBef>
            </a:pPr>
            <a:r>
              <a:rPr lang="fr-FR" sz="1700" b="1" dirty="0">
                <a:solidFill>
                  <a:srgbClr val="000000"/>
                </a:solidFill>
                <a:latin typeface="+mj-lt"/>
              </a:rPr>
              <a:t>14% </a:t>
            </a:r>
            <a:r>
              <a:rPr lang="fr-FR" sz="1700" dirty="0">
                <a:solidFill>
                  <a:srgbClr val="000000"/>
                </a:solidFill>
                <a:latin typeface="+mj-lt"/>
              </a:rPr>
              <a:t>de colonnes avec un drift détecté selon la </a:t>
            </a:r>
            <a:r>
              <a:rPr lang="fr-FR" sz="1700" b="1" dirty="0">
                <a:solidFill>
                  <a:srgbClr val="000000"/>
                </a:solidFill>
                <a:latin typeface="+mj-lt"/>
              </a:rPr>
              <a:t>distance de </a:t>
            </a:r>
            <a:r>
              <a:rPr lang="fr-FR" sz="1700" b="1" dirty="0" err="1">
                <a:solidFill>
                  <a:srgbClr val="000000"/>
                </a:solidFill>
                <a:latin typeface="+mj-lt"/>
              </a:rPr>
              <a:t>Wasserstein</a:t>
            </a:r>
            <a:r>
              <a:rPr lang="fr-FR" sz="170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fr-FR" sz="1700" dirty="0">
                <a:solidFill>
                  <a:srgbClr val="000000"/>
                </a:solidFill>
                <a:latin typeface="+mj-lt"/>
              </a:rPr>
              <a:t>qui mesure la distance entre deux distributions de probabilités sur un espace mathématique donné.</a:t>
            </a:r>
          </a:p>
          <a:p>
            <a:pPr lvl="1">
              <a:spcBef>
                <a:spcPts val="600"/>
              </a:spcBef>
            </a:pPr>
            <a:endParaRPr lang="fr-FR" sz="1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987658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0DA9D4D-71BC-97FE-ABA8-94675CE4DF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>
            <a:extLst>
              <a:ext uri="{FF2B5EF4-FFF2-40B4-BE49-F238E27FC236}">
                <a16:creationId xmlns:a16="http://schemas.microsoft.com/office/drawing/2014/main" id="{2C7BC485-C337-8C3D-0878-7FE671B371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55476" y="1970313"/>
            <a:ext cx="6012724" cy="1809205"/>
          </a:xfrm>
        </p:spPr>
        <p:txBody>
          <a:bodyPr rtlCol="0"/>
          <a:lstStyle>
            <a:defPPr>
              <a:defRPr lang="fr-FR"/>
            </a:defPPr>
          </a:lstStyle>
          <a:p>
            <a:pPr rtl="0">
              <a:lnSpc>
                <a:spcPct val="70000"/>
              </a:lnSpc>
            </a:pPr>
            <a:r>
              <a:rPr lang="fr-FR" dirty="0">
                <a:solidFill>
                  <a:schemeClr val="tx1"/>
                </a:solidFill>
              </a:rPr>
              <a:t>Limites &amp; Améliorations</a:t>
            </a:r>
          </a:p>
        </p:txBody>
      </p:sp>
    </p:spTree>
    <p:extLst>
      <p:ext uri="{BB962C8B-B14F-4D97-AF65-F5344CB8AC3E}">
        <p14:creationId xmlns:p14="http://schemas.microsoft.com/office/powerpoint/2010/main" val="31637932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595D731-EF38-D9DF-870C-088CD77F1C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">
            <a:extLst>
              <a:ext uri="{FF2B5EF4-FFF2-40B4-BE49-F238E27FC236}">
                <a16:creationId xmlns:a16="http://schemas.microsoft.com/office/drawing/2014/main" id="{790D11C3-9848-763D-31D5-6DD246357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274" y="1097933"/>
            <a:ext cx="5406726" cy="765824"/>
          </a:xfrm>
        </p:spPr>
        <p:txBody>
          <a:bodyPr rtlCol="0"/>
          <a:lstStyle>
            <a:defPPr>
              <a:defRPr lang="fr-FR"/>
            </a:defPPr>
          </a:lstStyle>
          <a:p>
            <a:pPr rtl="0">
              <a:lnSpc>
                <a:spcPct val="70000"/>
              </a:lnSpc>
            </a:pPr>
            <a:r>
              <a:rPr lang="fr-FR" dirty="0">
                <a:solidFill>
                  <a:schemeClr val="tx1"/>
                </a:solidFill>
              </a:rPr>
              <a:t>Limites &amp; Améliorations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4762150-1FFF-C777-4156-F5F65DBFF3E4}"/>
              </a:ext>
            </a:extLst>
          </p:cNvPr>
          <p:cNvSpPr/>
          <p:nvPr/>
        </p:nvSpPr>
        <p:spPr>
          <a:xfrm>
            <a:off x="566057" y="2057400"/>
            <a:ext cx="2253343" cy="217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2F37DA4-F1A2-4197-C88A-0C6DE3B64036}"/>
              </a:ext>
            </a:extLst>
          </p:cNvPr>
          <p:cNvSpPr txBox="1"/>
          <p:nvPr/>
        </p:nvSpPr>
        <p:spPr>
          <a:xfrm>
            <a:off x="566057" y="2166257"/>
            <a:ext cx="97647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Une </a:t>
            </a:r>
            <a:r>
              <a:rPr lang="fr-FR" b="1" dirty="0"/>
              <a:t>sélection de </a:t>
            </a:r>
            <a:r>
              <a:rPr lang="fr-FR" b="1" dirty="0" err="1"/>
              <a:t>features</a:t>
            </a:r>
            <a:r>
              <a:rPr lang="fr-FR" b="1" dirty="0"/>
              <a:t> plus poussée et fine </a:t>
            </a:r>
            <a:r>
              <a:rPr lang="fr-FR" dirty="0"/>
              <a:t>en collaboration avec les métiers qui ont une connaissance opérationnelle serait nécessaire pour bien comprendre l’impact de chaque variable et affiner la pertinence du modèle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Cela permettrait également de réduire le nombre de variables, car en pratique l’utilisation de 563 variables est complexe pour un conseiller qui utiliserait l’outil de </a:t>
            </a:r>
            <a:r>
              <a:rPr lang="fr-FR" dirty="0" err="1"/>
              <a:t>scoring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Axe d’amélioration du </a:t>
            </a:r>
            <a:r>
              <a:rPr lang="fr-FR" b="1" dirty="0" err="1"/>
              <a:t>dashboard</a:t>
            </a:r>
            <a:r>
              <a:rPr lang="fr-FR" dirty="0"/>
              <a:t> : L’utilisateur devrait pouvoir ajouter un client à la volée pour accéder à un </a:t>
            </a:r>
            <a:r>
              <a:rPr lang="fr-FR" dirty="0" err="1"/>
              <a:t>scoring</a:t>
            </a:r>
            <a:r>
              <a:rPr lang="fr-FR" dirty="0"/>
              <a:t> client, mais cela impliquerait que toutes les données utilisées pendant l’entraînement soient disponibles pour le nouveau client</a:t>
            </a:r>
          </a:p>
        </p:txBody>
      </p:sp>
    </p:spTree>
    <p:extLst>
      <p:ext uri="{BB962C8B-B14F-4D97-AF65-F5344CB8AC3E}">
        <p14:creationId xmlns:p14="http://schemas.microsoft.com/office/powerpoint/2010/main" val="42399858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>
                <a:solidFill>
                  <a:schemeClr val="tx1"/>
                </a:solidFill>
              </a:rPr>
              <a:t>Merci</a:t>
            </a:r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21633A5-8BE3-D44D-57F3-2EF161376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>
            <a:extLst>
              <a:ext uri="{FF2B5EF4-FFF2-40B4-BE49-F238E27FC236}">
                <a16:creationId xmlns:a16="http://schemas.microsoft.com/office/drawing/2014/main" id="{5AB6D40A-2A0A-AF3D-8CF7-3ECD37765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670814" cy="3291840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>
                <a:solidFill>
                  <a:schemeClr val="tx1"/>
                </a:solidFill>
              </a:rPr>
              <a:t>Problématique &amp; Jeu de données</a:t>
            </a:r>
          </a:p>
        </p:txBody>
      </p:sp>
    </p:spTree>
    <p:extLst>
      <p:ext uri="{BB962C8B-B14F-4D97-AF65-F5344CB8AC3E}">
        <p14:creationId xmlns:p14="http://schemas.microsoft.com/office/powerpoint/2010/main" val="2039059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747" y="1338247"/>
            <a:ext cx="4075611" cy="607954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>
                <a:solidFill>
                  <a:schemeClr val="tx1"/>
                </a:solidFill>
              </a:rPr>
              <a:t>Problématique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097449-5B72-ADA0-3B2D-1CBC160D6B9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70857" y="2524125"/>
            <a:ext cx="7848600" cy="3597470"/>
          </a:xfrm>
        </p:spPr>
        <p:txBody>
          <a:bodyPr rtlCol="0">
            <a:normAutofit fontScale="92500"/>
          </a:bodyPr>
          <a:lstStyle>
            <a:defPPr>
              <a:defRPr lang="fr-FR"/>
            </a:defPPr>
          </a:lstStyle>
          <a:p>
            <a:pPr rtl="0"/>
            <a:r>
              <a:rPr lang="fr-FR" i="0" dirty="0">
                <a:solidFill>
                  <a:srgbClr val="271A38"/>
                </a:solidFill>
                <a:effectLst/>
                <a:latin typeface="+mj-lt"/>
              </a:rPr>
              <a:t>La société </a:t>
            </a:r>
            <a:r>
              <a:rPr lang="fr-FR" b="1" dirty="0">
                <a:solidFill>
                  <a:srgbClr val="271A38"/>
                </a:solidFill>
                <a:latin typeface="+mj-lt"/>
              </a:rPr>
              <a:t>« </a:t>
            </a:r>
            <a:r>
              <a:rPr lang="fr-FR" b="1" i="0" dirty="0">
                <a:solidFill>
                  <a:srgbClr val="271A38"/>
                </a:solidFill>
                <a:effectLst/>
                <a:latin typeface="+mj-lt"/>
              </a:rPr>
              <a:t>Prêt à dépenser » </a:t>
            </a:r>
            <a:r>
              <a:rPr lang="fr-FR" b="0" i="0" dirty="0">
                <a:solidFill>
                  <a:srgbClr val="271A38"/>
                </a:solidFill>
                <a:effectLst/>
                <a:latin typeface="+mj-lt"/>
              </a:rPr>
              <a:t>propose des crédits à la consommation pour des personnes ayant peu ou pas du tout d'historique de prêt.</a:t>
            </a:r>
          </a:p>
          <a:p>
            <a:pPr rtl="0"/>
            <a:r>
              <a:rPr lang="fr-FR" b="1" i="0" dirty="0">
                <a:solidFill>
                  <a:srgbClr val="271A38"/>
                </a:solidFill>
                <a:effectLst/>
                <a:latin typeface="+mj-lt"/>
              </a:rPr>
              <a:t>Objectifs</a:t>
            </a:r>
            <a:r>
              <a:rPr lang="fr-FR" b="0" i="0" dirty="0">
                <a:solidFill>
                  <a:srgbClr val="271A38"/>
                </a:solidFill>
                <a:effectLst/>
                <a:latin typeface="+mj-lt"/>
              </a:rPr>
              <a:t> :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rgbClr val="271A38"/>
                </a:solidFill>
                <a:latin typeface="+mj-lt"/>
              </a:rPr>
              <a:t>Mettre</a:t>
            </a:r>
            <a:r>
              <a:rPr lang="fr-FR" dirty="0">
                <a:solidFill>
                  <a:srgbClr val="271A38"/>
                </a:solidFill>
                <a:latin typeface="+mj-lt"/>
              </a:rPr>
              <a:t> </a:t>
            </a:r>
            <a:r>
              <a:rPr lang="fr-FR" b="1" i="0" dirty="0">
                <a:solidFill>
                  <a:srgbClr val="271A38"/>
                </a:solidFill>
                <a:effectLst/>
                <a:latin typeface="+mj-lt"/>
              </a:rPr>
              <a:t>en œuvre un outil de </a:t>
            </a:r>
            <a:r>
              <a:rPr lang="fr-FR" b="1" i="0" dirty="0" err="1">
                <a:solidFill>
                  <a:srgbClr val="271A38"/>
                </a:solidFill>
                <a:effectLst/>
                <a:latin typeface="+mj-lt"/>
              </a:rPr>
              <a:t>scoring</a:t>
            </a:r>
            <a:r>
              <a:rPr lang="fr-FR" b="1" i="0" dirty="0">
                <a:solidFill>
                  <a:srgbClr val="271A38"/>
                </a:solidFill>
                <a:effectLst/>
                <a:latin typeface="+mj-lt"/>
              </a:rPr>
              <a:t> crédit pour calculer la probabilité </a:t>
            </a:r>
            <a:r>
              <a:rPr lang="fr-FR" b="0" i="0" dirty="0">
                <a:solidFill>
                  <a:srgbClr val="271A38"/>
                </a:solidFill>
                <a:effectLst/>
                <a:latin typeface="+mj-lt"/>
              </a:rPr>
              <a:t>qu’un client rembourse son crédit, puis classifie la demande en crédit accordé ou refusé. 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271A38"/>
                </a:solidFill>
                <a:effectLst/>
                <a:latin typeface="+mj-lt"/>
              </a:rPr>
              <a:t>Développer un </a:t>
            </a:r>
            <a:r>
              <a:rPr lang="fr-FR" b="1" i="0" dirty="0">
                <a:solidFill>
                  <a:srgbClr val="271A38"/>
                </a:solidFill>
                <a:effectLst/>
                <a:latin typeface="+mj-lt"/>
              </a:rPr>
              <a:t>algorithme de classification</a:t>
            </a:r>
            <a:r>
              <a:rPr lang="fr-FR" b="0" i="0" dirty="0">
                <a:solidFill>
                  <a:srgbClr val="271A38"/>
                </a:solidFill>
                <a:effectLst/>
                <a:latin typeface="+mj-lt"/>
              </a:rPr>
              <a:t> en s’appuyant sur des sources de données variées.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rgbClr val="271A38"/>
                </a:solidFill>
                <a:latin typeface="+mj-lt"/>
              </a:rPr>
              <a:t>Transparence sur la décision d’octroi de crédit </a:t>
            </a:r>
            <a:r>
              <a:rPr lang="fr-FR" dirty="0">
                <a:solidFill>
                  <a:srgbClr val="271A38"/>
                </a:solidFill>
                <a:latin typeface="+mj-lt"/>
              </a:rPr>
              <a:t>pour permettre au chargé d’étude et au client de mieux comprendre le score attribué par le modèle.</a:t>
            </a:r>
            <a:endParaRPr lang="fr-FR" b="0" i="0" dirty="0">
              <a:solidFill>
                <a:srgbClr val="271A38"/>
              </a:solidFill>
              <a:effectLst/>
              <a:latin typeface="+mj-lt"/>
            </a:endParaRPr>
          </a:p>
          <a:p>
            <a:pPr rtl="0"/>
            <a:endParaRPr lang="fr-FR" dirty="0">
              <a:solidFill>
                <a:srgbClr val="271A38"/>
              </a:solidFill>
              <a:latin typeface="+mj-lt"/>
            </a:endParaRPr>
          </a:p>
          <a:p>
            <a:pPr rtl="0"/>
            <a:endParaRPr lang="fr-F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88484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0397A41-3BCA-E1C9-D0C7-AE3FACF0D4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6EB4554A-FFAC-65F9-575C-ACB1750069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6703" y="4406198"/>
            <a:ext cx="3553097" cy="2451802"/>
          </a:xfrm>
          <a:prstGeom prst="rect">
            <a:avLst/>
          </a:prstGeom>
        </p:spPr>
      </p:pic>
      <p:sp>
        <p:nvSpPr>
          <p:cNvPr id="6" name="Titre 5">
            <a:extLst>
              <a:ext uri="{FF2B5EF4-FFF2-40B4-BE49-F238E27FC236}">
                <a16:creationId xmlns:a16="http://schemas.microsoft.com/office/drawing/2014/main" id="{40CB3B68-191C-C3D7-E3C7-77670F261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835" y="460214"/>
            <a:ext cx="3218333" cy="490763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sz="3600" dirty="0">
                <a:solidFill>
                  <a:schemeClr val="tx1"/>
                </a:solidFill>
              </a:rPr>
              <a:t>Jeu de données</a:t>
            </a:r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3074" name="Picture 2" descr="Data">
            <a:extLst>
              <a:ext uri="{FF2B5EF4-FFF2-40B4-BE49-F238E27FC236}">
                <a16:creationId xmlns:a16="http://schemas.microsoft.com/office/drawing/2014/main" id="{AB88645F-021A-5342-B785-67DEC1AE08BF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2527" y="950977"/>
            <a:ext cx="6062638" cy="4438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68545505-0CFB-11B4-A715-6B8C3D6F91DB}"/>
              </a:ext>
            </a:extLst>
          </p:cNvPr>
          <p:cNvSpPr txBox="1"/>
          <p:nvPr/>
        </p:nvSpPr>
        <p:spPr>
          <a:xfrm>
            <a:off x="466835" y="1016594"/>
            <a:ext cx="481969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500" b="1" dirty="0"/>
              <a:t>7 fichiers </a:t>
            </a:r>
            <a:r>
              <a:rPr lang="fr-FR" sz="1500" dirty="0"/>
              <a:t>avec en tout </a:t>
            </a:r>
            <a:r>
              <a:rPr lang="fr-FR" sz="1500" b="1" dirty="0"/>
              <a:t>219</a:t>
            </a:r>
            <a:r>
              <a:rPr lang="fr-FR" sz="1500" dirty="0"/>
              <a:t> variables.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500" dirty="0"/>
              <a:t>Données principales </a:t>
            </a:r>
            <a:r>
              <a:rPr lang="fr-FR" sz="1500" b="1" dirty="0"/>
              <a:t>Application </a:t>
            </a:r>
            <a:r>
              <a:rPr lang="fr-FR" sz="1500" dirty="0"/>
              <a:t>avec les informations personnelles des clients et relatifs au crédit demandé 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fr-FR" sz="1500" b="1" dirty="0"/>
              <a:t>Train : </a:t>
            </a:r>
            <a:r>
              <a:rPr lang="fr-FR" sz="1500" dirty="0"/>
              <a:t>307 511 clients dont la décision d’octroi est connue (« Target » 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500" b="1" dirty="0"/>
              <a:t>Test</a:t>
            </a:r>
            <a:r>
              <a:rPr lang="fr-FR" sz="1500" dirty="0"/>
              <a:t> : 48 744 clients dont on ne connaît pas la décision d’octroi.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1500" dirty="0"/>
              <a:t>Données historiques de prêt client dans d’autres institutions bancaires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1500" dirty="0"/>
              <a:t>Données historiques prêt client dans la société « Prêt à dépense ».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500" dirty="0"/>
              <a:t>Une </a:t>
            </a:r>
            <a:r>
              <a:rPr lang="fr-FR" sz="1500" b="1" dirty="0"/>
              <a:t>Variable Cible</a:t>
            </a:r>
            <a:r>
              <a:rPr lang="fr-FR" sz="1500" dirty="0"/>
              <a:t> « Target » décrivant si le client a des difficultés de paiement ou non.</a:t>
            </a:r>
          </a:p>
        </p:txBody>
      </p:sp>
    </p:spTree>
    <p:extLst>
      <p:ext uri="{BB962C8B-B14F-4D97-AF65-F5344CB8AC3E}">
        <p14:creationId xmlns:p14="http://schemas.microsoft.com/office/powerpoint/2010/main" val="1656414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65729CB-D412-FBFB-30E6-9D5999DCD8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>
            <a:extLst>
              <a:ext uri="{FF2B5EF4-FFF2-40B4-BE49-F238E27FC236}">
                <a16:creationId xmlns:a16="http://schemas.microsoft.com/office/drawing/2014/main" id="{D8CA7D1A-1034-39BF-1EBF-3EEDDAAC77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5" y="324196"/>
            <a:ext cx="7190509" cy="3291840"/>
          </a:xfrm>
        </p:spPr>
        <p:txBody>
          <a:bodyPr rtlCol="0"/>
          <a:lstStyle>
            <a:defPPr>
              <a:defRPr lang="fr-FR"/>
            </a:defPPr>
          </a:lstStyle>
          <a:p>
            <a:pPr rtl="0">
              <a:lnSpc>
                <a:spcPct val="70000"/>
              </a:lnSpc>
            </a:pPr>
            <a:r>
              <a:rPr lang="fr-FR" dirty="0">
                <a:solidFill>
                  <a:schemeClr val="tx1"/>
                </a:solidFill>
              </a:rPr>
              <a:t>Preprocessing &amp; </a:t>
            </a:r>
            <a:r>
              <a:rPr lang="fr-FR" dirty="0" err="1">
                <a:solidFill>
                  <a:schemeClr val="tx1"/>
                </a:solidFill>
              </a:rPr>
              <a:t>Feature</a:t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dirty="0">
                <a:solidFill>
                  <a:schemeClr val="tx1"/>
                </a:solidFill>
              </a:rPr>
              <a:t>Engineering</a:t>
            </a:r>
          </a:p>
        </p:txBody>
      </p:sp>
    </p:spTree>
    <p:extLst>
      <p:ext uri="{BB962C8B-B14F-4D97-AF65-F5344CB8AC3E}">
        <p14:creationId xmlns:p14="http://schemas.microsoft.com/office/powerpoint/2010/main" val="1499667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D50CEA1-5468-79CE-CEA6-A1D52C9543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79A96A8-501D-0EE9-8718-0120C9331826}"/>
              </a:ext>
            </a:extLst>
          </p:cNvPr>
          <p:cNvSpPr/>
          <p:nvPr/>
        </p:nvSpPr>
        <p:spPr>
          <a:xfrm>
            <a:off x="6422572" y="4263521"/>
            <a:ext cx="4445453" cy="1536245"/>
          </a:xfrm>
          <a:prstGeom prst="rect">
            <a:avLst/>
          </a:prstGeom>
          <a:solidFill>
            <a:srgbClr val="10486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221E0BD-CAC4-C93D-3CBA-13812C9DF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1" y="729343"/>
            <a:ext cx="5287538" cy="1197959"/>
          </a:xfrm>
        </p:spPr>
        <p:txBody>
          <a:bodyPr rtlCol="0"/>
          <a:lstStyle>
            <a:defPPr>
              <a:defRPr lang="fr-FR"/>
            </a:defPPr>
          </a:lstStyle>
          <a:p>
            <a:pPr rtl="0">
              <a:lnSpc>
                <a:spcPct val="70000"/>
              </a:lnSpc>
            </a:pPr>
            <a:r>
              <a:rPr lang="fr-FR" dirty="0">
                <a:solidFill>
                  <a:schemeClr val="tx1"/>
                </a:solidFill>
              </a:rPr>
              <a:t>Preprocessing &amp;</a:t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dirty="0" err="1">
                <a:solidFill>
                  <a:schemeClr val="tx1"/>
                </a:solidFill>
              </a:rPr>
              <a:t>Feature</a:t>
            </a:r>
            <a:r>
              <a:rPr lang="fr-FR" dirty="0">
                <a:solidFill>
                  <a:schemeClr val="tx1"/>
                </a:solidFill>
              </a:rPr>
              <a:t> Engineering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98A6832-D78D-CB95-A904-CA33AA7DA08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1" y="2403022"/>
            <a:ext cx="5175069" cy="4150179"/>
          </a:xfrm>
        </p:spPr>
        <p:txBody>
          <a:bodyPr rtlCol="0">
            <a:normAutofit/>
          </a:bodyPr>
          <a:lstStyle>
            <a:defPPr>
              <a:defRPr lang="fr-FR"/>
            </a:defPPr>
          </a:lstStyle>
          <a:p>
            <a:pPr lvl="1" rtl="0">
              <a:spcBef>
                <a:spcPts val="600"/>
              </a:spcBef>
            </a:pPr>
            <a:r>
              <a:rPr lang="fr-FR" sz="1700" dirty="0">
                <a:latin typeface="+mj-lt"/>
              </a:rPr>
              <a:t>Utilisation des fonctions de preprocessing du kernel </a:t>
            </a:r>
            <a:r>
              <a:rPr lang="fr-FR" sz="1700" dirty="0" err="1">
                <a:latin typeface="+mj-lt"/>
                <a:hlinkClick r:id="rId3"/>
              </a:rPr>
              <a:t>LightGBM</a:t>
            </a:r>
            <a:r>
              <a:rPr lang="fr-FR" sz="1700" dirty="0">
                <a:latin typeface="+mj-lt"/>
                <a:hlinkClick r:id="rId3"/>
              </a:rPr>
              <a:t> </a:t>
            </a:r>
            <a:r>
              <a:rPr lang="fr-FR" sz="1700" dirty="0" err="1">
                <a:latin typeface="+mj-lt"/>
                <a:hlinkClick r:id="rId3"/>
              </a:rPr>
              <a:t>with</a:t>
            </a:r>
            <a:r>
              <a:rPr lang="fr-FR" sz="1700" dirty="0">
                <a:latin typeface="+mj-lt"/>
                <a:hlinkClick r:id="rId3"/>
              </a:rPr>
              <a:t> Simple </a:t>
            </a:r>
            <a:r>
              <a:rPr lang="fr-FR" sz="1700" dirty="0" err="1">
                <a:latin typeface="+mj-lt"/>
                <a:hlinkClick r:id="rId3"/>
              </a:rPr>
              <a:t>Features</a:t>
            </a:r>
            <a:endParaRPr lang="fr-FR" sz="1700" dirty="0">
              <a:latin typeface="+mj-lt"/>
            </a:endParaRPr>
          </a:p>
          <a:p>
            <a:pPr lvl="1" rtl="0">
              <a:spcBef>
                <a:spcPts val="600"/>
              </a:spcBef>
            </a:pPr>
            <a:r>
              <a:rPr lang="fr-FR" sz="1700" dirty="0">
                <a:latin typeface="+mj-lt"/>
              </a:rPr>
              <a:t>Jointure des tables avec les tables principales application par l’</a:t>
            </a:r>
            <a:r>
              <a:rPr lang="fr-FR" sz="1700" dirty="0" err="1">
                <a:latin typeface="+mj-lt"/>
              </a:rPr>
              <a:t>id_client</a:t>
            </a:r>
            <a:r>
              <a:rPr lang="fr-FR" sz="1700" dirty="0">
                <a:latin typeface="+mj-lt"/>
              </a:rPr>
              <a:t> (SK_ID_CURR) à l’exception de </a:t>
            </a:r>
            <a:r>
              <a:rPr lang="fr-FR" sz="1700" dirty="0" err="1">
                <a:latin typeface="+mj-lt"/>
              </a:rPr>
              <a:t>bureau_balance</a:t>
            </a:r>
            <a:endParaRPr lang="fr-FR" sz="1700" dirty="0">
              <a:latin typeface="+mj-lt"/>
            </a:endParaRPr>
          </a:p>
          <a:p>
            <a:pPr lvl="1" rtl="0">
              <a:spcBef>
                <a:spcPts val="600"/>
              </a:spcBef>
            </a:pPr>
            <a:r>
              <a:rPr lang="fr-FR" sz="1700" b="1" dirty="0">
                <a:latin typeface="+mj-lt"/>
              </a:rPr>
              <a:t>Agrégation</a:t>
            </a:r>
            <a:r>
              <a:rPr lang="fr-FR" sz="1700" dirty="0">
                <a:latin typeface="+mj-lt"/>
              </a:rPr>
              <a:t> Min, Max, </a:t>
            </a:r>
            <a:r>
              <a:rPr lang="fr-FR" sz="1700" dirty="0" err="1">
                <a:latin typeface="+mj-lt"/>
              </a:rPr>
              <a:t>Mean</a:t>
            </a:r>
            <a:r>
              <a:rPr lang="fr-FR" sz="1700" dirty="0">
                <a:latin typeface="+mj-lt"/>
              </a:rPr>
              <a:t>, </a:t>
            </a:r>
            <a:r>
              <a:rPr lang="fr-FR" sz="1700" dirty="0" err="1">
                <a:latin typeface="+mj-lt"/>
              </a:rPr>
              <a:t>Sum</a:t>
            </a:r>
            <a:r>
              <a:rPr lang="fr-FR" sz="1700" dirty="0">
                <a:latin typeface="+mj-lt"/>
              </a:rPr>
              <a:t> et Var pour grouper les tables. </a:t>
            </a:r>
          </a:p>
          <a:p>
            <a:pPr lvl="1">
              <a:spcBef>
                <a:spcPts val="600"/>
              </a:spcBef>
            </a:pPr>
            <a:r>
              <a:rPr lang="fr-FR" sz="1700" b="1" dirty="0">
                <a:latin typeface="+mj-lt"/>
              </a:rPr>
              <a:t>Création de </a:t>
            </a:r>
            <a:r>
              <a:rPr lang="fr-FR" sz="1700" b="1" dirty="0" err="1">
                <a:latin typeface="+mj-lt"/>
              </a:rPr>
              <a:t>features</a:t>
            </a:r>
            <a:r>
              <a:rPr lang="fr-FR" sz="1700" b="1" dirty="0">
                <a:latin typeface="+mj-lt"/>
              </a:rPr>
              <a:t> </a:t>
            </a:r>
            <a:r>
              <a:rPr lang="fr-FR" sz="1700" dirty="0">
                <a:latin typeface="+mj-lt"/>
              </a:rPr>
              <a:t>: PAYMENT_RATE, INCOME_CREDIT_PERC, INCOME_PER_PERS ...</a:t>
            </a:r>
          </a:p>
          <a:p>
            <a:pPr lvl="1" rtl="0">
              <a:spcBef>
                <a:spcPts val="600"/>
              </a:spcBef>
            </a:pPr>
            <a:r>
              <a:rPr lang="fr-FR" sz="1700" b="1" dirty="0">
                <a:latin typeface="+mj-lt"/>
              </a:rPr>
              <a:t>Discrétisation </a:t>
            </a:r>
            <a:r>
              <a:rPr lang="fr-FR" sz="1700" dirty="0">
                <a:latin typeface="+mj-lt"/>
              </a:rPr>
              <a:t>des variables catégorielles, </a:t>
            </a:r>
            <a:r>
              <a:rPr lang="fr-FR" sz="1700" b="1" dirty="0">
                <a:latin typeface="+mj-lt"/>
              </a:rPr>
              <a:t>One Hot </a:t>
            </a:r>
            <a:r>
              <a:rPr lang="fr-FR" sz="1700" b="1" dirty="0" err="1">
                <a:latin typeface="+mj-lt"/>
              </a:rPr>
              <a:t>Encoding</a:t>
            </a:r>
            <a:r>
              <a:rPr lang="fr-FR" sz="1700" dirty="0">
                <a:latin typeface="+mj-lt"/>
              </a:rPr>
              <a:t> sans création de </a:t>
            </a:r>
            <a:r>
              <a:rPr lang="fr-FR" sz="1700" dirty="0" err="1">
                <a:latin typeface="+mj-lt"/>
              </a:rPr>
              <a:t>dummy</a:t>
            </a:r>
            <a:r>
              <a:rPr lang="fr-FR" sz="1700" dirty="0">
                <a:latin typeface="+mj-lt"/>
              </a:rPr>
              <a:t> NA</a:t>
            </a:r>
          </a:p>
          <a:p>
            <a:pPr lvl="1" rtl="0">
              <a:spcBef>
                <a:spcPts val="600"/>
              </a:spcBef>
            </a:pPr>
            <a:r>
              <a:rPr lang="fr-FR" sz="1700" dirty="0">
                <a:latin typeface="+mj-lt"/>
              </a:rPr>
              <a:t>Suppression des variables ayant plus de 60% de valeurs manquantes</a:t>
            </a:r>
          </a:p>
          <a:p>
            <a:pPr lvl="1" rtl="0">
              <a:spcBef>
                <a:spcPts val="600"/>
              </a:spcBef>
            </a:pPr>
            <a:r>
              <a:rPr lang="fr-FR" sz="1700" dirty="0">
                <a:latin typeface="+mj-lt"/>
              </a:rPr>
              <a:t>Pour les variables numériques, imputation des valeurs manquantes par la médiane</a:t>
            </a:r>
          </a:p>
        </p:txBody>
      </p:sp>
      <p:sp>
        <p:nvSpPr>
          <p:cNvPr id="5" name="Espace réservé du contenu 3">
            <a:extLst>
              <a:ext uri="{FF2B5EF4-FFF2-40B4-BE49-F238E27FC236}">
                <a16:creationId xmlns:a16="http://schemas.microsoft.com/office/drawing/2014/main" id="{9D0100CA-D7B9-FBB1-C287-5CF8ED013315}"/>
              </a:ext>
            </a:extLst>
          </p:cNvPr>
          <p:cNvSpPr txBox="1">
            <a:spLocks/>
          </p:cNvSpPr>
          <p:nvPr/>
        </p:nvSpPr>
        <p:spPr>
          <a:xfrm>
            <a:off x="6767091" y="4504536"/>
            <a:ext cx="4005943" cy="1054213"/>
          </a:xfrm>
          <a:prstGeom prst="rect">
            <a:avLst/>
          </a:prstGeom>
        </p:spPr>
        <p:txBody>
          <a:bodyPr vert="horz" lIns="0" tIns="45720" rIns="0" bIns="0" rtlCol="0">
            <a:noAutofit/>
          </a:bodyPr>
          <a:lstStyle>
            <a:defPPr>
              <a:defRPr lang="fr-FR"/>
            </a:defPPr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3464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2296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0584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fr-FR" sz="1800" dirty="0">
                <a:solidFill>
                  <a:schemeClr val="bg1"/>
                </a:solidFill>
                <a:latin typeface="+mj-lt"/>
              </a:rPr>
              <a:t>A l’issue de cette étape de preprocessing , nous avons un jeu de donnée final de </a:t>
            </a:r>
            <a:r>
              <a:rPr lang="fr-FR" sz="1800" b="1" i="0" dirty="0">
                <a:solidFill>
                  <a:schemeClr val="bg1"/>
                </a:solidFill>
                <a:effectLst/>
                <a:latin typeface="+mj-lt"/>
              </a:rPr>
              <a:t>307507</a:t>
            </a:r>
            <a:r>
              <a:rPr lang="fr-FR" sz="1800" b="0" i="0" dirty="0">
                <a:solidFill>
                  <a:schemeClr val="bg1"/>
                </a:solidFill>
                <a:effectLst/>
                <a:latin typeface="+mj-lt"/>
              </a:rPr>
              <a:t> clients et </a:t>
            </a:r>
            <a:r>
              <a:rPr lang="fr-FR" sz="1800" b="1" i="0" dirty="0">
                <a:solidFill>
                  <a:schemeClr val="bg1"/>
                </a:solidFill>
                <a:effectLst/>
                <a:latin typeface="+mj-lt"/>
              </a:rPr>
              <a:t>563</a:t>
            </a:r>
            <a:r>
              <a:rPr lang="fr-FR" sz="1800" b="0" i="0" dirty="0">
                <a:solidFill>
                  <a:schemeClr val="bg1"/>
                </a:solidFill>
                <a:effectLst/>
                <a:latin typeface="+mj-lt"/>
              </a:rPr>
              <a:t> variables d</a:t>
            </a:r>
            <a:r>
              <a:rPr lang="fr-FR" sz="1800" dirty="0">
                <a:solidFill>
                  <a:schemeClr val="bg1"/>
                </a:solidFill>
                <a:latin typeface="+mj-lt"/>
              </a:rPr>
              <a:t>escriptives </a:t>
            </a:r>
            <a:r>
              <a:rPr lang="fr-FR" sz="1800" b="0" i="0" dirty="0">
                <a:solidFill>
                  <a:schemeClr val="bg1"/>
                </a:solidFill>
                <a:effectLst/>
                <a:latin typeface="+mj-lt"/>
              </a:rPr>
              <a:t>.</a:t>
            </a:r>
            <a:endParaRPr lang="fr-FR" sz="1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73565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9286D86-38DE-38FC-190E-6D46A0434F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>
            <a:extLst>
              <a:ext uri="{FF2B5EF4-FFF2-40B4-BE49-F238E27FC236}">
                <a16:creationId xmlns:a16="http://schemas.microsoft.com/office/drawing/2014/main" id="{766C5680-20D5-50B1-B15E-325EF39A24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19633" y="1945532"/>
            <a:ext cx="4526707" cy="1838528"/>
          </a:xfrm>
        </p:spPr>
        <p:txBody>
          <a:bodyPr rtlCol="0"/>
          <a:lstStyle>
            <a:defPPr>
              <a:defRPr lang="fr-FR"/>
            </a:defPPr>
          </a:lstStyle>
          <a:p>
            <a:pPr rtl="0">
              <a:lnSpc>
                <a:spcPct val="70000"/>
              </a:lnSpc>
            </a:pPr>
            <a:r>
              <a:rPr lang="fr-FR" dirty="0">
                <a:solidFill>
                  <a:schemeClr val="tx1"/>
                </a:solidFill>
              </a:rPr>
              <a:t>Modélisation</a:t>
            </a:r>
          </a:p>
        </p:txBody>
      </p:sp>
    </p:spTree>
    <p:extLst>
      <p:ext uri="{BB962C8B-B14F-4D97-AF65-F5344CB8AC3E}">
        <p14:creationId xmlns:p14="http://schemas.microsoft.com/office/powerpoint/2010/main" val="4101000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F879C7A-A48C-41E6-125E-A9915111BE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ZoneTexte 22">
            <a:extLst>
              <a:ext uri="{FF2B5EF4-FFF2-40B4-BE49-F238E27FC236}">
                <a16:creationId xmlns:a16="http://schemas.microsoft.com/office/drawing/2014/main" id="{5EEBFDE9-ED03-B79A-CF19-357897CA7071}"/>
              </a:ext>
            </a:extLst>
          </p:cNvPr>
          <p:cNvSpPr txBox="1"/>
          <p:nvPr/>
        </p:nvSpPr>
        <p:spPr>
          <a:xfrm>
            <a:off x="457199" y="2569026"/>
            <a:ext cx="478971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b="0" i="0" dirty="0">
                <a:solidFill>
                  <a:srgbClr val="271A38"/>
                </a:solidFill>
                <a:effectLst/>
                <a:latin typeface="Inter"/>
              </a:rPr>
              <a:t>Deux problématiques spécifiques à prendre en compte dans </a:t>
            </a:r>
            <a:r>
              <a:rPr lang="fr-FR" b="1" i="0" dirty="0">
                <a:solidFill>
                  <a:srgbClr val="271A38"/>
                </a:solidFill>
                <a:effectLst/>
                <a:latin typeface="Inter"/>
              </a:rPr>
              <a:t>l’élaboration du modèle</a:t>
            </a:r>
            <a:r>
              <a:rPr lang="fr-FR" b="0" i="0" dirty="0">
                <a:solidFill>
                  <a:srgbClr val="271A38"/>
                </a:solidFill>
                <a:effectLst/>
                <a:latin typeface="Inter"/>
              </a:rPr>
              <a:t> : 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271A38"/>
                </a:solidFill>
                <a:effectLst/>
                <a:latin typeface="Inter"/>
              </a:rPr>
              <a:t> Le </a:t>
            </a:r>
            <a:r>
              <a:rPr lang="fr-FR" b="1" i="0" dirty="0">
                <a:solidFill>
                  <a:srgbClr val="271A38"/>
                </a:solidFill>
                <a:effectLst/>
                <a:latin typeface="Inter"/>
              </a:rPr>
              <a:t>déséquilibre</a:t>
            </a:r>
            <a:r>
              <a:rPr lang="fr-FR" b="0" i="0" dirty="0">
                <a:solidFill>
                  <a:srgbClr val="271A38"/>
                </a:solidFill>
                <a:effectLst/>
                <a:latin typeface="Inter"/>
              </a:rPr>
              <a:t> entre le nombre de </a:t>
            </a:r>
            <a:r>
              <a:rPr lang="fr-FR" b="1" i="0" dirty="0">
                <a:solidFill>
                  <a:srgbClr val="271A38"/>
                </a:solidFill>
                <a:effectLst/>
                <a:latin typeface="Inter"/>
              </a:rPr>
              <a:t>bons</a:t>
            </a:r>
            <a:r>
              <a:rPr lang="fr-FR" b="0" i="0" dirty="0">
                <a:solidFill>
                  <a:srgbClr val="271A38"/>
                </a:solidFill>
                <a:effectLst/>
                <a:latin typeface="Inter"/>
              </a:rPr>
              <a:t> et de </a:t>
            </a:r>
            <a:r>
              <a:rPr lang="fr-FR" b="1" i="0" dirty="0">
                <a:solidFill>
                  <a:srgbClr val="271A38"/>
                </a:solidFill>
                <a:effectLst/>
                <a:latin typeface="Inter"/>
              </a:rPr>
              <a:t>moins bons clients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271A38"/>
                </a:solidFill>
                <a:latin typeface="Inter"/>
              </a:rPr>
              <a:t> </a:t>
            </a:r>
            <a:r>
              <a:rPr lang="fr-FR" b="0" i="0" dirty="0">
                <a:solidFill>
                  <a:srgbClr val="271A38"/>
                </a:solidFill>
                <a:effectLst/>
                <a:latin typeface="Inter"/>
              </a:rPr>
              <a:t>Le </a:t>
            </a:r>
            <a:r>
              <a:rPr lang="fr-FR" b="1" i="0" dirty="0">
                <a:solidFill>
                  <a:srgbClr val="271A38"/>
                </a:solidFill>
                <a:effectLst/>
                <a:latin typeface="Inter"/>
              </a:rPr>
              <a:t>déséquilibre du coût métier </a:t>
            </a:r>
            <a:r>
              <a:rPr lang="fr-FR" b="0" i="0" dirty="0">
                <a:solidFill>
                  <a:srgbClr val="271A38"/>
                </a:solidFill>
                <a:effectLst/>
                <a:latin typeface="Inter"/>
              </a:rPr>
              <a:t>entre un faux négatif (FN - mauvais client prédit bon client : donc crédit accordé et perte en capital) et un faux positif (FP - bon client prédit mauvais : donc refus crédit et manque à gagner en marge)</a:t>
            </a:r>
          </a:p>
        </p:txBody>
      </p:sp>
      <p:sp>
        <p:nvSpPr>
          <p:cNvPr id="26" name="Titre 1">
            <a:extLst>
              <a:ext uri="{FF2B5EF4-FFF2-40B4-BE49-F238E27FC236}">
                <a16:creationId xmlns:a16="http://schemas.microsoft.com/office/drawing/2014/main" id="{6CAFB1BD-1192-23B4-B121-D49DF0E90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999" y="1110342"/>
            <a:ext cx="5278755" cy="839106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>
                <a:solidFill>
                  <a:schemeClr val="tx1"/>
                </a:solidFill>
              </a:rPr>
              <a:t>Modélisation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6AA57B7-7399-FEE2-6628-6003CB149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5483" y="2334639"/>
            <a:ext cx="5903314" cy="3665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755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hème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467886"/>
      </a:hlink>
      <a:folHlink>
        <a:srgbClr val="96607D"/>
      </a:folHlink>
    </a:clrScheme>
    <a:fontScheme name="Thème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97E0A228-C590-4D20-B05F-A6BF04A05448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4636</TotalTime>
  <Words>1752</Words>
  <Application>Microsoft Office PowerPoint</Application>
  <PresentationFormat>Grand écran</PresentationFormat>
  <Paragraphs>154</Paragraphs>
  <Slides>29</Slides>
  <Notes>26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29</vt:i4>
      </vt:variant>
    </vt:vector>
  </HeadingPairs>
  <TitlesOfParts>
    <vt:vector size="37" baseType="lpstr">
      <vt:lpstr>Aptos</vt:lpstr>
      <vt:lpstr>Aptos Display</vt:lpstr>
      <vt:lpstr>Aptos ExtraBold</vt:lpstr>
      <vt:lpstr>Arial</vt:lpstr>
      <vt:lpstr>Calibri</vt:lpstr>
      <vt:lpstr>Consolas</vt:lpstr>
      <vt:lpstr>Inter</vt:lpstr>
      <vt:lpstr>Office Theme</vt:lpstr>
      <vt:lpstr>Implémentez un modèle de scoring</vt:lpstr>
      <vt:lpstr>Contenu</vt:lpstr>
      <vt:lpstr>Problématique &amp; Jeu de données</vt:lpstr>
      <vt:lpstr>Problématique</vt:lpstr>
      <vt:lpstr>Jeu de données</vt:lpstr>
      <vt:lpstr>Preprocessing &amp; Feature Engineering</vt:lpstr>
      <vt:lpstr>Preprocessing &amp; Feature Engineering</vt:lpstr>
      <vt:lpstr>Modélisation</vt:lpstr>
      <vt:lpstr>Modélisation</vt:lpstr>
      <vt:lpstr>Scaling des données</vt:lpstr>
      <vt:lpstr>Choix métriques &amp; implémentation d’un score métier</vt:lpstr>
      <vt:lpstr>Tracking MLFlow</vt:lpstr>
      <vt:lpstr>Evaluation des Modèles</vt:lpstr>
      <vt:lpstr>Optimisation de l’algorithme LightGBM</vt:lpstr>
      <vt:lpstr>Optimisation du Seuil de décision</vt:lpstr>
      <vt:lpstr>Interprétation Globale &amp; Locale</vt:lpstr>
      <vt:lpstr>Feature Importance</vt:lpstr>
      <vt:lpstr>Interprétabilité Globale</vt:lpstr>
      <vt:lpstr>Interprétabilité Locale</vt:lpstr>
      <vt:lpstr>Pipeline de déploiement</vt:lpstr>
      <vt:lpstr>Pipeline de déploiement</vt:lpstr>
      <vt:lpstr>Pipeline de déploiement</vt:lpstr>
      <vt:lpstr>Exemple scoring client API</vt:lpstr>
      <vt:lpstr>Analyse d’un cas de refus de crédit</vt:lpstr>
      <vt:lpstr>Data Drift</vt:lpstr>
      <vt:lpstr>Data Drift</vt:lpstr>
      <vt:lpstr>Limites &amp; Améliorations</vt:lpstr>
      <vt:lpstr>Limites &amp; Améliorations</vt:lpstr>
      <vt:lpstr>Merci</vt:lpstr>
    </vt:vector>
  </TitlesOfParts>
  <Company>ILIAD-FREE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France LY</dc:creator>
  <cp:lastModifiedBy>France LY</cp:lastModifiedBy>
  <cp:revision>19</cp:revision>
  <dcterms:created xsi:type="dcterms:W3CDTF">2024-12-25T17:48:53Z</dcterms:created>
  <dcterms:modified xsi:type="dcterms:W3CDTF">2024-12-28T23:06:02Z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