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4"/>
  </p:sldMasterIdLst>
  <p:notesMasterIdLst>
    <p:notesMasterId r:id="rId34"/>
  </p:notesMasterIdLst>
  <p:handoutMasterIdLst>
    <p:handoutMasterId r:id="rId35"/>
  </p:handoutMasterIdLst>
  <p:sldIdLst>
    <p:sldId id="410" r:id="rId5"/>
    <p:sldId id="383" r:id="rId6"/>
    <p:sldId id="397" r:id="rId7"/>
    <p:sldId id="408" r:id="rId8"/>
    <p:sldId id="415" r:id="rId9"/>
    <p:sldId id="412" r:id="rId10"/>
    <p:sldId id="413" r:id="rId11"/>
    <p:sldId id="416" r:id="rId12"/>
    <p:sldId id="427" r:id="rId13"/>
    <p:sldId id="418" r:id="rId14"/>
    <p:sldId id="419" r:id="rId15"/>
    <p:sldId id="429" r:id="rId16"/>
    <p:sldId id="417" r:id="rId17"/>
    <p:sldId id="428" r:id="rId18"/>
    <p:sldId id="421" r:id="rId19"/>
    <p:sldId id="423" r:id="rId20"/>
    <p:sldId id="430" r:id="rId21"/>
    <p:sldId id="431" r:id="rId22"/>
    <p:sldId id="432" r:id="rId23"/>
    <p:sldId id="424" r:id="rId24"/>
    <p:sldId id="433" r:id="rId25"/>
    <p:sldId id="439" r:id="rId26"/>
    <p:sldId id="436" r:id="rId27"/>
    <p:sldId id="435" r:id="rId28"/>
    <p:sldId id="425" r:id="rId29"/>
    <p:sldId id="434" r:id="rId30"/>
    <p:sldId id="438" r:id="rId31"/>
    <p:sldId id="437" r:id="rId32"/>
    <p:sldId id="39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4862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29/12/2024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29/12/2024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96C6F-166A-23B3-0570-8D4F8411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00862E9-694A-C7A4-9327-CE52494D2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EB49B4E-56FC-8434-D420-777E37C6E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625424-9C69-E15B-4FEE-E2CBCD267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7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60AC-9491-EAD8-CD89-40398C28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9351469-BA79-271D-DA49-3FE25C2BE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9CCAADD-5C23-1D00-91E5-EE64DE184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2C92B-E181-3A1E-FB6E-0D542D84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13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00D0-8F54-697B-E33D-F5278F25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49C1D7A-2A92-2363-1474-7F1438C46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BEDE0B-A294-4E4C-4ED3-F3EEDBC7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2FEC86-5293-B844-456B-E79DD096A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10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FCFD0-5EE0-C384-F85F-FEF0A1EB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17D9ABD-501A-E6E3-813B-1BF3D2297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A1C4C8F-495E-51F5-2ACB-F097FDDC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04D11A-F011-6AA4-CE90-9E46C504C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49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B9F6-6A7E-4EFA-972C-1E96C342B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B5D8938-CF74-92AB-B7C4-9376EF79E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C8EF71F-5356-BC66-A5CE-091C3CA81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A97E4F-AE1F-2655-75D5-B9DE897C3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11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279A-68B3-C1DE-0089-3C5D446A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F7ADB24-FACD-43C5-DE95-07D281CE4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1632C0D-F3D9-9284-F807-200B0F62E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AA19D2-4CAB-CD19-D1FD-3B3BADED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34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34C4C-43D6-8E4D-66C4-87F73CD4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8BEE43C-C5DF-3DCB-9CF4-CF307F07E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7C12E42-D21E-02E1-9D9D-BEFA273B3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95453-EBCD-6721-4FC0-7A22A959A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000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67B88-0374-DA71-58A8-932EA5C3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ECF7F3E-28CE-D5C7-7661-B81E5930F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79F2B46-51A4-3573-09B1-4C92B7FCF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14CC6-D143-4F4D-6435-2D34BA0E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7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B7059-C002-AEBD-F5A6-902326A3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E9C76FE-F20E-BF4A-24A8-1A2CBE034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F123E3A-DA1F-2C43-945B-383CAE4B3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C8F00-B1EC-F685-BB4D-16AE3D451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345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02651-5996-593D-7EA7-CCE49A7E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6326051-7154-3CB8-2F3D-6486F0544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629C94-8DE0-3248-63A4-B0CCF14D9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C409CD-8781-C9C3-59C5-EA8FEADA2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3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5E39-A9B7-130E-DBED-44648B21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78CEAF3-1DD2-F346-D423-FD34485D2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024F4E2-6A5E-B3B3-6194-5D07EA126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2538A4-BD43-8A3A-08AC-A76D9DC2B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731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A4E0D-6A11-FD03-8866-CF4D141FE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7F6FBC0-74F6-4963-1987-70406B35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13AA8B-EE7A-015E-B4C1-3729AB3F9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0A500-5CF5-60A1-C792-3643102FE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5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9A86-61F5-D557-A4EB-C8450C17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7DF0408-47D6-2CE0-FCE1-91125708C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949EB3C-BAB2-82D8-BB0A-7DFBEC426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6EB16-A2F0-285D-DA0E-BFA32EA5B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3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E818-2585-579C-D69B-725925BC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6F8DA2F-D094-6C42-0485-35A68A9E7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D002AA7-018F-9A4B-1479-E995E9CF9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2A6A7B-31C1-D28C-360C-C04A597F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916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5D6F-3489-EB7D-F28F-2635A9BB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D5A4DCF-FB17-3559-0E2B-D9F94C75A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6BCB0A0-CB21-62EF-E9BA-03AB48702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6D1B1-AD91-BAF3-43E1-6596E9478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64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8839-DC2C-4356-2F77-1F4A3CC7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B926CD8-3C20-E386-34B6-4C3E127B6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8A48527-F597-5102-B4F5-B39C2D8D5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C466-E307-63B3-902D-AC34D6BDE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485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921C-CA0C-3155-1B88-43EAC505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C64D173-F276-15B9-B828-57344923F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5DCFEA8-9C49-9430-0014-B0B84784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C3D59B-65E6-CDA2-CFC5-14370DD37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59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CD1A-802D-B00A-0CDE-D824405F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CC1A33A-60C9-9965-AA4C-5B5213C96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031E875-02C1-5FAD-FE78-3AD0B432C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E9822-6006-40A7-A4D2-C2C42BCEA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2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0FB2C-2648-3F9A-1427-EC1E0936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C523888-1DA1-015E-166F-50BF528C3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72D53C-2A24-8BF8-95F7-E9F10B0E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EB0717-C700-49B9-BE87-C022B8ABF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25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1F810-FBFB-131E-8091-6323E91D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09F9626-BAF6-F8E7-4BEC-2844D9F81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26B5C93-F799-8BE9-65FF-2E14604B1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F2D5C1-2CEB-9726-9758-979E53694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39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CAB3C-A27F-A11D-8556-984514443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0C57D54-31A2-5F82-DD7B-3370728B2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3C32BE9-0E78-5ACC-36E9-230BC95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6FA9A-E635-5EC4-F1F4-638FA92F2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25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8937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7297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420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1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141782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2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39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984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1578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4601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006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5414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51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4270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87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8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4" r:id="rId14"/>
    <p:sldLayoutId id="2147483855" r:id="rId15"/>
    <p:sldLayoutId id="2147483858" r:id="rId16"/>
    <p:sldLayoutId id="21474838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flys-lf/deploiement_api" TargetMode="External"/><Relationship Id="rId4" Type="http://schemas.openxmlformats.org/officeDocument/2006/relationships/hyperlink" Target="https://github.com/flys-lf/scoring_mode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hyperlink" Target="https://github.com/flys-lf/deploiement_api" TargetMode="Externa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hyperlink" Target="https://scoringapi-ewckf3cxfrdbadhw.northeurope-01.azurewebsites.net/" TargetMode="Externa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saguiar/lightgbm-with-simple-features/sc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524" y="1040583"/>
            <a:ext cx="7332078" cy="266023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  <a:t>Implémentez</a:t>
            </a:r>
            <a:b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</a:br>
            <a: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  <a:t>un modèle</a:t>
            </a:r>
            <a:b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</a:br>
            <a:r>
              <a:rPr lang="fr-FR" dirty="0">
                <a:solidFill>
                  <a:schemeClr val="tx1"/>
                </a:solidFill>
                <a:latin typeface="Aptos ExtraBold" panose="020B0004020202020204" pitchFamily="34" charset="0"/>
              </a:rPr>
              <a:t>de </a:t>
            </a:r>
            <a:r>
              <a:rPr lang="fr-FR" dirty="0" err="1">
                <a:solidFill>
                  <a:schemeClr val="tx1"/>
                </a:solidFill>
                <a:latin typeface="Aptos ExtraBold" panose="020B0004020202020204" pitchFamily="34" charset="0"/>
              </a:rPr>
              <a:t>scoring</a:t>
            </a:r>
            <a:endParaRPr lang="fr-FR" dirty="0">
              <a:solidFill>
                <a:schemeClr val="tx1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E115C8-3671-1DB2-186A-57F6A6316677}"/>
              </a:ext>
            </a:extLst>
          </p:cNvPr>
          <p:cNvSpPr txBox="1"/>
          <p:nvPr/>
        </p:nvSpPr>
        <p:spPr>
          <a:xfrm>
            <a:off x="6252524" y="4046409"/>
            <a:ext cx="20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ptos Display" panose="020B0004020202020204" pitchFamily="34" charset="0"/>
              </a:rPr>
              <a:t>France LY 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3FD959B-A06D-9248-C2B5-41AF9913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56" y="6242957"/>
            <a:ext cx="432073" cy="4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53809B-B482-062F-7C6F-381917073AC5}"/>
              </a:ext>
            </a:extLst>
          </p:cNvPr>
          <p:cNvSpPr txBox="1"/>
          <p:nvPr/>
        </p:nvSpPr>
        <p:spPr>
          <a:xfrm>
            <a:off x="6940529" y="6228162"/>
            <a:ext cx="513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Repository Modélisation </a:t>
            </a:r>
            <a:r>
              <a:rPr lang="fr-FR" sz="1200" dirty="0"/>
              <a:t>: </a:t>
            </a:r>
            <a:r>
              <a:rPr lang="fr-FR" sz="1200" dirty="0">
                <a:solidFill>
                  <a:srgbClr val="4678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https://github.com/flys-lf/scoring_model</a:t>
            </a:r>
            <a:endParaRPr lang="fr-FR" sz="1200" dirty="0"/>
          </a:p>
          <a:p>
            <a:r>
              <a:rPr lang="fr-FR" sz="1200" b="1" dirty="0"/>
              <a:t>Repository Déploiement API : </a:t>
            </a:r>
            <a:r>
              <a:rPr lang="fr-FR" sz="1200" dirty="0">
                <a:hlinkClick r:id="rId5"/>
              </a:rPr>
              <a:t>https://github.com/flys-lf/deploiement_api</a:t>
            </a:r>
            <a:r>
              <a:rPr lang="fr-FR" sz="1200" dirty="0"/>
              <a:t> 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7DE16407-C312-C09E-3559-EB0D131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9" y="1110342"/>
            <a:ext cx="5278755" cy="83910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/>
                </a:solidFill>
              </a:rPr>
              <a:t>Scaling</a:t>
            </a:r>
            <a:r>
              <a:rPr lang="fr-FR" dirty="0">
                <a:solidFill>
                  <a:schemeClr val="tx1"/>
                </a:solidFill>
              </a:rPr>
              <a:t> des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71A4A0C-A7DF-FFA5-3C4D-01BDEB6D64A9}"/>
              </a:ext>
            </a:extLst>
          </p:cNvPr>
          <p:cNvSpPr txBox="1"/>
          <p:nvPr/>
        </p:nvSpPr>
        <p:spPr>
          <a:xfrm>
            <a:off x="538569" y="2481859"/>
            <a:ext cx="9313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Utilisation de la technique de normalisation </a:t>
            </a:r>
            <a:r>
              <a:rPr lang="fr-FR" b="1" dirty="0" err="1">
                <a:latin typeface="+mj-lt"/>
              </a:rPr>
              <a:t>MinMaxScaler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 : </a:t>
            </a:r>
            <a:r>
              <a:rPr lang="fr-FR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y = (x - min) / (max -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Mise à l’échelle des données dans la plage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Technique utilisée lorsque les </a:t>
            </a:r>
            <a:r>
              <a:rPr lang="fr-FR" b="0" i="0" dirty="0">
                <a:solidFill>
                  <a:srgbClr val="131313"/>
                </a:solidFill>
                <a:effectLst/>
                <a:latin typeface="+mj-lt"/>
              </a:rPr>
              <a:t>données ne sont pas distribuées normalement ou selon une distribution gaussienne.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31313"/>
                </a:solidFill>
                <a:latin typeface="+mj-lt"/>
              </a:rPr>
              <a:t>Technique sensible aux </a:t>
            </a:r>
            <a:r>
              <a:rPr lang="fr-FR" dirty="0" err="1">
                <a:solidFill>
                  <a:srgbClr val="131313"/>
                </a:solidFill>
                <a:latin typeface="+mj-lt"/>
              </a:rPr>
              <a:t>outliers</a:t>
            </a:r>
            <a:r>
              <a:rPr lang="fr-FR" dirty="0">
                <a:solidFill>
                  <a:srgbClr val="131313"/>
                </a:solidFill>
                <a:latin typeface="+mj-lt"/>
              </a:rPr>
              <a:t> mais qui permet de conserver les relations entre les variables.</a:t>
            </a:r>
            <a:endParaRPr lang="fr-FR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On s’assure de le faire après le split train test pour éviter le data </a:t>
            </a:r>
            <a:r>
              <a:rPr lang="fr-FR" dirty="0" err="1">
                <a:solidFill>
                  <a:srgbClr val="242424"/>
                </a:solidFill>
                <a:latin typeface="+mj-lt"/>
              </a:rPr>
              <a:t>leakage</a:t>
            </a:r>
            <a:r>
              <a:rPr lang="fr-FR" dirty="0">
                <a:solidFill>
                  <a:srgbClr val="242424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424"/>
                </a:solidFill>
                <a:latin typeface="+mj-lt"/>
              </a:rPr>
              <a:t>Autre alternative possible </a:t>
            </a:r>
            <a:r>
              <a:rPr lang="fr-FR" b="1" dirty="0" err="1">
                <a:solidFill>
                  <a:srgbClr val="242424"/>
                </a:solidFill>
                <a:latin typeface="+mj-lt"/>
              </a:rPr>
              <a:t>StandardScaler</a:t>
            </a:r>
            <a:r>
              <a:rPr lang="fr-FR" b="1" dirty="0">
                <a:solidFill>
                  <a:srgbClr val="242424"/>
                </a:solidFill>
                <a:latin typeface="+mj-lt"/>
              </a:rPr>
              <a:t> </a:t>
            </a:r>
            <a:r>
              <a:rPr lang="fr-FR" dirty="0">
                <a:solidFill>
                  <a:srgbClr val="242424"/>
                </a:solidFill>
                <a:latin typeface="+mj-lt"/>
              </a:rPr>
              <a:t>permettant de recalculer les données afin qu’elles aient une moyenne de 0 et une variance de 1. </a:t>
            </a:r>
            <a:endParaRPr lang="fr-FR" b="0" i="0" dirty="0">
              <a:solidFill>
                <a:srgbClr val="5A5A5A"/>
              </a:solidFill>
              <a:effectLst/>
              <a:latin typeface="+mj-lt"/>
            </a:endParaRPr>
          </a:p>
          <a:p>
            <a:endParaRPr lang="fr-FR" dirty="0">
              <a:solidFill>
                <a:srgbClr val="242424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547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5B4B8-A82A-8FDC-0DCB-A4D12987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C5F9A17D-6B8F-E7FE-4BB0-D47CFC32DA8E}"/>
              </a:ext>
            </a:extLst>
          </p:cNvPr>
          <p:cNvSpPr txBox="1"/>
          <p:nvPr/>
        </p:nvSpPr>
        <p:spPr>
          <a:xfrm>
            <a:off x="445887" y="2551837"/>
            <a:ext cx="93695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700" dirty="0">
                <a:solidFill>
                  <a:srgbClr val="271A38"/>
                </a:solidFill>
                <a:latin typeface="+mj-lt"/>
              </a:rPr>
              <a:t>Evaluation des modèles à l’aide des métriques </a:t>
            </a:r>
            <a:r>
              <a:rPr lang="fr-FR" sz="1700" b="1" dirty="0">
                <a:solidFill>
                  <a:srgbClr val="271A38"/>
                </a:solidFill>
                <a:latin typeface="+mj-lt"/>
              </a:rPr>
              <a:t>ROC AUC, F-Beta 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et du </a:t>
            </a:r>
            <a:r>
              <a:rPr lang="fr-FR" sz="1700" b="1" dirty="0">
                <a:solidFill>
                  <a:srgbClr val="271A38"/>
                </a:solidFill>
                <a:latin typeface="+mj-lt"/>
              </a:rPr>
              <a:t>score métier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700" b="1" i="0" dirty="0">
                <a:solidFill>
                  <a:srgbClr val="271A38"/>
                </a:solidFill>
                <a:effectLst/>
                <a:latin typeface="+mj-lt"/>
              </a:rPr>
              <a:t>Utilisati</a:t>
            </a:r>
            <a:r>
              <a:rPr lang="fr-FR" sz="1700" b="1" dirty="0">
                <a:solidFill>
                  <a:srgbClr val="271A38"/>
                </a:solidFill>
                <a:latin typeface="+mj-lt"/>
              </a:rPr>
              <a:t>on F-Beta 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avec un paramètre β = 2, pour accorder un poids plus important sur la sensibilité (FN) plutôt que la précision.</a:t>
            </a:r>
            <a:endParaRPr lang="fr-FR" sz="1700" b="0" i="0" dirty="0">
              <a:solidFill>
                <a:srgbClr val="271A38"/>
              </a:solidFill>
              <a:effectLst/>
              <a:latin typeface="+mj-lt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339F2CA-B025-A74D-191B-7D2E2806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72" y="1046895"/>
            <a:ext cx="8828674" cy="842943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Choix métriques &amp; implémentation d’un score métier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A1D8DE8-1251-214C-3C75-3125F1699A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708" y="3725230"/>
            <a:ext cx="9797143" cy="1382486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marL="0" lvl="1" indent="0">
              <a:spcBef>
                <a:spcPts val="600"/>
              </a:spcBef>
              <a:buNone/>
            </a:pPr>
            <a:r>
              <a:rPr lang="fr-FR" sz="1700" dirty="0">
                <a:latin typeface="+mj-lt"/>
              </a:rPr>
              <a:t>Implémentation d’un </a:t>
            </a:r>
            <a:r>
              <a:rPr lang="fr-FR" sz="1700" b="1" dirty="0">
                <a:latin typeface="+mj-lt"/>
              </a:rPr>
              <a:t>score métier </a:t>
            </a:r>
            <a:r>
              <a:rPr lang="fr-FR" sz="1700" dirty="0">
                <a:latin typeface="+mj-lt"/>
              </a:rPr>
              <a:t>: 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Le coût d’un Faux Négatif est dix fois supérieur que le coût d’un Faux Positif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Création d’un </a:t>
            </a:r>
            <a:r>
              <a:rPr lang="fr-FR" sz="1700" b="1" dirty="0">
                <a:latin typeface="+mj-lt"/>
              </a:rPr>
              <a:t>score métier </a:t>
            </a:r>
            <a:r>
              <a:rPr lang="fr-FR" sz="1700" dirty="0">
                <a:latin typeface="+mj-lt"/>
              </a:rPr>
              <a:t>pour évaluer le modèle :  </a:t>
            </a:r>
            <a:r>
              <a:rPr lang="fr-FR" sz="1700" b="1" dirty="0">
                <a:solidFill>
                  <a:srgbClr val="104862"/>
                </a:solidFill>
                <a:latin typeface="Consolas" panose="020B0609020204030204" pitchFamily="49" charset="0"/>
              </a:rPr>
              <a:t>Coût = 10FN + FP</a:t>
            </a:r>
            <a:endParaRPr lang="fr-FR" sz="1700" b="1" dirty="0">
              <a:solidFill>
                <a:srgbClr val="104862"/>
              </a:solidFill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Nous utiliserons ce score métier pour évaluer les modèles et optimiser les hyperparamètres du modèle choisi.</a:t>
            </a:r>
          </a:p>
          <a:p>
            <a:pPr marL="310896" lvl="2" indent="0">
              <a:spcBef>
                <a:spcPts val="600"/>
              </a:spcBef>
              <a:buNone/>
            </a:pP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27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233A5-2B32-B63A-6E46-9A4F7D9DA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E0551532-F1DA-1D74-C210-DD8E76EB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243768"/>
            <a:ext cx="6308544" cy="88395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/>
                </a:solidFill>
              </a:rPr>
              <a:t>Tracking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MLFlow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9B584-7694-954C-D6B1-E49A8EA3D250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0FB3-AF3A-16F0-AF37-20FE0548AE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6057" y="1148776"/>
            <a:ext cx="9797143" cy="138248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700" dirty="0" err="1">
                <a:solidFill>
                  <a:srgbClr val="271A38"/>
                </a:solidFill>
                <a:latin typeface="+mj-lt"/>
              </a:rPr>
              <a:t>Tracking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 des 4 modèles testés et suivi des métriques sur l’UI </a:t>
            </a:r>
            <a:r>
              <a:rPr lang="fr-FR" sz="1700" dirty="0" err="1">
                <a:solidFill>
                  <a:srgbClr val="271A38"/>
                </a:solidFill>
                <a:latin typeface="+mj-lt"/>
              </a:rPr>
              <a:t>MLFlow</a:t>
            </a:r>
            <a:r>
              <a:rPr lang="fr-FR" sz="1700" dirty="0">
                <a:solidFill>
                  <a:srgbClr val="271A38"/>
                </a:solidFill>
                <a:latin typeface="+mj-lt"/>
              </a:rPr>
              <a:t>.</a:t>
            </a: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0FC1867-F741-CEA6-18C2-B40A24FC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1571960"/>
            <a:ext cx="10733314" cy="48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FEEFE-3C2B-71BA-3369-8BC0CDBEB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3DAD95E-55EB-44D2-478A-43BCA19C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3" y="264474"/>
            <a:ext cx="6308544" cy="83910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Evaluation des Modèles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2FB2A-0910-CDB9-508E-DCCEC7A041AF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84791-21DD-7D2C-695F-512C2ED601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604" y="3340045"/>
            <a:ext cx="6399261" cy="270473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Baseline modèle </a:t>
            </a:r>
            <a:r>
              <a:rPr lang="fr-FR" sz="1700" b="1" dirty="0" err="1">
                <a:latin typeface="+mj-lt"/>
              </a:rPr>
              <a:t>Dummy</a:t>
            </a:r>
            <a:r>
              <a:rPr lang="fr-FR" sz="1700" b="1" dirty="0">
                <a:latin typeface="+mj-lt"/>
              </a:rPr>
              <a:t> Classifier </a:t>
            </a:r>
            <a:r>
              <a:rPr lang="fr-FR" sz="1700" dirty="0">
                <a:latin typeface="+mj-lt"/>
              </a:rPr>
              <a:t>: F2 score = 0% &amp; ROC_AUC = 50%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Utilisation de l’hyperparamètre 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balanced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700" dirty="0">
                <a:latin typeface="+mj-lt"/>
              </a:rPr>
              <a:t> pour le rééquilibrage des classes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Evaluation des métriques sur les échantillons de Train et Test</a:t>
            </a:r>
          </a:p>
          <a:p>
            <a:pPr lvl="1">
              <a:spcBef>
                <a:spcPts val="600"/>
              </a:spcBef>
            </a:pPr>
            <a:r>
              <a:rPr lang="fr-FR" sz="1700" b="1" dirty="0" err="1">
                <a:latin typeface="+mj-lt"/>
              </a:rPr>
              <a:t>Overfitting</a:t>
            </a:r>
            <a:r>
              <a:rPr lang="fr-FR" sz="1700" dirty="0">
                <a:latin typeface="+mj-lt"/>
              </a:rPr>
              <a:t> détecté avec l’utilisation du modèle </a:t>
            </a:r>
            <a:r>
              <a:rPr lang="fr-FR" sz="1700" b="1" dirty="0" err="1">
                <a:latin typeface="+mj-lt"/>
              </a:rPr>
              <a:t>Random</a:t>
            </a:r>
            <a:r>
              <a:rPr lang="fr-FR" sz="1700" b="1" dirty="0">
                <a:latin typeface="+mj-lt"/>
              </a:rPr>
              <a:t> Forest</a:t>
            </a:r>
            <a:r>
              <a:rPr lang="fr-FR" sz="1700" dirty="0">
                <a:latin typeface="+mj-lt"/>
              </a:rPr>
              <a:t>, un ajustement de la profondeur des arbres pourrait permettre de réduire l’</a:t>
            </a:r>
            <a:r>
              <a:rPr lang="fr-FR" sz="1700" dirty="0" err="1">
                <a:latin typeface="+mj-lt"/>
              </a:rPr>
              <a:t>overfitting</a:t>
            </a:r>
            <a:r>
              <a:rPr lang="fr-FR" sz="1700" dirty="0">
                <a:latin typeface="+mj-lt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Le modèle </a:t>
            </a:r>
            <a:r>
              <a:rPr lang="fr-FR" sz="1700" b="1" dirty="0" err="1">
                <a:latin typeface="+mj-lt"/>
              </a:rPr>
              <a:t>LightGBM</a:t>
            </a:r>
            <a:r>
              <a:rPr lang="fr-FR" sz="1700" b="1" dirty="0">
                <a:latin typeface="+mj-lt"/>
              </a:rPr>
              <a:t> classifier</a:t>
            </a:r>
            <a:r>
              <a:rPr lang="fr-FR" sz="1700" dirty="0">
                <a:latin typeface="+mj-lt"/>
              </a:rPr>
              <a:t> ressort comme étant le plus performant d’après les métriques score métier, F2 Score et ROC AUC.</a:t>
            </a:r>
          </a:p>
          <a:p>
            <a:pPr marL="0" lvl="1" indent="0" rtl="0">
              <a:spcBef>
                <a:spcPts val="600"/>
              </a:spcBef>
              <a:buNone/>
            </a:pPr>
            <a:endParaRPr lang="fr-FR" sz="1700" dirty="0"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038C5D1-92B3-67F6-BEA1-3EF1B4AF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70" y="515022"/>
            <a:ext cx="3117631" cy="30165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6762F83-69D2-2700-55CE-D6700264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24" y="3620781"/>
            <a:ext cx="2999408" cy="297385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5431998-996C-08CC-75CC-82DF8183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3" y="1171761"/>
            <a:ext cx="5845047" cy="19889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D204DF-583D-68E6-9814-9998259C773B}"/>
              </a:ext>
            </a:extLst>
          </p:cNvPr>
          <p:cNvSpPr/>
          <p:nvPr/>
        </p:nvSpPr>
        <p:spPr>
          <a:xfrm>
            <a:off x="529075" y="1601954"/>
            <a:ext cx="5778822" cy="421355"/>
          </a:xfrm>
          <a:prstGeom prst="rect">
            <a:avLst/>
          </a:prstGeom>
          <a:solidFill>
            <a:schemeClr val="accent6">
              <a:alpha val="14902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A94B8-01F4-569F-57F9-40C86A8F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BB2C7623-B262-6640-C9DF-528B0559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63" y="797637"/>
            <a:ext cx="6308544" cy="1147128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80000"/>
              </a:lnSpc>
            </a:pPr>
            <a:r>
              <a:rPr lang="fr-FR" dirty="0">
                <a:solidFill>
                  <a:schemeClr val="tx1"/>
                </a:solidFill>
              </a:rPr>
              <a:t>Optimisation de l’algorithme </a:t>
            </a:r>
            <a:r>
              <a:rPr lang="fr-FR" dirty="0" err="1">
                <a:solidFill>
                  <a:schemeClr val="tx1"/>
                </a:solidFill>
              </a:rPr>
              <a:t>LightGBM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FFE796-4216-E170-5ACD-889DB7E14D30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E2016-D44A-621E-3045-34FF01D08D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8363" y="2258389"/>
            <a:ext cx="5214257" cy="406233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spcBef>
                <a:spcPts val="600"/>
              </a:spcBef>
            </a:pPr>
            <a:r>
              <a:rPr lang="fr-FR" sz="1600" dirty="0">
                <a:latin typeface="+mj-lt"/>
              </a:rPr>
              <a:t>On tente d’optimiser les hyperparamètres du modèle </a:t>
            </a:r>
            <a:r>
              <a:rPr lang="fr-FR" sz="1600" dirty="0" err="1">
                <a:latin typeface="+mj-lt"/>
              </a:rPr>
              <a:t>LightGBM</a:t>
            </a:r>
            <a:r>
              <a:rPr lang="fr-FR" sz="1600" dirty="0">
                <a:latin typeface="+mj-lt"/>
              </a:rPr>
              <a:t> à l’aide de </a:t>
            </a:r>
            <a:r>
              <a:rPr lang="fr-FR" sz="1600" dirty="0" err="1">
                <a:latin typeface="+mj-lt"/>
              </a:rPr>
              <a:t>GridSearch</a:t>
            </a:r>
            <a:r>
              <a:rPr lang="fr-FR" sz="1600" dirty="0">
                <a:latin typeface="+mj-lt"/>
              </a:rPr>
              <a:t> pour minimiser le coût métier </a:t>
            </a:r>
            <a:r>
              <a:rPr lang="fr-FR" sz="1600" b="1" dirty="0">
                <a:latin typeface="+mj-lt"/>
              </a:rPr>
              <a:t>: </a:t>
            </a:r>
            <a:r>
              <a:rPr lang="fr-FR" sz="1600" b="1" dirty="0">
                <a:latin typeface="Consolas" panose="020B0609020204030204" pitchFamily="49" charset="0"/>
              </a:rPr>
              <a:t>Coût = 10FN + FP</a:t>
            </a:r>
            <a:endParaRPr lang="fr-FR" sz="1600" dirty="0"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600" dirty="0">
                <a:latin typeface="+mj-lt"/>
              </a:rPr>
              <a:t>Les paramètres testés : 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max_iter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': [200, 300] </a:t>
            </a:r>
            <a:r>
              <a:rPr lang="fr-FR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# Nombre maximum d'itération pour que le solver converge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n_estimators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': [500, 1000], </a:t>
            </a:r>
            <a:r>
              <a:rPr lang="fr-FR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# Nombre d’itération de </a:t>
            </a:r>
            <a:r>
              <a:rPr lang="fr-FR" sz="16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boosting</a:t>
            </a:r>
            <a:endParaRPr lang="fr-FR" sz="1600" b="0" dirty="0">
              <a:effectLst/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</a:pPr>
            <a:r>
              <a:rPr lang="fr-FR" sz="1600" b="0" dirty="0"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fr-FR" sz="1600" b="0" dirty="0">
                <a:effectLst/>
                <a:latin typeface="Consolas" panose="020B0609020204030204" pitchFamily="49" charset="0"/>
              </a:rPr>
              <a:t>': [0.01, 0.02] </a:t>
            </a:r>
            <a:r>
              <a:rPr lang="fr-FR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# Rapidité de la descente de gradient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fr-FR" sz="1600" dirty="0">
                <a:latin typeface="+mj-lt"/>
              </a:rPr>
              <a:t>Les meilleurs paramètres obtenus : </a:t>
            </a: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  <a:p>
            <a:pPr marL="310896" lvl="2" indent="0">
              <a:spcBef>
                <a:spcPts val="600"/>
              </a:spcBef>
              <a:buNone/>
            </a:pPr>
            <a:endParaRPr lang="fr-FR" sz="1700" dirty="0"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6C36F8-62D4-C3F2-D4F3-5361103E5786}"/>
              </a:ext>
            </a:extLst>
          </p:cNvPr>
          <p:cNvSpPr txBox="1"/>
          <p:nvPr/>
        </p:nvSpPr>
        <p:spPr>
          <a:xfrm>
            <a:off x="6512275" y="1284832"/>
            <a:ext cx="36845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Les résultats obtenus sont sensiblement identiques à ceux sans optimisation des hyperparamètres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18B90E-F252-AF59-D1B5-D2F25C74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1" y="5199203"/>
            <a:ext cx="5546961" cy="3950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B67F52-8CCF-72C3-00C3-1D9F43BB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545" y="3379912"/>
            <a:ext cx="2646740" cy="18192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73401A-AB0F-9B5A-A648-2E17F889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911" y="2121548"/>
            <a:ext cx="2781510" cy="202455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FE008CC-FDE6-B6F2-2409-5A9210193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788" y="4371373"/>
            <a:ext cx="2886634" cy="216809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AE8D3C8-DE7E-BF82-3F22-BB369BDB8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136" y="5296910"/>
            <a:ext cx="2751864" cy="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94E48-ED7F-E90B-19D0-75DCF0D0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2FEE4C-F566-8AA7-A2D5-2187A760A0CA}"/>
              </a:ext>
            </a:extLst>
          </p:cNvPr>
          <p:cNvSpPr/>
          <p:nvPr/>
        </p:nvSpPr>
        <p:spPr>
          <a:xfrm>
            <a:off x="1551214" y="4136570"/>
            <a:ext cx="2710544" cy="1110344"/>
          </a:xfrm>
          <a:prstGeom prst="rect">
            <a:avLst/>
          </a:prstGeom>
          <a:solidFill>
            <a:srgbClr val="1048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E049C-CF3F-1448-5D88-6D80F3C73887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23BF7-8361-EDDA-8EFD-567EEB113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257" y="2593410"/>
            <a:ext cx="5437687" cy="167117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Optimisation du seuil pour minimiser la fonction de coût métier, seuil déterminant la class 0 ou 1 obtenu avec la probabilité résultant du modèle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Recherche du seuil optimal en testant différents seuils avec un pas de 0,01 entre 0 et 1.</a:t>
            </a:r>
            <a:endParaRPr lang="fr-FR" sz="1700" dirty="0"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1C93C-A077-D9BC-A2FC-79EC01E9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58" y="2399321"/>
            <a:ext cx="5259803" cy="39781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62CE153-5E36-85C3-ED46-E08B3BC07A37}"/>
              </a:ext>
            </a:extLst>
          </p:cNvPr>
          <p:cNvSpPr txBox="1"/>
          <p:nvPr/>
        </p:nvSpPr>
        <p:spPr>
          <a:xfrm>
            <a:off x="1692728" y="4230077"/>
            <a:ext cx="242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j-lt"/>
              </a:rPr>
              <a:t>Seuil optimal minimisant la fonction de coût métier :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0,52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5D16180-1AF1-A02A-5406-F1E70697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203721"/>
            <a:ext cx="6308544" cy="1147128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80000"/>
              </a:lnSpc>
            </a:pPr>
            <a:r>
              <a:rPr lang="fr-FR" dirty="0">
                <a:solidFill>
                  <a:schemeClr val="tx1"/>
                </a:solidFill>
              </a:rPr>
              <a:t>Optimisation du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Seuil de décision</a:t>
            </a:r>
          </a:p>
        </p:txBody>
      </p:sp>
    </p:spTree>
    <p:extLst>
      <p:ext uri="{BB962C8B-B14F-4D97-AF65-F5344CB8AC3E}">
        <p14:creationId xmlns:p14="http://schemas.microsoft.com/office/powerpoint/2010/main" val="180827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F9158-65B6-CA9D-EFFE-18DCA090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6A1FF41-D4BD-D01A-95A7-6002ACD0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447" y="1915884"/>
            <a:ext cx="4760867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Interprétation Globale &amp; Locale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646F02-BAC4-4564-6E61-3759879C64A4}"/>
              </a:ext>
            </a:extLst>
          </p:cNvPr>
          <p:cNvSpPr txBox="1"/>
          <p:nvPr/>
        </p:nvSpPr>
        <p:spPr>
          <a:xfrm>
            <a:off x="6259286" y="4201887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91E3E"/>
                </a:solidFill>
                <a:latin typeface="+mj-lt"/>
              </a:rPr>
              <a:t>C</a:t>
            </a:r>
            <a:r>
              <a:rPr lang="fr-FR" sz="1800" i="0" dirty="0">
                <a:solidFill>
                  <a:srgbClr val="091E3E"/>
                </a:solidFill>
                <a:effectLst/>
                <a:latin typeface="+mj-lt"/>
              </a:rPr>
              <a:t>omprendre les modèles et les décisions est un enjeu fondamental.</a:t>
            </a:r>
            <a:endParaRPr lang="fr-FR" sz="2000" dirty="0">
              <a:latin typeface="+mj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1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65E36C-FF86-00CA-91D1-54CB0972C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FCDF2C-85AE-B0F7-0AE7-C5EA3F1B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45" y="1310744"/>
            <a:ext cx="7490298" cy="518645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F1D0C7C9-702E-730F-3DF2-891F0D2A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614058"/>
            <a:ext cx="4852249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Importance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B2801-DCD8-79DF-ADDC-D3B4E04D362A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D58DE-41B7-007F-92F0-81442D061E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6057" y="1797126"/>
            <a:ext cx="3490377" cy="3750130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700" dirty="0">
                <a:latin typeface="+mj-lt"/>
              </a:rPr>
              <a:t>Le </a:t>
            </a:r>
            <a:r>
              <a:rPr lang="fr-FR" sz="1700" b="1" dirty="0">
                <a:latin typeface="+mj-lt"/>
              </a:rPr>
              <a:t>top 20 </a:t>
            </a:r>
            <a:r>
              <a:rPr lang="fr-FR" sz="1700" dirty="0">
                <a:latin typeface="+mj-lt"/>
              </a:rPr>
              <a:t>des variables par ordre d’importance obtenu en sortie de l’entraînement du modèle </a:t>
            </a:r>
            <a:r>
              <a:rPr lang="fr-FR" sz="1700" dirty="0" err="1">
                <a:latin typeface="+mj-lt"/>
              </a:rPr>
              <a:t>LightGBM</a:t>
            </a:r>
            <a:r>
              <a:rPr lang="fr-FR" sz="1700" dirty="0">
                <a:latin typeface="+mj-lt"/>
              </a:rPr>
              <a:t> avec les meilleures performances</a:t>
            </a:r>
          </a:p>
          <a:p>
            <a:pPr lvl="1">
              <a:spcBef>
                <a:spcPts val="600"/>
              </a:spcBef>
            </a:pPr>
            <a:r>
              <a:rPr lang="fr-FR" sz="1700" b="0" i="0" dirty="0">
                <a:solidFill>
                  <a:srgbClr val="1F2123"/>
                </a:solidFill>
                <a:effectLst/>
                <a:latin typeface="+mj-lt"/>
              </a:rPr>
              <a:t>La méthode de l'importance attribue un score aux données et les classe en fonction des résultats qu'elles ont obtenus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1F2123"/>
                </a:solidFill>
                <a:latin typeface="+mj-lt"/>
              </a:rPr>
              <a:t>Les variables EXT_SOURCE, PAYMENT_RATE, DAYS_BIRTH </a:t>
            </a:r>
            <a:r>
              <a:rPr lang="fr-FR" sz="1700" dirty="0" err="1">
                <a:solidFill>
                  <a:srgbClr val="1F2123"/>
                </a:solidFill>
                <a:latin typeface="+mj-lt"/>
              </a:rPr>
              <a:t>etc</a:t>
            </a:r>
            <a:r>
              <a:rPr lang="fr-FR" sz="1700" dirty="0">
                <a:solidFill>
                  <a:srgbClr val="1F2123"/>
                </a:solidFill>
                <a:latin typeface="+mj-lt"/>
              </a:rPr>
              <a:t> ressortent comme les plus importantes dans la prédiction du modèle sur les données d’entraînement</a:t>
            </a:r>
            <a:endParaRPr lang="fr-F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84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58BD9-75C0-0EA2-C057-F4E12929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19BB875-7023-1126-B9F7-0C894496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5" y="661882"/>
            <a:ext cx="5851344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Interprétabilité Globale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B9C0C-2402-C104-32D4-4F9A45C31875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D437F-F341-7C4A-594D-DCA070382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1627" y="1463244"/>
            <a:ext cx="4531469" cy="5266488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800" dirty="0">
                <a:solidFill>
                  <a:srgbClr val="000000"/>
                </a:solidFill>
                <a:latin typeface="+mj-lt"/>
              </a:rPr>
              <a:t>Les </a:t>
            </a:r>
            <a:r>
              <a:rPr lang="fr-FR" sz="1800" b="1" dirty="0">
                <a:solidFill>
                  <a:srgbClr val="000000"/>
                </a:solidFill>
                <a:latin typeface="+mj-lt"/>
              </a:rPr>
              <a:t>valeurs de Shapley </a:t>
            </a:r>
            <a:r>
              <a:rPr lang="fr-FR" sz="1800" dirty="0">
                <a:solidFill>
                  <a:srgbClr val="000000"/>
                </a:solidFill>
                <a:latin typeface="+mj-lt"/>
              </a:rPr>
              <a:t>calculent l’impact relatif de chaque variable en comparant ce qu’un modèle prédit avec et sans cette variable</a:t>
            </a:r>
          </a:p>
          <a:p>
            <a:pPr lvl="1">
              <a:spcBef>
                <a:spcPts val="600"/>
              </a:spcBef>
            </a:pPr>
            <a:r>
              <a:rPr lang="fr-FR" sz="1800" b="1" dirty="0">
                <a:solidFill>
                  <a:srgbClr val="000000"/>
                </a:solidFill>
                <a:latin typeface="+mj-lt"/>
              </a:rPr>
              <a:t>Intelligibilité globale </a:t>
            </a:r>
            <a:r>
              <a:rPr lang="fr-FR" sz="1800" dirty="0">
                <a:solidFill>
                  <a:srgbClr val="000000"/>
                </a:solidFill>
                <a:latin typeface="+mj-lt"/>
              </a:rPr>
              <a:t>du modèle </a:t>
            </a:r>
            <a:r>
              <a:rPr lang="fr-FR" sz="1800" b="0" i="0" dirty="0">
                <a:solidFill>
                  <a:srgbClr val="040C28"/>
                </a:solidFill>
                <a:effectLst/>
                <a:latin typeface="+mj-lt"/>
              </a:rPr>
              <a:t>cherche à expliquer </a:t>
            </a:r>
            <a:r>
              <a:rPr lang="fr-FR" sz="1800" b="0" i="0" dirty="0">
                <a:solidFill>
                  <a:srgbClr val="1F1F1F"/>
                </a:solidFill>
                <a:effectLst/>
                <a:latin typeface="+mj-lt"/>
              </a:rPr>
              <a:t>quelles sont les variables les plus importantes en moyenne pour le modèle</a:t>
            </a:r>
            <a:endParaRPr lang="fr-FR" sz="1800" dirty="0">
              <a:solidFill>
                <a:srgbClr val="1F1F1F"/>
              </a:solidFill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fr-FR" sz="1800" b="0" i="0" dirty="0">
                <a:solidFill>
                  <a:srgbClr val="1F1F1F"/>
                </a:solidFill>
                <a:effectLst/>
                <a:latin typeface="+mj-lt"/>
              </a:rPr>
              <a:t>Les points rouges représentent des valeurs élevées de la variable et les points bleus des valeurs basses de la variable</a:t>
            </a:r>
          </a:p>
          <a:p>
            <a:pPr lvl="2">
              <a:spcBef>
                <a:spcPts val="600"/>
              </a:spcBef>
            </a:pPr>
            <a:r>
              <a:rPr lang="fr-FR" sz="1800" b="1" dirty="0">
                <a:solidFill>
                  <a:srgbClr val="1F1F1F"/>
                </a:solidFill>
                <a:latin typeface="+mj-lt"/>
              </a:rPr>
              <a:t>EXT_SOURCE 2 </a:t>
            </a:r>
            <a:r>
              <a:rPr lang="fr-FR" sz="1800" dirty="0">
                <a:solidFill>
                  <a:srgbClr val="1F1F1F"/>
                </a:solidFill>
                <a:latin typeface="+mj-lt"/>
              </a:rPr>
              <a:t>: Scores normalisé à partir d'une source de données externe, plus elle est faible et plus la valeur SHAP est élevé et la probabilité de défaut du client est élevée.</a:t>
            </a:r>
            <a:endParaRPr lang="fr-FR" sz="1800" b="0" i="0" dirty="0">
              <a:solidFill>
                <a:srgbClr val="1F1F1F"/>
              </a:solidFill>
              <a:effectLst/>
              <a:latin typeface="+mj-lt"/>
            </a:endParaRPr>
          </a:p>
          <a:p>
            <a:pPr lvl="2">
              <a:spcBef>
                <a:spcPts val="600"/>
              </a:spcBef>
            </a:pPr>
            <a:r>
              <a:rPr lang="fr-FR" sz="1800" b="1" i="0" dirty="0">
                <a:solidFill>
                  <a:srgbClr val="1F1F1F"/>
                </a:solidFill>
                <a:effectLst/>
                <a:latin typeface="+mj-lt"/>
              </a:rPr>
              <a:t>CO</a:t>
            </a:r>
            <a:r>
              <a:rPr lang="fr-FR" sz="1800" b="1" dirty="0">
                <a:solidFill>
                  <a:srgbClr val="1F1F1F"/>
                </a:solidFill>
                <a:latin typeface="+mj-lt"/>
              </a:rPr>
              <a:t>DE_GENDER </a:t>
            </a:r>
            <a:r>
              <a:rPr lang="fr-FR" sz="1800" dirty="0">
                <a:solidFill>
                  <a:srgbClr val="1F1F1F"/>
                </a:solidFill>
                <a:latin typeface="+mj-lt"/>
              </a:rPr>
              <a:t>(0 = H, 1=F), plus </a:t>
            </a:r>
            <a:r>
              <a:rPr lang="fr-FR" sz="1800" dirty="0" err="1">
                <a:solidFill>
                  <a:srgbClr val="1F1F1F"/>
                </a:solidFill>
                <a:latin typeface="+mj-lt"/>
              </a:rPr>
              <a:t>code_gender</a:t>
            </a:r>
            <a:r>
              <a:rPr lang="fr-FR" sz="1800" dirty="0">
                <a:solidFill>
                  <a:srgbClr val="1F1F1F"/>
                </a:solidFill>
                <a:latin typeface="+mj-lt"/>
              </a:rPr>
              <a:t> est faible (homme) plus la probabilité de défaut prédite est élevée</a:t>
            </a:r>
          </a:p>
          <a:p>
            <a:pPr lvl="1">
              <a:spcBef>
                <a:spcPts val="600"/>
              </a:spcBef>
            </a:pPr>
            <a:endParaRPr lang="fr-FR" sz="1800" b="0" i="0" dirty="0">
              <a:solidFill>
                <a:srgbClr val="1F1F1F"/>
              </a:solidFill>
              <a:effectLst/>
              <a:latin typeface="+mj-lt"/>
            </a:endParaRPr>
          </a:p>
          <a:p>
            <a:pPr lvl="1">
              <a:spcBef>
                <a:spcPts val="600"/>
              </a:spcBef>
            </a:pPr>
            <a:endParaRPr lang="fr-FR" sz="18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1B217B-7453-0560-6AEB-E02F3CD0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50" y="1289955"/>
            <a:ext cx="6802007" cy="54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6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BFCFB-3491-5147-9494-F5932B26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95D7D9DB-ED2C-F703-9299-133AEE31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27955"/>
            <a:ext cx="5851344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Interprétabilité Locale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EF76E-F285-85BC-469F-1D88086AEFD4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136DA-0B73-B469-921F-165CD087DC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6057" y="1359383"/>
            <a:ext cx="9239424" cy="1167486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800" b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+mj-lt"/>
              </a:rPr>
              <a:t>ntelligibilité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fr-FR" sz="1800" b="1" i="1" dirty="0">
                <a:solidFill>
                  <a:srgbClr val="000000"/>
                </a:solidFill>
                <a:effectLst/>
                <a:latin typeface="+mj-lt"/>
              </a:rPr>
              <a:t>locale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, consiste à expliquer la prévision 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+mj-lt"/>
              </a:rPr>
              <a:t>f(x)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 d’un modèle pour un individu 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+mj-lt"/>
              </a:rPr>
              <a:t> donné</a:t>
            </a:r>
          </a:p>
          <a:p>
            <a:pPr lvl="1">
              <a:spcBef>
                <a:spcPts val="600"/>
              </a:spcBef>
            </a:pPr>
            <a:r>
              <a:rPr lang="fr-FR" sz="1800" dirty="0">
                <a:latin typeface="+mj-lt"/>
              </a:rPr>
              <a:t>En rouge, les variables qui ont un </a:t>
            </a:r>
            <a:r>
              <a:rPr lang="fr-FR" sz="1800" b="1" dirty="0">
                <a:latin typeface="+mj-lt"/>
              </a:rPr>
              <a:t>impact positif </a:t>
            </a:r>
            <a:r>
              <a:rPr lang="fr-FR" sz="1800" dirty="0">
                <a:latin typeface="+mj-lt"/>
              </a:rPr>
              <a:t>(contribuent à ce que la </a:t>
            </a:r>
            <a:r>
              <a:rPr lang="fr-FR" sz="1800" dirty="0" err="1">
                <a:latin typeface="+mj-lt"/>
              </a:rPr>
              <a:t>prédiction</a:t>
            </a:r>
            <a:r>
              <a:rPr lang="fr-FR" sz="1800" dirty="0">
                <a:latin typeface="+mj-lt"/>
              </a:rPr>
              <a:t> soit plus </a:t>
            </a:r>
            <a:r>
              <a:rPr lang="fr-FR" sz="1800" dirty="0" err="1">
                <a:latin typeface="+mj-lt"/>
              </a:rPr>
              <a:t>élevée</a:t>
            </a:r>
            <a:r>
              <a:rPr lang="fr-FR" sz="1800" dirty="0">
                <a:latin typeface="+mj-lt"/>
              </a:rPr>
              <a:t> que la valeur de base) et, en bleu, celles ayant </a:t>
            </a:r>
            <a:r>
              <a:rPr lang="fr-FR" sz="1800" b="1" dirty="0">
                <a:latin typeface="+mj-lt"/>
              </a:rPr>
              <a:t>un impact </a:t>
            </a:r>
            <a:r>
              <a:rPr lang="fr-FR" sz="1800" b="1" dirty="0" err="1">
                <a:latin typeface="+mj-lt"/>
              </a:rPr>
              <a:t>négatif</a:t>
            </a:r>
            <a:r>
              <a:rPr lang="fr-FR" sz="1800" b="1" dirty="0">
                <a:latin typeface="+mj-lt"/>
              </a:rPr>
              <a:t> </a:t>
            </a:r>
            <a:r>
              <a:rPr lang="fr-FR" sz="1800" dirty="0">
                <a:latin typeface="+mj-lt"/>
              </a:rPr>
              <a:t>(contribuent à ce que la </a:t>
            </a:r>
            <a:r>
              <a:rPr lang="fr-FR" sz="1800" dirty="0" err="1">
                <a:latin typeface="+mj-lt"/>
              </a:rPr>
              <a:t>prédiction</a:t>
            </a:r>
            <a:r>
              <a:rPr lang="fr-FR" sz="1800" dirty="0">
                <a:latin typeface="+mj-lt"/>
              </a:rPr>
              <a:t> soit plus basse que la valeur de base)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1FC6D2-AB3E-FDDE-3438-A357E9AF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3" y="2720017"/>
            <a:ext cx="10539373" cy="17146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67B3594-155A-1346-1601-1768D4FE9B74}"/>
              </a:ext>
            </a:extLst>
          </p:cNvPr>
          <p:cNvSpPr txBox="1"/>
          <p:nvPr/>
        </p:nvSpPr>
        <p:spPr>
          <a:xfrm>
            <a:off x="566057" y="4627815"/>
            <a:ext cx="10620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client est prédit </a:t>
            </a:r>
            <a:r>
              <a:rPr lang="fr-FR" b="1" dirty="0"/>
              <a:t>classe 1</a:t>
            </a:r>
            <a:r>
              <a:rPr lang="fr-FR" dirty="0"/>
              <a:t> avec une </a:t>
            </a:r>
            <a:r>
              <a:rPr lang="fr-FR" b="1" dirty="0"/>
              <a:t>probabilité de défaut de paiement de 51,5%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variables ayant contribué à augmenter le score sont EXT_SOURCE_2, PAYMENT_RATE, AMT_ANNUITY et AMT_GOODS_PRICES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L’âge du client, à l’inverse, contribue à diminuer la probabilité de défaut de paiement.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 client se situe au dessus de la moyenne des valeurs de prédiction des clients (base value) qui est à 0,3847.</a:t>
            </a:r>
          </a:p>
        </p:txBody>
      </p:sp>
    </p:spTree>
    <p:extLst>
      <p:ext uri="{BB962C8B-B14F-4D97-AF65-F5344CB8AC3E}">
        <p14:creationId xmlns:p14="http://schemas.microsoft.com/office/powerpoint/2010/main" val="34288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24840"/>
            <a:ext cx="2941320" cy="13258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/>
              <a:t>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336346"/>
            <a:ext cx="6787747" cy="3708517"/>
          </a:xfrm>
        </p:spPr>
        <p:txBody>
          <a:bodyPr tIns="457200" rtlCol="0">
            <a:normAutofit/>
          </a:bodyPr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Problématique et Jeu de données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Preprocessing &amp; </a:t>
            </a:r>
            <a:r>
              <a:rPr lang="fr-FR" sz="2800" dirty="0" err="1"/>
              <a:t>Feature</a:t>
            </a:r>
            <a:r>
              <a:rPr lang="fr-FR" sz="2800" dirty="0"/>
              <a:t> Engineering 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Modélisation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Interprétation Locale &amp; Globale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Pipeline déploiement &amp; Dashboard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Data Drift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fr-FR" sz="2800" dirty="0"/>
              <a:t>Limites &amp; 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E500E-137F-02D0-A698-6E839F29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006FA3F-DD41-0B1A-0C04-A8FA9ACAE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476" y="1970313"/>
            <a:ext cx="6012724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Pipeline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6578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53519-4A19-EBA3-621C-99F9AE78E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C99760DB-C369-83B2-08A2-3A63A082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480468"/>
            <a:ext cx="7560076" cy="85537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Pipeline de déploiement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58678-65E8-C7A5-0D99-92667E74B163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9759111-23E7-8A8B-599D-EE61AFA6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" y="1576648"/>
            <a:ext cx="8607126" cy="49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5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53FE5-CD04-D3D8-92CB-E14C8D0FA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A0075073-5BE5-E923-B86B-B5EF8CE3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7" y="323380"/>
            <a:ext cx="6927778" cy="645263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Pipeline de déploiement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CC98-0D6B-FFD4-BD36-CE45259B0AB8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4A9013C-3E63-DB33-4DA3-164B0889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55" y="3429000"/>
            <a:ext cx="1910229" cy="313710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277E863-E00C-7390-F546-4DB0E87B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764" y="4356228"/>
            <a:ext cx="1731545" cy="22098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6CD457B-A678-4231-3438-AB0273EB79E7}"/>
              </a:ext>
            </a:extLst>
          </p:cNvPr>
          <p:cNvSpPr txBox="1"/>
          <p:nvPr/>
        </p:nvSpPr>
        <p:spPr>
          <a:xfrm>
            <a:off x="406877" y="1129716"/>
            <a:ext cx="554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Commits</a:t>
            </a:r>
            <a:r>
              <a:rPr lang="fr-FR" dirty="0"/>
              <a:t> dans un repository GitHub </a:t>
            </a:r>
            <a:r>
              <a:rPr lang="fr-FR" sz="1800" dirty="0">
                <a:hlinkClick r:id="rId5"/>
              </a:rPr>
              <a:t>https://github.com/flys-lf/deploiement_api</a:t>
            </a:r>
            <a:r>
              <a:rPr lang="fr-FR" sz="1800" dirty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Pipeline CI/CD avec GitHub Actions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Build</a:t>
            </a:r>
            <a:r>
              <a:rPr lang="fr-FR" dirty="0"/>
              <a:t> de l’environnement avec </a:t>
            </a:r>
            <a:r>
              <a:rPr lang="fr-FR" dirty="0" err="1"/>
              <a:t>Poetry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Exécution des tests unitaires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Exécution du déploiement de l’API sur Azure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A4B681-9076-CEF4-4E50-AC6E4A512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821" y="1062292"/>
            <a:ext cx="4653869" cy="22589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ACDF52D-97E9-3F6F-4881-A461ADBCEA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515312" y="3134599"/>
            <a:ext cx="6623736" cy="24432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8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60201D-6F74-D2EC-E5F4-BE15EB6A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AB5A3B94-9B5D-72ED-6E16-D17C4A7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27955"/>
            <a:ext cx="6904786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Exemple </a:t>
            </a:r>
            <a:r>
              <a:rPr lang="fr-FR" dirty="0" err="1">
                <a:solidFill>
                  <a:schemeClr val="tx1"/>
                </a:solidFill>
              </a:rPr>
              <a:t>scoring</a:t>
            </a:r>
            <a:r>
              <a:rPr lang="fr-FR" dirty="0">
                <a:solidFill>
                  <a:schemeClr val="tx1"/>
                </a:solidFill>
              </a:rPr>
              <a:t> client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F4E33-4301-B774-4CE1-92385A4053AA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E15D13-5E3B-F989-8EEA-C13749B9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6" y="2325639"/>
            <a:ext cx="3915324" cy="3524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5A08E5-6501-5059-55A5-C7529F0B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9" y="2798219"/>
            <a:ext cx="3267531" cy="10574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7674D7D-0DC5-A0E8-D9C8-15537D8FEAE9}"/>
              </a:ext>
            </a:extLst>
          </p:cNvPr>
          <p:cNvSpPr txBox="1"/>
          <p:nvPr/>
        </p:nvSpPr>
        <p:spPr>
          <a:xfrm>
            <a:off x="566057" y="1313088"/>
            <a:ext cx="849039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>
                <a:latin typeface="+mj-lt"/>
              </a:rPr>
              <a:t>API de prédiction déployé sur le Cloud avec Microsoft Azure </a:t>
            </a:r>
            <a:r>
              <a:rPr lang="fr-FR" sz="1700" dirty="0" err="1">
                <a:latin typeface="+mj-lt"/>
              </a:rPr>
              <a:t>AppService</a:t>
            </a:r>
            <a:endParaRPr lang="fr-F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>
                <a:latin typeface="+mj-lt"/>
              </a:rPr>
              <a:t>URL API :  </a:t>
            </a:r>
            <a:r>
              <a:rPr lang="fr-FR" sz="1700" dirty="0">
                <a:latin typeface="+mj-lt"/>
                <a:hlinkClick r:id="rId5"/>
              </a:rPr>
              <a:t>https://scoringapi-ewckf3cxfrdbadhw.northeurope-01.azurewebsites.net/</a:t>
            </a:r>
            <a:r>
              <a:rPr lang="fr-FR" sz="17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>
                <a:latin typeface="+mj-lt"/>
              </a:rPr>
              <a:t>Appel de l’API sur le cloud pour la prédiction du </a:t>
            </a:r>
            <a:r>
              <a:rPr lang="fr-FR" sz="1700" dirty="0" err="1">
                <a:latin typeface="+mj-lt"/>
              </a:rPr>
              <a:t>scoring</a:t>
            </a:r>
            <a:r>
              <a:rPr lang="fr-FR" sz="1700" dirty="0">
                <a:latin typeface="+mj-lt"/>
              </a:rPr>
              <a:t> client via un </a:t>
            </a:r>
            <a:r>
              <a:rPr lang="fr-FR" sz="1700" dirty="0" err="1">
                <a:latin typeface="+mj-lt"/>
              </a:rPr>
              <a:t>dashboard</a:t>
            </a:r>
            <a:r>
              <a:rPr lang="fr-FR" sz="1700" dirty="0">
                <a:latin typeface="+mj-lt"/>
              </a:rPr>
              <a:t> </a:t>
            </a:r>
            <a:r>
              <a:rPr lang="fr-FR" sz="1700" dirty="0" err="1">
                <a:latin typeface="+mj-lt"/>
              </a:rPr>
              <a:t>Streamlit</a:t>
            </a:r>
            <a:endParaRPr lang="fr-F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FFD479-E749-411D-C651-82CC7FFD3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57" y="4484114"/>
            <a:ext cx="7277731" cy="13107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9278492-A85D-A789-746B-5574E3F174A4}"/>
              </a:ext>
            </a:extLst>
          </p:cNvPr>
          <p:cNvSpPr txBox="1"/>
          <p:nvPr/>
        </p:nvSpPr>
        <p:spPr>
          <a:xfrm>
            <a:off x="566057" y="4059519"/>
            <a:ext cx="5607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n-ea"/>
                <a:cs typeface="+mn-cs"/>
              </a:rPr>
              <a:t>Exemple de </a:t>
            </a:r>
            <a:r>
              <a:rPr lang="fr-FR" sz="17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n-ea"/>
                <a:cs typeface="+mn-cs"/>
              </a:rPr>
              <a:t>scoring</a:t>
            </a:r>
            <a:r>
              <a:rPr lang="fr-FR" sz="17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n-ea"/>
                <a:cs typeface="+mn-cs"/>
              </a:rPr>
              <a:t> client via appel d’API :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45486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AD055-D246-9E39-C595-9BC9A64F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A0EC8C70-DAE9-EFA4-3BFA-AF768112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516192"/>
            <a:ext cx="8500123" cy="56831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Analyse d’un cas de refus de crédit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80AB5-B390-B27D-0A35-923321202DA1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2C16FA-1889-C342-6486-315F8435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3398660"/>
            <a:ext cx="10194587" cy="14760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7DDCCA5-9020-BA1E-DF2D-341270022448}"/>
              </a:ext>
            </a:extLst>
          </p:cNvPr>
          <p:cNvSpPr txBox="1"/>
          <p:nvPr/>
        </p:nvSpPr>
        <p:spPr>
          <a:xfrm>
            <a:off x="381230" y="4922796"/>
            <a:ext cx="1062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client est prédit </a:t>
            </a:r>
            <a:r>
              <a:rPr lang="fr-FR" sz="1600" b="1" dirty="0"/>
              <a:t>classe 1</a:t>
            </a:r>
            <a:r>
              <a:rPr lang="fr-FR" sz="1600" dirty="0"/>
              <a:t> avec une </a:t>
            </a:r>
            <a:r>
              <a:rPr lang="fr-FR" sz="1600" b="1" dirty="0"/>
              <a:t>probabilité de défaut de paiement de 68,3%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variables ayant contribuées à augmenter le score sont EXT_SOURCE_3, EXT_SOURCE_1, </a:t>
            </a:r>
            <a:r>
              <a:rPr lang="fr-FR" sz="1600" dirty="0" err="1"/>
              <a:t>PREV_NAME_CONTRACT_STATUS_Refused_MEAN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Taux de paiement et le fait que le client ait fait des études supérieures, à l’inverse, contribuent à diminuer la probabilité de défaut de paiement.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Ce client se situe au dessus de la moyenne des valeurs de prédiction des clients (base value) qui est à 0,3847.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FA906D-1EB4-050B-B0DA-339FB7DDC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" y="1132627"/>
            <a:ext cx="6034195" cy="22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4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026B-45BA-70D3-7AD8-CAB57569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95B3697D-CA7E-FA90-73FF-2A4DCB0A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476" y="1970313"/>
            <a:ext cx="6012724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Data Drift</a:t>
            </a:r>
          </a:p>
        </p:txBody>
      </p:sp>
    </p:spTree>
    <p:extLst>
      <p:ext uri="{BB962C8B-B14F-4D97-AF65-F5344CB8AC3E}">
        <p14:creationId xmlns:p14="http://schemas.microsoft.com/office/powerpoint/2010/main" val="8753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3C7A5-D7D7-953D-7413-B0B9B465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AA4931F-9132-27EC-9AE2-3B1B780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623318"/>
            <a:ext cx="5851344" cy="6966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Data Drift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B2386A-90FA-BD25-375E-935930587C6E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E6ECBD-0F94-E214-71CC-65AA2E63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43" y="1082645"/>
            <a:ext cx="7706248" cy="14537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D89CAE-F0B7-E2EA-FAEB-BF40312D8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44" y="2595785"/>
            <a:ext cx="7706248" cy="381686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9062DD8-07DF-D7B9-9624-F5CEA1637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509" y="1379392"/>
            <a:ext cx="3792488" cy="4628032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000000"/>
                </a:solidFill>
                <a:latin typeface="+mj-lt"/>
              </a:rPr>
              <a:t>Phénomène du 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« Data Drift » 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: une fois le modèle de prédiction mis en production, il est crucial de surveiller que les données ne dérivent pas par rapport aux données d’entraînement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000000"/>
                </a:solidFill>
                <a:latin typeface="+mj-lt"/>
              </a:rPr>
              <a:t>Ce problème doit être détecté et anticipé, car il dégrade les performances de prédiction au fur et à mesure du temps</a:t>
            </a:r>
          </a:p>
          <a:p>
            <a:pPr lvl="1">
              <a:spcBef>
                <a:spcPts val="600"/>
              </a:spcBef>
            </a:pPr>
            <a:r>
              <a:rPr lang="fr-FR" sz="1700" dirty="0">
                <a:solidFill>
                  <a:srgbClr val="000000"/>
                </a:solidFill>
                <a:latin typeface="+mj-lt"/>
              </a:rPr>
              <a:t>Calcul du data drift sur un nouveau jeu de données et sur les 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100 </a:t>
            </a:r>
            <a:r>
              <a:rPr lang="fr-FR" sz="1700" b="1" dirty="0" err="1">
                <a:solidFill>
                  <a:srgbClr val="000000"/>
                </a:solidFill>
                <a:latin typeface="+mj-lt"/>
              </a:rPr>
              <a:t>features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 les plus importantes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 avec </a:t>
            </a:r>
            <a:r>
              <a:rPr lang="fr-FR" sz="1700" dirty="0" err="1">
                <a:solidFill>
                  <a:srgbClr val="000000"/>
                </a:solidFill>
                <a:latin typeface="+mj-lt"/>
              </a:rPr>
              <a:t>evidently</a:t>
            </a:r>
            <a:endParaRPr lang="fr-FR" sz="1700" dirty="0">
              <a:solidFill>
                <a:srgbClr val="000000"/>
              </a:solidFill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fr-FR" sz="1700" b="1" dirty="0">
                <a:solidFill>
                  <a:srgbClr val="000000"/>
                </a:solidFill>
                <a:latin typeface="+mj-lt"/>
              </a:rPr>
              <a:t>14% 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de colonnes avec un drift détecté selon la 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distance de </a:t>
            </a:r>
            <a:r>
              <a:rPr lang="fr-FR" sz="1700" b="1" dirty="0" err="1">
                <a:solidFill>
                  <a:srgbClr val="000000"/>
                </a:solidFill>
                <a:latin typeface="+mj-lt"/>
              </a:rPr>
              <a:t>Wasserstein</a:t>
            </a:r>
            <a:r>
              <a:rPr lang="fr-FR" sz="17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+mj-lt"/>
              </a:rPr>
              <a:t>qui mesure la distance entre deux distributions de probabilités sur un espace mathématique donné.</a:t>
            </a:r>
          </a:p>
          <a:p>
            <a:pPr lvl="1">
              <a:spcBef>
                <a:spcPts val="600"/>
              </a:spcBef>
            </a:pPr>
            <a:endParaRPr lang="fr-F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76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A9D4D-71BC-97FE-ABA8-94675CE4D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C7BC485-C337-8C3D-0878-7FE671B3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476" y="1970313"/>
            <a:ext cx="6012724" cy="1809205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Limites &amp; 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163793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5D731-EF38-D9DF-870C-088CD77F1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790D11C3-9848-763D-31D5-6DD24635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74" y="1097933"/>
            <a:ext cx="5406726" cy="765824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Limites &amp; Améliorations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762150-1FFF-C777-4156-F5F65DBFF3E4}"/>
              </a:ext>
            </a:extLst>
          </p:cNvPr>
          <p:cNvSpPr/>
          <p:nvPr/>
        </p:nvSpPr>
        <p:spPr>
          <a:xfrm>
            <a:off x="566057" y="2057400"/>
            <a:ext cx="2253343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F37DA4-F1A2-4197-C88A-0C6DE3B64036}"/>
              </a:ext>
            </a:extLst>
          </p:cNvPr>
          <p:cNvSpPr txBox="1"/>
          <p:nvPr/>
        </p:nvSpPr>
        <p:spPr>
          <a:xfrm>
            <a:off x="566057" y="2166257"/>
            <a:ext cx="976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</a:t>
            </a:r>
            <a:r>
              <a:rPr lang="fr-FR" b="1" dirty="0"/>
              <a:t>sélection de </a:t>
            </a:r>
            <a:r>
              <a:rPr lang="fr-FR" b="1" dirty="0" err="1"/>
              <a:t>features</a:t>
            </a:r>
            <a:r>
              <a:rPr lang="fr-FR" b="1" dirty="0"/>
              <a:t> plus poussée et fine </a:t>
            </a:r>
            <a:r>
              <a:rPr lang="fr-FR" dirty="0"/>
              <a:t>en collaboration avec les métiers qui ont une connaissance opérationnelle serait nécessaire pour bien comprendre l’impact de chaque variable et affiner la pertinence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Cela permettrait également de réduire le nombre de variables, car en pratique l’utilisation de 563 variables est complexe pour un conseiller qui utiliserait l’outil de </a:t>
            </a:r>
            <a:r>
              <a:rPr lang="fr-FR" dirty="0" err="1"/>
              <a:t>scoring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Axe d’amélioration du </a:t>
            </a:r>
            <a:r>
              <a:rPr lang="fr-FR" b="1" dirty="0" err="1"/>
              <a:t>dashboard</a:t>
            </a:r>
            <a:r>
              <a:rPr lang="fr-FR" dirty="0"/>
              <a:t> : L’utilisateur devrait pouvoir ajouter un client à la volée pour accéder à un </a:t>
            </a:r>
            <a:r>
              <a:rPr lang="fr-FR" dirty="0" err="1"/>
              <a:t>scoring</a:t>
            </a:r>
            <a:r>
              <a:rPr lang="fr-FR" dirty="0"/>
              <a:t> client, mais cela impliquerait que toutes les données utilisées pendant l’entraînement soient disponibles pour le nouveau client</a:t>
            </a:r>
          </a:p>
        </p:txBody>
      </p:sp>
    </p:spTree>
    <p:extLst>
      <p:ext uri="{BB962C8B-B14F-4D97-AF65-F5344CB8AC3E}">
        <p14:creationId xmlns:p14="http://schemas.microsoft.com/office/powerpoint/2010/main" val="423998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670814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Problématique &amp;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7" y="1338247"/>
            <a:ext cx="4075611" cy="60795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0857" y="2524125"/>
            <a:ext cx="7848600" cy="3597470"/>
          </a:xfrm>
        </p:spPr>
        <p:txBody>
          <a:bodyPr rtlCol="0">
            <a:normAutofit fontScale="92500"/>
          </a:bodyPr>
          <a:lstStyle>
            <a:defPPr>
              <a:defRPr lang="fr-FR"/>
            </a:defPPr>
          </a:lstStyle>
          <a:p>
            <a:pPr rtl="0"/>
            <a:r>
              <a:rPr lang="fr-FR" i="0" dirty="0">
                <a:solidFill>
                  <a:srgbClr val="271A38"/>
                </a:solidFill>
                <a:effectLst/>
                <a:latin typeface="+mj-lt"/>
              </a:rPr>
              <a:t>La société </a:t>
            </a:r>
            <a:r>
              <a:rPr lang="fr-FR" b="1" dirty="0">
                <a:solidFill>
                  <a:srgbClr val="271A38"/>
                </a:solidFill>
                <a:latin typeface="+mj-lt"/>
              </a:rPr>
              <a:t>« 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Prêt à dépenser » 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propose des crédits à la consommation pour des personnes ayant peu ou pas du tout d'historique de prêt.</a:t>
            </a:r>
          </a:p>
          <a:p>
            <a:pPr rtl="0"/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Objectifs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71A38"/>
                </a:solidFill>
                <a:latin typeface="+mj-lt"/>
              </a:rPr>
              <a:t>Mettre</a:t>
            </a:r>
            <a:r>
              <a:rPr lang="fr-FR" dirty="0">
                <a:solidFill>
                  <a:srgbClr val="271A38"/>
                </a:solidFill>
                <a:latin typeface="+mj-lt"/>
              </a:rPr>
              <a:t> 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en œuvre un outil de 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scoring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 crédit pour calculer la probabilité 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qu’un client rembourse son crédit, puis classifie la demande en crédit accordé ou refusé.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Développer un 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algorithme de classification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 en s’appuyant sur des sources de données variées.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71A38"/>
                </a:solidFill>
                <a:latin typeface="+mj-lt"/>
              </a:rPr>
              <a:t>Transparence sur la décision d’octroi de crédit </a:t>
            </a:r>
            <a:r>
              <a:rPr lang="fr-FR" dirty="0">
                <a:solidFill>
                  <a:srgbClr val="271A38"/>
                </a:solidFill>
                <a:latin typeface="+mj-lt"/>
              </a:rPr>
              <a:t>pour permettre au chargé d’étude et au client de mieux comprendre le score attribué par le modèle.</a:t>
            </a:r>
            <a:endParaRPr lang="fr-FR" b="0" i="0" dirty="0">
              <a:solidFill>
                <a:srgbClr val="271A38"/>
              </a:solidFill>
              <a:effectLst/>
              <a:latin typeface="+mj-lt"/>
            </a:endParaRPr>
          </a:p>
          <a:p>
            <a:pPr rtl="0"/>
            <a:endParaRPr lang="fr-FR" dirty="0">
              <a:solidFill>
                <a:srgbClr val="271A38"/>
              </a:solidFill>
              <a:latin typeface="+mj-lt"/>
            </a:endParaRPr>
          </a:p>
          <a:p>
            <a:pPr rtl="0"/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7A41-3BCA-E1C9-D0C7-AE3FACF0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EB4554A-FFAC-65F9-575C-ACB17500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03" y="4406198"/>
            <a:ext cx="3553097" cy="245180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0CB3B68-191C-C3D7-E3C7-77670F2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35" y="460214"/>
            <a:ext cx="3218333" cy="4907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>
                <a:solidFill>
                  <a:schemeClr val="tx1"/>
                </a:solidFill>
              </a:rPr>
              <a:t>Jeu de données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 descr="Data">
            <a:extLst>
              <a:ext uri="{FF2B5EF4-FFF2-40B4-BE49-F238E27FC236}">
                <a16:creationId xmlns:a16="http://schemas.microsoft.com/office/drawing/2014/main" id="{AB88645F-021A-5342-B785-67DEC1AE08B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27" y="950977"/>
            <a:ext cx="6062638" cy="44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545505-0CFB-11B4-A715-6B8C3D6F91DB}"/>
              </a:ext>
            </a:extLst>
          </p:cNvPr>
          <p:cNvSpPr txBox="1"/>
          <p:nvPr/>
        </p:nvSpPr>
        <p:spPr>
          <a:xfrm>
            <a:off x="466835" y="1016594"/>
            <a:ext cx="4819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/>
              <a:t>7 fichiers </a:t>
            </a:r>
            <a:r>
              <a:rPr lang="fr-FR" sz="1500" dirty="0"/>
              <a:t>avec en tout </a:t>
            </a:r>
            <a:r>
              <a:rPr lang="fr-FR" sz="1500" b="1" dirty="0"/>
              <a:t>219</a:t>
            </a:r>
            <a:r>
              <a:rPr lang="fr-FR" sz="1500" dirty="0"/>
              <a:t>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Données principales </a:t>
            </a:r>
            <a:r>
              <a:rPr lang="fr-FR" sz="1500" b="1" dirty="0"/>
              <a:t>Application </a:t>
            </a:r>
            <a:r>
              <a:rPr lang="fr-FR" sz="1500" dirty="0"/>
              <a:t>avec les informations personnelles des clients et relatifs au crédit demandé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500" b="1" dirty="0"/>
              <a:t>Train : </a:t>
            </a:r>
            <a:r>
              <a:rPr lang="fr-FR" sz="1500" dirty="0"/>
              <a:t>307 511 clients dont la décision d’octroi est connue (« Target » 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b="1" dirty="0"/>
              <a:t>Test</a:t>
            </a:r>
            <a:r>
              <a:rPr lang="fr-FR" sz="1500" dirty="0"/>
              <a:t> : 48 744 clients dont on ne connaît pas la décision d’octroi.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500" dirty="0"/>
              <a:t>Données historiques de prêt client dans d’autres institutions bancaires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500" dirty="0"/>
              <a:t>Données historiques prêt client dans la société « Prêt à dépense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Une </a:t>
            </a:r>
            <a:r>
              <a:rPr lang="fr-FR" sz="1500" b="1" dirty="0"/>
              <a:t>Variable Cible</a:t>
            </a:r>
            <a:r>
              <a:rPr lang="fr-FR" sz="1500" dirty="0"/>
              <a:t> « Target » décrivant si le client a des difficultés de paiement ou non.</a:t>
            </a:r>
          </a:p>
        </p:txBody>
      </p:sp>
    </p:spTree>
    <p:extLst>
      <p:ext uri="{BB962C8B-B14F-4D97-AF65-F5344CB8AC3E}">
        <p14:creationId xmlns:p14="http://schemas.microsoft.com/office/powerpoint/2010/main" val="165641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5729CB-D412-FBFB-30E6-9D5999DCD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8CA7D1A-1034-39BF-1EBF-3EEDDAAC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5" y="324196"/>
            <a:ext cx="7190509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Preprocessing &amp;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4996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0CEA1-5468-79CE-CEA6-A1D52C954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9A96A8-501D-0EE9-8718-0120C9331826}"/>
              </a:ext>
            </a:extLst>
          </p:cNvPr>
          <p:cNvSpPr/>
          <p:nvPr/>
        </p:nvSpPr>
        <p:spPr>
          <a:xfrm>
            <a:off x="6422572" y="4263521"/>
            <a:ext cx="4445453" cy="1536245"/>
          </a:xfrm>
          <a:prstGeom prst="rect">
            <a:avLst/>
          </a:prstGeom>
          <a:solidFill>
            <a:srgbClr val="1048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1E0BD-CAC4-C93D-3CBA-13812C9D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729343"/>
            <a:ext cx="5287538" cy="1197959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Preprocessing &amp;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A6832-D78D-CB95-A904-CA33AA7DA0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403022"/>
            <a:ext cx="5175069" cy="415017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Utilisation des fonctions de preprocessing du kernel </a:t>
            </a:r>
            <a:r>
              <a:rPr lang="fr-FR" sz="1700" dirty="0" err="1">
                <a:latin typeface="+mj-lt"/>
                <a:hlinkClick r:id="rId3"/>
              </a:rPr>
              <a:t>LightGBM</a:t>
            </a:r>
            <a:r>
              <a:rPr lang="fr-FR" sz="1700" dirty="0">
                <a:latin typeface="+mj-lt"/>
                <a:hlinkClick r:id="rId3"/>
              </a:rPr>
              <a:t> </a:t>
            </a:r>
            <a:r>
              <a:rPr lang="fr-FR" sz="1700" dirty="0" err="1">
                <a:latin typeface="+mj-lt"/>
                <a:hlinkClick r:id="rId3"/>
              </a:rPr>
              <a:t>with</a:t>
            </a:r>
            <a:r>
              <a:rPr lang="fr-FR" sz="1700" dirty="0">
                <a:latin typeface="+mj-lt"/>
                <a:hlinkClick r:id="rId3"/>
              </a:rPr>
              <a:t> Simple </a:t>
            </a:r>
            <a:r>
              <a:rPr lang="fr-FR" sz="1700" dirty="0" err="1">
                <a:latin typeface="+mj-lt"/>
                <a:hlinkClick r:id="rId3"/>
              </a:rPr>
              <a:t>Features</a:t>
            </a:r>
            <a:endParaRPr lang="fr-FR" sz="1700" dirty="0"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Jointure des tables avec les tables principales application par l’</a:t>
            </a:r>
            <a:r>
              <a:rPr lang="fr-FR" sz="1700" dirty="0" err="1">
                <a:latin typeface="+mj-lt"/>
              </a:rPr>
              <a:t>id_client</a:t>
            </a:r>
            <a:r>
              <a:rPr lang="fr-FR" sz="1700" dirty="0">
                <a:latin typeface="+mj-lt"/>
              </a:rPr>
              <a:t> (SK_ID_CURR) à l’exception de </a:t>
            </a:r>
            <a:r>
              <a:rPr lang="fr-FR" sz="1700" dirty="0" err="1">
                <a:latin typeface="+mj-lt"/>
              </a:rPr>
              <a:t>bureau_balance</a:t>
            </a:r>
            <a:endParaRPr lang="fr-FR" sz="1700" dirty="0">
              <a:latin typeface="+mj-lt"/>
            </a:endParaRPr>
          </a:p>
          <a:p>
            <a:pPr lvl="1" rtl="0">
              <a:spcBef>
                <a:spcPts val="600"/>
              </a:spcBef>
            </a:pPr>
            <a:r>
              <a:rPr lang="fr-FR" sz="1700" b="1" dirty="0">
                <a:latin typeface="+mj-lt"/>
              </a:rPr>
              <a:t>Agrégation</a:t>
            </a:r>
            <a:r>
              <a:rPr lang="fr-FR" sz="1700" dirty="0">
                <a:latin typeface="+mj-lt"/>
              </a:rPr>
              <a:t> Min, Max, </a:t>
            </a:r>
            <a:r>
              <a:rPr lang="fr-FR" sz="1700" dirty="0" err="1">
                <a:latin typeface="+mj-lt"/>
              </a:rPr>
              <a:t>Mean</a:t>
            </a:r>
            <a:r>
              <a:rPr lang="fr-FR" sz="1700" dirty="0">
                <a:latin typeface="+mj-lt"/>
              </a:rPr>
              <a:t>, </a:t>
            </a:r>
            <a:r>
              <a:rPr lang="fr-FR" sz="1700" dirty="0" err="1">
                <a:latin typeface="+mj-lt"/>
              </a:rPr>
              <a:t>Sum</a:t>
            </a:r>
            <a:r>
              <a:rPr lang="fr-FR" sz="1700" dirty="0">
                <a:latin typeface="+mj-lt"/>
              </a:rPr>
              <a:t> et Var pour grouper les tables. </a:t>
            </a:r>
          </a:p>
          <a:p>
            <a:pPr lvl="1">
              <a:spcBef>
                <a:spcPts val="600"/>
              </a:spcBef>
            </a:pPr>
            <a:r>
              <a:rPr lang="fr-FR" sz="1700" b="1" dirty="0">
                <a:latin typeface="+mj-lt"/>
              </a:rPr>
              <a:t>Création de </a:t>
            </a:r>
            <a:r>
              <a:rPr lang="fr-FR" sz="1700" b="1" dirty="0" err="1">
                <a:latin typeface="+mj-lt"/>
              </a:rPr>
              <a:t>features</a:t>
            </a:r>
            <a:r>
              <a:rPr lang="fr-FR" sz="1700" b="1" dirty="0">
                <a:latin typeface="+mj-lt"/>
              </a:rPr>
              <a:t> </a:t>
            </a:r>
            <a:r>
              <a:rPr lang="fr-FR" sz="1700" dirty="0">
                <a:latin typeface="+mj-lt"/>
              </a:rPr>
              <a:t>: PAYMENT_RATE, INCOME_CREDIT_PERC, INCOME_PER_PERS ...</a:t>
            </a:r>
          </a:p>
          <a:p>
            <a:pPr lvl="1" rtl="0">
              <a:spcBef>
                <a:spcPts val="600"/>
              </a:spcBef>
            </a:pPr>
            <a:r>
              <a:rPr lang="fr-FR" sz="1700" b="1" dirty="0">
                <a:latin typeface="+mj-lt"/>
              </a:rPr>
              <a:t>Discrétisation </a:t>
            </a:r>
            <a:r>
              <a:rPr lang="fr-FR" sz="1700" dirty="0">
                <a:latin typeface="+mj-lt"/>
              </a:rPr>
              <a:t>des variables catégorielles, </a:t>
            </a:r>
            <a:r>
              <a:rPr lang="fr-FR" sz="1700" b="1" dirty="0">
                <a:latin typeface="+mj-lt"/>
              </a:rPr>
              <a:t>One Hot </a:t>
            </a:r>
            <a:r>
              <a:rPr lang="fr-FR" sz="1700" b="1" dirty="0" err="1">
                <a:latin typeface="+mj-lt"/>
              </a:rPr>
              <a:t>Encoding</a:t>
            </a:r>
            <a:r>
              <a:rPr lang="fr-FR" sz="1700" dirty="0">
                <a:latin typeface="+mj-lt"/>
              </a:rPr>
              <a:t> sans création de </a:t>
            </a:r>
            <a:r>
              <a:rPr lang="fr-FR" sz="1700" dirty="0" err="1">
                <a:latin typeface="+mj-lt"/>
              </a:rPr>
              <a:t>dummy</a:t>
            </a:r>
            <a:r>
              <a:rPr lang="fr-FR" sz="1700" dirty="0">
                <a:latin typeface="+mj-lt"/>
              </a:rPr>
              <a:t> NA</a:t>
            </a: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Suppression des variables ayant plus de 60% de valeurs manquantes</a:t>
            </a:r>
          </a:p>
          <a:p>
            <a:pPr lvl="1" rtl="0">
              <a:spcBef>
                <a:spcPts val="600"/>
              </a:spcBef>
            </a:pPr>
            <a:r>
              <a:rPr lang="fr-FR" sz="1700" dirty="0">
                <a:latin typeface="+mj-lt"/>
              </a:rPr>
              <a:t>Pour les variables numériques, imputation des valeurs manquantes par la médiane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9D0100CA-D7B9-FBB1-C287-5CF8ED013315}"/>
              </a:ext>
            </a:extLst>
          </p:cNvPr>
          <p:cNvSpPr txBox="1">
            <a:spLocks/>
          </p:cNvSpPr>
          <p:nvPr/>
        </p:nvSpPr>
        <p:spPr>
          <a:xfrm>
            <a:off x="6767091" y="4504536"/>
            <a:ext cx="4005943" cy="105421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bg1"/>
                </a:solidFill>
                <a:latin typeface="+mj-lt"/>
              </a:rPr>
              <a:t>A l’issue de cette étape de preprocessing , nous avons un jeu de donnée final de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+mj-lt"/>
              </a:rPr>
              <a:t>307507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+mj-lt"/>
              </a:rPr>
              <a:t> clients et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+mj-lt"/>
              </a:rPr>
              <a:t>563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+mj-lt"/>
              </a:rPr>
              <a:t> variables d</a:t>
            </a:r>
            <a:r>
              <a:rPr lang="fr-FR" sz="1800" dirty="0">
                <a:solidFill>
                  <a:schemeClr val="bg1"/>
                </a:solidFill>
                <a:latin typeface="+mj-lt"/>
              </a:rPr>
              <a:t>escriptives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56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86D86-38DE-38FC-190E-6D46A043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766C5680-20D5-50B1-B15E-325EF39A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633" y="1945532"/>
            <a:ext cx="4526707" cy="1838528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70000"/>
              </a:lnSpc>
            </a:pPr>
            <a:r>
              <a:rPr lang="fr-FR" dirty="0">
                <a:solidFill>
                  <a:schemeClr val="tx1"/>
                </a:solidFill>
              </a:rPr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410100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879C7A-A48C-41E6-125E-A9915111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5EEBFDE9-ED03-B79A-CF19-357897CA7071}"/>
              </a:ext>
            </a:extLst>
          </p:cNvPr>
          <p:cNvSpPr txBox="1"/>
          <p:nvPr/>
        </p:nvSpPr>
        <p:spPr>
          <a:xfrm>
            <a:off x="457199" y="2569026"/>
            <a:ext cx="4789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Deux problématiques spécifiques à prendre en compte dans 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l’élaboration du modèle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 :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Le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déséquilibre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entre le nombre de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bons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et de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moins bons clients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Le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déséquilibre du coût métier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entre un faux négatif (FN - mauvais client prédit bon client : donc crédit accordé et perte en capital) et un faux positif (FP - bon client prédit mauvais : donc refus crédit et manque à gagner en marge)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6CAFB1BD-1192-23B4-B121-D49DF0E9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9" y="1110342"/>
            <a:ext cx="5278755" cy="83910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/>
                </a:solidFill>
              </a:rPr>
              <a:t>Modélisation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AA57B7-7399-FEE2-6628-6003CB14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83" y="2334639"/>
            <a:ext cx="5903314" cy="36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4636</TotalTime>
  <Words>1752</Words>
  <Application>Microsoft Office PowerPoint</Application>
  <PresentationFormat>Grand écran</PresentationFormat>
  <Paragraphs>154</Paragraphs>
  <Slides>29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Aptos ExtraBold</vt:lpstr>
      <vt:lpstr>Arial</vt:lpstr>
      <vt:lpstr>Calibri</vt:lpstr>
      <vt:lpstr>Consolas</vt:lpstr>
      <vt:lpstr>Inter</vt:lpstr>
      <vt:lpstr>Office Theme</vt:lpstr>
      <vt:lpstr>Implémentez un modèle de scoring</vt:lpstr>
      <vt:lpstr>Contenu</vt:lpstr>
      <vt:lpstr>Problématique &amp; Jeu de données</vt:lpstr>
      <vt:lpstr>Problématique</vt:lpstr>
      <vt:lpstr>Jeu de données</vt:lpstr>
      <vt:lpstr>Preprocessing &amp; Feature Engineering</vt:lpstr>
      <vt:lpstr>Preprocessing &amp; Feature Engineering</vt:lpstr>
      <vt:lpstr>Modélisation</vt:lpstr>
      <vt:lpstr>Modélisation</vt:lpstr>
      <vt:lpstr>Scaling des données</vt:lpstr>
      <vt:lpstr>Choix métriques &amp; implémentation d’un score métier</vt:lpstr>
      <vt:lpstr>Tracking MLFlow</vt:lpstr>
      <vt:lpstr>Evaluation des Modèles</vt:lpstr>
      <vt:lpstr>Optimisation de l’algorithme LightGBM</vt:lpstr>
      <vt:lpstr>Optimisation du Seuil de décision</vt:lpstr>
      <vt:lpstr>Interprétation Globale &amp; Locale</vt:lpstr>
      <vt:lpstr>Feature Importance</vt:lpstr>
      <vt:lpstr>Interprétabilité Globale</vt:lpstr>
      <vt:lpstr>Interprétabilité Locale</vt:lpstr>
      <vt:lpstr>Pipeline de déploiement</vt:lpstr>
      <vt:lpstr>Pipeline de déploiement</vt:lpstr>
      <vt:lpstr>Pipeline de déploiement</vt:lpstr>
      <vt:lpstr>Exemple scoring client API</vt:lpstr>
      <vt:lpstr>Analyse d’un cas de refus de crédit</vt:lpstr>
      <vt:lpstr>Data Drift</vt:lpstr>
      <vt:lpstr>Data Drift</vt:lpstr>
      <vt:lpstr>Limites &amp; Améliorations</vt:lpstr>
      <vt:lpstr>Limites &amp; Améliorations</vt:lpstr>
      <vt:lpstr>Merci</vt:lpstr>
    </vt:vector>
  </TitlesOfParts>
  <Company>ILIAD-FREE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 LY</dc:creator>
  <cp:lastModifiedBy>France LY</cp:lastModifiedBy>
  <cp:revision>20</cp:revision>
  <dcterms:created xsi:type="dcterms:W3CDTF">2024-12-25T17:48:53Z</dcterms:created>
  <dcterms:modified xsi:type="dcterms:W3CDTF">2024-12-28T23:14:19Z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