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slide" Target="slides/slide104.xml"/><Relationship Id="rId108" Type="http://schemas.openxmlformats.org/officeDocument/2006/relationships/slide" Target="slides/slide103.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5" Type="http://schemas.openxmlformats.org/officeDocument/2006/relationships/slide" Target="slides/slide10.xml"/><Relationship Id="rId110" Type="http://schemas.openxmlformats.org/officeDocument/2006/relationships/slide" Target="slides/slide105.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5" name="Shape 815"/>
        <p:cNvGrpSpPr/>
        <p:nvPr/>
      </p:nvGrpSpPr>
      <p:grpSpPr>
        <a:xfrm>
          <a:off x="0" y="0"/>
          <a:ext cx="0" cy="0"/>
          <a:chOff x="0" y="0"/>
          <a:chExt cx="0" cy="0"/>
        </a:xfrm>
      </p:grpSpPr>
      <p:sp>
        <p:nvSpPr>
          <p:cNvPr id="816" name="Shape 8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7" name="Shape 8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1" name="Shape 821"/>
        <p:cNvGrpSpPr/>
        <p:nvPr/>
      </p:nvGrpSpPr>
      <p:grpSpPr>
        <a:xfrm>
          <a:off x="0" y="0"/>
          <a:ext cx="0" cy="0"/>
          <a:chOff x="0" y="0"/>
          <a:chExt cx="0" cy="0"/>
        </a:xfrm>
      </p:grpSpPr>
      <p:sp>
        <p:nvSpPr>
          <p:cNvPr id="822" name="Shape 8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3" name="Shape 82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9" name="Shape 829"/>
        <p:cNvGrpSpPr/>
        <p:nvPr/>
      </p:nvGrpSpPr>
      <p:grpSpPr>
        <a:xfrm>
          <a:off x="0" y="0"/>
          <a:ext cx="0" cy="0"/>
          <a:chOff x="0" y="0"/>
          <a:chExt cx="0" cy="0"/>
        </a:xfrm>
      </p:grpSpPr>
      <p:sp>
        <p:nvSpPr>
          <p:cNvPr id="830" name="Shape 8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1" name="Shape 8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Example from GitHub</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5" name="Shape 835"/>
        <p:cNvGrpSpPr/>
        <p:nvPr/>
      </p:nvGrpSpPr>
      <p:grpSpPr>
        <a:xfrm>
          <a:off x="0" y="0"/>
          <a:ext cx="0" cy="0"/>
          <a:chOff x="0" y="0"/>
          <a:chExt cx="0" cy="0"/>
        </a:xfrm>
      </p:grpSpPr>
      <p:sp>
        <p:nvSpPr>
          <p:cNvPr id="836" name="Shape 8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7" name="Shape 83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How it looks like on TensorBoard</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1" name="Shape 841"/>
        <p:cNvGrpSpPr/>
        <p:nvPr/>
      </p:nvGrpSpPr>
      <p:grpSpPr>
        <a:xfrm>
          <a:off x="0" y="0"/>
          <a:ext cx="0" cy="0"/>
          <a:chOff x="0" y="0"/>
          <a:chExt cx="0" cy="0"/>
        </a:xfrm>
      </p:grpSpPr>
      <p:sp>
        <p:nvSpPr>
          <p:cNvPr id="842" name="Shape 8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3" name="Shape 8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7" name="Shape 847"/>
        <p:cNvGrpSpPr/>
        <p:nvPr/>
      </p:nvGrpSpPr>
      <p:grpSpPr>
        <a:xfrm>
          <a:off x="0" y="0"/>
          <a:ext cx="0" cy="0"/>
          <a:chOff x="0" y="0"/>
          <a:chExt cx="0" cy="0"/>
        </a:xfrm>
      </p:grpSpPr>
      <p:sp>
        <p:nvSpPr>
          <p:cNvPr id="848" name="Shape 8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9" name="Shape 8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8" name="Shape 1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6" name="Shape 1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2" name="Shape 2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9" name="Shape 2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7" name="Shape 2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5" name="Shape 2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000">
                <a:solidFill>
                  <a:srgbClr val="333333"/>
                </a:solidFill>
                <a:highlight>
                  <a:srgbClr val="FFFFFF"/>
                </a:highlight>
              </a:rPr>
              <a:t>These are more compact than constants in the graph def, resulting in faster startup (especially in distributed where the graph must be send to all workers)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Shape 2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3" name="Shape 2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Shape 2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1" name="Shape 24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Shape 2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9" name="Shape 2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Shape 2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7" name="Shape 2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 create a sequence of num evenly-spaced values are generated beginning at start. If num &gt; 1, the values in the sequence increase by stop - start / num - 1, so that the last one is exactly stop.</a:t>
            </a:r>
            <a:endParaRPr/>
          </a:p>
          <a:p>
            <a:pPr indent="0" lvl="0" marL="0" rtl="0">
              <a:lnSpc>
                <a:spcPct val="115000"/>
              </a:lnSpc>
              <a:spcBef>
                <a:spcPts val="1600"/>
              </a:spcBef>
              <a:spcAft>
                <a:spcPts val="0"/>
              </a:spcAft>
              <a:buNone/>
            </a:pPr>
            <a:r>
              <a:rPr lang="en">
                <a:latin typeface="Georgia"/>
                <a:ea typeface="Georgia"/>
                <a:cs typeface="Georgia"/>
                <a:sym typeface="Georgia"/>
              </a:rPr>
              <a:t> create a sequence of numbers that begins at start and extends by increments of delta up to but not including limit</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Shape 2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6" name="Shape 2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Y</a:t>
            </a:r>
            <a:r>
              <a:rPr lang="en"/>
              <a:t>ou’ll often see use of tf.truncated_normal() instead of</a:t>
            </a:r>
            <a:r>
              <a:rPr lang="en"/>
              <a:t> tf.random_normal()</a:t>
            </a:r>
            <a:r>
              <a:rPr lang="en"/>
              <a:t>, as it doesn’t create any values more than two standard deviations away from its mean.</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Shape 2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3" name="Shape 2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Shape 2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0" name="Shape 2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Should i keep this or nah?</a:t>
            </a:r>
            <a:endParaRPr/>
          </a:p>
          <a:p>
            <a:pPr indent="0" lvl="0" marL="0">
              <a:spcBef>
                <a:spcPts val="0"/>
              </a:spcBef>
              <a:spcAft>
                <a:spcPts val="0"/>
              </a:spcAft>
              <a:buNone/>
            </a:pPr>
            <a:r>
              <a:t/>
            </a:r>
            <a:endParaRPr/>
          </a:p>
          <a:p>
            <a:pPr indent="0" lvl="0" marL="0" rtl="0">
              <a:spcBef>
                <a:spcPts val="0"/>
              </a:spcBef>
              <a:spcAft>
                <a:spcPts val="0"/>
              </a:spcAft>
              <a:buNone/>
            </a:pPr>
            <a:r>
              <a:rPr lang="en"/>
              <a:t>Not sure it adds much that isn’t already in the slides -straka</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Shape 2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8" name="Shape 2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Shape 2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6" name="Shape 2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Make sure you read the documentation to understand which one to use. High level,, tf.div does TensorFlow’s style division, while tf.divide does exactly Python’s style division.</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Shape 3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3" name="Shape 3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lnSpc>
                <a:spcPct val="115000"/>
              </a:lnSpc>
              <a:spcBef>
                <a:spcPts val="0"/>
              </a:spcBef>
              <a:spcAft>
                <a:spcPts val="0"/>
              </a:spcAft>
              <a:buNone/>
            </a:pPr>
            <a:r>
              <a:rPr lang="en">
                <a:latin typeface="Georgia"/>
                <a:ea typeface="Georgia"/>
                <a:cs typeface="Georgia"/>
                <a:sym typeface="Georgia"/>
              </a:rPr>
              <a:t>Single values will be converted to 0-d tensors (or scalars), lists of values will be converted to 1-d tensors (vectors), lists of lists of values will be converted to 2-d</a:t>
            </a:r>
            <a:endParaRPr>
              <a:latin typeface="Georgia"/>
              <a:ea typeface="Georgia"/>
              <a:cs typeface="Georgia"/>
              <a:sym typeface="Georgia"/>
            </a:endParaRPr>
          </a:p>
          <a:p>
            <a:pPr indent="0" lvl="0" marL="0" rtl="0">
              <a:lnSpc>
                <a:spcPct val="115000"/>
              </a:lnSpc>
              <a:spcBef>
                <a:spcPts val="0"/>
              </a:spcBef>
              <a:spcAft>
                <a:spcPts val="0"/>
              </a:spcAft>
              <a:buNone/>
            </a:pPr>
            <a:r>
              <a:rPr lang="en">
                <a:latin typeface="Georgia"/>
                <a:ea typeface="Georgia"/>
                <a:cs typeface="Georgia"/>
                <a:sym typeface="Georgia"/>
              </a:rPr>
              <a:t>tensors (matrices), and so on.</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Shape 3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0" name="Shape 3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latin typeface="Georgia"/>
                <a:ea typeface="Georgia"/>
                <a:cs typeface="Georgia"/>
                <a:sym typeface="Georgia"/>
              </a:rPr>
              <a:t>Single values will be converted to 0-d tensors (or scalars), lists of values will be converted to 1-d tensors (vectors), lists of lists of values will be converted to 2-d</a:t>
            </a:r>
            <a:endParaRPr>
              <a:latin typeface="Georgia"/>
              <a:ea typeface="Georgia"/>
              <a:cs typeface="Georgia"/>
              <a:sym typeface="Georgia"/>
            </a:endParaRPr>
          </a:p>
          <a:p>
            <a:pPr indent="0" lvl="0" marL="0" rtl="0">
              <a:lnSpc>
                <a:spcPct val="115000"/>
              </a:lnSpc>
              <a:spcBef>
                <a:spcPts val="0"/>
              </a:spcBef>
              <a:spcAft>
                <a:spcPts val="0"/>
              </a:spcAft>
              <a:buNone/>
            </a:pPr>
            <a:r>
              <a:rPr lang="en">
                <a:latin typeface="Georgia"/>
                <a:ea typeface="Georgia"/>
                <a:cs typeface="Georgia"/>
                <a:sym typeface="Georgia"/>
              </a:rPr>
              <a:t>tensors (matrices), and so on.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Shape 3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7" name="Shape 3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latin typeface="Georgia"/>
                <a:ea typeface="Georgia"/>
                <a:cs typeface="Georgia"/>
                <a:sym typeface="Georgia"/>
              </a:rPr>
              <a:t>Single values will be converted to 0-d tensors (or scalars), lists of values will be converted to 1-d tensors (vectors), lists of lists of values will be converted to 2-d</a:t>
            </a:r>
            <a:endParaRPr>
              <a:latin typeface="Georgia"/>
              <a:ea typeface="Georgia"/>
              <a:cs typeface="Georgia"/>
              <a:sym typeface="Georgia"/>
            </a:endParaRPr>
          </a:p>
          <a:p>
            <a:pPr indent="0" lvl="0" marL="0" rtl="0">
              <a:lnSpc>
                <a:spcPct val="115000"/>
              </a:lnSpc>
              <a:spcBef>
                <a:spcPts val="0"/>
              </a:spcBef>
              <a:spcAft>
                <a:spcPts val="0"/>
              </a:spcAft>
              <a:buNone/>
            </a:pPr>
            <a:r>
              <a:rPr lang="en">
                <a:latin typeface="Georgia"/>
                <a:ea typeface="Georgia"/>
                <a:cs typeface="Georgia"/>
                <a:sym typeface="Georgia"/>
              </a:rPr>
              <a:t>tensors (matrices), and so on.</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Shape 3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4" name="Shape 3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latin typeface="Georgia"/>
                <a:ea typeface="Georgia"/>
                <a:cs typeface="Georgia"/>
                <a:sym typeface="Georgia"/>
              </a:rPr>
              <a:t>Single values will be converted to 0-d tensors (or scalars), lists of values will be converted to 1-d tensors (vectors), lists of lists of values will be converted to 2-d</a:t>
            </a:r>
            <a:endParaRPr>
              <a:latin typeface="Georgia"/>
              <a:ea typeface="Georgia"/>
              <a:cs typeface="Georgia"/>
              <a:sym typeface="Georgia"/>
            </a:endParaRPr>
          </a:p>
          <a:p>
            <a:pPr indent="0" lvl="0" marL="0" rtl="0">
              <a:lnSpc>
                <a:spcPct val="115000"/>
              </a:lnSpc>
              <a:spcBef>
                <a:spcPts val="0"/>
              </a:spcBef>
              <a:spcAft>
                <a:spcPts val="0"/>
              </a:spcAft>
              <a:buNone/>
            </a:pPr>
            <a:r>
              <a:rPr lang="en">
                <a:latin typeface="Georgia"/>
                <a:ea typeface="Georgia"/>
                <a:cs typeface="Georgia"/>
                <a:sym typeface="Georgia"/>
              </a:rPr>
              <a:t>tensors (matrices), and so on.</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Shape 3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1" name="Shape 3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latin typeface="Georgia"/>
                <a:ea typeface="Georgia"/>
                <a:cs typeface="Georgia"/>
                <a:sym typeface="Georgia"/>
              </a:rPr>
              <a:t>Single values will be converted to 0-d tensors (or scalars), lists of values will be converted to 1-d tensors (vectors), lists of lists of values will be converted to 2-d</a:t>
            </a:r>
            <a:endParaRPr>
              <a:latin typeface="Georgia"/>
              <a:ea typeface="Georgia"/>
              <a:cs typeface="Georgia"/>
              <a:sym typeface="Georgia"/>
            </a:endParaRPr>
          </a:p>
          <a:p>
            <a:pPr indent="0" lvl="0" marL="0" rtl="0">
              <a:lnSpc>
                <a:spcPct val="115000"/>
              </a:lnSpc>
              <a:spcBef>
                <a:spcPts val="0"/>
              </a:spcBef>
              <a:spcAft>
                <a:spcPts val="0"/>
              </a:spcAft>
              <a:buNone/>
            </a:pPr>
            <a:r>
              <a:rPr lang="en">
                <a:latin typeface="Georgia"/>
                <a:ea typeface="Georgia"/>
                <a:cs typeface="Georgia"/>
                <a:sym typeface="Georgia"/>
              </a:rPr>
              <a:t>tensors (matrices), and so on.</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Shape 3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8" name="Shape 3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latin typeface="Georgia"/>
                <a:ea typeface="Georgia"/>
                <a:cs typeface="Georgia"/>
                <a:sym typeface="Georgia"/>
              </a:rPr>
              <a:t>Single values will be converted to 0-d tensors (or scalars), lists of values will be converted to 1-d tensors (vectors), lists of lists of values will be converted to 2-d</a:t>
            </a:r>
            <a:endParaRPr>
              <a:latin typeface="Georgia"/>
              <a:ea typeface="Georgia"/>
              <a:cs typeface="Georgia"/>
              <a:sym typeface="Georgia"/>
            </a:endParaRPr>
          </a:p>
          <a:p>
            <a:pPr indent="0" lvl="0" marL="0" rtl="0">
              <a:lnSpc>
                <a:spcPct val="115000"/>
              </a:lnSpc>
              <a:spcBef>
                <a:spcPts val="0"/>
              </a:spcBef>
              <a:spcAft>
                <a:spcPts val="0"/>
              </a:spcAft>
              <a:buNone/>
            </a:pPr>
            <a:r>
              <a:rPr lang="en">
                <a:latin typeface="Georgia"/>
                <a:ea typeface="Georgia"/>
                <a:cs typeface="Georgia"/>
                <a:sym typeface="Georgia"/>
              </a:rPr>
              <a:t>tensors (matrices), and so on.</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Shape 3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5" name="Shape 3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latin typeface="Georgia"/>
                <a:ea typeface="Georgia"/>
                <a:cs typeface="Georgia"/>
                <a:sym typeface="Georgia"/>
              </a:rPr>
              <a:t>Single values will be converted to 0-d tensors (or scalars), lists of values will be converted to 1-d tensors (vectors), lists of lists of values will be converted to 2-d</a:t>
            </a:r>
            <a:endParaRPr>
              <a:latin typeface="Georgia"/>
              <a:ea typeface="Georgia"/>
              <a:cs typeface="Georgia"/>
              <a:sym typeface="Georgia"/>
            </a:endParaRPr>
          </a:p>
          <a:p>
            <a:pPr indent="0" lvl="0" marL="0" rtl="0">
              <a:lnSpc>
                <a:spcPct val="115000"/>
              </a:lnSpc>
              <a:spcBef>
                <a:spcPts val="0"/>
              </a:spcBef>
              <a:spcAft>
                <a:spcPts val="0"/>
              </a:spcAft>
              <a:buNone/>
            </a:pPr>
            <a:r>
              <a:rPr lang="en">
                <a:latin typeface="Georgia"/>
                <a:ea typeface="Georgia"/>
                <a:cs typeface="Georgia"/>
                <a:sym typeface="Georgia"/>
              </a:rPr>
              <a:t>tensors (matrices), and so on.</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Shape 3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2" name="Shape 3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latin typeface="Georgia"/>
                <a:ea typeface="Georgia"/>
                <a:cs typeface="Georgia"/>
                <a:sym typeface="Georgia"/>
              </a:rPr>
              <a:t>Single values will be converted to 0-d tensors (or scalars), lists of values will be converted to 1-d tensors (vectors), lists of lists of values will be converted to 2-d</a:t>
            </a:r>
            <a:endParaRPr>
              <a:latin typeface="Georgia"/>
              <a:ea typeface="Georgia"/>
              <a:cs typeface="Georgia"/>
              <a:sym typeface="Georgia"/>
            </a:endParaRPr>
          </a:p>
          <a:p>
            <a:pPr indent="0" lvl="0" marL="0" rtl="0">
              <a:lnSpc>
                <a:spcPct val="115000"/>
              </a:lnSpc>
              <a:spcBef>
                <a:spcPts val="0"/>
              </a:spcBef>
              <a:spcAft>
                <a:spcPts val="0"/>
              </a:spcAft>
              <a:buNone/>
            </a:pPr>
            <a:r>
              <a:rPr lang="en">
                <a:latin typeface="Georgia"/>
                <a:ea typeface="Georgia"/>
                <a:cs typeface="Georgia"/>
                <a:sym typeface="Georgia"/>
              </a:rPr>
              <a:t>tensors (matrices), and so on.</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Shape 3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9" name="Shape 3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https://www.tensorflow.org/api_docs/python/tf/DType</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Shape 3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6" name="Shape 3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Shape 3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3" name="Shape 3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Shape 3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0" name="Shape 3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latin typeface="Georgia"/>
                <a:ea typeface="Georgia"/>
                <a:cs typeface="Georgia"/>
                <a:sym typeface="Georgia"/>
              </a:rPr>
              <a:t>Using Python types to specify TensorFlow objects is quick and easy, and it is useful for prototyping ideas. However, there is an important pitfall in doing it this way. Python types lack the ability to explicitly state the data type, but TensorFlow’s data types are more specific. For example, all integers are the same type, but TensorFlow has 8-bit, 16-bit, 32-bit, and 64-bit integers available. Therefore, if you use a Python type, TensorFlow has to infer which data type you mean. </a:t>
            </a:r>
            <a:endParaRPr>
              <a:latin typeface="Georgia"/>
              <a:ea typeface="Georgia"/>
              <a:cs typeface="Georgia"/>
              <a:sym typeface="Georgia"/>
            </a:endParaRPr>
          </a:p>
          <a:p>
            <a:pPr indent="0" lvl="0" marL="0" rtl="0">
              <a:lnSpc>
                <a:spcPct val="115000"/>
              </a:lnSpc>
              <a:spcBef>
                <a:spcPts val="0"/>
              </a:spcBef>
              <a:spcAft>
                <a:spcPts val="0"/>
              </a:spcAft>
              <a:buNone/>
            </a:pPr>
            <a:r>
              <a:t/>
            </a:r>
            <a:endParaRPr>
              <a:latin typeface="Georgia"/>
              <a:ea typeface="Georgia"/>
              <a:cs typeface="Georgia"/>
              <a:sym typeface="Georgia"/>
            </a:endParaRPr>
          </a:p>
          <a:p>
            <a:pPr indent="0" lvl="0" marL="0" rtl="0">
              <a:lnSpc>
                <a:spcPct val="115000"/>
              </a:lnSpc>
              <a:spcBef>
                <a:spcPts val="0"/>
              </a:spcBef>
              <a:spcAft>
                <a:spcPts val="0"/>
              </a:spcAft>
              <a:buNone/>
            </a:pPr>
            <a:r>
              <a:rPr lang="en">
                <a:latin typeface="Georgia"/>
                <a:ea typeface="Georgia"/>
                <a:cs typeface="Georgia"/>
                <a:sym typeface="Georgia"/>
              </a:rPr>
              <a:t>It’s possible to convert the data into the appropriate type when you pass it into TensorFlow, but certain data types still may be difficult to declare correctly, such as complex numbers. Because of this, it is recommended to created hand-defined Tensor objects as NumPy arrays.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Style choice:</a:t>
            </a:r>
            <a:endParaRPr/>
          </a:p>
          <a:p>
            <a:pPr indent="0" lvl="0" marL="0" rtl="0">
              <a:spcBef>
                <a:spcPts val="0"/>
              </a:spcBef>
              <a:spcAft>
                <a:spcPts val="0"/>
              </a:spcAft>
              <a:buNone/>
            </a:pPr>
            <a:r>
              <a:rPr lang="en"/>
              <a:t>sess = tf.Session() instead of with tf.Session()</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 name="Shape 385"/>
        <p:cNvGrpSpPr/>
        <p:nvPr/>
      </p:nvGrpSpPr>
      <p:grpSpPr>
        <a:xfrm>
          <a:off x="0" y="0"/>
          <a:ext cx="0" cy="0"/>
          <a:chOff x="0" y="0"/>
          <a:chExt cx="0" cy="0"/>
        </a:xfrm>
      </p:grpSpPr>
      <p:sp>
        <p:nvSpPr>
          <p:cNvPr id="386" name="Shape 3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7" name="Shape 3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t/>
            </a:r>
            <a:endParaRPr>
              <a:latin typeface="Georgia"/>
              <a:ea typeface="Georgia"/>
              <a:cs typeface="Georgia"/>
              <a:sym typeface="Georgia"/>
            </a:endParaRPr>
          </a:p>
          <a:p>
            <a:pPr indent="0" lvl="0" marL="0" rtl="0">
              <a:lnSpc>
                <a:spcPct val="115000"/>
              </a:lnSpc>
              <a:spcBef>
                <a:spcPts val="0"/>
              </a:spcBef>
              <a:spcAft>
                <a:spcPts val="0"/>
              </a:spcAft>
              <a:buNone/>
            </a:pPr>
            <a:r>
              <a:rPr lang="en">
                <a:latin typeface="Georgia"/>
                <a:ea typeface="Georgia"/>
                <a:cs typeface="Georgia"/>
                <a:sym typeface="Georgia"/>
              </a:rPr>
              <a:t>It’s possible to convert the data into the appropriate type when you pass it into TensorFlow, but certain data types still may be difficult to declare correctly, such as complex numbers. Because of this, it is recommended to created hand-defined Tensor objects as NumPy arrays.</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Shape 3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4" name="Shape 3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8" name="Shape 398"/>
        <p:cNvGrpSpPr/>
        <p:nvPr/>
      </p:nvGrpSpPr>
      <p:grpSpPr>
        <a:xfrm>
          <a:off x="0" y="0"/>
          <a:ext cx="0" cy="0"/>
          <a:chOff x="0" y="0"/>
          <a:chExt cx="0" cy="0"/>
        </a:xfrm>
      </p:grpSpPr>
      <p:sp>
        <p:nvSpPr>
          <p:cNvPr id="399" name="Shape 3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0" name="Shape 4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5" name="Shape 405"/>
        <p:cNvGrpSpPr/>
        <p:nvPr/>
      </p:nvGrpSpPr>
      <p:grpSpPr>
        <a:xfrm>
          <a:off x="0" y="0"/>
          <a:ext cx="0" cy="0"/>
          <a:chOff x="0" y="0"/>
          <a:chExt cx="0" cy="0"/>
        </a:xfrm>
      </p:grpSpPr>
      <p:sp>
        <p:nvSpPr>
          <p:cNvPr id="406" name="Shape 4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7" name="Shape 4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The graph definition is stored in a protobuf (protocol buffers, Google's language-neutral, platform-neutral, extensible mechanism for serializing structured data – think XML, but smaller, faster, and simpler.)</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4" name="Shape 414"/>
        <p:cNvGrpSpPr/>
        <p:nvPr/>
      </p:nvGrpSpPr>
      <p:grpSpPr>
        <a:xfrm>
          <a:off x="0" y="0"/>
          <a:ext cx="0" cy="0"/>
          <a:chOff x="0" y="0"/>
          <a:chExt cx="0" cy="0"/>
        </a:xfrm>
      </p:grpSpPr>
      <p:sp>
        <p:nvSpPr>
          <p:cNvPr id="415" name="Shape 4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6" name="Shape 4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1" name="Shape 421"/>
        <p:cNvGrpSpPr/>
        <p:nvPr/>
      </p:nvGrpSpPr>
      <p:grpSpPr>
        <a:xfrm>
          <a:off x="0" y="0"/>
          <a:ext cx="0" cy="0"/>
          <a:chOff x="0" y="0"/>
          <a:chExt cx="0" cy="0"/>
        </a:xfrm>
      </p:grpSpPr>
      <p:sp>
        <p:nvSpPr>
          <p:cNvPr id="422" name="Shape 4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3" name="Shape 42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9" name="Shape 429"/>
        <p:cNvGrpSpPr/>
        <p:nvPr/>
      </p:nvGrpSpPr>
      <p:grpSpPr>
        <a:xfrm>
          <a:off x="0" y="0"/>
          <a:ext cx="0" cy="0"/>
          <a:chOff x="0" y="0"/>
          <a:chExt cx="0" cy="0"/>
        </a:xfrm>
      </p:grpSpPr>
      <p:sp>
        <p:nvSpPr>
          <p:cNvPr id="430" name="Shape 4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1" name="Shape 4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6" name="Shape 436"/>
        <p:cNvGrpSpPr/>
        <p:nvPr/>
      </p:nvGrpSpPr>
      <p:grpSpPr>
        <a:xfrm>
          <a:off x="0" y="0"/>
          <a:ext cx="0" cy="0"/>
          <a:chOff x="0" y="0"/>
          <a:chExt cx="0" cy="0"/>
        </a:xfrm>
      </p:grpSpPr>
      <p:sp>
        <p:nvSpPr>
          <p:cNvPr id="437" name="Shape 4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8" name="Shape 4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3" name="Shape 443"/>
        <p:cNvGrpSpPr/>
        <p:nvPr/>
      </p:nvGrpSpPr>
      <p:grpSpPr>
        <a:xfrm>
          <a:off x="0" y="0"/>
          <a:ext cx="0" cy="0"/>
          <a:chOff x="0" y="0"/>
          <a:chExt cx="0" cy="0"/>
        </a:xfrm>
      </p:grpSpPr>
      <p:sp>
        <p:nvSpPr>
          <p:cNvPr id="444" name="Shape 4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5" name="Shape 4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2" name="Shape 452"/>
        <p:cNvGrpSpPr/>
        <p:nvPr/>
      </p:nvGrpSpPr>
      <p:grpSpPr>
        <a:xfrm>
          <a:off x="0" y="0"/>
          <a:ext cx="0" cy="0"/>
          <a:chOff x="0" y="0"/>
          <a:chExt cx="0" cy="0"/>
        </a:xfrm>
      </p:grpSpPr>
      <p:sp>
        <p:nvSpPr>
          <p:cNvPr id="453" name="Shape 4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4" name="Shape 4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Style choice:</a:t>
            </a:r>
            <a:endParaRPr/>
          </a:p>
          <a:p>
            <a:pPr indent="0" lvl="0" marL="0" rtl="0">
              <a:spcBef>
                <a:spcPts val="0"/>
              </a:spcBef>
              <a:spcAft>
                <a:spcPts val="0"/>
              </a:spcAft>
              <a:buNone/>
            </a:pPr>
            <a:r>
              <a:rPr lang="en"/>
              <a:t>sess = tf.Session() instead of with tf.Session()</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0" name="Shape 460"/>
        <p:cNvGrpSpPr/>
        <p:nvPr/>
      </p:nvGrpSpPr>
      <p:grpSpPr>
        <a:xfrm>
          <a:off x="0" y="0"/>
          <a:ext cx="0" cy="0"/>
          <a:chOff x="0" y="0"/>
          <a:chExt cx="0" cy="0"/>
        </a:xfrm>
      </p:grpSpPr>
      <p:sp>
        <p:nvSpPr>
          <p:cNvPr id="461" name="Shape 4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2" name="Shape 4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8" name="Shape 468"/>
        <p:cNvGrpSpPr/>
        <p:nvPr/>
      </p:nvGrpSpPr>
      <p:grpSpPr>
        <a:xfrm>
          <a:off x="0" y="0"/>
          <a:ext cx="0" cy="0"/>
          <a:chOff x="0" y="0"/>
          <a:chExt cx="0" cy="0"/>
        </a:xfrm>
      </p:grpSpPr>
      <p:sp>
        <p:nvSpPr>
          <p:cNvPr id="469" name="Shape 4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70" name="Shape 4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000">
                <a:solidFill>
                  <a:srgbClr val="333333"/>
                </a:solidFill>
                <a:highlight>
                  <a:srgbClr val="FFFFFF"/>
                </a:highlight>
              </a:rPr>
              <a:t>As a shortcut, TF allows you to omit the `.value` in many cases, so you can pass values of vars to other ops as tf.add(x, ...) rather than tf.add(x.value,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6" name="Shape 476"/>
        <p:cNvGrpSpPr/>
        <p:nvPr/>
      </p:nvGrpSpPr>
      <p:grpSpPr>
        <a:xfrm>
          <a:off x="0" y="0"/>
          <a:ext cx="0" cy="0"/>
          <a:chOff x="0" y="0"/>
          <a:chExt cx="0" cy="0"/>
        </a:xfrm>
      </p:grpSpPr>
      <p:sp>
        <p:nvSpPr>
          <p:cNvPr id="477" name="Shape 4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78" name="Shape 4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3" name="Shape 483"/>
        <p:cNvGrpSpPr/>
        <p:nvPr/>
      </p:nvGrpSpPr>
      <p:grpSpPr>
        <a:xfrm>
          <a:off x="0" y="0"/>
          <a:ext cx="0" cy="0"/>
          <a:chOff x="0" y="0"/>
          <a:chExt cx="0" cy="0"/>
        </a:xfrm>
      </p:grpSpPr>
      <p:sp>
        <p:nvSpPr>
          <p:cNvPr id="484" name="Shape 4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85" name="Shape 4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1" name="Shape 491"/>
        <p:cNvGrpSpPr/>
        <p:nvPr/>
      </p:nvGrpSpPr>
      <p:grpSpPr>
        <a:xfrm>
          <a:off x="0" y="0"/>
          <a:ext cx="0" cy="0"/>
          <a:chOff x="0" y="0"/>
          <a:chExt cx="0" cy="0"/>
        </a:xfrm>
      </p:grpSpPr>
      <p:sp>
        <p:nvSpPr>
          <p:cNvPr id="492" name="Shape 4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93" name="Shape 4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8" name="Shape 498"/>
        <p:cNvGrpSpPr/>
        <p:nvPr/>
      </p:nvGrpSpPr>
      <p:grpSpPr>
        <a:xfrm>
          <a:off x="0" y="0"/>
          <a:ext cx="0" cy="0"/>
          <a:chOff x="0" y="0"/>
          <a:chExt cx="0" cy="0"/>
        </a:xfrm>
      </p:grpSpPr>
      <p:sp>
        <p:nvSpPr>
          <p:cNvPr id="499" name="Shape 4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00" name="Shape 5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5" name="Shape 505"/>
        <p:cNvGrpSpPr/>
        <p:nvPr/>
      </p:nvGrpSpPr>
      <p:grpSpPr>
        <a:xfrm>
          <a:off x="0" y="0"/>
          <a:ext cx="0" cy="0"/>
          <a:chOff x="0" y="0"/>
          <a:chExt cx="0" cy="0"/>
        </a:xfrm>
      </p:grpSpPr>
      <p:sp>
        <p:nvSpPr>
          <p:cNvPr id="506" name="Shape 5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07" name="Shape 5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2" name="Shape 512"/>
        <p:cNvGrpSpPr/>
        <p:nvPr/>
      </p:nvGrpSpPr>
      <p:grpSpPr>
        <a:xfrm>
          <a:off x="0" y="0"/>
          <a:ext cx="0" cy="0"/>
          <a:chOff x="0" y="0"/>
          <a:chExt cx="0" cy="0"/>
        </a:xfrm>
      </p:grpSpPr>
      <p:sp>
        <p:nvSpPr>
          <p:cNvPr id="513" name="Shape 5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14" name="Shape 5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You have to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9" name="Shape 519"/>
        <p:cNvGrpSpPr/>
        <p:nvPr/>
      </p:nvGrpSpPr>
      <p:grpSpPr>
        <a:xfrm>
          <a:off x="0" y="0"/>
          <a:ext cx="0" cy="0"/>
          <a:chOff x="0" y="0"/>
          <a:chExt cx="0" cy="0"/>
        </a:xfrm>
      </p:grpSpPr>
      <p:sp>
        <p:nvSpPr>
          <p:cNvPr id="520" name="Shape 5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1" name="Shape 5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6" name="Shape 526"/>
        <p:cNvGrpSpPr/>
        <p:nvPr/>
      </p:nvGrpSpPr>
      <p:grpSpPr>
        <a:xfrm>
          <a:off x="0" y="0"/>
          <a:ext cx="0" cy="0"/>
          <a:chOff x="0" y="0"/>
          <a:chExt cx="0" cy="0"/>
        </a:xfrm>
      </p:grpSpPr>
      <p:sp>
        <p:nvSpPr>
          <p:cNvPr id="527" name="Shape 5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8" name="Shape 5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Style choice:</a:t>
            </a:r>
            <a:endParaRPr/>
          </a:p>
          <a:p>
            <a:pPr indent="0" lvl="0" marL="0" rtl="0">
              <a:spcBef>
                <a:spcPts val="0"/>
              </a:spcBef>
              <a:spcAft>
                <a:spcPts val="0"/>
              </a:spcAft>
              <a:buNone/>
            </a:pPr>
            <a:r>
              <a:rPr lang="en"/>
              <a:t>sess = tf.Session() instead of with tf.Session()</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4" name="Shape 534"/>
        <p:cNvGrpSpPr/>
        <p:nvPr/>
      </p:nvGrpSpPr>
      <p:grpSpPr>
        <a:xfrm>
          <a:off x="0" y="0"/>
          <a:ext cx="0" cy="0"/>
          <a:chOff x="0" y="0"/>
          <a:chExt cx="0" cy="0"/>
        </a:xfrm>
      </p:grpSpPr>
      <p:sp>
        <p:nvSpPr>
          <p:cNvPr id="535" name="Shape 5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36" name="Shape 5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2" name="Shape 542"/>
        <p:cNvGrpSpPr/>
        <p:nvPr/>
      </p:nvGrpSpPr>
      <p:grpSpPr>
        <a:xfrm>
          <a:off x="0" y="0"/>
          <a:ext cx="0" cy="0"/>
          <a:chOff x="0" y="0"/>
          <a:chExt cx="0" cy="0"/>
        </a:xfrm>
      </p:grpSpPr>
      <p:sp>
        <p:nvSpPr>
          <p:cNvPr id="543" name="Shape 5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44" name="Shape 5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You don’t need to initialize variable because assign_op does it for you. In fact, initializer op is the assign op that assigns the variable’s initial value to the variable itself.</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9" name="Shape 549"/>
        <p:cNvGrpSpPr/>
        <p:nvPr/>
      </p:nvGrpSpPr>
      <p:grpSpPr>
        <a:xfrm>
          <a:off x="0" y="0"/>
          <a:ext cx="0" cy="0"/>
          <a:chOff x="0" y="0"/>
          <a:chExt cx="0" cy="0"/>
        </a:xfrm>
      </p:grpSpPr>
      <p:sp>
        <p:nvSpPr>
          <p:cNvPr id="550" name="Shape 5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51" name="Shape 55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6" name="Shape 556"/>
        <p:cNvGrpSpPr/>
        <p:nvPr/>
      </p:nvGrpSpPr>
      <p:grpSpPr>
        <a:xfrm>
          <a:off x="0" y="0"/>
          <a:ext cx="0" cy="0"/>
          <a:chOff x="0" y="0"/>
          <a:chExt cx="0" cy="0"/>
        </a:xfrm>
      </p:grpSpPr>
      <p:sp>
        <p:nvSpPr>
          <p:cNvPr id="557" name="Shape 5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58" name="Shape 5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3" name="Shape 563"/>
        <p:cNvGrpSpPr/>
        <p:nvPr/>
      </p:nvGrpSpPr>
      <p:grpSpPr>
        <a:xfrm>
          <a:off x="0" y="0"/>
          <a:ext cx="0" cy="0"/>
          <a:chOff x="0" y="0"/>
          <a:chExt cx="0" cy="0"/>
        </a:xfrm>
      </p:grpSpPr>
      <p:sp>
        <p:nvSpPr>
          <p:cNvPr id="564" name="Shape 5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65" name="Shape 5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1" name="Shape 571"/>
        <p:cNvGrpSpPr/>
        <p:nvPr/>
      </p:nvGrpSpPr>
      <p:grpSpPr>
        <a:xfrm>
          <a:off x="0" y="0"/>
          <a:ext cx="0" cy="0"/>
          <a:chOff x="0" y="0"/>
          <a:chExt cx="0" cy="0"/>
        </a:xfrm>
      </p:grpSpPr>
      <p:sp>
        <p:nvSpPr>
          <p:cNvPr id="572" name="Shape 5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3" name="Shape 5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assign_add() and assign_sub() can’t initialize the variable my_var for you because these ops need the original value of my_var</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8" name="Shape 578"/>
        <p:cNvGrpSpPr/>
        <p:nvPr/>
      </p:nvGrpSpPr>
      <p:grpSpPr>
        <a:xfrm>
          <a:off x="0" y="0"/>
          <a:ext cx="0" cy="0"/>
          <a:chOff x="0" y="0"/>
          <a:chExt cx="0" cy="0"/>
        </a:xfrm>
      </p:grpSpPr>
      <p:sp>
        <p:nvSpPr>
          <p:cNvPr id="579" name="Shape 5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0" name="Shape 5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5" name="Shape 585"/>
        <p:cNvGrpSpPr/>
        <p:nvPr/>
      </p:nvGrpSpPr>
      <p:grpSpPr>
        <a:xfrm>
          <a:off x="0" y="0"/>
          <a:ext cx="0" cy="0"/>
          <a:chOff x="0" y="0"/>
          <a:chExt cx="0" cy="0"/>
        </a:xfrm>
      </p:grpSpPr>
      <p:sp>
        <p:nvSpPr>
          <p:cNvPr id="586" name="Shape 5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7" name="Shape 5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2" name="Shape 592"/>
        <p:cNvGrpSpPr/>
        <p:nvPr/>
      </p:nvGrpSpPr>
      <p:grpSpPr>
        <a:xfrm>
          <a:off x="0" y="0"/>
          <a:ext cx="0" cy="0"/>
          <a:chOff x="0" y="0"/>
          <a:chExt cx="0" cy="0"/>
        </a:xfrm>
      </p:grpSpPr>
      <p:sp>
        <p:nvSpPr>
          <p:cNvPr id="593" name="Shape 5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4" name="Shape 5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9" name="Shape 599"/>
        <p:cNvGrpSpPr/>
        <p:nvPr/>
      </p:nvGrpSpPr>
      <p:grpSpPr>
        <a:xfrm>
          <a:off x="0" y="0"/>
          <a:ext cx="0" cy="0"/>
          <a:chOff x="0" y="0"/>
          <a:chExt cx="0" cy="0"/>
        </a:xfrm>
      </p:grpSpPr>
      <p:sp>
        <p:nvSpPr>
          <p:cNvPr id="600" name="Shape 6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1" name="Shape 6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Sometimes, we will have two more two independent ops but you’d like to specify which op should be run first, then you use tf.Graph.control_dependencies(control_inputs)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You can choose where to put your files. I find it easier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6" name="Shape 606"/>
        <p:cNvGrpSpPr/>
        <p:nvPr/>
      </p:nvGrpSpPr>
      <p:grpSpPr>
        <a:xfrm>
          <a:off x="0" y="0"/>
          <a:ext cx="0" cy="0"/>
          <a:chOff x="0" y="0"/>
          <a:chExt cx="0" cy="0"/>
        </a:xfrm>
      </p:grpSpPr>
      <p:sp>
        <p:nvSpPr>
          <p:cNvPr id="607" name="Shape 6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8" name="Shape 6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3" name="Shape 613"/>
        <p:cNvGrpSpPr/>
        <p:nvPr/>
      </p:nvGrpSpPr>
      <p:grpSpPr>
        <a:xfrm>
          <a:off x="0" y="0"/>
          <a:ext cx="0" cy="0"/>
          <a:chOff x="0" y="0"/>
          <a:chExt cx="0" cy="0"/>
        </a:xfrm>
      </p:grpSpPr>
      <p:sp>
        <p:nvSpPr>
          <p:cNvPr id="614" name="Shape 6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5" name="Shape 6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0" name="Shape 620"/>
        <p:cNvGrpSpPr/>
        <p:nvPr/>
      </p:nvGrpSpPr>
      <p:grpSpPr>
        <a:xfrm>
          <a:off x="0" y="0"/>
          <a:ext cx="0" cy="0"/>
          <a:chOff x="0" y="0"/>
          <a:chExt cx="0" cy="0"/>
        </a:xfrm>
      </p:grpSpPr>
      <p:sp>
        <p:nvSpPr>
          <p:cNvPr id="621" name="Shape 6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22" name="Shape 6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7" name="Shape 627"/>
        <p:cNvGrpSpPr/>
        <p:nvPr/>
      </p:nvGrpSpPr>
      <p:grpSpPr>
        <a:xfrm>
          <a:off x="0" y="0"/>
          <a:ext cx="0" cy="0"/>
          <a:chOff x="0" y="0"/>
          <a:chExt cx="0" cy="0"/>
        </a:xfrm>
      </p:grpSpPr>
      <p:sp>
        <p:nvSpPr>
          <p:cNvPr id="628" name="Shape 6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29" name="Shape 62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4" name="Shape 634"/>
        <p:cNvGrpSpPr/>
        <p:nvPr/>
      </p:nvGrpSpPr>
      <p:grpSpPr>
        <a:xfrm>
          <a:off x="0" y="0"/>
          <a:ext cx="0" cy="0"/>
          <a:chOff x="0" y="0"/>
          <a:chExt cx="0" cy="0"/>
        </a:xfrm>
      </p:grpSpPr>
      <p:sp>
        <p:nvSpPr>
          <p:cNvPr id="635" name="Shape 6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6" name="Shape 6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1" name="Shape 641"/>
        <p:cNvGrpSpPr/>
        <p:nvPr/>
      </p:nvGrpSpPr>
      <p:grpSpPr>
        <a:xfrm>
          <a:off x="0" y="0"/>
          <a:ext cx="0" cy="0"/>
          <a:chOff x="0" y="0"/>
          <a:chExt cx="0" cy="0"/>
        </a:xfrm>
      </p:grpSpPr>
      <p:sp>
        <p:nvSpPr>
          <p:cNvPr id="642" name="Shape 6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3" name="Shape 6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8" name="Shape 648"/>
        <p:cNvGrpSpPr/>
        <p:nvPr/>
      </p:nvGrpSpPr>
      <p:grpSpPr>
        <a:xfrm>
          <a:off x="0" y="0"/>
          <a:ext cx="0" cy="0"/>
          <a:chOff x="0" y="0"/>
          <a:chExt cx="0" cy="0"/>
        </a:xfrm>
      </p:grpSpPr>
      <p:sp>
        <p:nvSpPr>
          <p:cNvPr id="649" name="Shape 6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0" name="Shape 6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5" name="Shape 655"/>
        <p:cNvGrpSpPr/>
        <p:nvPr/>
      </p:nvGrpSpPr>
      <p:grpSpPr>
        <a:xfrm>
          <a:off x="0" y="0"/>
          <a:ext cx="0" cy="0"/>
          <a:chOff x="0" y="0"/>
          <a:chExt cx="0" cy="0"/>
        </a:xfrm>
      </p:grpSpPr>
      <p:sp>
        <p:nvSpPr>
          <p:cNvPr id="656" name="Shape 6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7" name="Shape 6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2" name="Shape 662"/>
        <p:cNvGrpSpPr/>
        <p:nvPr/>
      </p:nvGrpSpPr>
      <p:grpSpPr>
        <a:xfrm>
          <a:off x="0" y="0"/>
          <a:ext cx="0" cy="0"/>
          <a:chOff x="0" y="0"/>
          <a:chExt cx="0" cy="0"/>
        </a:xfrm>
      </p:grpSpPr>
      <p:sp>
        <p:nvSpPr>
          <p:cNvPr id="663" name="Shape 6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4" name="Shape 6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8" name="Shape 668"/>
        <p:cNvGrpSpPr/>
        <p:nvPr/>
      </p:nvGrpSpPr>
      <p:grpSpPr>
        <a:xfrm>
          <a:off x="0" y="0"/>
          <a:ext cx="0" cy="0"/>
          <a:chOff x="0" y="0"/>
          <a:chExt cx="0" cy="0"/>
        </a:xfrm>
      </p:grpSpPr>
      <p:sp>
        <p:nvSpPr>
          <p:cNvPr id="669" name="Shape 6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0" name="Shape 6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5" name="Shape 675"/>
        <p:cNvGrpSpPr/>
        <p:nvPr/>
      </p:nvGrpSpPr>
      <p:grpSpPr>
        <a:xfrm>
          <a:off x="0" y="0"/>
          <a:ext cx="0" cy="0"/>
          <a:chOff x="0" y="0"/>
          <a:chExt cx="0" cy="0"/>
        </a:xfrm>
      </p:grpSpPr>
      <p:sp>
        <p:nvSpPr>
          <p:cNvPr id="676" name="Shape 6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7" name="Shape 6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3" name="Shape 683"/>
        <p:cNvGrpSpPr/>
        <p:nvPr/>
      </p:nvGrpSpPr>
      <p:grpSpPr>
        <a:xfrm>
          <a:off x="0" y="0"/>
          <a:ext cx="0" cy="0"/>
          <a:chOff x="0" y="0"/>
          <a:chExt cx="0" cy="0"/>
        </a:xfrm>
      </p:grpSpPr>
      <p:sp>
        <p:nvSpPr>
          <p:cNvPr id="684" name="Shape 6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5" name="Shape 6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The session will look at the graph, trying to think: hmm, how can I get the value of a, then it computes all the nodes that leads to a.</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1" name="Shape 691"/>
        <p:cNvGrpSpPr/>
        <p:nvPr/>
      </p:nvGrpSpPr>
      <p:grpSpPr>
        <a:xfrm>
          <a:off x="0" y="0"/>
          <a:ext cx="0" cy="0"/>
          <a:chOff x="0" y="0"/>
          <a:chExt cx="0" cy="0"/>
        </a:xfrm>
      </p:grpSpPr>
      <p:sp>
        <p:nvSpPr>
          <p:cNvPr id="692" name="Shape 6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3" name="Shape 6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000">
                <a:solidFill>
                  <a:srgbClr val="333333"/>
                </a:solidFill>
                <a:highlight>
                  <a:srgbClr val="FFFFFF"/>
                </a:highlight>
              </a:rPr>
              <a:t>we can feed_dict any tensors. placeholders are just a way to indicate that sth must be fed</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9" name="Shape 699"/>
        <p:cNvGrpSpPr/>
        <p:nvPr/>
      </p:nvGrpSpPr>
      <p:grpSpPr>
        <a:xfrm>
          <a:off x="0" y="0"/>
          <a:ext cx="0" cy="0"/>
          <a:chOff x="0" y="0"/>
          <a:chExt cx="0" cy="0"/>
        </a:xfrm>
      </p:grpSpPr>
      <p:sp>
        <p:nvSpPr>
          <p:cNvPr id="700" name="Shape 7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1" name="Shape 7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6" name="Shape 706"/>
        <p:cNvGrpSpPr/>
        <p:nvPr/>
      </p:nvGrpSpPr>
      <p:grpSpPr>
        <a:xfrm>
          <a:off x="0" y="0"/>
          <a:ext cx="0" cy="0"/>
          <a:chOff x="0" y="0"/>
          <a:chExt cx="0" cy="0"/>
        </a:xfrm>
      </p:grpSpPr>
      <p:sp>
        <p:nvSpPr>
          <p:cNvPr id="707" name="Shape 7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8" name="Shape 7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2" name="Shape 712"/>
        <p:cNvGrpSpPr/>
        <p:nvPr/>
      </p:nvGrpSpPr>
      <p:grpSpPr>
        <a:xfrm>
          <a:off x="0" y="0"/>
          <a:ext cx="0" cy="0"/>
          <a:chOff x="0" y="0"/>
          <a:chExt cx="0" cy="0"/>
        </a:xfrm>
      </p:grpSpPr>
      <p:sp>
        <p:nvSpPr>
          <p:cNvPr id="713" name="Shape 7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4" name="Shape 7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Example from GitHub</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8" name="Shape 718"/>
        <p:cNvGrpSpPr/>
        <p:nvPr/>
      </p:nvGrpSpPr>
      <p:grpSpPr>
        <a:xfrm>
          <a:off x="0" y="0"/>
          <a:ext cx="0" cy="0"/>
          <a:chOff x="0" y="0"/>
          <a:chExt cx="0" cy="0"/>
        </a:xfrm>
      </p:grpSpPr>
      <p:sp>
        <p:nvSpPr>
          <p:cNvPr id="719" name="Shape 7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0" name="Shape 7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The session will look at the graph, trying to think: hmm, how can I get the value of a, then it computes all the nodes that leads to a.</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5" name="Shape 725"/>
        <p:cNvGrpSpPr/>
        <p:nvPr/>
      </p:nvGrpSpPr>
      <p:grpSpPr>
        <a:xfrm>
          <a:off x="0" y="0"/>
          <a:ext cx="0" cy="0"/>
          <a:chOff x="0" y="0"/>
          <a:chExt cx="0" cy="0"/>
        </a:xfrm>
      </p:grpSpPr>
      <p:sp>
        <p:nvSpPr>
          <p:cNvPr id="726" name="Shape 7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7" name="Shape 7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When you have a large graph and just want to test out certain parts, you can provide dummy values so TensorFlow won’t waste time doing unnecessary computations.</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1" name="Shape 731"/>
        <p:cNvGrpSpPr/>
        <p:nvPr/>
      </p:nvGrpSpPr>
      <p:grpSpPr>
        <a:xfrm>
          <a:off x="0" y="0"/>
          <a:ext cx="0" cy="0"/>
          <a:chOff x="0" y="0"/>
          <a:chExt cx="0" cy="0"/>
        </a:xfrm>
      </p:grpSpPr>
      <p:sp>
        <p:nvSpPr>
          <p:cNvPr id="732" name="Shape 7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3" name="Shape 7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9" name="Shape 739"/>
        <p:cNvGrpSpPr/>
        <p:nvPr/>
      </p:nvGrpSpPr>
      <p:grpSpPr>
        <a:xfrm>
          <a:off x="0" y="0"/>
          <a:ext cx="0" cy="0"/>
          <a:chOff x="0" y="0"/>
          <a:chExt cx="0" cy="0"/>
        </a:xfrm>
      </p:grpSpPr>
      <p:sp>
        <p:nvSpPr>
          <p:cNvPr id="740" name="Shape 7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1" name="Shape 74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000">
                <a:solidFill>
                  <a:srgbClr val="333333"/>
                </a:solidFill>
                <a:highlight>
                  <a:srgbClr val="FFFFFF"/>
                </a:highlight>
              </a:rPr>
              <a:t>let students look at the written graph def first (its a protobuf). show them that the values of `tf.constant()` nodes are stored in the graph def. that's why you only use constant nodes for small values (and variables or readers for larger ones)</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5" name="Shape 745"/>
        <p:cNvGrpSpPr/>
        <p:nvPr/>
      </p:nvGrpSpPr>
      <p:grpSpPr>
        <a:xfrm>
          <a:off x="0" y="0"/>
          <a:ext cx="0" cy="0"/>
          <a:chOff x="0" y="0"/>
          <a:chExt cx="0" cy="0"/>
        </a:xfrm>
      </p:grpSpPr>
      <p:sp>
        <p:nvSpPr>
          <p:cNvPr id="746" name="Shape 7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7" name="Shape 74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1" name="Shape 751"/>
        <p:cNvGrpSpPr/>
        <p:nvPr/>
      </p:nvGrpSpPr>
      <p:grpSpPr>
        <a:xfrm>
          <a:off x="0" y="0"/>
          <a:ext cx="0" cy="0"/>
          <a:chOff x="0" y="0"/>
          <a:chExt cx="0" cy="0"/>
        </a:xfrm>
      </p:grpSpPr>
      <p:sp>
        <p:nvSpPr>
          <p:cNvPr id="752" name="Shape 7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3" name="Shape 75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8" name="Shape 758"/>
        <p:cNvGrpSpPr/>
        <p:nvPr/>
      </p:nvGrpSpPr>
      <p:grpSpPr>
        <a:xfrm>
          <a:off x="0" y="0"/>
          <a:ext cx="0" cy="0"/>
          <a:chOff x="0" y="0"/>
          <a:chExt cx="0" cy="0"/>
        </a:xfrm>
      </p:grpSpPr>
      <p:sp>
        <p:nvSpPr>
          <p:cNvPr id="759" name="Shape 7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0" name="Shape 7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5" name="Shape 765"/>
        <p:cNvGrpSpPr/>
        <p:nvPr/>
      </p:nvGrpSpPr>
      <p:grpSpPr>
        <a:xfrm>
          <a:off x="0" y="0"/>
          <a:ext cx="0" cy="0"/>
          <a:chOff x="0" y="0"/>
          <a:chExt cx="0" cy="0"/>
        </a:xfrm>
      </p:grpSpPr>
      <p:sp>
        <p:nvSpPr>
          <p:cNvPr id="766" name="Shape 7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7" name="Shape 7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1" name="Shape 771"/>
        <p:cNvGrpSpPr/>
        <p:nvPr/>
      </p:nvGrpSpPr>
      <p:grpSpPr>
        <a:xfrm>
          <a:off x="0" y="0"/>
          <a:ext cx="0" cy="0"/>
          <a:chOff x="0" y="0"/>
          <a:chExt cx="0" cy="0"/>
        </a:xfrm>
      </p:grpSpPr>
      <p:sp>
        <p:nvSpPr>
          <p:cNvPr id="772" name="Shape 7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3" name="Shape 7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Looks normal</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9" name="Shape 779"/>
        <p:cNvGrpSpPr/>
        <p:nvPr/>
      </p:nvGrpSpPr>
      <p:grpSpPr>
        <a:xfrm>
          <a:off x="0" y="0"/>
          <a:ext cx="0" cy="0"/>
          <a:chOff x="0" y="0"/>
          <a:chExt cx="0" cy="0"/>
        </a:xfrm>
      </p:grpSpPr>
      <p:sp>
        <p:nvSpPr>
          <p:cNvPr id="780" name="Shape 7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1" name="Shape 7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7" name="Shape 787"/>
        <p:cNvGrpSpPr/>
        <p:nvPr/>
      </p:nvGrpSpPr>
      <p:grpSpPr>
        <a:xfrm>
          <a:off x="0" y="0"/>
          <a:ext cx="0" cy="0"/>
          <a:chOff x="0" y="0"/>
          <a:chExt cx="0" cy="0"/>
        </a:xfrm>
      </p:grpSpPr>
      <p:sp>
        <p:nvSpPr>
          <p:cNvPr id="788" name="Shape 7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9" name="Shape 7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tensorflow.python.framework.errors_impl.FailedPreconditionError: Attempting to use uninitialized value</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5" name="Shape 795"/>
        <p:cNvGrpSpPr/>
        <p:nvPr/>
      </p:nvGrpSpPr>
      <p:grpSpPr>
        <a:xfrm>
          <a:off x="0" y="0"/>
          <a:ext cx="0" cy="0"/>
          <a:chOff x="0" y="0"/>
          <a:chExt cx="0" cy="0"/>
        </a:xfrm>
      </p:grpSpPr>
      <p:sp>
        <p:nvSpPr>
          <p:cNvPr id="796" name="Shape 7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7" name="Shape 7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3" name="Shape 803"/>
        <p:cNvGrpSpPr/>
        <p:nvPr/>
      </p:nvGrpSpPr>
      <p:grpSpPr>
        <a:xfrm>
          <a:off x="0" y="0"/>
          <a:ext cx="0" cy="0"/>
          <a:chOff x="0" y="0"/>
          <a:chExt cx="0" cy="0"/>
        </a:xfrm>
      </p:grpSpPr>
      <p:sp>
        <p:nvSpPr>
          <p:cNvPr id="804" name="Shape 8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5" name="Shape 8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Example from GitHub</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9" name="Shape 809"/>
        <p:cNvGrpSpPr/>
        <p:nvPr/>
      </p:nvGrpSpPr>
      <p:grpSpPr>
        <a:xfrm>
          <a:off x="0" y="0"/>
          <a:ext cx="0" cy="0"/>
          <a:chOff x="0" y="0"/>
          <a:chExt cx="0" cy="0"/>
        </a:xfrm>
      </p:grpSpPr>
      <p:sp>
        <p:nvSpPr>
          <p:cNvPr id="810" name="Shape 8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1" name="Shape 8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Example from GitHub</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4" name="Shape 54"/>
        <p:cNvGrpSpPr/>
        <p:nvPr/>
      </p:nvGrpSpPr>
      <p:grpSpPr>
        <a:xfrm>
          <a:off x="0" y="0"/>
          <a:ext cx="0" cy="0"/>
          <a:chOff x="0" y="0"/>
          <a:chExt cx="0" cy="0"/>
        </a:xfrm>
      </p:grpSpPr>
      <p:sp>
        <p:nvSpPr>
          <p:cNvPr id="55" name="Shape 55"/>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Shape 56"/>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Shape 5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58" name="Shape 58"/>
        <p:cNvGrpSpPr/>
        <p:nvPr/>
      </p:nvGrpSpPr>
      <p:grpSpPr>
        <a:xfrm>
          <a:off x="0" y="0"/>
          <a:ext cx="0" cy="0"/>
          <a:chOff x="0" y="0"/>
          <a:chExt cx="0" cy="0"/>
        </a:xfrm>
      </p:grpSpPr>
      <p:sp>
        <p:nvSpPr>
          <p:cNvPr id="59" name="Shape 59"/>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Shape 6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1" name="Shape 61"/>
        <p:cNvGrpSpPr/>
        <p:nvPr/>
      </p:nvGrpSpPr>
      <p:grpSpPr>
        <a:xfrm>
          <a:off x="0" y="0"/>
          <a:ext cx="0" cy="0"/>
          <a:chOff x="0" y="0"/>
          <a:chExt cx="0" cy="0"/>
        </a:xfrm>
      </p:grpSpPr>
      <p:sp>
        <p:nvSpPr>
          <p:cNvPr id="62" name="Shape 62"/>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Shape 63"/>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4" name="Shape 6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Shape 67"/>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8" name="Shape 68"/>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9" name="Shape 6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0" name="Shape 70"/>
        <p:cNvGrpSpPr/>
        <p:nvPr/>
      </p:nvGrpSpPr>
      <p:grpSpPr>
        <a:xfrm>
          <a:off x="0" y="0"/>
          <a:ext cx="0" cy="0"/>
          <a:chOff x="0" y="0"/>
          <a:chExt cx="0" cy="0"/>
        </a:xfrm>
      </p:grpSpPr>
      <p:sp>
        <p:nvSpPr>
          <p:cNvPr id="71" name="Shape 7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Shape 7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3" name="Shape 73"/>
        <p:cNvGrpSpPr/>
        <p:nvPr/>
      </p:nvGrpSpPr>
      <p:grpSpPr>
        <a:xfrm>
          <a:off x="0" y="0"/>
          <a:ext cx="0" cy="0"/>
          <a:chOff x="0" y="0"/>
          <a:chExt cx="0" cy="0"/>
        </a:xfrm>
      </p:grpSpPr>
      <p:sp>
        <p:nvSpPr>
          <p:cNvPr id="74" name="Shape 74"/>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Shape 75"/>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6" name="Shape 7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77" name="Shape 77"/>
        <p:cNvGrpSpPr/>
        <p:nvPr/>
      </p:nvGrpSpPr>
      <p:grpSpPr>
        <a:xfrm>
          <a:off x="0" y="0"/>
          <a:ext cx="0" cy="0"/>
          <a:chOff x="0" y="0"/>
          <a:chExt cx="0" cy="0"/>
        </a:xfrm>
      </p:grpSpPr>
      <p:sp>
        <p:nvSpPr>
          <p:cNvPr id="78" name="Shape 7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Shape 7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80" name="Shape 80"/>
        <p:cNvGrpSpPr/>
        <p:nvPr/>
      </p:nvGrpSpPr>
      <p:grpSpPr>
        <a:xfrm>
          <a:off x="0" y="0"/>
          <a:ext cx="0" cy="0"/>
          <a:chOff x="0" y="0"/>
          <a:chExt cx="0" cy="0"/>
        </a:xfrm>
      </p:grpSpPr>
      <p:sp>
        <p:nvSpPr>
          <p:cNvPr id="81" name="Shape 81"/>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Shape 83"/>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Shape 84"/>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Clr>
                <a:schemeClr val="dk1"/>
              </a:buClr>
              <a:buSzPts val="1800"/>
              <a:buChar char="●"/>
              <a:defRPr>
                <a:solidFill>
                  <a:schemeClr val="dk1"/>
                </a:solidFill>
              </a:defRPr>
            </a:lvl1pPr>
            <a:lvl2pPr indent="-317500" lvl="1" marL="914400" rtl="0">
              <a:spcBef>
                <a:spcPts val="1600"/>
              </a:spcBef>
              <a:spcAft>
                <a:spcPts val="0"/>
              </a:spcAft>
              <a:buClr>
                <a:schemeClr val="dk1"/>
              </a:buClr>
              <a:buSzPts val="1400"/>
              <a:buChar char="○"/>
              <a:defRPr>
                <a:solidFill>
                  <a:schemeClr val="dk1"/>
                </a:solidFill>
              </a:defRPr>
            </a:lvl2pPr>
            <a:lvl3pPr indent="-317500" lvl="2" marL="1371600" rtl="0">
              <a:spcBef>
                <a:spcPts val="1600"/>
              </a:spcBef>
              <a:spcAft>
                <a:spcPts val="0"/>
              </a:spcAft>
              <a:buClr>
                <a:schemeClr val="dk1"/>
              </a:buClr>
              <a:buSzPts val="1400"/>
              <a:buChar char="■"/>
              <a:defRPr>
                <a:solidFill>
                  <a:schemeClr val="dk1"/>
                </a:solidFill>
              </a:defRPr>
            </a:lvl3pPr>
            <a:lvl4pPr indent="-317500" lvl="3" marL="1828800" rtl="0">
              <a:spcBef>
                <a:spcPts val="1600"/>
              </a:spcBef>
              <a:spcAft>
                <a:spcPts val="0"/>
              </a:spcAft>
              <a:buClr>
                <a:schemeClr val="dk1"/>
              </a:buClr>
              <a:buSzPts val="1400"/>
              <a:buChar char="●"/>
              <a:defRPr>
                <a:solidFill>
                  <a:schemeClr val="dk1"/>
                </a:solidFill>
              </a:defRPr>
            </a:lvl4pPr>
            <a:lvl5pPr indent="-317500" lvl="4" marL="2286000" rtl="0">
              <a:spcBef>
                <a:spcPts val="1600"/>
              </a:spcBef>
              <a:spcAft>
                <a:spcPts val="0"/>
              </a:spcAft>
              <a:buClr>
                <a:schemeClr val="dk1"/>
              </a:buClr>
              <a:buSzPts val="1400"/>
              <a:buChar char="○"/>
              <a:defRPr>
                <a:solidFill>
                  <a:schemeClr val="dk1"/>
                </a:solidFill>
              </a:defRPr>
            </a:lvl5pPr>
            <a:lvl6pPr indent="-317500" lvl="5" marL="2743200" rtl="0">
              <a:spcBef>
                <a:spcPts val="1600"/>
              </a:spcBef>
              <a:spcAft>
                <a:spcPts val="0"/>
              </a:spcAft>
              <a:buClr>
                <a:schemeClr val="dk1"/>
              </a:buClr>
              <a:buSzPts val="1400"/>
              <a:buChar char="■"/>
              <a:defRPr>
                <a:solidFill>
                  <a:schemeClr val="dk1"/>
                </a:solidFill>
              </a:defRPr>
            </a:lvl6pPr>
            <a:lvl7pPr indent="-317500" lvl="6" marL="3200400" rtl="0">
              <a:spcBef>
                <a:spcPts val="1600"/>
              </a:spcBef>
              <a:spcAft>
                <a:spcPts val="0"/>
              </a:spcAft>
              <a:buClr>
                <a:schemeClr val="dk1"/>
              </a:buClr>
              <a:buSzPts val="1400"/>
              <a:buChar char="●"/>
              <a:defRPr>
                <a:solidFill>
                  <a:schemeClr val="dk1"/>
                </a:solidFill>
              </a:defRPr>
            </a:lvl7pPr>
            <a:lvl8pPr indent="-317500" lvl="7" marL="3657600" rtl="0">
              <a:spcBef>
                <a:spcPts val="1600"/>
              </a:spcBef>
              <a:spcAft>
                <a:spcPts val="0"/>
              </a:spcAft>
              <a:buClr>
                <a:schemeClr val="dk1"/>
              </a:buClr>
              <a:buSzPts val="1400"/>
              <a:buChar char="○"/>
              <a:defRPr>
                <a:solidFill>
                  <a:schemeClr val="dk1"/>
                </a:solidFill>
              </a:defRPr>
            </a:lvl8pPr>
            <a:lvl9pPr indent="-317500" lvl="8" marL="4114800" rtl="0">
              <a:spcBef>
                <a:spcPts val="1600"/>
              </a:spcBef>
              <a:spcAft>
                <a:spcPts val="1600"/>
              </a:spcAft>
              <a:buClr>
                <a:schemeClr val="dk1"/>
              </a:buClr>
              <a:buSzPts val="1400"/>
              <a:buChar char="■"/>
              <a:defRPr>
                <a:solidFill>
                  <a:schemeClr val="dk1"/>
                </a:solidFill>
              </a:defRPr>
            </a:lvl9pPr>
          </a:lstStyle>
          <a:p/>
        </p:txBody>
      </p:sp>
      <p:sp>
        <p:nvSpPr>
          <p:cNvPr id="85" name="Shape 8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86" name="Shape 86"/>
        <p:cNvGrpSpPr/>
        <p:nvPr/>
      </p:nvGrpSpPr>
      <p:grpSpPr>
        <a:xfrm>
          <a:off x="0" y="0"/>
          <a:ext cx="0" cy="0"/>
          <a:chOff x="0" y="0"/>
          <a:chExt cx="0" cy="0"/>
        </a:xfrm>
      </p:grpSpPr>
      <p:sp>
        <p:nvSpPr>
          <p:cNvPr id="87" name="Shape 87"/>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None/>
              <a:defRPr/>
            </a:lvl1pPr>
          </a:lstStyle>
          <a:p/>
        </p:txBody>
      </p:sp>
      <p:sp>
        <p:nvSpPr>
          <p:cNvPr id="88" name="Shape 8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89" name="Shape 89"/>
        <p:cNvGrpSpPr/>
        <p:nvPr/>
      </p:nvGrpSpPr>
      <p:grpSpPr>
        <a:xfrm>
          <a:off x="0" y="0"/>
          <a:ext cx="0" cy="0"/>
          <a:chOff x="0" y="0"/>
          <a:chExt cx="0" cy="0"/>
        </a:xfrm>
      </p:grpSpPr>
      <p:sp>
        <p:nvSpPr>
          <p:cNvPr id="90" name="Shape 90"/>
          <p:cNvSpPr txBox="1"/>
          <p:nvPr>
            <p:ph type="title"/>
          </p:nvPr>
        </p:nvSpPr>
        <p:spPr>
          <a:xfrm>
            <a:off x="311700" y="1106125"/>
            <a:ext cx="8520600" cy="1963500"/>
          </a:xfrm>
          <a:prstGeom prst="rect">
            <a:avLst/>
          </a:prstGeom>
        </p:spPr>
        <p:txBody>
          <a:bodyPr anchorCtr="0" anchor="b" bIns="91425" lIns="91425" spcFirstLastPara="1" rIns="91425" wrap="square" tIns="91425"/>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p:txBody>
      </p:sp>
      <p:sp>
        <p:nvSpPr>
          <p:cNvPr id="91" name="Shape 9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2" name="Shape 9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3" name="Shape 93"/>
        <p:cNvGrpSpPr/>
        <p:nvPr/>
      </p:nvGrpSpPr>
      <p:grpSpPr>
        <a:xfrm>
          <a:off x="0" y="0"/>
          <a:ext cx="0" cy="0"/>
          <a:chOff x="0" y="0"/>
          <a:chExt cx="0" cy="0"/>
        </a:xfrm>
      </p:grpSpPr>
      <p:sp>
        <p:nvSpPr>
          <p:cNvPr id="94" name="Shape 9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0" name="Shape 50"/>
        <p:cNvGrpSpPr/>
        <p:nvPr/>
      </p:nvGrpSpPr>
      <p:grpSpPr>
        <a:xfrm>
          <a:off x="0" y="0"/>
          <a:ext cx="0" cy="0"/>
          <a:chOff x="0" y="0"/>
          <a:chExt cx="0" cy="0"/>
        </a:xfrm>
      </p:grpSpPr>
      <p:sp>
        <p:nvSpPr>
          <p:cNvPr id="51" name="Shape 5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Shape 5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lt2"/>
              </a:buClr>
              <a:buSzPts val="1800"/>
              <a:buChar char="●"/>
              <a:defRPr sz="1800">
                <a:solidFill>
                  <a:schemeClr val="lt2"/>
                </a:solidFill>
              </a:defRPr>
            </a:lvl1pPr>
            <a:lvl2pPr indent="-317500" lvl="1" marL="914400" rtl="0">
              <a:lnSpc>
                <a:spcPct val="115000"/>
              </a:lnSpc>
              <a:spcBef>
                <a:spcPts val="1600"/>
              </a:spcBef>
              <a:spcAft>
                <a:spcPts val="0"/>
              </a:spcAft>
              <a:buClr>
                <a:schemeClr val="lt2"/>
              </a:buClr>
              <a:buSzPts val="1400"/>
              <a:buChar char="○"/>
              <a:defRPr>
                <a:solidFill>
                  <a:schemeClr val="lt2"/>
                </a:solidFill>
              </a:defRPr>
            </a:lvl2pPr>
            <a:lvl3pPr indent="-317500" lvl="2" marL="1371600" rtl="0">
              <a:lnSpc>
                <a:spcPct val="115000"/>
              </a:lnSpc>
              <a:spcBef>
                <a:spcPts val="1600"/>
              </a:spcBef>
              <a:spcAft>
                <a:spcPts val="0"/>
              </a:spcAft>
              <a:buClr>
                <a:schemeClr val="lt2"/>
              </a:buClr>
              <a:buSzPts val="1400"/>
              <a:buChar char="■"/>
              <a:defRPr>
                <a:solidFill>
                  <a:schemeClr val="lt2"/>
                </a:solidFill>
              </a:defRPr>
            </a:lvl3pPr>
            <a:lvl4pPr indent="-317500" lvl="3" marL="1828800" rtl="0">
              <a:lnSpc>
                <a:spcPct val="115000"/>
              </a:lnSpc>
              <a:spcBef>
                <a:spcPts val="1600"/>
              </a:spcBef>
              <a:spcAft>
                <a:spcPts val="0"/>
              </a:spcAft>
              <a:buClr>
                <a:schemeClr val="lt2"/>
              </a:buClr>
              <a:buSzPts val="1400"/>
              <a:buChar char="●"/>
              <a:defRPr>
                <a:solidFill>
                  <a:schemeClr val="lt2"/>
                </a:solidFill>
              </a:defRPr>
            </a:lvl4pPr>
            <a:lvl5pPr indent="-317500" lvl="4" marL="2286000" rtl="0">
              <a:lnSpc>
                <a:spcPct val="115000"/>
              </a:lnSpc>
              <a:spcBef>
                <a:spcPts val="1600"/>
              </a:spcBef>
              <a:spcAft>
                <a:spcPts val="0"/>
              </a:spcAft>
              <a:buClr>
                <a:schemeClr val="lt2"/>
              </a:buClr>
              <a:buSzPts val="1400"/>
              <a:buChar char="○"/>
              <a:defRPr>
                <a:solidFill>
                  <a:schemeClr val="lt2"/>
                </a:solidFill>
              </a:defRPr>
            </a:lvl5pPr>
            <a:lvl6pPr indent="-317500" lvl="5" marL="2743200" rtl="0">
              <a:lnSpc>
                <a:spcPct val="115000"/>
              </a:lnSpc>
              <a:spcBef>
                <a:spcPts val="1600"/>
              </a:spcBef>
              <a:spcAft>
                <a:spcPts val="0"/>
              </a:spcAft>
              <a:buClr>
                <a:schemeClr val="lt2"/>
              </a:buClr>
              <a:buSzPts val="1400"/>
              <a:buChar char="■"/>
              <a:defRPr>
                <a:solidFill>
                  <a:schemeClr val="lt2"/>
                </a:solidFill>
              </a:defRPr>
            </a:lvl6pPr>
            <a:lvl7pPr indent="-317500" lvl="6" marL="3200400" rtl="0">
              <a:lnSpc>
                <a:spcPct val="115000"/>
              </a:lnSpc>
              <a:spcBef>
                <a:spcPts val="1600"/>
              </a:spcBef>
              <a:spcAft>
                <a:spcPts val="0"/>
              </a:spcAft>
              <a:buClr>
                <a:schemeClr val="lt2"/>
              </a:buClr>
              <a:buSzPts val="1400"/>
              <a:buChar char="●"/>
              <a:defRPr>
                <a:solidFill>
                  <a:schemeClr val="lt2"/>
                </a:solidFill>
              </a:defRPr>
            </a:lvl7pPr>
            <a:lvl8pPr indent="-317500" lvl="7" marL="3657600" rtl="0">
              <a:lnSpc>
                <a:spcPct val="115000"/>
              </a:lnSpc>
              <a:spcBef>
                <a:spcPts val="1600"/>
              </a:spcBef>
              <a:spcAft>
                <a:spcPts val="0"/>
              </a:spcAft>
              <a:buClr>
                <a:schemeClr val="lt2"/>
              </a:buClr>
              <a:buSzPts val="1400"/>
              <a:buChar char="○"/>
              <a:defRPr>
                <a:solidFill>
                  <a:schemeClr val="lt2"/>
                </a:solidFill>
              </a:defRPr>
            </a:lvl8pPr>
            <a:lvl9pPr indent="-317500" lvl="8" marL="4114800" rtl="0">
              <a:lnSpc>
                <a:spcPct val="115000"/>
              </a:lnSpc>
              <a:spcBef>
                <a:spcPts val="1600"/>
              </a:spcBef>
              <a:spcAft>
                <a:spcPts val="1600"/>
              </a:spcAft>
              <a:buClr>
                <a:schemeClr val="lt2"/>
              </a:buClr>
              <a:buSzPts val="1400"/>
              <a:buChar char="■"/>
              <a:defRPr>
                <a:solidFill>
                  <a:schemeClr val="lt2"/>
                </a:solidFill>
              </a:defRPr>
            </a:lvl9pPr>
          </a:lstStyle>
          <a:p/>
        </p:txBody>
      </p:sp>
      <p:sp>
        <p:nvSpPr>
          <p:cNvPr id="53" name="Shape 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2"/>
                </a:solidFill>
              </a:defRPr>
            </a:lvl1pPr>
            <a:lvl2pPr lvl="1" rtl="0" algn="r">
              <a:buNone/>
              <a:defRPr sz="1000">
                <a:solidFill>
                  <a:schemeClr val="lt2"/>
                </a:solidFill>
              </a:defRPr>
            </a:lvl2pPr>
            <a:lvl3pPr lvl="2" rtl="0" algn="r">
              <a:buNone/>
              <a:defRPr sz="1000">
                <a:solidFill>
                  <a:schemeClr val="lt2"/>
                </a:solidFill>
              </a:defRPr>
            </a:lvl3pPr>
            <a:lvl4pPr lvl="3" rtl="0" algn="r">
              <a:buNone/>
              <a:defRPr sz="1000">
                <a:solidFill>
                  <a:schemeClr val="lt2"/>
                </a:solidFill>
              </a:defRPr>
            </a:lvl4pPr>
            <a:lvl5pPr lvl="4" rtl="0" algn="r">
              <a:buNone/>
              <a:defRPr sz="1000">
                <a:solidFill>
                  <a:schemeClr val="lt2"/>
                </a:solidFill>
              </a:defRPr>
            </a:lvl5pPr>
            <a:lvl6pPr lvl="5" rtl="0" algn="r">
              <a:buNone/>
              <a:defRPr sz="1000">
                <a:solidFill>
                  <a:schemeClr val="lt2"/>
                </a:solidFill>
              </a:defRPr>
            </a:lvl6pPr>
            <a:lvl7pPr lvl="6" rtl="0" algn="r">
              <a:buNone/>
              <a:defRPr sz="1000">
                <a:solidFill>
                  <a:schemeClr val="lt2"/>
                </a:solidFill>
              </a:defRPr>
            </a:lvl7pPr>
            <a:lvl8pPr lvl="7" rtl="0" algn="r">
              <a:buNone/>
              <a:defRPr sz="1000">
                <a:solidFill>
                  <a:schemeClr val="lt2"/>
                </a:solidFill>
              </a:defRPr>
            </a:lvl8pPr>
            <a:lvl9pPr lvl="8" rtl="0" algn="r">
              <a:buNone/>
              <a:defRPr sz="1000">
                <a:solidFill>
                  <a:schemeClr val="lt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3.xml"/><Relationship Id="rId3" Type="http://schemas.openxmlformats.org/officeDocument/2006/relationships/image" Target="../media/image15.jp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5.xml"/><Relationship Id="rId3" Type="http://schemas.openxmlformats.org/officeDocument/2006/relationships/hyperlink" Target="mailto:huyenn@stanford.edu"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5.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4.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 Id="rId3" Type="http://schemas.openxmlformats.org/officeDocument/2006/relationships/image" Target="../media/image8.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 Id="rId3" Type="http://schemas.openxmlformats.org/officeDocument/2006/relationships/image" Target="../media/image7.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8.xml"/><Relationship Id="rId3" Type="http://schemas.openxmlformats.org/officeDocument/2006/relationships/image" Target="../media/image6.png"/><Relationship Id="rId4" Type="http://schemas.openxmlformats.org/officeDocument/2006/relationships/image" Target="../media/image1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0.xml"/><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1.xml"/><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2.xml"/><Relationship Id="rId3" Type="http://schemas.openxmlformats.org/officeDocument/2006/relationships/image" Target="../media/image9.jp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8.xml"/><Relationship Id="rId3" Type="http://schemas.openxmlformats.org/officeDocument/2006/relationships/image" Target="../media/image11.gif"/></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12.jp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4.xml"/><Relationship Id="rId3" Type="http://schemas.openxmlformats.org/officeDocument/2006/relationships/image" Target="../media/image14.jp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5.xml"/><Relationship Id="rId3" Type="http://schemas.openxmlformats.org/officeDocument/2006/relationships/image" Target="../media/image13.jp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Shape 99"/>
          <p:cNvSpPr txBox="1"/>
          <p:nvPr>
            <p:ph type="ctrTitle"/>
          </p:nvPr>
        </p:nvSpPr>
        <p:spPr>
          <a:xfrm>
            <a:off x="687375" y="1760613"/>
            <a:ext cx="8145000" cy="1036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latin typeface="Georgia"/>
                <a:ea typeface="Georgia"/>
                <a:cs typeface="Georgia"/>
                <a:sym typeface="Georgia"/>
              </a:rPr>
              <a:t>TensorFlow Ops</a:t>
            </a:r>
            <a:endParaRPr>
              <a:latin typeface="Georgia"/>
              <a:ea typeface="Georgia"/>
              <a:cs typeface="Georgia"/>
              <a:sym typeface="Georgia"/>
            </a:endParaRPr>
          </a:p>
        </p:txBody>
      </p:sp>
      <p:sp>
        <p:nvSpPr>
          <p:cNvPr id="100" name="Shape 100"/>
          <p:cNvSpPr txBox="1"/>
          <p:nvPr>
            <p:ph idx="1" type="subTitle"/>
          </p:nvPr>
        </p:nvSpPr>
        <p:spPr>
          <a:xfrm>
            <a:off x="311700" y="2834125"/>
            <a:ext cx="8520600" cy="1075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latin typeface="Georgia"/>
                <a:ea typeface="Georgia"/>
                <a:cs typeface="Georgia"/>
                <a:sym typeface="Georgia"/>
              </a:rPr>
              <a:t>CS 20:  TensorFlow for Deep Learning Research</a:t>
            </a:r>
            <a:endParaRPr sz="1800">
              <a:latin typeface="Georgia"/>
              <a:ea typeface="Georgia"/>
              <a:cs typeface="Georgia"/>
              <a:sym typeface="Georgia"/>
            </a:endParaRPr>
          </a:p>
          <a:p>
            <a:pPr indent="0" lvl="0" marL="0" rtl="0">
              <a:spcBef>
                <a:spcPts val="0"/>
              </a:spcBef>
              <a:spcAft>
                <a:spcPts val="0"/>
              </a:spcAft>
              <a:buNone/>
            </a:pPr>
            <a:r>
              <a:rPr lang="en" sz="1800">
                <a:latin typeface="Georgia"/>
                <a:ea typeface="Georgia"/>
                <a:cs typeface="Georgia"/>
                <a:sym typeface="Georgia"/>
              </a:rPr>
              <a:t>Lecture 2</a:t>
            </a:r>
            <a:endParaRPr sz="1800">
              <a:latin typeface="Georgia"/>
              <a:ea typeface="Georgia"/>
              <a:cs typeface="Georgia"/>
              <a:sym typeface="Georgia"/>
            </a:endParaRPr>
          </a:p>
          <a:p>
            <a:pPr indent="0" lvl="0" marL="0" rtl="0">
              <a:spcBef>
                <a:spcPts val="0"/>
              </a:spcBef>
              <a:spcAft>
                <a:spcPts val="0"/>
              </a:spcAft>
              <a:buNone/>
            </a:pPr>
            <a:r>
              <a:rPr lang="en" sz="1800">
                <a:latin typeface="Georgia"/>
                <a:ea typeface="Georgia"/>
                <a:cs typeface="Georgia"/>
                <a:sym typeface="Georgia"/>
              </a:rPr>
              <a:t>1/17/2017</a:t>
            </a:r>
            <a:endParaRPr sz="1800">
              <a:latin typeface="Georgia"/>
              <a:ea typeface="Georgia"/>
              <a:cs typeface="Georgia"/>
              <a:sym typeface="Georgia"/>
            </a:endParaRPr>
          </a:p>
        </p:txBody>
      </p:sp>
      <p:sp>
        <p:nvSpPr>
          <p:cNvPr id="101" name="Shape 10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pic>
        <p:nvPicPr>
          <p:cNvPr id="102" name="Shape 102"/>
          <p:cNvPicPr preferRelativeResize="0"/>
          <p:nvPr/>
        </p:nvPicPr>
        <p:blipFill>
          <a:blip r:embed="rId3">
            <a:alphaModFix/>
          </a:blip>
          <a:stretch>
            <a:fillRect/>
          </a:stretch>
        </p:blipFill>
        <p:spPr>
          <a:xfrm>
            <a:off x="3876375" y="407650"/>
            <a:ext cx="1163700" cy="14689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Shape 166"/>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solidFill>
                  <a:srgbClr val="FFFFFF"/>
                </a:solidFill>
                <a:latin typeface="Consolas"/>
                <a:ea typeface="Consolas"/>
                <a:cs typeface="Consolas"/>
                <a:sym typeface="Consolas"/>
              </a:rPr>
              <a:t>import tensorflow as tf</a:t>
            </a:r>
            <a:endParaRPr sz="1400">
              <a:solidFill>
                <a:srgbClr val="FFFFFF"/>
              </a:solidFill>
              <a:latin typeface="Consolas"/>
              <a:ea typeface="Consolas"/>
              <a:cs typeface="Consolas"/>
              <a:sym typeface="Consolas"/>
            </a:endParaRPr>
          </a:p>
          <a:p>
            <a:pPr indent="0" lvl="0" marL="0" rtl="0">
              <a:spcBef>
                <a:spcPts val="1600"/>
              </a:spcBef>
              <a:spcAft>
                <a:spcPts val="1600"/>
              </a:spcAft>
              <a:buNone/>
            </a:pPr>
            <a:r>
              <a:rPr lang="en" sz="1400">
                <a:solidFill>
                  <a:srgbClr val="FFFFFF"/>
                </a:solidFill>
                <a:latin typeface="Consolas"/>
                <a:ea typeface="Consolas"/>
                <a:cs typeface="Consolas"/>
                <a:sym typeface="Consolas"/>
              </a:rPr>
              <a:t>a = tf.constant(2)</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b = tf.constant(3)</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x = tf.add(a, b)</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writer = tf.summary.FileWriter('./graphs', tf.get_default_graph())</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writer.close()</a:t>
            </a:r>
            <a:endParaRPr sz="1400">
              <a:solidFill>
                <a:srgbClr val="FFFFFF"/>
              </a:solidFill>
              <a:latin typeface="Consolas"/>
              <a:ea typeface="Consolas"/>
              <a:cs typeface="Consolas"/>
              <a:sym typeface="Consolas"/>
            </a:endParaRPr>
          </a:p>
        </p:txBody>
      </p:sp>
      <p:sp>
        <p:nvSpPr>
          <p:cNvPr id="167" name="Shape 16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Visualize it with TensorBoard</a:t>
            </a:r>
            <a:endParaRPr b="1">
              <a:latin typeface="Georgia"/>
              <a:ea typeface="Georgia"/>
              <a:cs typeface="Georgia"/>
              <a:sym typeface="Georgia"/>
            </a:endParaRPr>
          </a:p>
        </p:txBody>
      </p:sp>
      <p:pic>
        <p:nvPicPr>
          <p:cNvPr id="168" name="Shape 168"/>
          <p:cNvPicPr preferRelativeResize="0"/>
          <p:nvPr/>
        </p:nvPicPr>
        <p:blipFill>
          <a:blip r:embed="rId3">
            <a:alphaModFix/>
          </a:blip>
          <a:stretch>
            <a:fillRect/>
          </a:stretch>
        </p:blipFill>
        <p:spPr>
          <a:xfrm>
            <a:off x="2663675" y="3091400"/>
            <a:ext cx="3694700" cy="1290425"/>
          </a:xfrm>
          <a:prstGeom prst="rect">
            <a:avLst/>
          </a:prstGeom>
          <a:noFill/>
          <a:ln>
            <a:noFill/>
          </a:ln>
        </p:spPr>
      </p:pic>
      <p:sp>
        <p:nvSpPr>
          <p:cNvPr id="169" name="Shape 16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8" name="Shape 818"/>
        <p:cNvGrpSpPr/>
        <p:nvPr/>
      </p:nvGrpSpPr>
      <p:grpSpPr>
        <a:xfrm>
          <a:off x="0" y="0"/>
          <a:ext cx="0" cy="0"/>
          <a:chOff x="0" y="0"/>
          <a:chExt cx="0" cy="0"/>
        </a:xfrm>
      </p:grpSpPr>
      <p:sp>
        <p:nvSpPr>
          <p:cNvPr id="819" name="Shape 819"/>
          <p:cNvSpPr txBox="1"/>
          <p:nvPr>
            <p:ph type="title"/>
          </p:nvPr>
        </p:nvSpPr>
        <p:spPr>
          <a:xfrm>
            <a:off x="311700" y="2052225"/>
            <a:ext cx="8520600" cy="10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One of the most common TF non-bug bugs I’ve seen on GitHub</a:t>
            </a:r>
            <a:endParaRPr b="1">
              <a:latin typeface="Georgia"/>
              <a:ea typeface="Georgia"/>
              <a:cs typeface="Georgia"/>
              <a:sym typeface="Georgia"/>
            </a:endParaRPr>
          </a:p>
        </p:txBody>
      </p:sp>
      <p:sp>
        <p:nvSpPr>
          <p:cNvPr id="820" name="Shape 8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4" name="Shape 824"/>
        <p:cNvGrpSpPr/>
        <p:nvPr/>
      </p:nvGrpSpPr>
      <p:grpSpPr>
        <a:xfrm>
          <a:off x="0" y="0"/>
          <a:ext cx="0" cy="0"/>
          <a:chOff x="0" y="0"/>
          <a:chExt cx="0" cy="0"/>
        </a:xfrm>
      </p:grpSpPr>
      <p:sp>
        <p:nvSpPr>
          <p:cNvPr id="825" name="Shape 825"/>
          <p:cNvSpPr txBox="1"/>
          <p:nvPr>
            <p:ph type="title"/>
          </p:nvPr>
        </p:nvSpPr>
        <p:spPr>
          <a:xfrm>
            <a:off x="397800" y="1521050"/>
            <a:ext cx="8520600" cy="25998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FFFFFF"/>
              </a:buClr>
              <a:buSzPts val="1800"/>
              <a:buFont typeface="Georgia"/>
              <a:buAutoNum type="arabicPeriod"/>
            </a:pPr>
            <a:r>
              <a:rPr lang="en" sz="1800">
                <a:solidFill>
                  <a:srgbClr val="FFFFFF"/>
                </a:solidFill>
                <a:latin typeface="Georgia"/>
                <a:ea typeface="Georgia"/>
                <a:cs typeface="Georgia"/>
                <a:sym typeface="Georgia"/>
              </a:rPr>
              <a:t>Separate definition of ops from computing/running ops</a:t>
            </a:r>
            <a:r>
              <a:rPr lang="en" sz="1800">
                <a:solidFill>
                  <a:srgbClr val="FFFFFF"/>
                </a:solidFill>
                <a:latin typeface="Georgia"/>
                <a:ea typeface="Georgia"/>
                <a:cs typeface="Georgia"/>
                <a:sym typeface="Georgia"/>
              </a:rPr>
              <a:t> </a:t>
            </a:r>
            <a:endParaRPr sz="1800">
              <a:solidFill>
                <a:srgbClr val="FFFFFF"/>
              </a:solidFill>
              <a:latin typeface="Georgia"/>
              <a:ea typeface="Georgia"/>
              <a:cs typeface="Georgia"/>
              <a:sym typeface="Georgia"/>
            </a:endParaRPr>
          </a:p>
          <a:p>
            <a:pPr indent="-342900" lvl="0" marL="457200" rtl="0">
              <a:spcBef>
                <a:spcPts val="0"/>
              </a:spcBef>
              <a:spcAft>
                <a:spcPts val="0"/>
              </a:spcAft>
              <a:buClr>
                <a:srgbClr val="FFFFFF"/>
              </a:buClr>
              <a:buSzPts val="1800"/>
              <a:buFont typeface="Georgia"/>
              <a:buAutoNum type="arabicPeriod"/>
            </a:pPr>
            <a:r>
              <a:rPr lang="en" sz="1800">
                <a:solidFill>
                  <a:srgbClr val="FFFFFF"/>
                </a:solidFill>
                <a:latin typeface="Georgia"/>
                <a:ea typeface="Georgia"/>
                <a:cs typeface="Georgia"/>
                <a:sym typeface="Georgia"/>
              </a:rPr>
              <a:t>Use Python property to ensure function is also loaded once the first time it is called*</a:t>
            </a:r>
            <a:endParaRPr sz="1800">
              <a:solidFill>
                <a:srgbClr val="FFFFFF"/>
              </a:solidFill>
              <a:latin typeface="Georgia"/>
              <a:ea typeface="Georgia"/>
              <a:cs typeface="Georgia"/>
              <a:sym typeface="Georgia"/>
            </a:endParaRPr>
          </a:p>
        </p:txBody>
      </p:sp>
      <p:sp>
        <p:nvSpPr>
          <p:cNvPr id="826" name="Shape 8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Solution</a:t>
            </a:r>
            <a:endParaRPr b="1">
              <a:latin typeface="Georgia"/>
              <a:ea typeface="Georgia"/>
              <a:cs typeface="Georgia"/>
              <a:sym typeface="Georgia"/>
            </a:endParaRPr>
          </a:p>
        </p:txBody>
      </p:sp>
      <p:sp>
        <p:nvSpPr>
          <p:cNvPr id="827" name="Shape 8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828" name="Shape 828"/>
          <p:cNvSpPr txBox="1"/>
          <p:nvPr/>
        </p:nvSpPr>
        <p:spPr>
          <a:xfrm>
            <a:off x="220375" y="4541650"/>
            <a:ext cx="4886700" cy="344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Times New Roman"/>
                <a:ea typeface="Times New Roman"/>
                <a:cs typeface="Times New Roman"/>
                <a:sym typeface="Times New Roman"/>
              </a:rPr>
              <a:t>* This is not a Python class so I won’t go into it here. But if you don’t know how to use this property, you’re welcome to ask me!</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2" name="Shape 832"/>
        <p:cNvGrpSpPr/>
        <p:nvPr/>
      </p:nvGrpSpPr>
      <p:grpSpPr>
        <a:xfrm>
          <a:off x="0" y="0"/>
          <a:ext cx="0" cy="0"/>
          <a:chOff x="0" y="0"/>
          <a:chExt cx="0" cy="0"/>
        </a:xfrm>
      </p:grpSpPr>
      <p:sp>
        <p:nvSpPr>
          <p:cNvPr id="833" name="Shape 833"/>
          <p:cNvSpPr txBox="1"/>
          <p:nvPr>
            <p:ph type="title"/>
          </p:nvPr>
        </p:nvSpPr>
        <p:spPr>
          <a:xfrm>
            <a:off x="311700" y="2052225"/>
            <a:ext cx="8520600" cy="10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Putting it together:</a:t>
            </a:r>
            <a:endParaRPr b="1">
              <a:latin typeface="Georgia"/>
              <a:ea typeface="Georgia"/>
              <a:cs typeface="Georgia"/>
              <a:sym typeface="Georgia"/>
            </a:endParaRPr>
          </a:p>
          <a:p>
            <a:pPr indent="0" lvl="0" marL="0" rtl="0" algn="ctr">
              <a:spcBef>
                <a:spcPts val="0"/>
              </a:spcBef>
              <a:spcAft>
                <a:spcPts val="0"/>
              </a:spcAft>
              <a:buNone/>
            </a:pPr>
            <a:r>
              <a:rPr b="1" lang="en">
                <a:latin typeface="Georgia"/>
                <a:ea typeface="Georgia"/>
                <a:cs typeface="Georgia"/>
                <a:sym typeface="Georgia"/>
              </a:rPr>
              <a:t>Let’s build a machine learning model!</a:t>
            </a:r>
            <a:endParaRPr b="1">
              <a:latin typeface="Georgia"/>
              <a:ea typeface="Georgia"/>
              <a:cs typeface="Georgia"/>
              <a:sym typeface="Georgia"/>
            </a:endParaRPr>
          </a:p>
        </p:txBody>
      </p:sp>
      <p:sp>
        <p:nvSpPr>
          <p:cNvPr id="834" name="Shape 8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8" name="Shape 838"/>
        <p:cNvGrpSpPr/>
        <p:nvPr/>
      </p:nvGrpSpPr>
      <p:grpSpPr>
        <a:xfrm>
          <a:off x="0" y="0"/>
          <a:ext cx="0" cy="0"/>
          <a:chOff x="0" y="0"/>
          <a:chExt cx="0" cy="0"/>
        </a:xfrm>
      </p:grpSpPr>
      <p:sp>
        <p:nvSpPr>
          <p:cNvPr id="839" name="Shape 83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pic>
        <p:nvPicPr>
          <p:cNvPr id="840" name="Shape 840"/>
          <p:cNvPicPr preferRelativeResize="0"/>
          <p:nvPr/>
        </p:nvPicPr>
        <p:blipFill>
          <a:blip r:embed="rId3">
            <a:alphaModFix/>
          </a:blip>
          <a:stretch>
            <a:fillRect/>
          </a:stretch>
        </p:blipFill>
        <p:spPr>
          <a:xfrm>
            <a:off x="488175" y="263063"/>
            <a:ext cx="8167658" cy="4617369"/>
          </a:xfrm>
          <a:prstGeom prst="rect">
            <a:avLst/>
          </a:prstGeom>
          <a:noFill/>
          <a:ln>
            <a:noFill/>
          </a:ln>
        </p:spPr>
      </p:pic>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4" name="Shape 844"/>
        <p:cNvGrpSpPr/>
        <p:nvPr/>
      </p:nvGrpSpPr>
      <p:grpSpPr>
        <a:xfrm>
          <a:off x="0" y="0"/>
          <a:ext cx="0" cy="0"/>
          <a:chOff x="0" y="0"/>
          <a:chExt cx="0" cy="0"/>
        </a:xfrm>
      </p:grpSpPr>
      <p:sp>
        <p:nvSpPr>
          <p:cNvPr id="845" name="Shape 845"/>
          <p:cNvSpPr txBox="1"/>
          <p:nvPr>
            <p:ph type="title"/>
          </p:nvPr>
        </p:nvSpPr>
        <p:spPr>
          <a:xfrm>
            <a:off x="2074800" y="1521050"/>
            <a:ext cx="4994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We will construct this model next time!!</a:t>
            </a:r>
            <a:endParaRPr b="1">
              <a:latin typeface="Georgia"/>
              <a:ea typeface="Georgia"/>
              <a:cs typeface="Georgia"/>
              <a:sym typeface="Georgia"/>
            </a:endParaRPr>
          </a:p>
        </p:txBody>
      </p:sp>
      <p:sp>
        <p:nvSpPr>
          <p:cNvPr id="846" name="Shape 84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0" name="Shape 850"/>
        <p:cNvGrpSpPr/>
        <p:nvPr/>
      </p:nvGrpSpPr>
      <p:grpSpPr>
        <a:xfrm>
          <a:off x="0" y="0"/>
          <a:ext cx="0" cy="0"/>
          <a:chOff x="0" y="0"/>
          <a:chExt cx="0" cy="0"/>
        </a:xfrm>
      </p:grpSpPr>
      <p:sp>
        <p:nvSpPr>
          <p:cNvPr id="851" name="Shape 851"/>
          <p:cNvSpPr txBox="1"/>
          <p:nvPr>
            <p:ph type="title"/>
          </p:nvPr>
        </p:nvSpPr>
        <p:spPr>
          <a:xfrm>
            <a:off x="311700" y="5212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Next class</a:t>
            </a:r>
            <a:endParaRPr b="1">
              <a:latin typeface="Georgia"/>
              <a:ea typeface="Georgia"/>
              <a:cs typeface="Georgia"/>
              <a:sym typeface="Georgia"/>
            </a:endParaRPr>
          </a:p>
        </p:txBody>
      </p:sp>
      <p:sp>
        <p:nvSpPr>
          <p:cNvPr id="852" name="Shape 852"/>
          <p:cNvSpPr txBox="1"/>
          <p:nvPr>
            <p:ph idx="1" type="body"/>
          </p:nvPr>
        </p:nvSpPr>
        <p:spPr>
          <a:xfrm>
            <a:off x="311700" y="1330250"/>
            <a:ext cx="7491900" cy="3121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Georgia"/>
                <a:ea typeface="Georgia"/>
                <a:cs typeface="Georgia"/>
                <a:sym typeface="Georgia"/>
              </a:rPr>
              <a:t>Linear regression</a:t>
            </a:r>
            <a:endParaRPr>
              <a:latin typeface="Georgia"/>
              <a:ea typeface="Georgia"/>
              <a:cs typeface="Georgia"/>
              <a:sym typeface="Georgia"/>
            </a:endParaRPr>
          </a:p>
          <a:p>
            <a:pPr indent="0" lvl="0" marL="0">
              <a:spcBef>
                <a:spcPts val="1600"/>
              </a:spcBef>
              <a:spcAft>
                <a:spcPts val="0"/>
              </a:spcAft>
              <a:buNone/>
            </a:pPr>
            <a:r>
              <a:rPr lang="en">
                <a:latin typeface="Georgia"/>
                <a:ea typeface="Georgia"/>
                <a:cs typeface="Georgia"/>
                <a:sym typeface="Georgia"/>
              </a:rPr>
              <a:t>Control Flow</a:t>
            </a:r>
            <a:endParaRPr>
              <a:latin typeface="Georgia"/>
              <a:ea typeface="Georgia"/>
              <a:cs typeface="Georgia"/>
              <a:sym typeface="Georgia"/>
            </a:endParaRPr>
          </a:p>
          <a:p>
            <a:pPr indent="0" lvl="0" marL="0" rtl="0">
              <a:spcBef>
                <a:spcPts val="1600"/>
              </a:spcBef>
              <a:spcAft>
                <a:spcPts val="0"/>
              </a:spcAft>
              <a:buNone/>
            </a:pPr>
            <a:r>
              <a:rPr lang="en">
                <a:latin typeface="Georgia"/>
                <a:ea typeface="Georgia"/>
                <a:cs typeface="Georgia"/>
                <a:sym typeface="Georgia"/>
              </a:rPr>
              <a:t>tf.data</a:t>
            </a:r>
            <a:endParaRPr>
              <a:latin typeface="Georgia"/>
              <a:ea typeface="Georgia"/>
              <a:cs typeface="Georgia"/>
              <a:sym typeface="Georgia"/>
            </a:endParaRPr>
          </a:p>
          <a:p>
            <a:pPr indent="0" lvl="0" marL="0" rtl="0">
              <a:spcBef>
                <a:spcPts val="1600"/>
              </a:spcBef>
              <a:spcAft>
                <a:spcPts val="0"/>
              </a:spcAft>
              <a:buNone/>
            </a:pPr>
            <a:r>
              <a:rPr lang="en">
                <a:latin typeface="Georgia"/>
                <a:ea typeface="Georgia"/>
                <a:cs typeface="Georgia"/>
                <a:sym typeface="Georgia"/>
              </a:rPr>
              <a:t>Optimizers</a:t>
            </a:r>
            <a:endParaRPr>
              <a:latin typeface="Georgia"/>
              <a:ea typeface="Georgia"/>
              <a:cs typeface="Georgia"/>
              <a:sym typeface="Georgia"/>
            </a:endParaRPr>
          </a:p>
          <a:p>
            <a:pPr indent="0" lvl="0" marL="0" rtl="0">
              <a:spcBef>
                <a:spcPts val="1600"/>
              </a:spcBef>
              <a:spcAft>
                <a:spcPts val="0"/>
              </a:spcAft>
              <a:buNone/>
            </a:pPr>
            <a:r>
              <a:rPr lang="en">
                <a:latin typeface="Georgia"/>
                <a:ea typeface="Georgia"/>
                <a:cs typeface="Georgia"/>
                <a:sym typeface="Georgia"/>
              </a:rPr>
              <a:t>Logistic regression on MNIST</a:t>
            </a:r>
            <a:endParaRPr>
              <a:latin typeface="Georgia"/>
              <a:ea typeface="Georgia"/>
              <a:cs typeface="Georgia"/>
              <a:sym typeface="Georgia"/>
            </a:endParaRPr>
          </a:p>
          <a:p>
            <a:pPr indent="0" lvl="0" marL="0" rtl="0">
              <a:spcBef>
                <a:spcPts val="1600"/>
              </a:spcBef>
              <a:spcAft>
                <a:spcPts val="0"/>
              </a:spcAft>
              <a:buNone/>
            </a:pPr>
            <a:r>
              <a:rPr lang="en">
                <a:latin typeface="Georgia"/>
                <a:ea typeface="Georgia"/>
                <a:cs typeface="Georgia"/>
                <a:sym typeface="Georgia"/>
              </a:rPr>
              <a:t>Feedback: </a:t>
            </a:r>
            <a:r>
              <a:rPr lang="en" u="sng">
                <a:solidFill>
                  <a:schemeClr val="hlink"/>
                </a:solidFill>
                <a:latin typeface="Georgia"/>
                <a:ea typeface="Georgia"/>
                <a:cs typeface="Georgia"/>
                <a:sym typeface="Georgia"/>
                <a:hlinkClick r:id="rId3"/>
              </a:rPr>
              <a:t>huyenn@stanford.edu</a:t>
            </a:r>
            <a:endParaRPr>
              <a:latin typeface="Georgia"/>
              <a:ea typeface="Georgia"/>
              <a:cs typeface="Georgia"/>
              <a:sym typeface="Georgia"/>
            </a:endParaRPr>
          </a:p>
          <a:p>
            <a:pPr indent="0" lvl="0" marL="0" rtl="0" algn="l">
              <a:spcBef>
                <a:spcPts val="1600"/>
              </a:spcBef>
              <a:spcAft>
                <a:spcPts val="1600"/>
              </a:spcAft>
              <a:buNone/>
            </a:pPr>
            <a:r>
              <a:rPr lang="en">
                <a:latin typeface="Georgia"/>
                <a:ea typeface="Georgia"/>
                <a:cs typeface="Georgia"/>
                <a:sym typeface="Georgia"/>
              </a:rPr>
              <a:t>Thanks!</a:t>
            </a:r>
            <a:endParaRPr>
              <a:latin typeface="Georgia"/>
              <a:ea typeface="Georgia"/>
              <a:cs typeface="Georgia"/>
              <a:sym typeface="Georgia"/>
            </a:endParaRPr>
          </a:p>
        </p:txBody>
      </p:sp>
      <p:sp>
        <p:nvSpPr>
          <p:cNvPr id="853" name="Shape 85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Shape 174"/>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solidFill>
                  <a:schemeClr val="dk1"/>
                </a:solidFill>
                <a:latin typeface="Consolas"/>
                <a:ea typeface="Consolas"/>
                <a:cs typeface="Consolas"/>
                <a:sym typeface="Consolas"/>
              </a:rPr>
              <a:t>import tensorflow as tf</a:t>
            </a:r>
            <a:endParaRPr sz="1400">
              <a:solidFill>
                <a:schemeClr val="dk1"/>
              </a:solidFill>
              <a:latin typeface="Consolas"/>
              <a:ea typeface="Consolas"/>
              <a:cs typeface="Consolas"/>
              <a:sym typeface="Consolas"/>
            </a:endParaRPr>
          </a:p>
          <a:p>
            <a:pPr indent="0" lvl="0" marL="0">
              <a:spcBef>
                <a:spcPts val="1600"/>
              </a:spcBef>
              <a:spcAft>
                <a:spcPts val="0"/>
              </a:spcAft>
              <a:buNone/>
            </a:pPr>
            <a:r>
              <a:rPr lang="en" sz="1400">
                <a:solidFill>
                  <a:schemeClr val="dk1"/>
                </a:solidFill>
                <a:latin typeface="Consolas"/>
                <a:ea typeface="Consolas"/>
                <a:cs typeface="Consolas"/>
                <a:sym typeface="Consolas"/>
              </a:rPr>
              <a:t>a = tf.constant(2)</a:t>
            </a:r>
            <a:br>
              <a:rPr lang="en" sz="1400">
                <a:solidFill>
                  <a:schemeClr val="dk1"/>
                </a:solidFill>
                <a:latin typeface="Consolas"/>
                <a:ea typeface="Consolas"/>
                <a:cs typeface="Consolas"/>
                <a:sym typeface="Consolas"/>
              </a:rPr>
            </a:br>
            <a:r>
              <a:rPr lang="en" sz="1400">
                <a:solidFill>
                  <a:schemeClr val="dk1"/>
                </a:solidFill>
                <a:latin typeface="Consolas"/>
                <a:ea typeface="Consolas"/>
                <a:cs typeface="Consolas"/>
                <a:sym typeface="Consolas"/>
              </a:rPr>
              <a:t>b = tf.constant(3)</a:t>
            </a:r>
            <a:br>
              <a:rPr lang="en" sz="1400">
                <a:solidFill>
                  <a:schemeClr val="dk1"/>
                </a:solidFill>
                <a:latin typeface="Consolas"/>
                <a:ea typeface="Consolas"/>
                <a:cs typeface="Consolas"/>
                <a:sym typeface="Consolas"/>
              </a:rPr>
            </a:br>
            <a:r>
              <a:rPr lang="en" sz="1400">
                <a:solidFill>
                  <a:schemeClr val="dk1"/>
                </a:solidFill>
                <a:latin typeface="Consolas"/>
                <a:ea typeface="Consolas"/>
                <a:cs typeface="Consolas"/>
                <a:sym typeface="Consolas"/>
              </a:rPr>
              <a:t>x = tf.add(a, b)</a:t>
            </a:r>
            <a:br>
              <a:rPr lang="en" sz="1400">
                <a:solidFill>
                  <a:schemeClr val="dk1"/>
                </a:solidFill>
                <a:latin typeface="Consolas"/>
                <a:ea typeface="Consolas"/>
                <a:cs typeface="Consolas"/>
                <a:sym typeface="Consolas"/>
              </a:rPr>
            </a:br>
            <a:r>
              <a:rPr lang="en" sz="1400">
                <a:solidFill>
                  <a:schemeClr val="dk1"/>
                </a:solidFill>
                <a:latin typeface="Consolas"/>
                <a:ea typeface="Consolas"/>
                <a:cs typeface="Consolas"/>
                <a:sym typeface="Consolas"/>
              </a:rPr>
              <a:t>writer = tf.summary.FileWriter('./graphs', tf.get_default_graph())</a:t>
            </a:r>
            <a:br>
              <a:rPr lang="en" sz="1400">
                <a:solidFill>
                  <a:schemeClr val="dk1"/>
                </a:solidFill>
                <a:latin typeface="Consolas"/>
                <a:ea typeface="Consolas"/>
                <a:cs typeface="Consolas"/>
                <a:sym typeface="Consolas"/>
              </a:rPr>
            </a:br>
            <a:r>
              <a:rPr lang="en" sz="1400">
                <a:solidFill>
                  <a:schemeClr val="dk1"/>
                </a:solidFill>
                <a:latin typeface="Consolas"/>
                <a:ea typeface="Consolas"/>
                <a:cs typeface="Consolas"/>
                <a:sym typeface="Consolas"/>
              </a:rPr>
              <a:t>writer.close()</a:t>
            </a:r>
            <a:endParaRPr sz="1400">
              <a:solidFill>
                <a:schemeClr val="dk1"/>
              </a:solidFill>
              <a:latin typeface="Consolas"/>
              <a:ea typeface="Consolas"/>
              <a:cs typeface="Consolas"/>
              <a:sym typeface="Consolas"/>
            </a:endParaRPr>
          </a:p>
          <a:p>
            <a:pPr indent="0" lvl="0" marL="0" rtl="0">
              <a:spcBef>
                <a:spcPts val="1600"/>
              </a:spcBef>
              <a:spcAft>
                <a:spcPts val="1600"/>
              </a:spcAft>
              <a:buNone/>
            </a:pPr>
            <a:r>
              <a:t/>
            </a:r>
            <a:endParaRPr sz="1400">
              <a:solidFill>
                <a:srgbClr val="FFFFFF"/>
              </a:solidFill>
              <a:latin typeface="Consolas"/>
              <a:ea typeface="Consolas"/>
              <a:cs typeface="Consolas"/>
              <a:sym typeface="Consolas"/>
            </a:endParaRPr>
          </a:p>
        </p:txBody>
      </p:sp>
      <p:sp>
        <p:nvSpPr>
          <p:cNvPr id="175" name="Shape 17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Visualize it with TensorBoard</a:t>
            </a:r>
            <a:endParaRPr b="1">
              <a:latin typeface="Georgia"/>
              <a:ea typeface="Georgia"/>
              <a:cs typeface="Georgia"/>
              <a:sym typeface="Georgia"/>
            </a:endParaRPr>
          </a:p>
        </p:txBody>
      </p:sp>
      <p:sp>
        <p:nvSpPr>
          <p:cNvPr id="176" name="Shape 176"/>
          <p:cNvSpPr txBox="1"/>
          <p:nvPr/>
        </p:nvSpPr>
        <p:spPr>
          <a:xfrm>
            <a:off x="2601600" y="4338625"/>
            <a:ext cx="5103600" cy="1042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u="sng">
                <a:solidFill>
                  <a:srgbClr val="FFFFFF"/>
                </a:solidFill>
                <a:latin typeface="Times New Roman"/>
                <a:ea typeface="Times New Roman"/>
                <a:cs typeface="Times New Roman"/>
                <a:sym typeface="Times New Roman"/>
              </a:rPr>
              <a:t>Question</a:t>
            </a:r>
            <a:r>
              <a:rPr lang="en">
                <a:solidFill>
                  <a:srgbClr val="FFFFFF"/>
                </a:solidFill>
                <a:latin typeface="Times New Roman"/>
                <a:ea typeface="Times New Roman"/>
                <a:cs typeface="Times New Roman"/>
                <a:sym typeface="Times New Roman"/>
              </a:rPr>
              <a:t>:</a:t>
            </a:r>
            <a:endParaRPr>
              <a:solidFill>
                <a:srgbClr val="FFFFFF"/>
              </a:solidFill>
              <a:latin typeface="Times New Roman"/>
              <a:ea typeface="Times New Roman"/>
              <a:cs typeface="Times New Roman"/>
              <a:sym typeface="Times New Roman"/>
            </a:endParaRPr>
          </a:p>
          <a:p>
            <a:pPr indent="0" lvl="0" marL="0" rtl="0">
              <a:spcBef>
                <a:spcPts val="0"/>
              </a:spcBef>
              <a:spcAft>
                <a:spcPts val="0"/>
              </a:spcAft>
              <a:buNone/>
            </a:pPr>
            <a:r>
              <a:rPr lang="en">
                <a:solidFill>
                  <a:srgbClr val="FFFFFF"/>
                </a:solidFill>
                <a:latin typeface="Times New Roman"/>
                <a:ea typeface="Times New Roman"/>
                <a:cs typeface="Times New Roman"/>
                <a:sym typeface="Times New Roman"/>
              </a:rPr>
              <a:t>How to change Const, Const_1 to the names we give the variables?</a:t>
            </a:r>
            <a:endParaRPr>
              <a:solidFill>
                <a:srgbClr val="FFFFFF"/>
              </a:solidFill>
              <a:latin typeface="Times New Roman"/>
              <a:ea typeface="Times New Roman"/>
              <a:cs typeface="Times New Roman"/>
              <a:sym typeface="Times New Roman"/>
            </a:endParaRPr>
          </a:p>
        </p:txBody>
      </p:sp>
      <p:sp>
        <p:nvSpPr>
          <p:cNvPr id="177" name="Shape 17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pic>
        <p:nvPicPr>
          <p:cNvPr id="178" name="Shape 178"/>
          <p:cNvPicPr preferRelativeResize="0"/>
          <p:nvPr/>
        </p:nvPicPr>
        <p:blipFill>
          <a:blip r:embed="rId3">
            <a:alphaModFix/>
          </a:blip>
          <a:stretch>
            <a:fillRect/>
          </a:stretch>
        </p:blipFill>
        <p:spPr>
          <a:xfrm>
            <a:off x="2663675" y="3091400"/>
            <a:ext cx="3694700" cy="1290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Shape 183"/>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solidFill>
                  <a:srgbClr val="FFFFFF"/>
                </a:solidFill>
                <a:latin typeface="Consolas"/>
                <a:ea typeface="Consolas"/>
                <a:cs typeface="Consolas"/>
                <a:sym typeface="Consolas"/>
              </a:rPr>
              <a:t>import tensorflow as tf</a:t>
            </a:r>
            <a:endParaRPr sz="1400">
              <a:solidFill>
                <a:srgbClr val="FFFFFF"/>
              </a:solidFill>
              <a:latin typeface="Consolas"/>
              <a:ea typeface="Consolas"/>
              <a:cs typeface="Consolas"/>
              <a:sym typeface="Consolas"/>
            </a:endParaRPr>
          </a:p>
          <a:p>
            <a:pPr indent="0" lvl="0" marL="0">
              <a:spcBef>
                <a:spcPts val="1600"/>
              </a:spcBef>
              <a:spcAft>
                <a:spcPts val="0"/>
              </a:spcAft>
              <a:buNone/>
            </a:pPr>
            <a:r>
              <a:rPr lang="en" sz="1400">
                <a:solidFill>
                  <a:srgbClr val="FFFFFF"/>
                </a:solidFill>
                <a:latin typeface="Consolas"/>
                <a:ea typeface="Consolas"/>
                <a:cs typeface="Consolas"/>
                <a:sym typeface="Consolas"/>
              </a:rPr>
              <a:t>a = tf.constant(2, </a:t>
            </a:r>
            <a:r>
              <a:rPr b="1" lang="en" sz="1400">
                <a:solidFill>
                  <a:srgbClr val="FFFFFF"/>
                </a:solidFill>
                <a:highlight>
                  <a:schemeClr val="accent3"/>
                </a:highlight>
                <a:latin typeface="Consolas"/>
                <a:ea typeface="Consolas"/>
                <a:cs typeface="Consolas"/>
                <a:sym typeface="Consolas"/>
              </a:rPr>
              <a:t>name=</a:t>
            </a:r>
            <a:r>
              <a:rPr lang="en" sz="1400">
                <a:solidFill>
                  <a:schemeClr val="dk1"/>
                </a:solidFill>
                <a:highlight>
                  <a:schemeClr val="accent3"/>
                </a:highlight>
                <a:latin typeface="Consolas"/>
                <a:ea typeface="Consolas"/>
                <a:cs typeface="Consolas"/>
                <a:sym typeface="Consolas"/>
              </a:rPr>
              <a:t>'</a:t>
            </a:r>
            <a:r>
              <a:rPr b="1" lang="en" sz="1400">
                <a:solidFill>
                  <a:srgbClr val="FFFFFF"/>
                </a:solidFill>
                <a:highlight>
                  <a:schemeClr val="accent3"/>
                </a:highlight>
                <a:latin typeface="Consolas"/>
                <a:ea typeface="Consolas"/>
                <a:cs typeface="Consolas"/>
                <a:sym typeface="Consolas"/>
              </a:rPr>
              <a:t>a</a:t>
            </a:r>
            <a:r>
              <a:rPr lang="en" sz="1400">
                <a:solidFill>
                  <a:schemeClr val="dk1"/>
                </a:solidFill>
                <a:highlight>
                  <a:schemeClr val="accent3"/>
                </a:highlight>
                <a:latin typeface="Consolas"/>
                <a:ea typeface="Consolas"/>
                <a:cs typeface="Consolas"/>
                <a:sym typeface="Consolas"/>
              </a:rPr>
              <a:t>'</a:t>
            </a:r>
            <a:r>
              <a:rPr lang="en" sz="1400">
                <a:solidFill>
                  <a:srgbClr val="FFFFFF"/>
                </a:solidFill>
                <a:latin typeface="Consolas"/>
                <a:ea typeface="Consolas"/>
                <a:cs typeface="Consolas"/>
                <a:sym typeface="Consolas"/>
              </a:rPr>
              <a:t>)</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b = tf.constant(3, </a:t>
            </a:r>
            <a:r>
              <a:rPr b="1" lang="en" sz="1400">
                <a:solidFill>
                  <a:srgbClr val="FFFFFF"/>
                </a:solidFill>
                <a:highlight>
                  <a:schemeClr val="accent3"/>
                </a:highlight>
                <a:latin typeface="Consolas"/>
                <a:ea typeface="Consolas"/>
                <a:cs typeface="Consolas"/>
                <a:sym typeface="Consolas"/>
              </a:rPr>
              <a:t>name=</a:t>
            </a:r>
            <a:r>
              <a:rPr lang="en" sz="1400">
                <a:solidFill>
                  <a:schemeClr val="dk1"/>
                </a:solidFill>
                <a:highlight>
                  <a:schemeClr val="accent3"/>
                </a:highlight>
                <a:latin typeface="Consolas"/>
                <a:ea typeface="Consolas"/>
                <a:cs typeface="Consolas"/>
                <a:sym typeface="Consolas"/>
              </a:rPr>
              <a:t>'</a:t>
            </a:r>
            <a:r>
              <a:rPr b="1" lang="en" sz="1400">
                <a:solidFill>
                  <a:srgbClr val="FFFFFF"/>
                </a:solidFill>
                <a:highlight>
                  <a:schemeClr val="accent3"/>
                </a:highlight>
                <a:latin typeface="Consolas"/>
                <a:ea typeface="Consolas"/>
                <a:cs typeface="Consolas"/>
                <a:sym typeface="Consolas"/>
              </a:rPr>
              <a:t>b</a:t>
            </a:r>
            <a:r>
              <a:rPr lang="en" sz="1400">
                <a:solidFill>
                  <a:schemeClr val="dk1"/>
                </a:solidFill>
                <a:highlight>
                  <a:schemeClr val="accent3"/>
                </a:highlight>
                <a:latin typeface="Consolas"/>
                <a:ea typeface="Consolas"/>
                <a:cs typeface="Consolas"/>
                <a:sym typeface="Consolas"/>
              </a:rPr>
              <a:t>'</a:t>
            </a:r>
            <a:r>
              <a:rPr lang="en" sz="1400">
                <a:solidFill>
                  <a:srgbClr val="FFFFFF"/>
                </a:solidFill>
                <a:latin typeface="Consolas"/>
                <a:ea typeface="Consolas"/>
                <a:cs typeface="Consolas"/>
                <a:sym typeface="Consolas"/>
              </a:rPr>
              <a:t>)</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x = tf.add(a, b, </a:t>
            </a:r>
            <a:r>
              <a:rPr b="1" lang="en" sz="1400">
                <a:solidFill>
                  <a:srgbClr val="FFFFFF"/>
                </a:solidFill>
                <a:highlight>
                  <a:schemeClr val="accent3"/>
                </a:highlight>
                <a:latin typeface="Consolas"/>
                <a:ea typeface="Consolas"/>
                <a:cs typeface="Consolas"/>
                <a:sym typeface="Consolas"/>
              </a:rPr>
              <a:t>name=</a:t>
            </a:r>
            <a:r>
              <a:rPr lang="en" sz="1400">
                <a:solidFill>
                  <a:schemeClr val="dk1"/>
                </a:solidFill>
                <a:highlight>
                  <a:schemeClr val="accent3"/>
                </a:highlight>
                <a:latin typeface="Consolas"/>
                <a:ea typeface="Consolas"/>
                <a:cs typeface="Consolas"/>
                <a:sym typeface="Consolas"/>
              </a:rPr>
              <a:t>'</a:t>
            </a:r>
            <a:r>
              <a:rPr b="1" lang="en" sz="1400">
                <a:solidFill>
                  <a:srgbClr val="FFFFFF"/>
                </a:solidFill>
                <a:highlight>
                  <a:schemeClr val="accent3"/>
                </a:highlight>
                <a:latin typeface="Consolas"/>
                <a:ea typeface="Consolas"/>
                <a:cs typeface="Consolas"/>
                <a:sym typeface="Consolas"/>
              </a:rPr>
              <a:t>add</a:t>
            </a:r>
            <a:r>
              <a:rPr lang="en" sz="1400">
                <a:solidFill>
                  <a:schemeClr val="dk1"/>
                </a:solidFill>
                <a:highlight>
                  <a:schemeClr val="accent3"/>
                </a:highlight>
                <a:latin typeface="Consolas"/>
                <a:ea typeface="Consolas"/>
                <a:cs typeface="Consolas"/>
                <a:sym typeface="Consolas"/>
              </a:rPr>
              <a:t>'</a:t>
            </a:r>
            <a:r>
              <a:rPr lang="en" sz="1400">
                <a:solidFill>
                  <a:srgbClr val="FFFFFF"/>
                </a:solidFill>
                <a:latin typeface="Consolas"/>
                <a:ea typeface="Consolas"/>
                <a:cs typeface="Consolas"/>
                <a:sym typeface="Consolas"/>
              </a:rPr>
              <a:t>)</a:t>
            </a:r>
            <a:endParaRPr sz="1400">
              <a:solidFill>
                <a:srgbClr val="FFFFFF"/>
              </a:solidFill>
              <a:latin typeface="Consolas"/>
              <a:ea typeface="Consolas"/>
              <a:cs typeface="Consolas"/>
              <a:sym typeface="Consolas"/>
            </a:endParaRPr>
          </a:p>
          <a:p>
            <a:pPr indent="0" lvl="0" marL="0" rtl="0">
              <a:spcBef>
                <a:spcPts val="1600"/>
              </a:spcBef>
              <a:spcAft>
                <a:spcPts val="1600"/>
              </a:spcAft>
              <a:buNone/>
            </a:pPr>
            <a:r>
              <a:rPr lang="en" sz="1400">
                <a:solidFill>
                  <a:srgbClr val="FFFFFF"/>
                </a:solidFill>
                <a:latin typeface="Consolas"/>
                <a:ea typeface="Consolas"/>
                <a:cs typeface="Consolas"/>
                <a:sym typeface="Consolas"/>
              </a:rPr>
              <a:t>writer = tf.summary.FileWriter('./graphs', tf.get_default_graph())</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with tf.Session() as sess:</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	print(sess.run(x)) # &gt;&gt; 5</a:t>
            </a:r>
            <a:endParaRPr sz="1400">
              <a:solidFill>
                <a:srgbClr val="FFFFFF"/>
              </a:solidFill>
              <a:latin typeface="Consolas"/>
              <a:ea typeface="Consolas"/>
              <a:cs typeface="Consolas"/>
              <a:sym typeface="Consolas"/>
            </a:endParaRPr>
          </a:p>
        </p:txBody>
      </p:sp>
      <p:sp>
        <p:nvSpPr>
          <p:cNvPr id="184" name="Shape 18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Explicitly name them</a:t>
            </a:r>
            <a:endParaRPr b="1">
              <a:latin typeface="Georgia"/>
              <a:ea typeface="Georgia"/>
              <a:cs typeface="Georgia"/>
              <a:sym typeface="Georgia"/>
            </a:endParaRPr>
          </a:p>
        </p:txBody>
      </p:sp>
      <p:sp>
        <p:nvSpPr>
          <p:cNvPr id="185" name="Shape 18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Shape 190"/>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solidFill>
                  <a:schemeClr val="dk1"/>
                </a:solidFill>
                <a:latin typeface="Consolas"/>
                <a:ea typeface="Consolas"/>
                <a:cs typeface="Consolas"/>
                <a:sym typeface="Consolas"/>
              </a:rPr>
              <a:t>import tensorflow as tf</a:t>
            </a:r>
            <a:endParaRPr sz="1400">
              <a:solidFill>
                <a:schemeClr val="dk1"/>
              </a:solidFill>
              <a:latin typeface="Consolas"/>
              <a:ea typeface="Consolas"/>
              <a:cs typeface="Consolas"/>
              <a:sym typeface="Consolas"/>
            </a:endParaRPr>
          </a:p>
          <a:p>
            <a:pPr indent="0" lvl="0" marL="0">
              <a:spcBef>
                <a:spcPts val="1600"/>
              </a:spcBef>
              <a:spcAft>
                <a:spcPts val="0"/>
              </a:spcAft>
              <a:buNone/>
            </a:pPr>
            <a:r>
              <a:rPr lang="en" sz="1400">
                <a:solidFill>
                  <a:schemeClr val="dk1"/>
                </a:solidFill>
                <a:latin typeface="Consolas"/>
                <a:ea typeface="Consolas"/>
                <a:cs typeface="Consolas"/>
                <a:sym typeface="Consolas"/>
              </a:rPr>
              <a:t>a = tf.constant(2, </a:t>
            </a:r>
            <a:r>
              <a:rPr b="1" lang="en" sz="1400">
                <a:solidFill>
                  <a:schemeClr val="dk1"/>
                </a:solidFill>
                <a:highlight>
                  <a:schemeClr val="accent3"/>
                </a:highlight>
                <a:latin typeface="Consolas"/>
                <a:ea typeface="Consolas"/>
                <a:cs typeface="Consolas"/>
                <a:sym typeface="Consolas"/>
              </a:rPr>
              <a:t>name=</a:t>
            </a:r>
            <a:r>
              <a:rPr lang="en" sz="1400">
                <a:solidFill>
                  <a:schemeClr val="dk1"/>
                </a:solidFill>
                <a:highlight>
                  <a:schemeClr val="accent3"/>
                </a:highlight>
                <a:latin typeface="Consolas"/>
                <a:ea typeface="Consolas"/>
                <a:cs typeface="Consolas"/>
                <a:sym typeface="Consolas"/>
              </a:rPr>
              <a:t>'</a:t>
            </a:r>
            <a:r>
              <a:rPr b="1" lang="en" sz="1400">
                <a:solidFill>
                  <a:schemeClr val="dk1"/>
                </a:solidFill>
                <a:highlight>
                  <a:schemeClr val="accent3"/>
                </a:highlight>
                <a:latin typeface="Consolas"/>
                <a:ea typeface="Consolas"/>
                <a:cs typeface="Consolas"/>
                <a:sym typeface="Consolas"/>
              </a:rPr>
              <a:t>a</a:t>
            </a:r>
            <a:r>
              <a:rPr lang="en" sz="1400">
                <a:solidFill>
                  <a:schemeClr val="dk1"/>
                </a:solidFill>
                <a:highlight>
                  <a:schemeClr val="accent3"/>
                </a:highlight>
                <a:latin typeface="Consolas"/>
                <a:ea typeface="Consolas"/>
                <a:cs typeface="Consolas"/>
                <a:sym typeface="Consolas"/>
              </a:rPr>
              <a:t>'</a:t>
            </a:r>
            <a:r>
              <a:rPr lang="en" sz="1400">
                <a:solidFill>
                  <a:schemeClr val="dk1"/>
                </a:solidFill>
                <a:latin typeface="Consolas"/>
                <a:ea typeface="Consolas"/>
                <a:cs typeface="Consolas"/>
                <a:sym typeface="Consolas"/>
              </a:rPr>
              <a:t>)</a:t>
            </a:r>
            <a:br>
              <a:rPr lang="en" sz="1400">
                <a:solidFill>
                  <a:schemeClr val="dk1"/>
                </a:solidFill>
                <a:latin typeface="Consolas"/>
                <a:ea typeface="Consolas"/>
                <a:cs typeface="Consolas"/>
                <a:sym typeface="Consolas"/>
              </a:rPr>
            </a:br>
            <a:r>
              <a:rPr lang="en" sz="1400">
                <a:solidFill>
                  <a:schemeClr val="dk1"/>
                </a:solidFill>
                <a:latin typeface="Consolas"/>
                <a:ea typeface="Consolas"/>
                <a:cs typeface="Consolas"/>
                <a:sym typeface="Consolas"/>
              </a:rPr>
              <a:t>b = tf.constant(3, </a:t>
            </a:r>
            <a:r>
              <a:rPr b="1" lang="en" sz="1400">
                <a:solidFill>
                  <a:schemeClr val="dk1"/>
                </a:solidFill>
                <a:highlight>
                  <a:schemeClr val="accent3"/>
                </a:highlight>
                <a:latin typeface="Consolas"/>
                <a:ea typeface="Consolas"/>
                <a:cs typeface="Consolas"/>
                <a:sym typeface="Consolas"/>
              </a:rPr>
              <a:t>name=</a:t>
            </a:r>
            <a:r>
              <a:rPr lang="en" sz="1400">
                <a:solidFill>
                  <a:schemeClr val="dk1"/>
                </a:solidFill>
                <a:highlight>
                  <a:schemeClr val="accent3"/>
                </a:highlight>
                <a:latin typeface="Consolas"/>
                <a:ea typeface="Consolas"/>
                <a:cs typeface="Consolas"/>
                <a:sym typeface="Consolas"/>
              </a:rPr>
              <a:t>'</a:t>
            </a:r>
            <a:r>
              <a:rPr b="1" lang="en" sz="1400">
                <a:solidFill>
                  <a:schemeClr val="dk1"/>
                </a:solidFill>
                <a:highlight>
                  <a:schemeClr val="accent3"/>
                </a:highlight>
                <a:latin typeface="Consolas"/>
                <a:ea typeface="Consolas"/>
                <a:cs typeface="Consolas"/>
                <a:sym typeface="Consolas"/>
              </a:rPr>
              <a:t>b</a:t>
            </a:r>
            <a:r>
              <a:rPr lang="en" sz="1400">
                <a:solidFill>
                  <a:schemeClr val="dk1"/>
                </a:solidFill>
                <a:highlight>
                  <a:schemeClr val="accent3"/>
                </a:highlight>
                <a:latin typeface="Consolas"/>
                <a:ea typeface="Consolas"/>
                <a:cs typeface="Consolas"/>
                <a:sym typeface="Consolas"/>
              </a:rPr>
              <a:t>'</a:t>
            </a:r>
            <a:r>
              <a:rPr lang="en" sz="1400">
                <a:solidFill>
                  <a:schemeClr val="dk1"/>
                </a:solidFill>
                <a:latin typeface="Consolas"/>
                <a:ea typeface="Consolas"/>
                <a:cs typeface="Consolas"/>
                <a:sym typeface="Consolas"/>
              </a:rPr>
              <a:t>)</a:t>
            </a:r>
            <a:br>
              <a:rPr lang="en" sz="1400">
                <a:solidFill>
                  <a:schemeClr val="dk1"/>
                </a:solidFill>
                <a:latin typeface="Consolas"/>
                <a:ea typeface="Consolas"/>
                <a:cs typeface="Consolas"/>
                <a:sym typeface="Consolas"/>
              </a:rPr>
            </a:br>
            <a:r>
              <a:rPr lang="en" sz="1400">
                <a:solidFill>
                  <a:schemeClr val="dk1"/>
                </a:solidFill>
                <a:latin typeface="Consolas"/>
                <a:ea typeface="Consolas"/>
                <a:cs typeface="Consolas"/>
                <a:sym typeface="Consolas"/>
              </a:rPr>
              <a:t>x = tf.add(a, b, </a:t>
            </a:r>
            <a:r>
              <a:rPr b="1" lang="en" sz="1400">
                <a:solidFill>
                  <a:schemeClr val="dk1"/>
                </a:solidFill>
                <a:highlight>
                  <a:schemeClr val="accent3"/>
                </a:highlight>
                <a:latin typeface="Consolas"/>
                <a:ea typeface="Consolas"/>
                <a:cs typeface="Consolas"/>
                <a:sym typeface="Consolas"/>
              </a:rPr>
              <a:t>name=</a:t>
            </a:r>
            <a:r>
              <a:rPr lang="en" sz="1400">
                <a:solidFill>
                  <a:schemeClr val="dk1"/>
                </a:solidFill>
                <a:highlight>
                  <a:schemeClr val="accent3"/>
                </a:highlight>
                <a:latin typeface="Consolas"/>
                <a:ea typeface="Consolas"/>
                <a:cs typeface="Consolas"/>
                <a:sym typeface="Consolas"/>
              </a:rPr>
              <a:t>'</a:t>
            </a:r>
            <a:r>
              <a:rPr b="1" lang="en" sz="1400">
                <a:solidFill>
                  <a:schemeClr val="dk1"/>
                </a:solidFill>
                <a:highlight>
                  <a:schemeClr val="accent3"/>
                </a:highlight>
                <a:latin typeface="Consolas"/>
                <a:ea typeface="Consolas"/>
                <a:cs typeface="Consolas"/>
                <a:sym typeface="Consolas"/>
              </a:rPr>
              <a:t>add</a:t>
            </a:r>
            <a:r>
              <a:rPr lang="en" sz="1400">
                <a:solidFill>
                  <a:schemeClr val="dk1"/>
                </a:solidFill>
                <a:highlight>
                  <a:schemeClr val="accent3"/>
                </a:highlight>
                <a:latin typeface="Consolas"/>
                <a:ea typeface="Consolas"/>
                <a:cs typeface="Consolas"/>
                <a:sym typeface="Consolas"/>
              </a:rPr>
              <a:t>'</a:t>
            </a:r>
            <a:r>
              <a:rPr lang="en" sz="1400">
                <a:solidFill>
                  <a:schemeClr val="dk1"/>
                </a:solidFill>
                <a:latin typeface="Consolas"/>
                <a:ea typeface="Consolas"/>
                <a:cs typeface="Consolas"/>
                <a:sym typeface="Consolas"/>
              </a:rPr>
              <a:t>)</a:t>
            </a:r>
            <a:endParaRPr sz="1400">
              <a:solidFill>
                <a:schemeClr val="dk1"/>
              </a:solidFill>
              <a:latin typeface="Consolas"/>
              <a:ea typeface="Consolas"/>
              <a:cs typeface="Consolas"/>
              <a:sym typeface="Consolas"/>
            </a:endParaRPr>
          </a:p>
          <a:p>
            <a:pPr indent="0" lvl="0" marL="0">
              <a:spcBef>
                <a:spcPts val="1600"/>
              </a:spcBef>
              <a:spcAft>
                <a:spcPts val="0"/>
              </a:spcAft>
              <a:buNone/>
            </a:pPr>
            <a:r>
              <a:rPr lang="en" sz="1400">
                <a:solidFill>
                  <a:schemeClr val="dk1"/>
                </a:solidFill>
                <a:latin typeface="Consolas"/>
                <a:ea typeface="Consolas"/>
                <a:cs typeface="Consolas"/>
                <a:sym typeface="Consolas"/>
              </a:rPr>
              <a:t>writer = tf.summary.FileWriter('./graphs', tf.get_default_graph())</a:t>
            </a:r>
            <a:br>
              <a:rPr lang="en" sz="1400">
                <a:solidFill>
                  <a:schemeClr val="dk1"/>
                </a:solidFill>
                <a:latin typeface="Consolas"/>
                <a:ea typeface="Consolas"/>
                <a:cs typeface="Consolas"/>
                <a:sym typeface="Consolas"/>
              </a:rPr>
            </a:br>
            <a:r>
              <a:rPr lang="en" sz="1400">
                <a:solidFill>
                  <a:schemeClr val="dk1"/>
                </a:solidFill>
                <a:latin typeface="Consolas"/>
                <a:ea typeface="Consolas"/>
                <a:cs typeface="Consolas"/>
                <a:sym typeface="Consolas"/>
              </a:rPr>
              <a:t>with tf.Session() as sess:</a:t>
            </a:r>
            <a:br>
              <a:rPr lang="en" sz="1400">
                <a:solidFill>
                  <a:schemeClr val="dk1"/>
                </a:solidFill>
                <a:latin typeface="Consolas"/>
                <a:ea typeface="Consolas"/>
                <a:cs typeface="Consolas"/>
                <a:sym typeface="Consolas"/>
              </a:rPr>
            </a:br>
            <a:r>
              <a:rPr lang="en" sz="1400">
                <a:solidFill>
                  <a:schemeClr val="dk1"/>
                </a:solidFill>
                <a:latin typeface="Consolas"/>
                <a:ea typeface="Consolas"/>
                <a:cs typeface="Consolas"/>
                <a:sym typeface="Consolas"/>
              </a:rPr>
              <a:t>	print(sess.run(x)) # &gt;&gt; 5</a:t>
            </a:r>
            <a:endParaRPr sz="1400">
              <a:solidFill>
                <a:schemeClr val="dk1"/>
              </a:solidFill>
              <a:latin typeface="Consolas"/>
              <a:ea typeface="Consolas"/>
              <a:cs typeface="Consolas"/>
              <a:sym typeface="Consolas"/>
            </a:endParaRPr>
          </a:p>
          <a:p>
            <a:pPr indent="0" lvl="0" marL="0" rtl="0">
              <a:spcBef>
                <a:spcPts val="1600"/>
              </a:spcBef>
              <a:spcAft>
                <a:spcPts val="1600"/>
              </a:spcAft>
              <a:buNone/>
            </a:pPr>
            <a:r>
              <a:t/>
            </a:r>
            <a:endParaRPr sz="1400">
              <a:solidFill>
                <a:srgbClr val="FFFFFF"/>
              </a:solidFill>
              <a:latin typeface="Georgia"/>
              <a:ea typeface="Georgia"/>
              <a:cs typeface="Georgia"/>
              <a:sym typeface="Georgia"/>
            </a:endParaRPr>
          </a:p>
        </p:txBody>
      </p:sp>
      <p:sp>
        <p:nvSpPr>
          <p:cNvPr id="191" name="Shape 19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Explicitly name them</a:t>
            </a:r>
            <a:endParaRPr b="1">
              <a:latin typeface="Georgia"/>
              <a:ea typeface="Georgia"/>
              <a:cs typeface="Georgia"/>
              <a:sym typeface="Georgia"/>
            </a:endParaRPr>
          </a:p>
        </p:txBody>
      </p:sp>
      <p:pic>
        <p:nvPicPr>
          <p:cNvPr id="192" name="Shape 192"/>
          <p:cNvPicPr preferRelativeResize="0"/>
          <p:nvPr/>
        </p:nvPicPr>
        <p:blipFill>
          <a:blip r:embed="rId3">
            <a:alphaModFix/>
          </a:blip>
          <a:stretch>
            <a:fillRect/>
          </a:stretch>
        </p:blipFill>
        <p:spPr>
          <a:xfrm>
            <a:off x="4889352" y="1152475"/>
            <a:ext cx="3104700" cy="1414375"/>
          </a:xfrm>
          <a:prstGeom prst="rect">
            <a:avLst/>
          </a:prstGeom>
          <a:noFill/>
          <a:ln>
            <a:noFill/>
          </a:ln>
        </p:spPr>
      </p:pic>
      <p:sp>
        <p:nvSpPr>
          <p:cNvPr id="193" name="Shape 19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Shape 198"/>
          <p:cNvSpPr txBox="1"/>
          <p:nvPr>
            <p:ph type="title"/>
          </p:nvPr>
        </p:nvSpPr>
        <p:spPr>
          <a:xfrm>
            <a:off x="397800" y="1521050"/>
            <a:ext cx="8520600" cy="1350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TensorBoard can do much more than just visualizing your graphs.</a:t>
            </a:r>
            <a:endParaRPr b="1">
              <a:latin typeface="Georgia"/>
              <a:ea typeface="Georgia"/>
              <a:cs typeface="Georgia"/>
              <a:sym typeface="Georgia"/>
            </a:endParaRPr>
          </a:p>
          <a:p>
            <a:pPr indent="0" lvl="0" marL="0" rtl="0" algn="ctr">
              <a:spcBef>
                <a:spcPts val="0"/>
              </a:spcBef>
              <a:spcAft>
                <a:spcPts val="0"/>
              </a:spcAft>
              <a:buNone/>
            </a:pPr>
            <a:r>
              <a:rPr b="1" lang="en">
                <a:latin typeface="Georgia"/>
                <a:ea typeface="Georgia"/>
                <a:cs typeface="Georgia"/>
                <a:sym typeface="Georgia"/>
              </a:rPr>
              <a:t>Learn to use TensorBoard </a:t>
            </a:r>
            <a:endParaRPr b="1">
              <a:latin typeface="Georgia"/>
              <a:ea typeface="Georgia"/>
              <a:cs typeface="Georgia"/>
              <a:sym typeface="Georgia"/>
            </a:endParaRPr>
          </a:p>
          <a:p>
            <a:pPr indent="0" lvl="0" marL="0" rtl="0" algn="ctr">
              <a:spcBef>
                <a:spcPts val="0"/>
              </a:spcBef>
              <a:spcAft>
                <a:spcPts val="0"/>
              </a:spcAft>
              <a:buNone/>
            </a:pPr>
            <a:r>
              <a:rPr b="1" lang="en">
                <a:latin typeface="Georgia"/>
                <a:ea typeface="Georgia"/>
                <a:cs typeface="Georgia"/>
                <a:sym typeface="Georgia"/>
              </a:rPr>
              <a:t>well and often!</a:t>
            </a:r>
            <a:endParaRPr b="1">
              <a:latin typeface="Georgia"/>
              <a:ea typeface="Georgia"/>
              <a:cs typeface="Georgia"/>
              <a:sym typeface="Georgia"/>
            </a:endParaRPr>
          </a:p>
        </p:txBody>
      </p:sp>
      <p:sp>
        <p:nvSpPr>
          <p:cNvPr id="199" name="Shape 19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Shape 204"/>
          <p:cNvSpPr txBox="1"/>
          <p:nvPr>
            <p:ph type="ctrTitle"/>
          </p:nvPr>
        </p:nvSpPr>
        <p:spPr>
          <a:xfrm>
            <a:off x="687375" y="2058524"/>
            <a:ext cx="8145000" cy="16611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latin typeface="Georgia"/>
                <a:ea typeface="Georgia"/>
                <a:cs typeface="Georgia"/>
                <a:sym typeface="Georgia"/>
              </a:rPr>
              <a:t>Constants, Sequences, Variables, Ops</a:t>
            </a:r>
            <a:endParaRPr>
              <a:latin typeface="Georgia"/>
              <a:ea typeface="Georgia"/>
              <a:cs typeface="Georgia"/>
              <a:sym typeface="Georgia"/>
            </a:endParaRPr>
          </a:p>
        </p:txBody>
      </p:sp>
      <p:sp>
        <p:nvSpPr>
          <p:cNvPr id="205" name="Shape 20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206" name="Shape 206"/>
          <p:cNvPicPr preferRelativeResize="0"/>
          <p:nvPr/>
        </p:nvPicPr>
        <p:blipFill>
          <a:blip r:embed="rId3">
            <a:alphaModFix/>
          </a:blip>
          <a:stretch>
            <a:fillRect/>
          </a:stretch>
        </p:blipFill>
        <p:spPr>
          <a:xfrm>
            <a:off x="3876375" y="407650"/>
            <a:ext cx="1163700" cy="1468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Shape 211"/>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FFFFFF"/>
                </a:solidFill>
                <a:latin typeface="Consolas"/>
                <a:ea typeface="Consolas"/>
                <a:cs typeface="Consolas"/>
                <a:sym typeface="Consolas"/>
              </a:rPr>
              <a:t>import tensorflow as tf</a:t>
            </a:r>
            <a:endParaRPr sz="1200">
              <a:solidFill>
                <a:srgbClr val="FFFFFF"/>
              </a:solidFill>
              <a:latin typeface="Consolas"/>
              <a:ea typeface="Consolas"/>
              <a:cs typeface="Consolas"/>
              <a:sym typeface="Consolas"/>
            </a:endParaRPr>
          </a:p>
          <a:p>
            <a:pPr indent="0" lvl="0" marL="0" rtl="0">
              <a:spcBef>
                <a:spcPts val="1600"/>
              </a:spcBef>
              <a:spcAft>
                <a:spcPts val="0"/>
              </a:spcAft>
              <a:buNone/>
            </a:pPr>
            <a:r>
              <a:rPr lang="en" sz="1200">
                <a:solidFill>
                  <a:srgbClr val="FFFFFF"/>
                </a:solidFill>
                <a:latin typeface="Consolas"/>
                <a:ea typeface="Consolas"/>
                <a:cs typeface="Consolas"/>
                <a:sym typeface="Consolas"/>
              </a:rPr>
              <a:t>a = tf.constant([2, 2], name=</a:t>
            </a:r>
            <a:r>
              <a:rPr lang="en" sz="1400">
                <a:solidFill>
                  <a:srgbClr val="FFFFFF"/>
                </a:solidFill>
                <a:latin typeface="Times New Roman"/>
                <a:ea typeface="Times New Roman"/>
                <a:cs typeface="Times New Roman"/>
                <a:sym typeface="Times New Roman"/>
              </a:rPr>
              <a:t>'</a:t>
            </a:r>
            <a:r>
              <a:rPr lang="en" sz="1200">
                <a:solidFill>
                  <a:srgbClr val="FFFFFF"/>
                </a:solidFill>
                <a:latin typeface="Consolas"/>
                <a:ea typeface="Consolas"/>
                <a:cs typeface="Consolas"/>
                <a:sym typeface="Consolas"/>
              </a:rPr>
              <a:t>a</a:t>
            </a:r>
            <a:r>
              <a:rPr lang="en" sz="1400">
                <a:solidFill>
                  <a:srgbClr val="FFFFFF"/>
                </a:solidFill>
                <a:latin typeface="Times New Roman"/>
                <a:ea typeface="Times New Roman"/>
                <a:cs typeface="Times New Roman"/>
                <a:sym typeface="Times New Roman"/>
              </a:rPr>
              <a:t>'</a:t>
            </a:r>
            <a:r>
              <a:rPr lang="en" sz="1200">
                <a:solidFill>
                  <a:srgbClr val="FFFFFF"/>
                </a:solidFill>
                <a:latin typeface="Consolas"/>
                <a:ea typeface="Consolas"/>
                <a:cs typeface="Consolas"/>
                <a:sym typeface="Consolas"/>
              </a:rPr>
              <a:t>)</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b = tf.constant([[0, 1], [2, 3]], name=</a:t>
            </a:r>
            <a:r>
              <a:rPr lang="en" sz="1400">
                <a:solidFill>
                  <a:srgbClr val="FFFFFF"/>
                </a:solidFill>
                <a:latin typeface="Times New Roman"/>
                <a:ea typeface="Times New Roman"/>
                <a:cs typeface="Times New Roman"/>
                <a:sym typeface="Times New Roman"/>
              </a:rPr>
              <a:t>'</a:t>
            </a:r>
            <a:r>
              <a:rPr lang="en" sz="1200">
                <a:solidFill>
                  <a:srgbClr val="FFFFFF"/>
                </a:solidFill>
                <a:latin typeface="Consolas"/>
                <a:ea typeface="Consolas"/>
                <a:cs typeface="Consolas"/>
                <a:sym typeface="Consolas"/>
              </a:rPr>
              <a:t>b</a:t>
            </a:r>
            <a:r>
              <a:rPr lang="en" sz="1400">
                <a:solidFill>
                  <a:srgbClr val="FFFFFF"/>
                </a:solidFill>
                <a:latin typeface="Times New Roman"/>
                <a:ea typeface="Times New Roman"/>
                <a:cs typeface="Times New Roman"/>
                <a:sym typeface="Times New Roman"/>
              </a:rPr>
              <a:t>'</a:t>
            </a:r>
            <a:r>
              <a:rPr lang="en" sz="1200">
                <a:solidFill>
                  <a:srgbClr val="FFFFFF"/>
                </a:solidFill>
                <a:latin typeface="Consolas"/>
                <a:ea typeface="Consolas"/>
                <a:cs typeface="Consolas"/>
                <a:sym typeface="Consolas"/>
              </a:rPr>
              <a:t>)</a:t>
            </a:r>
            <a:endParaRPr sz="1400">
              <a:solidFill>
                <a:srgbClr val="FFFFFF"/>
              </a:solidFill>
              <a:latin typeface="Consolas"/>
              <a:ea typeface="Consolas"/>
              <a:cs typeface="Consolas"/>
              <a:sym typeface="Consolas"/>
            </a:endParaRPr>
          </a:p>
          <a:p>
            <a:pPr indent="0" lvl="0" marL="0" rtl="0">
              <a:spcBef>
                <a:spcPts val="1600"/>
              </a:spcBef>
              <a:spcAft>
                <a:spcPts val="1600"/>
              </a:spcAft>
              <a:buNone/>
            </a:pPr>
            <a:r>
              <a:t/>
            </a:r>
            <a:endParaRPr sz="1200">
              <a:solidFill>
                <a:srgbClr val="FFFFFF"/>
              </a:solidFill>
              <a:latin typeface="Consolas"/>
              <a:ea typeface="Consolas"/>
              <a:cs typeface="Consolas"/>
              <a:sym typeface="Consolas"/>
            </a:endParaRPr>
          </a:p>
        </p:txBody>
      </p:sp>
      <p:sp>
        <p:nvSpPr>
          <p:cNvPr id="212" name="Shape 21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Constants</a:t>
            </a:r>
            <a:endParaRPr b="1">
              <a:latin typeface="Georgia"/>
              <a:ea typeface="Georgia"/>
              <a:cs typeface="Georgia"/>
              <a:sym typeface="Georgia"/>
            </a:endParaRPr>
          </a:p>
        </p:txBody>
      </p:sp>
      <p:sp>
        <p:nvSpPr>
          <p:cNvPr id="213" name="Shape 2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214" name="Shape 214"/>
          <p:cNvSpPr txBox="1"/>
          <p:nvPr/>
        </p:nvSpPr>
        <p:spPr>
          <a:xfrm>
            <a:off x="5751150" y="1585975"/>
            <a:ext cx="2829300" cy="1747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600">
                <a:solidFill>
                  <a:srgbClr val="FFFFFF"/>
                </a:solidFill>
                <a:latin typeface="Consolas"/>
                <a:ea typeface="Consolas"/>
                <a:cs typeface="Consolas"/>
                <a:sym typeface="Consolas"/>
              </a:rPr>
              <a:t>tf.constant(</a:t>
            </a:r>
            <a:endParaRPr sz="1600">
              <a:solidFill>
                <a:srgbClr val="FFFFFF"/>
              </a:solidFill>
              <a:latin typeface="Consolas"/>
              <a:ea typeface="Consolas"/>
              <a:cs typeface="Consolas"/>
              <a:sym typeface="Consolas"/>
            </a:endParaRPr>
          </a:p>
          <a:p>
            <a:pPr indent="0" lvl="0" marL="0">
              <a:spcBef>
                <a:spcPts val="0"/>
              </a:spcBef>
              <a:spcAft>
                <a:spcPts val="0"/>
              </a:spcAft>
              <a:buNone/>
            </a:pPr>
            <a:r>
              <a:rPr lang="en" sz="1600">
                <a:solidFill>
                  <a:srgbClr val="FFFFFF"/>
                </a:solidFill>
                <a:latin typeface="Consolas"/>
                <a:ea typeface="Consolas"/>
                <a:cs typeface="Consolas"/>
                <a:sym typeface="Consolas"/>
              </a:rPr>
              <a:t>    value,</a:t>
            </a:r>
            <a:endParaRPr sz="1600">
              <a:solidFill>
                <a:srgbClr val="FFFFFF"/>
              </a:solidFill>
              <a:latin typeface="Consolas"/>
              <a:ea typeface="Consolas"/>
              <a:cs typeface="Consolas"/>
              <a:sym typeface="Consolas"/>
            </a:endParaRPr>
          </a:p>
          <a:p>
            <a:pPr indent="0" lvl="0" marL="0">
              <a:spcBef>
                <a:spcPts val="0"/>
              </a:spcBef>
              <a:spcAft>
                <a:spcPts val="0"/>
              </a:spcAft>
              <a:buNone/>
            </a:pPr>
            <a:r>
              <a:rPr lang="en" sz="1600">
                <a:solidFill>
                  <a:srgbClr val="FFFFFF"/>
                </a:solidFill>
                <a:latin typeface="Consolas"/>
                <a:ea typeface="Consolas"/>
                <a:cs typeface="Consolas"/>
                <a:sym typeface="Consolas"/>
              </a:rPr>
              <a:t>    dtype=None,</a:t>
            </a:r>
            <a:endParaRPr sz="1600">
              <a:solidFill>
                <a:srgbClr val="FFFFFF"/>
              </a:solidFill>
              <a:latin typeface="Consolas"/>
              <a:ea typeface="Consolas"/>
              <a:cs typeface="Consolas"/>
              <a:sym typeface="Consolas"/>
            </a:endParaRPr>
          </a:p>
          <a:p>
            <a:pPr indent="0" lvl="0" marL="0">
              <a:spcBef>
                <a:spcPts val="0"/>
              </a:spcBef>
              <a:spcAft>
                <a:spcPts val="0"/>
              </a:spcAft>
              <a:buNone/>
            </a:pPr>
            <a:r>
              <a:rPr lang="en" sz="1600">
                <a:solidFill>
                  <a:srgbClr val="FFFFFF"/>
                </a:solidFill>
                <a:latin typeface="Consolas"/>
                <a:ea typeface="Consolas"/>
                <a:cs typeface="Consolas"/>
                <a:sym typeface="Consolas"/>
              </a:rPr>
              <a:t>    shape=None,</a:t>
            </a:r>
            <a:endParaRPr sz="1600">
              <a:solidFill>
                <a:srgbClr val="FFFFFF"/>
              </a:solidFill>
              <a:latin typeface="Consolas"/>
              <a:ea typeface="Consolas"/>
              <a:cs typeface="Consolas"/>
              <a:sym typeface="Consolas"/>
            </a:endParaRPr>
          </a:p>
          <a:p>
            <a:pPr indent="0" lvl="0" marL="0">
              <a:spcBef>
                <a:spcPts val="0"/>
              </a:spcBef>
              <a:spcAft>
                <a:spcPts val="0"/>
              </a:spcAft>
              <a:buNone/>
            </a:pPr>
            <a:r>
              <a:rPr lang="en" sz="1600">
                <a:solidFill>
                  <a:srgbClr val="FFFFFF"/>
                </a:solidFill>
                <a:latin typeface="Consolas"/>
                <a:ea typeface="Consolas"/>
                <a:cs typeface="Consolas"/>
                <a:sym typeface="Consolas"/>
              </a:rPr>
              <a:t>    name='Const',</a:t>
            </a:r>
            <a:endParaRPr sz="1600">
              <a:solidFill>
                <a:srgbClr val="FFFFFF"/>
              </a:solidFill>
              <a:latin typeface="Consolas"/>
              <a:ea typeface="Consolas"/>
              <a:cs typeface="Consolas"/>
              <a:sym typeface="Consolas"/>
            </a:endParaRPr>
          </a:p>
          <a:p>
            <a:pPr indent="0" lvl="0" marL="0" rtl="0">
              <a:spcBef>
                <a:spcPts val="0"/>
              </a:spcBef>
              <a:spcAft>
                <a:spcPts val="0"/>
              </a:spcAft>
              <a:buNone/>
            </a:pPr>
            <a:r>
              <a:rPr lang="en" sz="1600">
                <a:solidFill>
                  <a:srgbClr val="FFFFFF"/>
                </a:solidFill>
                <a:latin typeface="Consolas"/>
                <a:ea typeface="Consolas"/>
                <a:cs typeface="Consolas"/>
                <a:sym typeface="Consolas"/>
              </a:rPr>
              <a:t>    verify_shape=False</a:t>
            </a:r>
            <a:endParaRPr sz="1600">
              <a:solidFill>
                <a:srgbClr val="FFFFFF"/>
              </a:solidFill>
              <a:latin typeface="Consolas"/>
              <a:ea typeface="Consolas"/>
              <a:cs typeface="Consolas"/>
              <a:sym typeface="Consolas"/>
            </a:endParaRPr>
          </a:p>
          <a:p>
            <a:pPr indent="0" lvl="0" marL="0" rtl="0">
              <a:spcBef>
                <a:spcPts val="0"/>
              </a:spcBef>
              <a:spcAft>
                <a:spcPts val="0"/>
              </a:spcAft>
              <a:buNone/>
            </a:pPr>
            <a:r>
              <a:rPr lang="en" sz="1600">
                <a:solidFill>
                  <a:srgbClr val="FFFFFF"/>
                </a:solidFill>
                <a:latin typeface="Consolas"/>
                <a:ea typeface="Consolas"/>
                <a:cs typeface="Consolas"/>
                <a:sym typeface="Consolas"/>
              </a:rPr>
              <a:t>)</a:t>
            </a:r>
            <a:endParaRPr sz="1600">
              <a:solidFill>
                <a:srgbClr val="FFFFFF"/>
              </a:solidFill>
              <a:latin typeface="Consolas"/>
              <a:ea typeface="Consolas"/>
              <a:cs typeface="Consolas"/>
              <a:sym typeface="Consola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Shape 219"/>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200">
                <a:solidFill>
                  <a:schemeClr val="dk1"/>
                </a:solidFill>
                <a:latin typeface="Consolas"/>
                <a:ea typeface="Consolas"/>
                <a:cs typeface="Consolas"/>
                <a:sym typeface="Consolas"/>
              </a:rPr>
              <a:t>import tensorflow as tf</a:t>
            </a:r>
            <a:endParaRPr sz="1200">
              <a:solidFill>
                <a:schemeClr val="dk1"/>
              </a:solidFill>
              <a:latin typeface="Consolas"/>
              <a:ea typeface="Consolas"/>
              <a:cs typeface="Consolas"/>
              <a:sym typeface="Consolas"/>
            </a:endParaRPr>
          </a:p>
          <a:p>
            <a:pPr indent="0" lvl="0" marL="0">
              <a:spcBef>
                <a:spcPts val="1600"/>
              </a:spcBef>
              <a:spcAft>
                <a:spcPts val="0"/>
              </a:spcAft>
              <a:buNone/>
            </a:pPr>
            <a:r>
              <a:rPr lang="en" sz="1200">
                <a:solidFill>
                  <a:schemeClr val="dk1"/>
                </a:solidFill>
                <a:latin typeface="Consolas"/>
                <a:ea typeface="Consolas"/>
                <a:cs typeface="Consolas"/>
                <a:sym typeface="Consolas"/>
              </a:rPr>
              <a:t>a = tf.constant([2, 2], name=</a:t>
            </a:r>
            <a:r>
              <a:rPr lang="en" sz="1400">
                <a:solidFill>
                  <a:schemeClr val="dk1"/>
                </a:solidFill>
                <a:latin typeface="Times New Roman"/>
                <a:ea typeface="Times New Roman"/>
                <a:cs typeface="Times New Roman"/>
                <a:sym typeface="Times New Roman"/>
              </a:rPr>
              <a:t>'</a:t>
            </a:r>
            <a:r>
              <a:rPr lang="en" sz="1200">
                <a:solidFill>
                  <a:schemeClr val="dk1"/>
                </a:solidFill>
                <a:latin typeface="Consolas"/>
                <a:ea typeface="Consolas"/>
                <a:cs typeface="Consolas"/>
                <a:sym typeface="Consolas"/>
              </a:rPr>
              <a:t>a</a:t>
            </a:r>
            <a:r>
              <a:rPr lang="en" sz="1400">
                <a:solidFill>
                  <a:schemeClr val="dk1"/>
                </a:solidFill>
                <a:latin typeface="Times New Roman"/>
                <a:ea typeface="Times New Roman"/>
                <a:cs typeface="Times New Roman"/>
                <a:sym typeface="Times New Roman"/>
              </a:rPr>
              <a:t>'</a:t>
            </a:r>
            <a:r>
              <a:rPr lang="en" sz="1200">
                <a:solidFill>
                  <a:schemeClr val="dk1"/>
                </a:solidFill>
                <a:latin typeface="Consolas"/>
                <a:ea typeface="Consolas"/>
                <a:cs typeface="Consolas"/>
                <a:sym typeface="Consolas"/>
              </a:rPr>
              <a:t>)</a:t>
            </a:r>
            <a:br>
              <a:rPr lang="en" sz="1200">
                <a:solidFill>
                  <a:schemeClr val="dk1"/>
                </a:solidFill>
                <a:latin typeface="Consolas"/>
                <a:ea typeface="Consolas"/>
                <a:cs typeface="Consolas"/>
                <a:sym typeface="Consolas"/>
              </a:rPr>
            </a:br>
            <a:r>
              <a:rPr lang="en" sz="1200">
                <a:solidFill>
                  <a:schemeClr val="dk1"/>
                </a:solidFill>
                <a:latin typeface="Consolas"/>
                <a:ea typeface="Consolas"/>
                <a:cs typeface="Consolas"/>
                <a:sym typeface="Consolas"/>
              </a:rPr>
              <a:t>b = tf.constant([[0, 1], [2, 3]], name=</a:t>
            </a:r>
            <a:r>
              <a:rPr lang="en" sz="1400">
                <a:solidFill>
                  <a:schemeClr val="dk1"/>
                </a:solidFill>
                <a:latin typeface="Times New Roman"/>
                <a:ea typeface="Times New Roman"/>
                <a:cs typeface="Times New Roman"/>
                <a:sym typeface="Times New Roman"/>
              </a:rPr>
              <a:t>'</a:t>
            </a:r>
            <a:r>
              <a:rPr lang="en" sz="1200">
                <a:solidFill>
                  <a:schemeClr val="dk1"/>
                </a:solidFill>
                <a:latin typeface="Consolas"/>
                <a:ea typeface="Consolas"/>
                <a:cs typeface="Consolas"/>
                <a:sym typeface="Consolas"/>
              </a:rPr>
              <a:t>b</a:t>
            </a:r>
            <a:r>
              <a:rPr lang="en" sz="1400">
                <a:solidFill>
                  <a:schemeClr val="dk1"/>
                </a:solidFill>
                <a:latin typeface="Times New Roman"/>
                <a:ea typeface="Times New Roman"/>
                <a:cs typeface="Times New Roman"/>
                <a:sym typeface="Times New Roman"/>
              </a:rPr>
              <a:t>'</a:t>
            </a:r>
            <a:r>
              <a:rPr lang="en" sz="1200">
                <a:solidFill>
                  <a:schemeClr val="dk1"/>
                </a:solidFill>
                <a:latin typeface="Consolas"/>
                <a:ea typeface="Consolas"/>
                <a:cs typeface="Consolas"/>
                <a:sym typeface="Consolas"/>
              </a:rPr>
              <a:t>)</a:t>
            </a:r>
            <a:br>
              <a:rPr lang="en" sz="1200">
                <a:solidFill>
                  <a:schemeClr val="dk1"/>
                </a:solidFill>
                <a:latin typeface="Consolas"/>
                <a:ea typeface="Consolas"/>
                <a:cs typeface="Consolas"/>
                <a:sym typeface="Consolas"/>
              </a:rPr>
            </a:br>
            <a:r>
              <a:rPr lang="en" sz="1200">
                <a:solidFill>
                  <a:schemeClr val="dk1"/>
                </a:solidFill>
                <a:latin typeface="Consolas"/>
                <a:ea typeface="Consolas"/>
                <a:cs typeface="Consolas"/>
                <a:sym typeface="Consolas"/>
              </a:rPr>
              <a:t>x = tf.multiply(a, b, name='mul')</a:t>
            </a:r>
            <a:endParaRPr sz="1200">
              <a:solidFill>
                <a:schemeClr val="dk1"/>
              </a:solidFill>
              <a:latin typeface="Consolas"/>
              <a:ea typeface="Consolas"/>
              <a:cs typeface="Consolas"/>
              <a:sym typeface="Consolas"/>
            </a:endParaRPr>
          </a:p>
          <a:p>
            <a:pPr indent="0" lvl="0" marL="0" rtl="0">
              <a:spcBef>
                <a:spcPts val="1600"/>
              </a:spcBef>
              <a:spcAft>
                <a:spcPts val="0"/>
              </a:spcAft>
              <a:buNone/>
            </a:pPr>
            <a:r>
              <a:rPr lang="en" sz="1200">
                <a:solidFill>
                  <a:schemeClr val="dk1"/>
                </a:solidFill>
                <a:latin typeface="Consolas"/>
                <a:ea typeface="Consolas"/>
                <a:cs typeface="Consolas"/>
                <a:sym typeface="Consolas"/>
              </a:rPr>
              <a:t>with tf.Session() as sess:</a:t>
            </a:r>
            <a:br>
              <a:rPr lang="en" sz="1200">
                <a:solidFill>
                  <a:schemeClr val="dk1"/>
                </a:solidFill>
                <a:latin typeface="Consolas"/>
                <a:ea typeface="Consolas"/>
                <a:cs typeface="Consolas"/>
                <a:sym typeface="Consolas"/>
              </a:rPr>
            </a:br>
            <a:r>
              <a:rPr lang="en" sz="1200">
                <a:solidFill>
                  <a:schemeClr val="dk1"/>
                </a:solidFill>
                <a:latin typeface="Consolas"/>
                <a:ea typeface="Consolas"/>
                <a:cs typeface="Consolas"/>
                <a:sym typeface="Consolas"/>
              </a:rPr>
              <a:t>	print(sess.run(x))</a:t>
            </a:r>
            <a:endParaRPr sz="1200">
              <a:solidFill>
                <a:srgbClr val="FFFFFF"/>
              </a:solidFill>
              <a:latin typeface="Consolas"/>
              <a:ea typeface="Consolas"/>
              <a:cs typeface="Consolas"/>
              <a:sym typeface="Consolas"/>
            </a:endParaRPr>
          </a:p>
          <a:p>
            <a:pPr indent="0" lvl="0" marL="0" rtl="0">
              <a:spcBef>
                <a:spcPts val="1600"/>
              </a:spcBef>
              <a:spcAft>
                <a:spcPts val="0"/>
              </a:spcAft>
              <a:buNone/>
            </a:pPr>
            <a:r>
              <a:rPr lang="en" sz="1400">
                <a:solidFill>
                  <a:srgbClr val="FFFFFF"/>
                </a:solidFill>
                <a:latin typeface="Consolas"/>
                <a:ea typeface="Consolas"/>
                <a:cs typeface="Consolas"/>
                <a:sym typeface="Consolas"/>
              </a:rPr>
              <a:t>#  &gt;&gt;  [[0 2]</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	   [4 6]]</a:t>
            </a:r>
            <a:endParaRPr sz="1400">
              <a:solidFill>
                <a:srgbClr val="FFFFFF"/>
              </a:solidFill>
              <a:latin typeface="Consolas"/>
              <a:ea typeface="Consolas"/>
              <a:cs typeface="Consolas"/>
              <a:sym typeface="Consolas"/>
            </a:endParaRPr>
          </a:p>
          <a:p>
            <a:pPr indent="0" lvl="0" marL="0" rtl="0">
              <a:spcBef>
                <a:spcPts val="0"/>
              </a:spcBef>
              <a:spcAft>
                <a:spcPts val="1600"/>
              </a:spcAft>
              <a:buNone/>
            </a:pPr>
            <a:r>
              <a:t/>
            </a:r>
            <a:endParaRPr sz="1200">
              <a:solidFill>
                <a:srgbClr val="FFFFFF"/>
              </a:solidFill>
              <a:latin typeface="Consolas"/>
              <a:ea typeface="Consolas"/>
              <a:cs typeface="Consolas"/>
              <a:sym typeface="Consolas"/>
            </a:endParaRPr>
          </a:p>
        </p:txBody>
      </p:sp>
      <p:sp>
        <p:nvSpPr>
          <p:cNvPr id="220" name="Shape 2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a:t>
            </a:r>
            <a:r>
              <a:rPr b="1" lang="en">
                <a:latin typeface="Georgia"/>
                <a:ea typeface="Georgia"/>
                <a:cs typeface="Georgia"/>
                <a:sym typeface="Georgia"/>
              </a:rPr>
              <a:t>onstants</a:t>
            </a:r>
            <a:endParaRPr b="1">
              <a:latin typeface="Georgia"/>
              <a:ea typeface="Georgia"/>
              <a:cs typeface="Georgia"/>
              <a:sym typeface="Georgia"/>
            </a:endParaRPr>
          </a:p>
        </p:txBody>
      </p:sp>
      <p:sp>
        <p:nvSpPr>
          <p:cNvPr id="221" name="Shape 2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222" name="Shape 222"/>
          <p:cNvSpPr txBox="1"/>
          <p:nvPr/>
        </p:nvSpPr>
        <p:spPr>
          <a:xfrm>
            <a:off x="4624500" y="2161150"/>
            <a:ext cx="2496600" cy="576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Times New Roman"/>
                <a:ea typeface="Times New Roman"/>
                <a:cs typeface="Times New Roman"/>
                <a:sym typeface="Times New Roman"/>
              </a:rPr>
              <a:t>Broadcasting similar to NumPy</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Shape 2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Tensors filled with</a:t>
            </a:r>
            <a:r>
              <a:rPr b="1" lang="en">
                <a:latin typeface="Georgia"/>
                <a:ea typeface="Georgia"/>
                <a:cs typeface="Georgia"/>
                <a:sym typeface="Georgia"/>
              </a:rPr>
              <a:t> a specific value</a:t>
            </a:r>
            <a:endParaRPr b="1">
              <a:latin typeface="Georgia"/>
              <a:ea typeface="Georgia"/>
              <a:cs typeface="Georgia"/>
              <a:sym typeface="Georgia"/>
            </a:endParaRPr>
          </a:p>
        </p:txBody>
      </p:sp>
      <p:sp>
        <p:nvSpPr>
          <p:cNvPr id="228" name="Shape 228"/>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solidFill>
                  <a:srgbClr val="FFFFFF"/>
                </a:solidFill>
                <a:latin typeface="Consolas"/>
                <a:ea typeface="Consolas"/>
                <a:cs typeface="Consolas"/>
                <a:sym typeface="Consolas"/>
              </a:rPr>
              <a:t>tf.zeros(shape, dtype=tf.float32, name=None)</a:t>
            </a:r>
            <a:endParaRPr sz="1400">
              <a:solidFill>
                <a:srgbClr val="FFFFFF"/>
              </a:solidFill>
              <a:latin typeface="Consolas"/>
              <a:ea typeface="Consolas"/>
              <a:cs typeface="Consolas"/>
              <a:sym typeface="Consolas"/>
            </a:endParaRPr>
          </a:p>
          <a:p>
            <a:pPr indent="0" lvl="0" marL="0">
              <a:spcBef>
                <a:spcPts val="1600"/>
              </a:spcBef>
              <a:spcAft>
                <a:spcPts val="0"/>
              </a:spcAft>
              <a:buNone/>
            </a:pPr>
            <a:r>
              <a:rPr lang="en" sz="1400">
                <a:latin typeface="Georgia"/>
                <a:ea typeface="Georgia"/>
                <a:cs typeface="Georgia"/>
                <a:sym typeface="Georgia"/>
              </a:rPr>
              <a:t>creates a tensor of shape and all elements will be zeros</a:t>
            </a:r>
            <a:endParaRPr sz="1400">
              <a:latin typeface="Georgia"/>
              <a:ea typeface="Georgia"/>
              <a:cs typeface="Georgia"/>
              <a:sym typeface="Georgia"/>
            </a:endParaRPr>
          </a:p>
          <a:p>
            <a:pPr indent="0" lvl="0" marL="0">
              <a:spcBef>
                <a:spcPts val="1600"/>
              </a:spcBef>
              <a:spcAft>
                <a:spcPts val="0"/>
              </a:spcAft>
              <a:buNone/>
            </a:pPr>
            <a:r>
              <a:t/>
            </a:r>
            <a:endParaRPr sz="1400">
              <a:latin typeface="Georgia"/>
              <a:ea typeface="Georgia"/>
              <a:cs typeface="Georgia"/>
              <a:sym typeface="Georgia"/>
            </a:endParaRPr>
          </a:p>
          <a:p>
            <a:pPr indent="0" lvl="0" marL="0">
              <a:spcBef>
                <a:spcPts val="1600"/>
              </a:spcBef>
              <a:spcAft>
                <a:spcPts val="0"/>
              </a:spcAft>
              <a:buNone/>
            </a:pPr>
            <a:r>
              <a:rPr lang="en" sz="1400">
                <a:solidFill>
                  <a:srgbClr val="FFFFFF"/>
                </a:solidFill>
                <a:latin typeface="Consolas"/>
                <a:ea typeface="Consolas"/>
                <a:cs typeface="Consolas"/>
                <a:sym typeface="Consolas"/>
              </a:rPr>
              <a:t>tf.zeros([2, 3], tf.int32) ==&gt; [[0, 0, 0], [0, 0, 0]]</a:t>
            </a:r>
            <a:endParaRPr sz="1400">
              <a:solidFill>
                <a:srgbClr val="FFFFFF"/>
              </a:solidFill>
              <a:latin typeface="Consolas"/>
              <a:ea typeface="Consolas"/>
              <a:cs typeface="Consolas"/>
              <a:sym typeface="Consolas"/>
            </a:endParaRPr>
          </a:p>
          <a:p>
            <a:pPr indent="0" lvl="0" marL="0">
              <a:spcBef>
                <a:spcPts val="1600"/>
              </a:spcBef>
              <a:spcAft>
                <a:spcPts val="0"/>
              </a:spcAft>
              <a:buNone/>
            </a:pPr>
            <a:r>
              <a:t/>
            </a:r>
            <a:endParaRPr sz="1400">
              <a:latin typeface="Georgia"/>
              <a:ea typeface="Georgia"/>
              <a:cs typeface="Georgia"/>
              <a:sym typeface="Georgia"/>
            </a:endParaRPr>
          </a:p>
          <a:p>
            <a:pPr indent="0" lvl="0" marL="0" rtl="0">
              <a:spcBef>
                <a:spcPts val="1600"/>
              </a:spcBef>
              <a:spcAft>
                <a:spcPts val="1600"/>
              </a:spcAft>
              <a:buNone/>
            </a:pPr>
            <a:r>
              <a:t/>
            </a:r>
            <a:endParaRPr sz="1400">
              <a:latin typeface="Georgia"/>
              <a:ea typeface="Georgia"/>
              <a:cs typeface="Georgia"/>
              <a:sym typeface="Georgia"/>
            </a:endParaRPr>
          </a:p>
        </p:txBody>
      </p:sp>
      <p:sp>
        <p:nvSpPr>
          <p:cNvPr id="229" name="Shape 229"/>
          <p:cNvSpPr txBox="1"/>
          <p:nvPr/>
        </p:nvSpPr>
        <p:spPr>
          <a:xfrm>
            <a:off x="5959125" y="1987375"/>
            <a:ext cx="2496600" cy="576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FFFFFF"/>
                </a:solidFill>
                <a:latin typeface="Times New Roman"/>
                <a:ea typeface="Times New Roman"/>
                <a:cs typeface="Times New Roman"/>
                <a:sym typeface="Times New Roman"/>
              </a:rPr>
              <a:t>Similar to numpy.zeros</a:t>
            </a:r>
            <a:endParaRPr>
              <a:solidFill>
                <a:srgbClr val="FFFFFF"/>
              </a:solidFill>
              <a:latin typeface="Times New Roman"/>
              <a:ea typeface="Times New Roman"/>
              <a:cs typeface="Times New Roman"/>
              <a:sym typeface="Times New Roman"/>
            </a:endParaRPr>
          </a:p>
        </p:txBody>
      </p:sp>
      <p:sp>
        <p:nvSpPr>
          <p:cNvPr id="230" name="Shape 2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Shape 2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Tensors filled with a specific value</a:t>
            </a:r>
            <a:endParaRPr b="1">
              <a:latin typeface="Georgia"/>
              <a:ea typeface="Georgia"/>
              <a:cs typeface="Georgia"/>
              <a:sym typeface="Georgia"/>
            </a:endParaRPr>
          </a:p>
        </p:txBody>
      </p:sp>
      <p:sp>
        <p:nvSpPr>
          <p:cNvPr id="236" name="Shape 236"/>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solidFill>
                  <a:srgbClr val="FFFFFF"/>
                </a:solidFill>
                <a:latin typeface="Consolas"/>
                <a:ea typeface="Consolas"/>
                <a:cs typeface="Consolas"/>
                <a:sym typeface="Consolas"/>
              </a:rPr>
              <a:t>tf.zeros_like(input_tensor, dtype=None, name=None, optimize=True)</a:t>
            </a:r>
            <a:endParaRPr sz="1400">
              <a:solidFill>
                <a:srgbClr val="FFFFFF"/>
              </a:solidFill>
              <a:latin typeface="Consolas"/>
              <a:ea typeface="Consolas"/>
              <a:cs typeface="Consolas"/>
              <a:sym typeface="Consolas"/>
            </a:endParaRPr>
          </a:p>
          <a:p>
            <a:pPr indent="0" lvl="0" marL="0">
              <a:spcBef>
                <a:spcPts val="1600"/>
              </a:spcBef>
              <a:spcAft>
                <a:spcPts val="0"/>
              </a:spcAft>
              <a:buNone/>
            </a:pPr>
            <a:r>
              <a:rPr lang="en" sz="1400">
                <a:latin typeface="Georgia"/>
                <a:ea typeface="Georgia"/>
                <a:cs typeface="Georgia"/>
                <a:sym typeface="Georgia"/>
              </a:rPr>
              <a:t>creates a tensor of shape and type (unless type is specified) as the input_tensor but all elements are zeros.</a:t>
            </a:r>
            <a:endParaRPr sz="1400">
              <a:latin typeface="Georgia"/>
              <a:ea typeface="Georgia"/>
              <a:cs typeface="Georgia"/>
              <a:sym typeface="Georgia"/>
            </a:endParaRPr>
          </a:p>
          <a:p>
            <a:pPr indent="0" lvl="0" marL="0">
              <a:spcBef>
                <a:spcPts val="1600"/>
              </a:spcBef>
              <a:spcAft>
                <a:spcPts val="0"/>
              </a:spcAft>
              <a:buNone/>
            </a:pPr>
            <a:r>
              <a:t/>
            </a:r>
            <a:endParaRPr sz="1400">
              <a:latin typeface="Georgia"/>
              <a:ea typeface="Georgia"/>
              <a:cs typeface="Georgia"/>
              <a:sym typeface="Georgia"/>
            </a:endParaRPr>
          </a:p>
          <a:p>
            <a:pPr indent="0" lvl="0" marL="0">
              <a:spcBef>
                <a:spcPts val="1600"/>
              </a:spcBef>
              <a:spcAft>
                <a:spcPts val="0"/>
              </a:spcAft>
              <a:buNone/>
            </a:pPr>
            <a:r>
              <a:rPr lang="en" sz="1400">
                <a:solidFill>
                  <a:srgbClr val="FFFFFF"/>
                </a:solidFill>
                <a:latin typeface="Consolas"/>
                <a:ea typeface="Consolas"/>
                <a:cs typeface="Consolas"/>
                <a:sym typeface="Consolas"/>
              </a:rPr>
              <a:t># input_tensor is [[0, 1], [2, 3], [4, 5]]</a:t>
            </a:r>
            <a:endParaRPr sz="1400">
              <a:solidFill>
                <a:srgbClr val="FFFFFF"/>
              </a:solidFill>
              <a:latin typeface="Consolas"/>
              <a:ea typeface="Consolas"/>
              <a:cs typeface="Consolas"/>
              <a:sym typeface="Consolas"/>
            </a:endParaRPr>
          </a:p>
          <a:p>
            <a:pPr indent="0" lvl="0" marL="0">
              <a:spcBef>
                <a:spcPts val="1600"/>
              </a:spcBef>
              <a:spcAft>
                <a:spcPts val="0"/>
              </a:spcAft>
              <a:buNone/>
            </a:pPr>
            <a:r>
              <a:rPr lang="en" sz="1400">
                <a:solidFill>
                  <a:srgbClr val="FFFFFF"/>
                </a:solidFill>
                <a:latin typeface="Consolas"/>
                <a:ea typeface="Consolas"/>
                <a:cs typeface="Consolas"/>
                <a:sym typeface="Consolas"/>
              </a:rPr>
              <a:t>tf.zeros_like(input_tensor) </a:t>
            </a:r>
            <a:r>
              <a:rPr lang="en" sz="1400">
                <a:solidFill>
                  <a:srgbClr val="FFFFFF"/>
                </a:solidFill>
                <a:latin typeface="Consolas"/>
                <a:ea typeface="Consolas"/>
                <a:cs typeface="Consolas"/>
                <a:sym typeface="Consolas"/>
              </a:rPr>
              <a:t>==&gt;</a:t>
            </a:r>
            <a:r>
              <a:rPr lang="en" sz="1400">
                <a:solidFill>
                  <a:srgbClr val="FFFFFF"/>
                </a:solidFill>
                <a:latin typeface="Consolas"/>
                <a:ea typeface="Consolas"/>
                <a:cs typeface="Consolas"/>
                <a:sym typeface="Consolas"/>
              </a:rPr>
              <a:t> [[0, 0], [0, 0], [0, 0]]</a:t>
            </a:r>
            <a:endParaRPr sz="1400">
              <a:solidFill>
                <a:srgbClr val="FFFFFF"/>
              </a:solidFill>
              <a:latin typeface="Consolas"/>
              <a:ea typeface="Consolas"/>
              <a:cs typeface="Consolas"/>
              <a:sym typeface="Consolas"/>
            </a:endParaRPr>
          </a:p>
          <a:p>
            <a:pPr indent="0" lvl="0" marL="0" rtl="0">
              <a:spcBef>
                <a:spcPts val="1600"/>
              </a:spcBef>
              <a:spcAft>
                <a:spcPts val="0"/>
              </a:spcAft>
              <a:buNone/>
            </a:pPr>
            <a:r>
              <a:t/>
            </a:r>
            <a:endParaRPr sz="1400">
              <a:latin typeface="Georgia"/>
              <a:ea typeface="Georgia"/>
              <a:cs typeface="Georgia"/>
              <a:sym typeface="Georgia"/>
            </a:endParaRPr>
          </a:p>
          <a:p>
            <a:pPr indent="0" lvl="0" marL="0" rtl="0">
              <a:spcBef>
                <a:spcPts val="1600"/>
              </a:spcBef>
              <a:spcAft>
                <a:spcPts val="0"/>
              </a:spcAft>
              <a:buNone/>
            </a:pPr>
            <a:r>
              <a:t/>
            </a:r>
            <a:endParaRPr sz="1400">
              <a:latin typeface="Georgia"/>
              <a:ea typeface="Georgia"/>
              <a:cs typeface="Georgia"/>
              <a:sym typeface="Georgia"/>
            </a:endParaRPr>
          </a:p>
          <a:p>
            <a:pPr indent="0" lvl="0" marL="0" rtl="0">
              <a:spcBef>
                <a:spcPts val="1600"/>
              </a:spcBef>
              <a:spcAft>
                <a:spcPts val="1600"/>
              </a:spcAft>
              <a:buNone/>
            </a:pPr>
            <a:r>
              <a:t/>
            </a:r>
            <a:endParaRPr sz="1400">
              <a:latin typeface="Georgia"/>
              <a:ea typeface="Georgia"/>
              <a:cs typeface="Georgia"/>
              <a:sym typeface="Georgia"/>
            </a:endParaRPr>
          </a:p>
        </p:txBody>
      </p:sp>
      <p:sp>
        <p:nvSpPr>
          <p:cNvPr id="237" name="Shape 237"/>
          <p:cNvSpPr txBox="1"/>
          <p:nvPr/>
        </p:nvSpPr>
        <p:spPr>
          <a:xfrm>
            <a:off x="5936200" y="2283750"/>
            <a:ext cx="2496600" cy="576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Times New Roman"/>
                <a:ea typeface="Times New Roman"/>
                <a:cs typeface="Times New Roman"/>
                <a:sym typeface="Times New Roman"/>
              </a:rPr>
              <a:t>Similar to numpy.zeros_like</a:t>
            </a:r>
            <a:endParaRPr>
              <a:solidFill>
                <a:srgbClr val="FFFFFF"/>
              </a:solidFill>
              <a:latin typeface="Times New Roman"/>
              <a:ea typeface="Times New Roman"/>
              <a:cs typeface="Times New Roman"/>
              <a:sym typeface="Times New Roman"/>
            </a:endParaRPr>
          </a:p>
        </p:txBody>
      </p:sp>
      <p:sp>
        <p:nvSpPr>
          <p:cNvPr id="238" name="Shape 2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Shape 2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Tensors filled with a specific value</a:t>
            </a:r>
            <a:endParaRPr b="1">
              <a:latin typeface="Georgia"/>
              <a:ea typeface="Georgia"/>
              <a:cs typeface="Georgia"/>
              <a:sym typeface="Georgia"/>
            </a:endParaRPr>
          </a:p>
        </p:txBody>
      </p:sp>
      <p:sp>
        <p:nvSpPr>
          <p:cNvPr id="244" name="Shape 244"/>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solidFill>
                  <a:srgbClr val="FFFFFF"/>
                </a:solidFill>
                <a:latin typeface="Consolas"/>
                <a:ea typeface="Consolas"/>
                <a:cs typeface="Consolas"/>
                <a:sym typeface="Consolas"/>
              </a:rPr>
              <a:t>tf.ones(shape, dtype=tf.float32, name=None)</a:t>
            </a:r>
            <a:endParaRPr sz="1400">
              <a:solidFill>
                <a:srgbClr val="FFFFFF"/>
              </a:solidFill>
              <a:latin typeface="Consolas"/>
              <a:ea typeface="Consolas"/>
              <a:cs typeface="Consolas"/>
              <a:sym typeface="Consolas"/>
            </a:endParaRPr>
          </a:p>
          <a:p>
            <a:pPr indent="0" lvl="0" marL="0" rtl="0">
              <a:spcBef>
                <a:spcPts val="1600"/>
              </a:spcBef>
              <a:spcAft>
                <a:spcPts val="0"/>
              </a:spcAft>
              <a:buNone/>
            </a:pPr>
            <a:r>
              <a:rPr lang="en" sz="1400">
                <a:solidFill>
                  <a:srgbClr val="FFFFFF"/>
                </a:solidFill>
                <a:latin typeface="Consolas"/>
                <a:ea typeface="Consolas"/>
                <a:cs typeface="Consolas"/>
                <a:sym typeface="Consolas"/>
              </a:rPr>
              <a:t>tf.ones_like(input_tensor, dtype=None, name=None, optimize=True)</a:t>
            </a:r>
            <a:endParaRPr sz="1400">
              <a:solidFill>
                <a:srgbClr val="FFFFFF"/>
              </a:solidFill>
              <a:latin typeface="Consolas"/>
              <a:ea typeface="Consolas"/>
              <a:cs typeface="Consolas"/>
              <a:sym typeface="Consolas"/>
            </a:endParaRPr>
          </a:p>
          <a:p>
            <a:pPr indent="0" lvl="0" marL="0" rtl="0">
              <a:spcBef>
                <a:spcPts val="1600"/>
              </a:spcBef>
              <a:spcAft>
                <a:spcPts val="0"/>
              </a:spcAft>
              <a:buNone/>
            </a:pPr>
            <a:r>
              <a:t/>
            </a:r>
            <a:endParaRPr sz="1400">
              <a:latin typeface="Georgia"/>
              <a:ea typeface="Georgia"/>
              <a:cs typeface="Georgia"/>
              <a:sym typeface="Georgia"/>
            </a:endParaRPr>
          </a:p>
          <a:p>
            <a:pPr indent="0" lvl="0" marL="0" rtl="0">
              <a:spcBef>
                <a:spcPts val="1600"/>
              </a:spcBef>
              <a:spcAft>
                <a:spcPts val="1600"/>
              </a:spcAft>
              <a:buNone/>
            </a:pPr>
            <a:r>
              <a:t/>
            </a:r>
            <a:endParaRPr sz="1400">
              <a:latin typeface="Georgia"/>
              <a:ea typeface="Georgia"/>
              <a:cs typeface="Georgia"/>
              <a:sym typeface="Georgia"/>
            </a:endParaRPr>
          </a:p>
        </p:txBody>
      </p:sp>
      <p:sp>
        <p:nvSpPr>
          <p:cNvPr id="245" name="Shape 245"/>
          <p:cNvSpPr txBox="1"/>
          <p:nvPr/>
        </p:nvSpPr>
        <p:spPr>
          <a:xfrm>
            <a:off x="6373775" y="2502125"/>
            <a:ext cx="2042400" cy="576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Times New Roman"/>
                <a:ea typeface="Times New Roman"/>
                <a:cs typeface="Times New Roman"/>
                <a:sym typeface="Times New Roman"/>
              </a:rPr>
              <a:t>Similar to numpy.ones, numpy.ones_like</a:t>
            </a:r>
            <a:endParaRPr>
              <a:solidFill>
                <a:srgbClr val="FFFFFF"/>
              </a:solidFill>
              <a:latin typeface="Times New Roman"/>
              <a:ea typeface="Times New Roman"/>
              <a:cs typeface="Times New Roman"/>
              <a:sym typeface="Times New Roman"/>
            </a:endParaRPr>
          </a:p>
        </p:txBody>
      </p:sp>
      <p:sp>
        <p:nvSpPr>
          <p:cNvPr id="246" name="Shape 24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Shape 2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Tensors filled with a specific value</a:t>
            </a:r>
            <a:endParaRPr b="1">
              <a:latin typeface="Georgia"/>
              <a:ea typeface="Georgia"/>
              <a:cs typeface="Georgia"/>
              <a:sym typeface="Georgia"/>
            </a:endParaRPr>
          </a:p>
        </p:txBody>
      </p:sp>
      <p:sp>
        <p:nvSpPr>
          <p:cNvPr id="252" name="Shape 252"/>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solidFill>
                  <a:srgbClr val="FFFFFF"/>
                </a:solidFill>
                <a:latin typeface="Consolas"/>
                <a:ea typeface="Consolas"/>
                <a:cs typeface="Consolas"/>
                <a:sym typeface="Consolas"/>
              </a:rPr>
              <a:t>tf.fill(dims, value, name=None) </a:t>
            </a:r>
            <a:endParaRPr sz="1400">
              <a:solidFill>
                <a:srgbClr val="FFFFFF"/>
              </a:solidFill>
              <a:latin typeface="Consolas"/>
              <a:ea typeface="Consolas"/>
              <a:cs typeface="Consolas"/>
              <a:sym typeface="Consolas"/>
            </a:endParaRPr>
          </a:p>
          <a:p>
            <a:pPr indent="0" lvl="0" marL="0">
              <a:spcBef>
                <a:spcPts val="1600"/>
              </a:spcBef>
              <a:spcAft>
                <a:spcPts val="0"/>
              </a:spcAft>
              <a:buNone/>
            </a:pPr>
            <a:r>
              <a:rPr lang="en" sz="1400">
                <a:latin typeface="Georgia"/>
                <a:ea typeface="Georgia"/>
                <a:cs typeface="Georgia"/>
                <a:sym typeface="Georgia"/>
              </a:rPr>
              <a:t>creates a tensor filled with a scalar value.</a:t>
            </a:r>
            <a:endParaRPr sz="1400">
              <a:latin typeface="Georgia"/>
              <a:ea typeface="Georgia"/>
              <a:cs typeface="Georgia"/>
              <a:sym typeface="Georgia"/>
            </a:endParaRPr>
          </a:p>
          <a:p>
            <a:pPr indent="0" lvl="0" marL="0">
              <a:spcBef>
                <a:spcPts val="1600"/>
              </a:spcBef>
              <a:spcAft>
                <a:spcPts val="0"/>
              </a:spcAft>
              <a:buNone/>
            </a:pPr>
            <a:r>
              <a:t/>
            </a:r>
            <a:endParaRPr sz="1400">
              <a:latin typeface="Georgia"/>
              <a:ea typeface="Georgia"/>
              <a:cs typeface="Georgia"/>
              <a:sym typeface="Georgia"/>
            </a:endParaRPr>
          </a:p>
          <a:p>
            <a:pPr indent="0" lvl="0" marL="0">
              <a:spcBef>
                <a:spcPts val="1600"/>
              </a:spcBef>
              <a:spcAft>
                <a:spcPts val="0"/>
              </a:spcAft>
              <a:buNone/>
            </a:pPr>
            <a:r>
              <a:rPr lang="en" sz="1400">
                <a:solidFill>
                  <a:srgbClr val="FFFFFF"/>
                </a:solidFill>
                <a:latin typeface="Consolas"/>
                <a:ea typeface="Consolas"/>
                <a:cs typeface="Consolas"/>
                <a:sym typeface="Consolas"/>
              </a:rPr>
              <a:t>tf.fill([2, 3], 8) ==&gt; [[8, 8, 8], [8, 8, 8]]</a:t>
            </a:r>
            <a:endParaRPr sz="1400">
              <a:solidFill>
                <a:srgbClr val="FFFFFF"/>
              </a:solidFill>
              <a:latin typeface="Consolas"/>
              <a:ea typeface="Consolas"/>
              <a:cs typeface="Consolas"/>
              <a:sym typeface="Consolas"/>
            </a:endParaRPr>
          </a:p>
          <a:p>
            <a:pPr indent="0" lvl="0" marL="0">
              <a:spcBef>
                <a:spcPts val="1600"/>
              </a:spcBef>
              <a:spcAft>
                <a:spcPts val="0"/>
              </a:spcAft>
              <a:buNone/>
            </a:pPr>
            <a:r>
              <a:t/>
            </a:r>
            <a:endParaRPr sz="1400">
              <a:latin typeface="Georgia"/>
              <a:ea typeface="Georgia"/>
              <a:cs typeface="Georgia"/>
              <a:sym typeface="Georgia"/>
            </a:endParaRPr>
          </a:p>
          <a:p>
            <a:pPr indent="0" lvl="0" marL="0" rtl="0">
              <a:spcBef>
                <a:spcPts val="1600"/>
              </a:spcBef>
              <a:spcAft>
                <a:spcPts val="0"/>
              </a:spcAft>
              <a:buNone/>
            </a:pPr>
            <a:r>
              <a:t/>
            </a:r>
            <a:endParaRPr sz="1400">
              <a:latin typeface="Georgia"/>
              <a:ea typeface="Georgia"/>
              <a:cs typeface="Georgia"/>
              <a:sym typeface="Georgia"/>
            </a:endParaRPr>
          </a:p>
          <a:p>
            <a:pPr indent="0" lvl="0" marL="0" rtl="0">
              <a:spcBef>
                <a:spcPts val="1600"/>
              </a:spcBef>
              <a:spcAft>
                <a:spcPts val="0"/>
              </a:spcAft>
              <a:buNone/>
            </a:pPr>
            <a:r>
              <a:t/>
            </a:r>
            <a:endParaRPr sz="1400">
              <a:latin typeface="Georgia"/>
              <a:ea typeface="Georgia"/>
              <a:cs typeface="Georgia"/>
              <a:sym typeface="Georgia"/>
            </a:endParaRPr>
          </a:p>
          <a:p>
            <a:pPr indent="0" lvl="0" marL="0" rtl="0">
              <a:spcBef>
                <a:spcPts val="1600"/>
              </a:spcBef>
              <a:spcAft>
                <a:spcPts val="1600"/>
              </a:spcAft>
              <a:buNone/>
            </a:pPr>
            <a:r>
              <a:t/>
            </a:r>
            <a:endParaRPr sz="1400">
              <a:latin typeface="Georgia"/>
              <a:ea typeface="Georgia"/>
              <a:cs typeface="Georgia"/>
              <a:sym typeface="Georgia"/>
            </a:endParaRPr>
          </a:p>
        </p:txBody>
      </p:sp>
      <p:sp>
        <p:nvSpPr>
          <p:cNvPr id="253" name="Shape 253"/>
          <p:cNvSpPr txBox="1"/>
          <p:nvPr/>
        </p:nvSpPr>
        <p:spPr>
          <a:xfrm>
            <a:off x="5480825" y="1924625"/>
            <a:ext cx="3079200" cy="1476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Times New Roman"/>
                <a:ea typeface="Times New Roman"/>
                <a:cs typeface="Times New Roman"/>
                <a:sym typeface="Times New Roman"/>
              </a:rPr>
              <a:t>Similar to NumPy.full</a:t>
            </a:r>
            <a:endParaRPr>
              <a:solidFill>
                <a:srgbClr val="FFFFFF"/>
              </a:solidFill>
              <a:latin typeface="Times New Roman"/>
              <a:ea typeface="Times New Roman"/>
              <a:cs typeface="Times New Roman"/>
              <a:sym typeface="Times New Roman"/>
            </a:endParaRPr>
          </a:p>
        </p:txBody>
      </p:sp>
      <p:sp>
        <p:nvSpPr>
          <p:cNvPr id="254" name="Shape 25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Shape 2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Constants as sequences</a:t>
            </a:r>
            <a:endParaRPr b="1">
              <a:latin typeface="Georgia"/>
              <a:ea typeface="Georgia"/>
              <a:cs typeface="Georgia"/>
              <a:sym typeface="Georgia"/>
            </a:endParaRPr>
          </a:p>
        </p:txBody>
      </p:sp>
      <p:sp>
        <p:nvSpPr>
          <p:cNvPr id="260" name="Shape 260"/>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a:solidFill>
                  <a:srgbClr val="FFFFFF"/>
                </a:solidFill>
                <a:latin typeface="Consolas"/>
                <a:ea typeface="Consolas"/>
                <a:cs typeface="Consolas"/>
                <a:sym typeface="Consolas"/>
              </a:rPr>
              <a:t>tf.lin_space(start, stop, num, name=None) </a:t>
            </a:r>
            <a:br>
              <a:rPr b="1" lang="en">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tf.lin_space(10.0, 13.0, 4) ==&gt; [10. 11. 12. 13.]</a:t>
            </a:r>
            <a:endParaRPr sz="1400">
              <a:solidFill>
                <a:srgbClr val="FFFFFF"/>
              </a:solidFill>
              <a:latin typeface="Consolas"/>
              <a:ea typeface="Consolas"/>
              <a:cs typeface="Consolas"/>
              <a:sym typeface="Consolas"/>
            </a:endParaRPr>
          </a:p>
          <a:p>
            <a:pPr indent="0" lvl="0" marL="0">
              <a:spcBef>
                <a:spcPts val="1600"/>
              </a:spcBef>
              <a:spcAft>
                <a:spcPts val="0"/>
              </a:spcAft>
              <a:buNone/>
            </a:pPr>
            <a:r>
              <a:t/>
            </a:r>
            <a:endParaRPr sz="1400">
              <a:solidFill>
                <a:srgbClr val="FFFFFF"/>
              </a:solidFill>
              <a:latin typeface="Consolas"/>
              <a:ea typeface="Consolas"/>
              <a:cs typeface="Consolas"/>
              <a:sym typeface="Consolas"/>
            </a:endParaRPr>
          </a:p>
          <a:p>
            <a:pPr indent="0" lvl="0" marL="0" rtl="0">
              <a:spcBef>
                <a:spcPts val="1600"/>
              </a:spcBef>
              <a:spcAft>
                <a:spcPts val="1600"/>
              </a:spcAft>
              <a:buNone/>
            </a:pPr>
            <a:r>
              <a:rPr b="1" lang="en">
                <a:solidFill>
                  <a:srgbClr val="FFFFFF"/>
                </a:solidFill>
                <a:latin typeface="Consolas"/>
                <a:ea typeface="Consolas"/>
                <a:cs typeface="Consolas"/>
                <a:sym typeface="Consolas"/>
              </a:rPr>
              <a:t>tf.range(start, limit=None, delta=1, dtype=None, name='range')</a:t>
            </a:r>
            <a:br>
              <a:rPr lang="en">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tf.range(3, 18, 3) ==&gt; [3 6 9 12 15]</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tf.range(5) ==&gt; [0 1 2 3 4]</a:t>
            </a:r>
            <a:endParaRPr sz="1400">
              <a:solidFill>
                <a:srgbClr val="FFFFFF"/>
              </a:solidFill>
              <a:latin typeface="Consolas"/>
              <a:ea typeface="Consolas"/>
              <a:cs typeface="Consolas"/>
              <a:sym typeface="Consolas"/>
            </a:endParaRPr>
          </a:p>
        </p:txBody>
      </p:sp>
      <p:sp>
        <p:nvSpPr>
          <p:cNvPr id="261" name="Shape 261"/>
          <p:cNvSpPr txBox="1"/>
          <p:nvPr/>
        </p:nvSpPr>
        <p:spPr>
          <a:xfrm>
            <a:off x="5415900" y="1152475"/>
            <a:ext cx="3362700" cy="464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FFFFFF"/>
              </a:solidFill>
              <a:latin typeface="Times New Roman"/>
              <a:ea typeface="Times New Roman"/>
              <a:cs typeface="Times New Roman"/>
              <a:sym typeface="Times New Roman"/>
            </a:endParaRPr>
          </a:p>
        </p:txBody>
      </p:sp>
      <p:sp>
        <p:nvSpPr>
          <p:cNvPr id="262" name="Shape 262"/>
          <p:cNvSpPr txBox="1"/>
          <p:nvPr/>
        </p:nvSpPr>
        <p:spPr>
          <a:xfrm>
            <a:off x="4525325" y="3191150"/>
            <a:ext cx="3865800" cy="1302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FFFFFF"/>
                </a:solidFill>
                <a:latin typeface="Times New Roman"/>
                <a:ea typeface="Times New Roman"/>
                <a:cs typeface="Times New Roman"/>
                <a:sym typeface="Times New Roman"/>
              </a:rPr>
              <a:t>NOT THE SAME AS NUMPY SEQUENCES</a:t>
            </a:r>
            <a:endParaRPr>
              <a:solidFill>
                <a:srgbClr val="FFFFFF"/>
              </a:solidFill>
              <a:latin typeface="Times New Roman"/>
              <a:ea typeface="Times New Roman"/>
              <a:cs typeface="Times New Roman"/>
              <a:sym typeface="Times New Roman"/>
            </a:endParaRPr>
          </a:p>
          <a:p>
            <a:pPr indent="0" lvl="0" marL="0">
              <a:spcBef>
                <a:spcPts val="0"/>
              </a:spcBef>
              <a:spcAft>
                <a:spcPts val="0"/>
              </a:spcAft>
              <a:buNone/>
            </a:pPr>
            <a:r>
              <a:t/>
            </a:r>
            <a:endParaRPr>
              <a:solidFill>
                <a:srgbClr val="FFFFFF"/>
              </a:solidFill>
              <a:latin typeface="Times New Roman"/>
              <a:ea typeface="Times New Roman"/>
              <a:cs typeface="Times New Roman"/>
              <a:sym typeface="Times New Roman"/>
            </a:endParaRPr>
          </a:p>
          <a:p>
            <a:pPr indent="0" lvl="0" marL="0">
              <a:spcBef>
                <a:spcPts val="0"/>
              </a:spcBef>
              <a:spcAft>
                <a:spcPts val="0"/>
              </a:spcAft>
              <a:buNone/>
            </a:pPr>
            <a:r>
              <a:rPr lang="en">
                <a:solidFill>
                  <a:srgbClr val="FFFFFF"/>
                </a:solidFill>
                <a:latin typeface="Times New Roman"/>
                <a:ea typeface="Times New Roman"/>
                <a:cs typeface="Times New Roman"/>
                <a:sym typeface="Times New Roman"/>
              </a:rPr>
              <a:t>Tensor objects are not iterable</a:t>
            </a:r>
            <a:endParaRPr>
              <a:solidFill>
                <a:srgbClr val="FFFFFF"/>
              </a:solidFill>
              <a:latin typeface="Times New Roman"/>
              <a:ea typeface="Times New Roman"/>
              <a:cs typeface="Times New Roman"/>
              <a:sym typeface="Times New Roman"/>
            </a:endParaRPr>
          </a:p>
          <a:p>
            <a:pPr indent="0" lvl="0" marL="0">
              <a:spcBef>
                <a:spcPts val="0"/>
              </a:spcBef>
              <a:spcAft>
                <a:spcPts val="0"/>
              </a:spcAft>
              <a:buNone/>
            </a:pPr>
            <a:r>
              <a:t/>
            </a:r>
            <a:endParaRPr>
              <a:solidFill>
                <a:srgbClr val="FFFFFF"/>
              </a:solidFill>
              <a:latin typeface="Times New Roman"/>
              <a:ea typeface="Times New Roman"/>
              <a:cs typeface="Times New Roman"/>
              <a:sym typeface="Times New Roman"/>
            </a:endParaRPr>
          </a:p>
          <a:p>
            <a:pPr indent="0" lvl="0" marL="0" rtl="0">
              <a:spcBef>
                <a:spcPts val="0"/>
              </a:spcBef>
              <a:spcAft>
                <a:spcPts val="0"/>
              </a:spcAft>
              <a:buNone/>
            </a:pPr>
            <a:r>
              <a:rPr lang="en">
                <a:solidFill>
                  <a:srgbClr val="FFFFFF"/>
                </a:solidFill>
                <a:latin typeface="Consolas"/>
                <a:ea typeface="Consolas"/>
                <a:cs typeface="Consolas"/>
                <a:sym typeface="Consolas"/>
              </a:rPr>
              <a:t>for _ in tf.range(4): # TypeError</a:t>
            </a:r>
            <a:endParaRPr>
              <a:solidFill>
                <a:srgbClr val="FFFFFF"/>
              </a:solidFill>
              <a:latin typeface="Consolas"/>
              <a:ea typeface="Consolas"/>
              <a:cs typeface="Consolas"/>
              <a:sym typeface="Consolas"/>
            </a:endParaRPr>
          </a:p>
        </p:txBody>
      </p:sp>
      <p:sp>
        <p:nvSpPr>
          <p:cNvPr id="263" name="Shape 26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Shape 26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Randomly Generated </a:t>
            </a:r>
            <a:r>
              <a:rPr b="1" lang="en">
                <a:latin typeface="Georgia"/>
                <a:ea typeface="Georgia"/>
                <a:cs typeface="Georgia"/>
                <a:sym typeface="Georgia"/>
              </a:rPr>
              <a:t>Constants</a:t>
            </a:r>
            <a:endParaRPr b="1">
              <a:latin typeface="Georgia"/>
              <a:ea typeface="Georgia"/>
              <a:cs typeface="Georgia"/>
              <a:sym typeface="Georgia"/>
            </a:endParaRPr>
          </a:p>
        </p:txBody>
      </p:sp>
      <p:sp>
        <p:nvSpPr>
          <p:cNvPr id="269" name="Shape 269"/>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749300" lvl="0" marL="0" rtl="0">
              <a:spcBef>
                <a:spcPts val="0"/>
              </a:spcBef>
              <a:spcAft>
                <a:spcPts val="0"/>
              </a:spcAft>
              <a:buNone/>
            </a:pPr>
            <a:r>
              <a:t/>
            </a:r>
            <a:endParaRPr sz="1400">
              <a:solidFill>
                <a:srgbClr val="FFFFFF"/>
              </a:solidFill>
              <a:latin typeface="Consolas"/>
              <a:ea typeface="Consolas"/>
              <a:cs typeface="Consolas"/>
              <a:sym typeface="Consolas"/>
            </a:endParaRPr>
          </a:p>
          <a:p>
            <a:pPr indent="749300" lvl="0" marL="0" rtl="0">
              <a:spcBef>
                <a:spcPts val="0"/>
              </a:spcBef>
              <a:spcAft>
                <a:spcPts val="0"/>
              </a:spcAft>
              <a:buNone/>
            </a:pPr>
            <a:r>
              <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tf.random_normal</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tf.truncated_normal</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tf.random_uniform</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tf.random_shuffle</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tf.random_crop</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tf.multinomial</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tf.random_gamma</a:t>
            </a:r>
            <a:endParaRPr b="1" sz="1400">
              <a:solidFill>
                <a:srgbClr val="FFFFFF"/>
              </a:solidFill>
              <a:latin typeface="Consolas"/>
              <a:ea typeface="Consolas"/>
              <a:cs typeface="Consolas"/>
              <a:sym typeface="Consolas"/>
            </a:endParaRPr>
          </a:p>
        </p:txBody>
      </p:sp>
      <p:sp>
        <p:nvSpPr>
          <p:cNvPr id="270" name="Shape 27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Shape 27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Randomly Generated Constants</a:t>
            </a:r>
            <a:endParaRPr b="1">
              <a:latin typeface="Georgia"/>
              <a:ea typeface="Georgia"/>
              <a:cs typeface="Georgia"/>
              <a:sym typeface="Georgia"/>
            </a:endParaRPr>
          </a:p>
        </p:txBody>
      </p:sp>
      <p:sp>
        <p:nvSpPr>
          <p:cNvPr id="276" name="Shape 276"/>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b="1" sz="1400">
              <a:solidFill>
                <a:schemeClr val="dk1"/>
              </a:solidFill>
              <a:latin typeface="Consolas"/>
              <a:ea typeface="Consolas"/>
              <a:cs typeface="Consolas"/>
              <a:sym typeface="Consolas"/>
            </a:endParaRPr>
          </a:p>
          <a:p>
            <a:pPr indent="0" lvl="0" marL="0" rtl="0" algn="ctr">
              <a:spcBef>
                <a:spcPts val="1600"/>
              </a:spcBef>
              <a:spcAft>
                <a:spcPts val="0"/>
              </a:spcAft>
              <a:buNone/>
            </a:pPr>
            <a:r>
              <a:t/>
            </a:r>
            <a:endParaRPr b="1" sz="1400">
              <a:solidFill>
                <a:schemeClr val="dk1"/>
              </a:solidFill>
              <a:latin typeface="Consolas"/>
              <a:ea typeface="Consolas"/>
              <a:cs typeface="Consolas"/>
              <a:sym typeface="Consolas"/>
            </a:endParaRPr>
          </a:p>
          <a:p>
            <a:pPr indent="0" lvl="0" marL="0" rtl="0" algn="ctr">
              <a:spcBef>
                <a:spcPts val="1600"/>
              </a:spcBef>
              <a:spcAft>
                <a:spcPts val="0"/>
              </a:spcAft>
              <a:buNone/>
            </a:pPr>
            <a:r>
              <a:t/>
            </a:r>
            <a:endParaRPr b="1" sz="1400">
              <a:solidFill>
                <a:schemeClr val="dk1"/>
              </a:solidFill>
              <a:latin typeface="Consolas"/>
              <a:ea typeface="Consolas"/>
              <a:cs typeface="Consolas"/>
              <a:sym typeface="Consolas"/>
            </a:endParaRPr>
          </a:p>
          <a:p>
            <a:pPr indent="0" lvl="0" marL="0" rtl="0" algn="ctr">
              <a:spcBef>
                <a:spcPts val="1600"/>
              </a:spcBef>
              <a:spcAft>
                <a:spcPts val="1600"/>
              </a:spcAft>
              <a:buNone/>
            </a:pPr>
            <a:r>
              <a:rPr b="1" lang="en">
                <a:solidFill>
                  <a:schemeClr val="dk1"/>
                </a:solidFill>
                <a:latin typeface="Consolas"/>
                <a:ea typeface="Consolas"/>
                <a:cs typeface="Consolas"/>
                <a:sym typeface="Consolas"/>
              </a:rPr>
              <a:t>tf.set_random_seed(seed)</a:t>
            </a:r>
            <a:endParaRPr b="1">
              <a:solidFill>
                <a:srgbClr val="FFFFFF"/>
              </a:solidFill>
              <a:latin typeface="Consolas"/>
              <a:ea typeface="Consolas"/>
              <a:cs typeface="Consolas"/>
              <a:sym typeface="Consolas"/>
            </a:endParaRPr>
          </a:p>
        </p:txBody>
      </p:sp>
      <p:sp>
        <p:nvSpPr>
          <p:cNvPr id="277" name="Shape 27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Shape 28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Operations</a:t>
            </a:r>
            <a:endParaRPr b="1">
              <a:latin typeface="Georgia"/>
              <a:ea typeface="Georgia"/>
              <a:cs typeface="Georgia"/>
              <a:sym typeface="Georgia"/>
            </a:endParaRPr>
          </a:p>
        </p:txBody>
      </p:sp>
      <p:pic>
        <p:nvPicPr>
          <p:cNvPr id="283" name="Shape 283"/>
          <p:cNvPicPr preferRelativeResize="0"/>
          <p:nvPr/>
        </p:nvPicPr>
        <p:blipFill>
          <a:blip r:embed="rId3">
            <a:alphaModFix/>
          </a:blip>
          <a:stretch>
            <a:fillRect/>
          </a:stretch>
        </p:blipFill>
        <p:spPr>
          <a:xfrm>
            <a:off x="0" y="1313598"/>
            <a:ext cx="9144001" cy="2747705"/>
          </a:xfrm>
          <a:prstGeom prst="rect">
            <a:avLst/>
          </a:prstGeom>
          <a:noFill/>
          <a:ln>
            <a:noFill/>
          </a:ln>
        </p:spPr>
      </p:pic>
      <p:sp>
        <p:nvSpPr>
          <p:cNvPr id="284" name="Shape 284"/>
          <p:cNvSpPr txBox="1"/>
          <p:nvPr/>
        </p:nvSpPr>
        <p:spPr>
          <a:xfrm>
            <a:off x="0" y="4778400"/>
            <a:ext cx="3578100" cy="365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100">
                <a:solidFill>
                  <a:srgbClr val="FFFFFF"/>
                </a:solidFill>
                <a:latin typeface="Times New Roman"/>
                <a:ea typeface="Times New Roman"/>
                <a:cs typeface="Times New Roman"/>
                <a:sym typeface="Times New Roman"/>
              </a:rPr>
              <a:t>Buduma. </a:t>
            </a:r>
            <a:r>
              <a:rPr i="1" lang="en" sz="1100">
                <a:solidFill>
                  <a:srgbClr val="FFFFFF"/>
                </a:solidFill>
                <a:latin typeface="Times New Roman"/>
                <a:ea typeface="Times New Roman"/>
                <a:cs typeface="Times New Roman"/>
                <a:sym typeface="Times New Roman"/>
              </a:rPr>
              <a:t>Fundamentals of Deep Learning</a:t>
            </a:r>
            <a:r>
              <a:rPr lang="en" sz="1100">
                <a:solidFill>
                  <a:srgbClr val="FFFFFF"/>
                </a:solidFill>
                <a:latin typeface="Times New Roman"/>
                <a:ea typeface="Times New Roman"/>
                <a:cs typeface="Times New Roman"/>
                <a:sym typeface="Times New Roman"/>
              </a:rPr>
              <a:t>. O’Reilly, 2017</a:t>
            </a:r>
            <a:endParaRPr sz="1100">
              <a:solidFill>
                <a:srgbClr val="FFFFFF"/>
              </a:solidFill>
              <a:latin typeface="Times New Roman"/>
              <a:ea typeface="Times New Roman"/>
              <a:cs typeface="Times New Roman"/>
              <a:sym typeface="Times New Roman"/>
            </a:endParaRPr>
          </a:p>
        </p:txBody>
      </p:sp>
      <p:sp>
        <p:nvSpPr>
          <p:cNvPr id="285" name="Shape 28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Shape 29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Arithmetic Ops</a:t>
            </a:r>
            <a:endParaRPr b="1">
              <a:latin typeface="Georgia"/>
              <a:ea typeface="Georgia"/>
              <a:cs typeface="Georgia"/>
              <a:sym typeface="Georgia"/>
            </a:endParaRPr>
          </a:p>
        </p:txBody>
      </p:sp>
      <p:sp>
        <p:nvSpPr>
          <p:cNvPr id="291" name="Shape 291"/>
          <p:cNvSpPr txBox="1"/>
          <p:nvPr/>
        </p:nvSpPr>
        <p:spPr>
          <a:xfrm>
            <a:off x="4497700" y="1378150"/>
            <a:ext cx="3503100" cy="576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Times New Roman"/>
                <a:ea typeface="Times New Roman"/>
                <a:cs typeface="Times New Roman"/>
                <a:sym typeface="Times New Roman"/>
              </a:rPr>
              <a:t>Pretty standard, quite similar to numpy.</a:t>
            </a:r>
            <a:endParaRPr>
              <a:solidFill>
                <a:srgbClr val="FFFFFF"/>
              </a:solidFill>
              <a:latin typeface="Times New Roman"/>
              <a:ea typeface="Times New Roman"/>
              <a:cs typeface="Times New Roman"/>
              <a:sym typeface="Times New Roman"/>
            </a:endParaRPr>
          </a:p>
        </p:txBody>
      </p:sp>
      <p:sp>
        <p:nvSpPr>
          <p:cNvPr id="292" name="Shape 29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pic>
        <p:nvPicPr>
          <p:cNvPr id="293" name="Shape 293"/>
          <p:cNvPicPr preferRelativeResize="0"/>
          <p:nvPr/>
        </p:nvPicPr>
        <p:blipFill>
          <a:blip r:embed="rId3">
            <a:alphaModFix/>
          </a:blip>
          <a:stretch>
            <a:fillRect/>
          </a:stretch>
        </p:blipFill>
        <p:spPr>
          <a:xfrm>
            <a:off x="1168925" y="1129475"/>
            <a:ext cx="2922627" cy="382097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Shape 29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Wizard of Div</a:t>
            </a:r>
            <a:endParaRPr b="1">
              <a:latin typeface="Georgia"/>
              <a:ea typeface="Georgia"/>
              <a:cs typeface="Georgia"/>
              <a:sym typeface="Georgia"/>
            </a:endParaRPr>
          </a:p>
        </p:txBody>
      </p:sp>
      <p:sp>
        <p:nvSpPr>
          <p:cNvPr id="299" name="Shape 29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300" name="Shape 300"/>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solidFill>
                  <a:srgbClr val="FFFFFF"/>
                </a:solidFill>
                <a:latin typeface="Consolas"/>
                <a:ea typeface="Consolas"/>
                <a:cs typeface="Consolas"/>
                <a:sym typeface="Consolas"/>
              </a:rPr>
              <a:t>a = tf.constant([2, 2], name='a')</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b = tf.constant([[0, 1], [2, 3]], name='b')</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with tf.Session() as sess:</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	print(sess.run(tf.div(b, a)))             ⇒ [[0 0] [1 1]]</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	print(sess.run(tf.divide(b, a)))          ⇒ [[0. 0.5] [1. 1.5]]</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	print(sess.run(tf.truediv(b, a)))         ⇒ [[0. 0.5] [1. 1.5]]</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	print(sess.run(tf.floordiv(b, a)))        ⇒ [[0 0] [1 1]]</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	print(sess.run(tf.realdiv(b, a)))         ⇒ # Error: only works for real values</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	print(sess.run(tf.truncatediv(b, a)))     ⇒ [[0 0] [1 1]]</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	print(sess.run(tf.floor_div(b, a)))       ⇒ [[0 0] [1 1]]</a:t>
            </a:r>
            <a:endParaRPr sz="1400">
              <a:solidFill>
                <a:srgbClr val="FFFFFF"/>
              </a:solidFill>
              <a:latin typeface="Consolas"/>
              <a:ea typeface="Consolas"/>
              <a:cs typeface="Consolas"/>
              <a:sym typeface="Consola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Shape 305"/>
          <p:cNvSpPr txBox="1"/>
          <p:nvPr>
            <p:ph idx="1" type="body"/>
          </p:nvPr>
        </p:nvSpPr>
        <p:spPr>
          <a:xfrm>
            <a:off x="311700" y="1017725"/>
            <a:ext cx="8520600" cy="392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latin typeface="Georgia"/>
                <a:ea typeface="Georgia"/>
                <a:cs typeface="Georgia"/>
                <a:sym typeface="Georgia"/>
              </a:rPr>
              <a:t>TensorFlow takes Python natives types: boolean, numeric (int, float), strings</a:t>
            </a:r>
            <a:endParaRPr sz="1400">
              <a:latin typeface="Georgia"/>
              <a:ea typeface="Georgia"/>
              <a:cs typeface="Georgia"/>
              <a:sym typeface="Georgia"/>
            </a:endParaRPr>
          </a:p>
          <a:p>
            <a:pPr indent="0" lvl="0" marL="0" rtl="0">
              <a:spcBef>
                <a:spcPts val="1600"/>
              </a:spcBef>
              <a:spcAft>
                <a:spcPts val="0"/>
              </a:spcAft>
              <a:buNone/>
            </a:pPr>
            <a:r>
              <a:rPr lang="en" sz="1400">
                <a:solidFill>
                  <a:schemeClr val="dk1"/>
                </a:solidFill>
                <a:latin typeface="Georgia"/>
                <a:ea typeface="Georgia"/>
                <a:cs typeface="Georgia"/>
                <a:sym typeface="Georgia"/>
              </a:rPr>
              <a:t>t_0 = 19 			         			# scalars are treated like 0-d tensors</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tf.zeros_like(t_0)                  			# ==&gt; 0</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tf.ones_like(t_0)                    			# ==&gt; 1</a:t>
            </a:r>
            <a:endParaRPr sz="1400">
              <a:latin typeface="Georgia"/>
              <a:ea typeface="Georgia"/>
              <a:cs typeface="Georgia"/>
              <a:sym typeface="Georgia"/>
            </a:endParaRPr>
          </a:p>
          <a:p>
            <a:pPr indent="0" lvl="0" marL="0" rtl="0">
              <a:spcBef>
                <a:spcPts val="0"/>
              </a:spcBef>
              <a:spcAft>
                <a:spcPts val="1600"/>
              </a:spcAft>
              <a:buNone/>
            </a:pPr>
            <a:r>
              <a:t/>
            </a:r>
            <a:endParaRPr sz="1400">
              <a:latin typeface="Georgia"/>
              <a:ea typeface="Georgia"/>
              <a:cs typeface="Georgia"/>
              <a:sym typeface="Georgia"/>
            </a:endParaRPr>
          </a:p>
        </p:txBody>
      </p:sp>
      <p:sp>
        <p:nvSpPr>
          <p:cNvPr id="306" name="Shape 30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TensorFlow Data Types</a:t>
            </a:r>
            <a:endParaRPr b="1">
              <a:latin typeface="Georgia"/>
              <a:ea typeface="Georgia"/>
              <a:cs typeface="Georgia"/>
              <a:sym typeface="Georgia"/>
            </a:endParaRPr>
          </a:p>
        </p:txBody>
      </p:sp>
      <p:sp>
        <p:nvSpPr>
          <p:cNvPr id="307" name="Shape 30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Shape 312"/>
          <p:cNvSpPr txBox="1"/>
          <p:nvPr>
            <p:ph idx="1" type="body"/>
          </p:nvPr>
        </p:nvSpPr>
        <p:spPr>
          <a:xfrm>
            <a:off x="311700" y="1017725"/>
            <a:ext cx="8520600" cy="392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latin typeface="Georgia"/>
                <a:ea typeface="Georgia"/>
                <a:cs typeface="Georgia"/>
                <a:sym typeface="Georgia"/>
              </a:rPr>
              <a:t>TensorFlow takes Python natives types: boolean, numeric (int, float), strings</a:t>
            </a:r>
            <a:endParaRPr sz="1400">
              <a:latin typeface="Georgia"/>
              <a:ea typeface="Georgia"/>
              <a:cs typeface="Georgia"/>
              <a:sym typeface="Georgia"/>
            </a:endParaRPr>
          </a:p>
          <a:p>
            <a:pPr indent="0" lvl="0" marL="0" rtl="0">
              <a:spcBef>
                <a:spcPts val="1600"/>
              </a:spcBef>
              <a:spcAft>
                <a:spcPts val="0"/>
              </a:spcAft>
              <a:buNone/>
            </a:pPr>
            <a:r>
              <a:rPr lang="en" sz="1400">
                <a:solidFill>
                  <a:schemeClr val="dk1"/>
                </a:solidFill>
                <a:latin typeface="Georgia"/>
                <a:ea typeface="Georgia"/>
                <a:cs typeface="Georgia"/>
                <a:sym typeface="Georgia"/>
              </a:rPr>
              <a:t>t_0 = 19 			         			# scalars are treated like 0-d tensors</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tf.zeros_like(t_0)                  			# ==&gt; 0</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tf.ones_like(t_0)                    			# ==&gt; 1</a:t>
            </a:r>
            <a:endParaRPr sz="1400">
              <a:latin typeface="Georgia"/>
              <a:ea typeface="Georgia"/>
              <a:cs typeface="Georgia"/>
              <a:sym typeface="Georgia"/>
            </a:endParaRPr>
          </a:p>
          <a:p>
            <a:pPr indent="0" lvl="0" marL="0" rtl="0">
              <a:spcBef>
                <a:spcPts val="0"/>
              </a:spcBef>
              <a:spcAft>
                <a:spcPts val="1600"/>
              </a:spcAft>
              <a:buNone/>
            </a:pPr>
            <a:r>
              <a:t/>
            </a:r>
            <a:endParaRPr sz="1400">
              <a:latin typeface="Georgia"/>
              <a:ea typeface="Georgia"/>
              <a:cs typeface="Georgia"/>
              <a:sym typeface="Georgia"/>
            </a:endParaRPr>
          </a:p>
        </p:txBody>
      </p:sp>
      <p:sp>
        <p:nvSpPr>
          <p:cNvPr id="313" name="Shape 31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TensorFlow Data Types</a:t>
            </a:r>
            <a:endParaRPr b="1">
              <a:latin typeface="Georgia"/>
              <a:ea typeface="Georgia"/>
              <a:cs typeface="Georgia"/>
              <a:sym typeface="Georgia"/>
            </a:endParaRPr>
          </a:p>
        </p:txBody>
      </p:sp>
      <p:sp>
        <p:nvSpPr>
          <p:cNvPr id="314" name="Shape 3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Agenda</a:t>
            </a:r>
            <a:endParaRPr b="1">
              <a:latin typeface="Georgia"/>
              <a:ea typeface="Georgia"/>
              <a:cs typeface="Georgia"/>
              <a:sym typeface="Georgia"/>
            </a:endParaRPr>
          </a:p>
        </p:txBody>
      </p:sp>
      <p:sp>
        <p:nvSpPr>
          <p:cNvPr id="113" name="Shape 11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Georgia"/>
                <a:ea typeface="Georgia"/>
                <a:cs typeface="Georgia"/>
                <a:sym typeface="Georgia"/>
              </a:rPr>
              <a:t>Basic operations</a:t>
            </a:r>
            <a:endParaRPr>
              <a:latin typeface="Georgia"/>
              <a:ea typeface="Georgia"/>
              <a:cs typeface="Georgia"/>
              <a:sym typeface="Georgia"/>
            </a:endParaRPr>
          </a:p>
          <a:p>
            <a:pPr indent="0" lvl="0" marL="0" rtl="0">
              <a:spcBef>
                <a:spcPts val="1600"/>
              </a:spcBef>
              <a:spcAft>
                <a:spcPts val="0"/>
              </a:spcAft>
              <a:buNone/>
            </a:pPr>
            <a:r>
              <a:rPr lang="en">
                <a:latin typeface="Georgia"/>
                <a:ea typeface="Georgia"/>
                <a:cs typeface="Georgia"/>
                <a:sym typeface="Georgia"/>
              </a:rPr>
              <a:t>Tensor types</a:t>
            </a:r>
            <a:endParaRPr>
              <a:latin typeface="Georgia"/>
              <a:ea typeface="Georgia"/>
              <a:cs typeface="Georgia"/>
              <a:sym typeface="Georgia"/>
            </a:endParaRPr>
          </a:p>
          <a:p>
            <a:pPr indent="0" lvl="0" marL="0">
              <a:spcBef>
                <a:spcPts val="1600"/>
              </a:spcBef>
              <a:spcAft>
                <a:spcPts val="0"/>
              </a:spcAft>
              <a:buNone/>
            </a:pPr>
            <a:r>
              <a:rPr lang="en">
                <a:latin typeface="Georgia"/>
                <a:ea typeface="Georgia"/>
                <a:cs typeface="Georgia"/>
                <a:sym typeface="Georgia"/>
              </a:rPr>
              <a:t>Importing data</a:t>
            </a:r>
            <a:endParaRPr>
              <a:latin typeface="Georgia"/>
              <a:ea typeface="Georgia"/>
              <a:cs typeface="Georgia"/>
              <a:sym typeface="Georgia"/>
            </a:endParaRPr>
          </a:p>
          <a:p>
            <a:pPr indent="0" lvl="0" marL="0" rtl="0">
              <a:spcBef>
                <a:spcPts val="1600"/>
              </a:spcBef>
              <a:spcAft>
                <a:spcPts val="0"/>
              </a:spcAft>
              <a:buNone/>
            </a:pPr>
            <a:r>
              <a:rPr lang="en">
                <a:latin typeface="Georgia"/>
                <a:ea typeface="Georgia"/>
                <a:cs typeface="Georgia"/>
                <a:sym typeface="Georgia"/>
              </a:rPr>
              <a:t>Lazy loading</a:t>
            </a:r>
            <a:endParaRPr>
              <a:latin typeface="Georgia"/>
              <a:ea typeface="Georgia"/>
              <a:cs typeface="Georgia"/>
              <a:sym typeface="Georgia"/>
            </a:endParaRPr>
          </a:p>
          <a:p>
            <a:pPr indent="0" lvl="0" marL="2743200" rtl="0">
              <a:spcBef>
                <a:spcPts val="1600"/>
              </a:spcBef>
              <a:spcAft>
                <a:spcPts val="1600"/>
              </a:spcAft>
              <a:buNone/>
            </a:pPr>
            <a:r>
              <a:rPr b="1" lang="en">
                <a:latin typeface="Georgia"/>
                <a:ea typeface="Georgia"/>
                <a:cs typeface="Georgia"/>
                <a:sym typeface="Georgia"/>
              </a:rPr>
              <a:t>Fun with TensorBoard!!!</a:t>
            </a:r>
            <a:endParaRPr b="1">
              <a:latin typeface="Georgia"/>
              <a:ea typeface="Georgia"/>
              <a:cs typeface="Georgia"/>
              <a:sym typeface="Georgia"/>
            </a:endParaRPr>
          </a:p>
        </p:txBody>
      </p:sp>
      <p:sp>
        <p:nvSpPr>
          <p:cNvPr id="114" name="Shape 1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pic>
        <p:nvPicPr>
          <p:cNvPr id="115" name="Shape 115"/>
          <p:cNvPicPr preferRelativeResize="0"/>
          <p:nvPr/>
        </p:nvPicPr>
        <p:blipFill>
          <a:blip r:embed="rId3">
            <a:alphaModFix/>
          </a:blip>
          <a:stretch>
            <a:fillRect/>
          </a:stretch>
        </p:blipFill>
        <p:spPr>
          <a:xfrm>
            <a:off x="5933775" y="1288075"/>
            <a:ext cx="1163700" cy="14689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Shape 319"/>
          <p:cNvSpPr txBox="1"/>
          <p:nvPr>
            <p:ph idx="1" type="body"/>
          </p:nvPr>
        </p:nvSpPr>
        <p:spPr>
          <a:xfrm>
            <a:off x="311700" y="1017725"/>
            <a:ext cx="8520600" cy="392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latin typeface="Georgia"/>
                <a:ea typeface="Georgia"/>
                <a:cs typeface="Georgia"/>
                <a:sym typeface="Georgia"/>
              </a:rPr>
              <a:t>TensorFlow takes Python natives types: boolean, numeric (int, float), strings</a:t>
            </a:r>
            <a:endParaRPr sz="1400">
              <a:latin typeface="Georgia"/>
              <a:ea typeface="Georgia"/>
              <a:cs typeface="Georgia"/>
              <a:sym typeface="Georgia"/>
            </a:endParaRPr>
          </a:p>
          <a:p>
            <a:pPr indent="0" lvl="0" marL="0" rtl="0">
              <a:spcBef>
                <a:spcPts val="1600"/>
              </a:spcBef>
              <a:spcAft>
                <a:spcPts val="0"/>
              </a:spcAft>
              <a:buNone/>
            </a:pPr>
            <a:r>
              <a:rPr lang="en" sz="1400">
                <a:solidFill>
                  <a:schemeClr val="dk1"/>
                </a:solidFill>
                <a:latin typeface="Georgia"/>
                <a:ea typeface="Georgia"/>
                <a:cs typeface="Georgia"/>
                <a:sym typeface="Georgia"/>
              </a:rPr>
              <a:t>t_0 = 19 			         			# scalars are treated like 0-d tensors</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tf.zeros_like(t_0)                  			# ==&gt; 0</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tf.ones_like(t_0)                    			# ==&gt; 1</a:t>
            </a:r>
            <a:endParaRPr sz="1400">
              <a:solidFill>
                <a:schemeClr val="dk1"/>
              </a:solidFill>
              <a:latin typeface="Georgia"/>
              <a:ea typeface="Georgia"/>
              <a:cs typeface="Georgia"/>
              <a:sym typeface="Georgia"/>
            </a:endParaRPr>
          </a:p>
          <a:p>
            <a:pPr indent="0" lvl="0" marL="0" rtl="0">
              <a:spcBef>
                <a:spcPts val="0"/>
              </a:spcBef>
              <a:spcAft>
                <a:spcPts val="0"/>
              </a:spcAft>
              <a:buNone/>
            </a:pPr>
            <a:r>
              <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t_1 = [b"apple", b"peach", b"grape"] 	# 1-d arrays are treated like 1-d tensors</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tf.zeros_like(t_1)                   			# ==&gt; ?????</a:t>
            </a:r>
            <a:endParaRPr sz="1400">
              <a:latin typeface="Georgia"/>
              <a:ea typeface="Georgia"/>
              <a:cs typeface="Georgia"/>
              <a:sym typeface="Georgia"/>
            </a:endParaRPr>
          </a:p>
        </p:txBody>
      </p:sp>
      <p:sp>
        <p:nvSpPr>
          <p:cNvPr id="320" name="Shape 3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TensorFlow Data Types</a:t>
            </a:r>
            <a:endParaRPr b="1">
              <a:latin typeface="Georgia"/>
              <a:ea typeface="Georgia"/>
              <a:cs typeface="Georgia"/>
              <a:sym typeface="Georgia"/>
            </a:endParaRPr>
          </a:p>
        </p:txBody>
      </p:sp>
      <p:sp>
        <p:nvSpPr>
          <p:cNvPr id="321" name="Shape 3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Shape 326"/>
          <p:cNvSpPr txBox="1"/>
          <p:nvPr>
            <p:ph idx="1" type="body"/>
          </p:nvPr>
        </p:nvSpPr>
        <p:spPr>
          <a:xfrm>
            <a:off x="311700" y="1017725"/>
            <a:ext cx="8520600" cy="392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latin typeface="Georgia"/>
                <a:ea typeface="Georgia"/>
                <a:cs typeface="Georgia"/>
                <a:sym typeface="Georgia"/>
              </a:rPr>
              <a:t>TensorFlow takes Python natives types: boolean, numeric (int, float), strings</a:t>
            </a:r>
            <a:endParaRPr sz="1400">
              <a:latin typeface="Georgia"/>
              <a:ea typeface="Georgia"/>
              <a:cs typeface="Georgia"/>
              <a:sym typeface="Georgia"/>
            </a:endParaRPr>
          </a:p>
          <a:p>
            <a:pPr indent="0" lvl="0" marL="0" rtl="0">
              <a:spcBef>
                <a:spcPts val="1600"/>
              </a:spcBef>
              <a:spcAft>
                <a:spcPts val="0"/>
              </a:spcAft>
              <a:buNone/>
            </a:pPr>
            <a:r>
              <a:rPr lang="en" sz="1400">
                <a:solidFill>
                  <a:schemeClr val="dk1"/>
                </a:solidFill>
                <a:latin typeface="Georgia"/>
                <a:ea typeface="Georgia"/>
                <a:cs typeface="Georgia"/>
                <a:sym typeface="Georgia"/>
              </a:rPr>
              <a:t>t_0 = 19 			         			# scalars are treated like 0-d tensors</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tf.zeros_like(t_0)                  			# ==&gt; 0</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tf.ones_like(t_0)                    			# ==&gt; 1</a:t>
            </a:r>
            <a:endParaRPr sz="1400">
              <a:solidFill>
                <a:schemeClr val="dk1"/>
              </a:solidFill>
              <a:latin typeface="Georgia"/>
              <a:ea typeface="Georgia"/>
              <a:cs typeface="Georgia"/>
              <a:sym typeface="Georgia"/>
            </a:endParaRPr>
          </a:p>
          <a:p>
            <a:pPr indent="0" lvl="0" marL="0" rtl="0">
              <a:spcBef>
                <a:spcPts val="0"/>
              </a:spcBef>
              <a:spcAft>
                <a:spcPts val="0"/>
              </a:spcAft>
              <a:buNone/>
            </a:pPr>
            <a:r>
              <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t_1 = [b"apple", b"peach", b"grape"] 	# 1-d arrays are treated like 1-d tensors</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tf.zeros_like(t_1)                   			# ==&gt; [b'' b'' b'']</a:t>
            </a:r>
            <a:endParaRPr sz="1400">
              <a:latin typeface="Georgia"/>
              <a:ea typeface="Georgia"/>
              <a:cs typeface="Georgia"/>
              <a:sym typeface="Georgia"/>
            </a:endParaRPr>
          </a:p>
          <a:p>
            <a:pPr indent="0" lvl="0" marL="0" rtl="0">
              <a:spcBef>
                <a:spcPts val="0"/>
              </a:spcBef>
              <a:spcAft>
                <a:spcPts val="1600"/>
              </a:spcAft>
              <a:buNone/>
            </a:pPr>
            <a:r>
              <a:t/>
            </a:r>
            <a:endParaRPr sz="1400">
              <a:latin typeface="Georgia"/>
              <a:ea typeface="Georgia"/>
              <a:cs typeface="Georgia"/>
              <a:sym typeface="Georgia"/>
            </a:endParaRPr>
          </a:p>
        </p:txBody>
      </p:sp>
      <p:sp>
        <p:nvSpPr>
          <p:cNvPr id="327" name="Shape 3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TensorFlow Data Types</a:t>
            </a:r>
            <a:endParaRPr b="1">
              <a:latin typeface="Georgia"/>
              <a:ea typeface="Georgia"/>
              <a:cs typeface="Georgia"/>
              <a:sym typeface="Georgia"/>
            </a:endParaRPr>
          </a:p>
        </p:txBody>
      </p:sp>
      <p:sp>
        <p:nvSpPr>
          <p:cNvPr id="328" name="Shape 3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sp>
        <p:nvSpPr>
          <p:cNvPr id="333" name="Shape 333"/>
          <p:cNvSpPr txBox="1"/>
          <p:nvPr>
            <p:ph idx="1" type="body"/>
          </p:nvPr>
        </p:nvSpPr>
        <p:spPr>
          <a:xfrm>
            <a:off x="311700" y="1017725"/>
            <a:ext cx="8520600" cy="392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latin typeface="Georgia"/>
                <a:ea typeface="Georgia"/>
                <a:cs typeface="Georgia"/>
                <a:sym typeface="Georgia"/>
              </a:rPr>
              <a:t>TensorFlow takes Python natives types: boolean, numeric (int, float), strings</a:t>
            </a:r>
            <a:endParaRPr sz="1400">
              <a:latin typeface="Georgia"/>
              <a:ea typeface="Georgia"/>
              <a:cs typeface="Georgia"/>
              <a:sym typeface="Georgia"/>
            </a:endParaRPr>
          </a:p>
          <a:p>
            <a:pPr indent="0" lvl="0" marL="0" rtl="0">
              <a:spcBef>
                <a:spcPts val="1600"/>
              </a:spcBef>
              <a:spcAft>
                <a:spcPts val="0"/>
              </a:spcAft>
              <a:buNone/>
            </a:pPr>
            <a:r>
              <a:rPr lang="en" sz="1400">
                <a:solidFill>
                  <a:schemeClr val="dk1"/>
                </a:solidFill>
                <a:latin typeface="Georgia"/>
                <a:ea typeface="Georgia"/>
                <a:cs typeface="Georgia"/>
                <a:sym typeface="Georgia"/>
              </a:rPr>
              <a:t>t_0 = 19 			         			# scalars are treated like 0-d tensors</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tf.zeros_like(t_0)                  			# ==&gt; 0</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tf.ones_like(t_0)                    			# ==&gt; 1</a:t>
            </a:r>
            <a:endParaRPr sz="1400">
              <a:solidFill>
                <a:schemeClr val="dk1"/>
              </a:solidFill>
              <a:latin typeface="Georgia"/>
              <a:ea typeface="Georgia"/>
              <a:cs typeface="Georgia"/>
              <a:sym typeface="Georgia"/>
            </a:endParaRPr>
          </a:p>
          <a:p>
            <a:pPr indent="0" lvl="0" marL="0" rtl="0">
              <a:spcBef>
                <a:spcPts val="0"/>
              </a:spcBef>
              <a:spcAft>
                <a:spcPts val="0"/>
              </a:spcAft>
              <a:buNone/>
            </a:pPr>
            <a:r>
              <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t_1 = [b"apple", b"peach", b"grape"] 	# 1-d arrays are treated like 1-d tensors</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tf.zeros_like(t_1)                   			# ==&gt; [b'' b'' b'']</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tf.ones_like(t_1)                    			# ==&gt; ?????</a:t>
            </a:r>
            <a:endParaRPr sz="1400">
              <a:latin typeface="Georgia"/>
              <a:ea typeface="Georgia"/>
              <a:cs typeface="Georgia"/>
              <a:sym typeface="Georgia"/>
            </a:endParaRPr>
          </a:p>
          <a:p>
            <a:pPr indent="0" lvl="0" marL="0" rtl="0">
              <a:spcBef>
                <a:spcPts val="0"/>
              </a:spcBef>
              <a:spcAft>
                <a:spcPts val="1600"/>
              </a:spcAft>
              <a:buNone/>
            </a:pPr>
            <a:r>
              <a:t/>
            </a:r>
            <a:endParaRPr sz="1400">
              <a:latin typeface="Georgia"/>
              <a:ea typeface="Georgia"/>
              <a:cs typeface="Georgia"/>
              <a:sym typeface="Georgia"/>
            </a:endParaRPr>
          </a:p>
        </p:txBody>
      </p:sp>
      <p:sp>
        <p:nvSpPr>
          <p:cNvPr id="334" name="Shape 3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TensorFlow Data Types</a:t>
            </a:r>
            <a:endParaRPr b="1">
              <a:latin typeface="Georgia"/>
              <a:ea typeface="Georgia"/>
              <a:cs typeface="Georgia"/>
              <a:sym typeface="Georgia"/>
            </a:endParaRPr>
          </a:p>
        </p:txBody>
      </p:sp>
      <p:sp>
        <p:nvSpPr>
          <p:cNvPr id="335" name="Shape 3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Shape 340"/>
          <p:cNvSpPr txBox="1"/>
          <p:nvPr>
            <p:ph idx="1" type="body"/>
          </p:nvPr>
        </p:nvSpPr>
        <p:spPr>
          <a:xfrm>
            <a:off x="311700" y="1017725"/>
            <a:ext cx="8520600" cy="392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latin typeface="Georgia"/>
                <a:ea typeface="Georgia"/>
                <a:cs typeface="Georgia"/>
                <a:sym typeface="Georgia"/>
              </a:rPr>
              <a:t>TensorFlow takes Python natives types: boolean, numeric (int, float), strings</a:t>
            </a:r>
            <a:endParaRPr sz="1400">
              <a:latin typeface="Georgia"/>
              <a:ea typeface="Georgia"/>
              <a:cs typeface="Georgia"/>
              <a:sym typeface="Georgia"/>
            </a:endParaRPr>
          </a:p>
          <a:p>
            <a:pPr indent="0" lvl="0" marL="0" rtl="0">
              <a:spcBef>
                <a:spcPts val="1600"/>
              </a:spcBef>
              <a:spcAft>
                <a:spcPts val="0"/>
              </a:spcAft>
              <a:buNone/>
            </a:pPr>
            <a:r>
              <a:rPr lang="en" sz="1400">
                <a:solidFill>
                  <a:schemeClr val="dk1"/>
                </a:solidFill>
                <a:latin typeface="Georgia"/>
                <a:ea typeface="Georgia"/>
                <a:cs typeface="Georgia"/>
                <a:sym typeface="Georgia"/>
              </a:rPr>
              <a:t>t_0 = 19 			         			# scalars are treated like 0-d tensors</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tf.zeros_like(t_0)                  			# ==&gt; 0</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tf.ones_like(t_0)                    			# ==&gt; 1</a:t>
            </a:r>
            <a:endParaRPr sz="1400">
              <a:solidFill>
                <a:schemeClr val="dk1"/>
              </a:solidFill>
              <a:latin typeface="Georgia"/>
              <a:ea typeface="Georgia"/>
              <a:cs typeface="Georgia"/>
              <a:sym typeface="Georgia"/>
            </a:endParaRPr>
          </a:p>
          <a:p>
            <a:pPr indent="0" lvl="0" marL="0" rtl="0">
              <a:spcBef>
                <a:spcPts val="0"/>
              </a:spcBef>
              <a:spcAft>
                <a:spcPts val="0"/>
              </a:spcAft>
              <a:buNone/>
            </a:pPr>
            <a:r>
              <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t_1 = [b"apple", b"peach", b"grape"] 	# 1-d arrays are treated like 1-d tensors</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tf.zeros_like(t_1)                   			# ==&gt; [b'' b'' b'']</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tf.ones_like(t_1)                    			# ==&gt; TypeError: Expected string, got 1 of type 'int' instead.</a:t>
            </a:r>
            <a:endParaRPr sz="1400">
              <a:latin typeface="Georgia"/>
              <a:ea typeface="Georgia"/>
              <a:cs typeface="Georgia"/>
              <a:sym typeface="Georgia"/>
            </a:endParaRPr>
          </a:p>
          <a:p>
            <a:pPr indent="0" lvl="0" marL="0" rtl="0">
              <a:spcBef>
                <a:spcPts val="0"/>
              </a:spcBef>
              <a:spcAft>
                <a:spcPts val="1600"/>
              </a:spcAft>
              <a:buNone/>
            </a:pPr>
            <a:r>
              <a:t/>
            </a:r>
            <a:endParaRPr sz="1400">
              <a:latin typeface="Georgia"/>
              <a:ea typeface="Georgia"/>
              <a:cs typeface="Georgia"/>
              <a:sym typeface="Georgia"/>
            </a:endParaRPr>
          </a:p>
        </p:txBody>
      </p:sp>
      <p:sp>
        <p:nvSpPr>
          <p:cNvPr id="341" name="Shape 3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TensorFlow Data Types</a:t>
            </a:r>
            <a:endParaRPr b="1">
              <a:latin typeface="Georgia"/>
              <a:ea typeface="Georgia"/>
              <a:cs typeface="Georgia"/>
              <a:sym typeface="Georgia"/>
            </a:endParaRPr>
          </a:p>
        </p:txBody>
      </p:sp>
      <p:sp>
        <p:nvSpPr>
          <p:cNvPr id="342" name="Shape 34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Shape 347"/>
          <p:cNvSpPr txBox="1"/>
          <p:nvPr>
            <p:ph idx="1" type="body"/>
          </p:nvPr>
        </p:nvSpPr>
        <p:spPr>
          <a:xfrm>
            <a:off x="311700" y="1017725"/>
            <a:ext cx="8520600" cy="392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latin typeface="Georgia"/>
                <a:ea typeface="Georgia"/>
                <a:cs typeface="Georgia"/>
                <a:sym typeface="Georgia"/>
              </a:rPr>
              <a:t>TensorFlow takes Python natives types: boolean, numeric (int, float), strings</a:t>
            </a:r>
            <a:endParaRPr sz="1400">
              <a:latin typeface="Georgia"/>
              <a:ea typeface="Georgia"/>
              <a:cs typeface="Georgia"/>
              <a:sym typeface="Georgia"/>
            </a:endParaRPr>
          </a:p>
          <a:p>
            <a:pPr indent="0" lvl="0" marL="0" rtl="0">
              <a:spcBef>
                <a:spcPts val="1600"/>
              </a:spcBef>
              <a:spcAft>
                <a:spcPts val="0"/>
              </a:spcAft>
              <a:buNone/>
            </a:pPr>
            <a:r>
              <a:rPr lang="en" sz="1400">
                <a:solidFill>
                  <a:schemeClr val="dk1"/>
                </a:solidFill>
                <a:latin typeface="Georgia"/>
                <a:ea typeface="Georgia"/>
                <a:cs typeface="Georgia"/>
                <a:sym typeface="Georgia"/>
              </a:rPr>
              <a:t>t_0 = 19 			         			# scalars are treated like 0-d tensors</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tf.zeros_like(t_0)                  			# ==&gt; 0</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tf.ones_like(t_0)                    			# ==&gt; 1</a:t>
            </a:r>
            <a:endParaRPr sz="1400">
              <a:solidFill>
                <a:schemeClr val="dk1"/>
              </a:solidFill>
              <a:latin typeface="Georgia"/>
              <a:ea typeface="Georgia"/>
              <a:cs typeface="Georgia"/>
              <a:sym typeface="Georgia"/>
            </a:endParaRPr>
          </a:p>
          <a:p>
            <a:pPr indent="0" lvl="0" marL="0" rtl="0">
              <a:spcBef>
                <a:spcPts val="0"/>
              </a:spcBef>
              <a:spcAft>
                <a:spcPts val="0"/>
              </a:spcAft>
              <a:buNone/>
            </a:pPr>
            <a:r>
              <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t_1 = [b"apple", b"peach", b"grape"] 	# 1-d arrays are treated like 1-d tensors</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tf.zeros_like(t_1)                   			# ==&gt; [b'' b'' b'']</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tf.ones_like(t_1)                    			# ==&gt; TypeError: Expected string, got 1 of type 'int' instead.</a:t>
            </a:r>
            <a:endParaRPr sz="1400">
              <a:solidFill>
                <a:schemeClr val="dk1"/>
              </a:solidFill>
              <a:latin typeface="Georgia"/>
              <a:ea typeface="Georgia"/>
              <a:cs typeface="Georgia"/>
              <a:sym typeface="Georgia"/>
            </a:endParaRPr>
          </a:p>
          <a:p>
            <a:pPr indent="0" lvl="0" marL="0" rtl="0">
              <a:spcBef>
                <a:spcPts val="0"/>
              </a:spcBef>
              <a:spcAft>
                <a:spcPts val="0"/>
              </a:spcAft>
              <a:buNone/>
            </a:pPr>
            <a:r>
              <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t_2 = [[True, False, False],</a:t>
            </a:r>
            <a:endParaRPr sz="1400">
              <a:solidFill>
                <a:schemeClr val="dk1"/>
              </a:solidFill>
              <a:latin typeface="Georgia"/>
              <a:ea typeface="Georgia"/>
              <a:cs typeface="Georgia"/>
              <a:sym typeface="Georgia"/>
            </a:endParaRPr>
          </a:p>
          <a:p>
            <a:pPr indent="0" lvl="0" marL="457200" rtl="0">
              <a:spcBef>
                <a:spcPts val="0"/>
              </a:spcBef>
              <a:spcAft>
                <a:spcPts val="0"/>
              </a:spcAft>
              <a:buNone/>
            </a:pPr>
            <a:r>
              <a:rPr lang="en" sz="1400">
                <a:solidFill>
                  <a:schemeClr val="dk1"/>
                </a:solidFill>
                <a:latin typeface="Georgia"/>
                <a:ea typeface="Georgia"/>
                <a:cs typeface="Georgia"/>
                <a:sym typeface="Georgia"/>
              </a:rPr>
              <a:t>  [False, False, True],</a:t>
            </a:r>
            <a:endParaRPr sz="1400">
              <a:solidFill>
                <a:schemeClr val="dk1"/>
              </a:solidFill>
              <a:latin typeface="Georgia"/>
              <a:ea typeface="Georgia"/>
              <a:cs typeface="Georgia"/>
              <a:sym typeface="Georgia"/>
            </a:endParaRPr>
          </a:p>
          <a:p>
            <a:pPr indent="0" lvl="0" marL="457200" rtl="0">
              <a:spcBef>
                <a:spcPts val="0"/>
              </a:spcBef>
              <a:spcAft>
                <a:spcPts val="0"/>
              </a:spcAft>
              <a:buNone/>
            </a:pPr>
            <a:r>
              <a:rPr lang="en" sz="1400">
                <a:solidFill>
                  <a:schemeClr val="dk1"/>
                </a:solidFill>
                <a:latin typeface="Georgia"/>
                <a:ea typeface="Georgia"/>
                <a:cs typeface="Georgia"/>
                <a:sym typeface="Georgia"/>
              </a:rPr>
              <a:t>  [False, True, False]]         		# 2-d arrays are treated like 2-d tensors</a:t>
            </a:r>
            <a:endParaRPr sz="1400">
              <a:solidFill>
                <a:schemeClr val="dk1"/>
              </a:solidFill>
              <a:latin typeface="Georgia"/>
              <a:ea typeface="Georgia"/>
              <a:cs typeface="Georgia"/>
              <a:sym typeface="Georgia"/>
            </a:endParaRPr>
          </a:p>
          <a:p>
            <a:pPr indent="0" lvl="0" marL="0" rtl="0">
              <a:spcBef>
                <a:spcPts val="0"/>
              </a:spcBef>
              <a:spcAft>
                <a:spcPts val="0"/>
              </a:spcAft>
              <a:buNone/>
            </a:pPr>
            <a:r>
              <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tf.zeros_like(t_2)                   			# ==&gt; ?????</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tf.ones_like(t_2)                    			# ==&gt; ?????</a:t>
            </a:r>
            <a:endParaRPr sz="1400">
              <a:latin typeface="Georgia"/>
              <a:ea typeface="Georgia"/>
              <a:cs typeface="Georgia"/>
              <a:sym typeface="Georgia"/>
            </a:endParaRPr>
          </a:p>
          <a:p>
            <a:pPr indent="0" lvl="0" marL="0" rtl="0">
              <a:spcBef>
                <a:spcPts val="0"/>
              </a:spcBef>
              <a:spcAft>
                <a:spcPts val="1600"/>
              </a:spcAft>
              <a:buNone/>
            </a:pPr>
            <a:r>
              <a:t/>
            </a:r>
            <a:endParaRPr sz="1400">
              <a:latin typeface="Georgia"/>
              <a:ea typeface="Georgia"/>
              <a:cs typeface="Georgia"/>
              <a:sym typeface="Georgia"/>
            </a:endParaRPr>
          </a:p>
        </p:txBody>
      </p:sp>
      <p:sp>
        <p:nvSpPr>
          <p:cNvPr id="348" name="Shape 3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TensorFlow Data Types</a:t>
            </a:r>
            <a:endParaRPr b="1">
              <a:latin typeface="Georgia"/>
              <a:ea typeface="Georgia"/>
              <a:cs typeface="Georgia"/>
              <a:sym typeface="Georgia"/>
            </a:endParaRPr>
          </a:p>
        </p:txBody>
      </p:sp>
      <p:sp>
        <p:nvSpPr>
          <p:cNvPr id="349" name="Shape 3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Shape 354"/>
          <p:cNvSpPr txBox="1"/>
          <p:nvPr>
            <p:ph idx="1" type="body"/>
          </p:nvPr>
        </p:nvSpPr>
        <p:spPr>
          <a:xfrm>
            <a:off x="311700" y="1017725"/>
            <a:ext cx="8520600" cy="392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latin typeface="Georgia"/>
                <a:ea typeface="Georgia"/>
                <a:cs typeface="Georgia"/>
                <a:sym typeface="Georgia"/>
              </a:rPr>
              <a:t>TensorFlow takes Python natives types: boolean, numeric (int, float), strings</a:t>
            </a:r>
            <a:endParaRPr sz="1400">
              <a:latin typeface="Georgia"/>
              <a:ea typeface="Georgia"/>
              <a:cs typeface="Georgia"/>
              <a:sym typeface="Georgia"/>
            </a:endParaRPr>
          </a:p>
          <a:p>
            <a:pPr indent="0" lvl="0" marL="0" rtl="0">
              <a:spcBef>
                <a:spcPts val="1600"/>
              </a:spcBef>
              <a:spcAft>
                <a:spcPts val="0"/>
              </a:spcAft>
              <a:buNone/>
            </a:pPr>
            <a:r>
              <a:rPr lang="en" sz="1400">
                <a:solidFill>
                  <a:schemeClr val="dk1"/>
                </a:solidFill>
                <a:latin typeface="Georgia"/>
                <a:ea typeface="Georgia"/>
                <a:cs typeface="Georgia"/>
                <a:sym typeface="Georgia"/>
              </a:rPr>
              <a:t>t_0 = 19 			         			# scalars are treated like 0-d tensors</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tf.zeros_like(t_0)                  			# ==&gt; 0</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tf.ones_like(t_0)                    			# ==&gt; 1</a:t>
            </a:r>
            <a:endParaRPr sz="1400">
              <a:solidFill>
                <a:schemeClr val="dk1"/>
              </a:solidFill>
              <a:latin typeface="Georgia"/>
              <a:ea typeface="Georgia"/>
              <a:cs typeface="Georgia"/>
              <a:sym typeface="Georgia"/>
            </a:endParaRPr>
          </a:p>
          <a:p>
            <a:pPr indent="0" lvl="0" marL="0" rtl="0">
              <a:spcBef>
                <a:spcPts val="0"/>
              </a:spcBef>
              <a:spcAft>
                <a:spcPts val="0"/>
              </a:spcAft>
              <a:buNone/>
            </a:pPr>
            <a:r>
              <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t_1 = [b"apple", b"peach", b"grape"] 	# 1-d arrays are treated like 1-d tensors</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tf.zeros_like(t_1)                   			# ==&gt; [b'' b'' b'']</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tf.ones_like(t_1)                    			# ==&gt; TypeError: Expected string, got 1 of type 'int' instead.</a:t>
            </a:r>
            <a:endParaRPr sz="1400">
              <a:solidFill>
                <a:schemeClr val="dk1"/>
              </a:solidFill>
              <a:latin typeface="Georgia"/>
              <a:ea typeface="Georgia"/>
              <a:cs typeface="Georgia"/>
              <a:sym typeface="Georgia"/>
            </a:endParaRPr>
          </a:p>
          <a:p>
            <a:pPr indent="0" lvl="0" marL="0" rtl="0">
              <a:spcBef>
                <a:spcPts val="0"/>
              </a:spcBef>
              <a:spcAft>
                <a:spcPts val="0"/>
              </a:spcAft>
              <a:buNone/>
            </a:pPr>
            <a:r>
              <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t_2 = [[True, False, False],</a:t>
            </a:r>
            <a:endParaRPr sz="1400">
              <a:solidFill>
                <a:schemeClr val="dk1"/>
              </a:solidFill>
              <a:latin typeface="Georgia"/>
              <a:ea typeface="Georgia"/>
              <a:cs typeface="Georgia"/>
              <a:sym typeface="Georgia"/>
            </a:endParaRPr>
          </a:p>
          <a:p>
            <a:pPr indent="0" lvl="0" marL="457200" rtl="0">
              <a:spcBef>
                <a:spcPts val="0"/>
              </a:spcBef>
              <a:spcAft>
                <a:spcPts val="0"/>
              </a:spcAft>
              <a:buNone/>
            </a:pPr>
            <a:r>
              <a:rPr lang="en" sz="1400">
                <a:solidFill>
                  <a:schemeClr val="dk1"/>
                </a:solidFill>
                <a:latin typeface="Georgia"/>
                <a:ea typeface="Georgia"/>
                <a:cs typeface="Georgia"/>
                <a:sym typeface="Georgia"/>
              </a:rPr>
              <a:t>  [False, False, True],</a:t>
            </a:r>
            <a:endParaRPr sz="1400">
              <a:solidFill>
                <a:schemeClr val="dk1"/>
              </a:solidFill>
              <a:latin typeface="Georgia"/>
              <a:ea typeface="Georgia"/>
              <a:cs typeface="Georgia"/>
              <a:sym typeface="Georgia"/>
            </a:endParaRPr>
          </a:p>
          <a:p>
            <a:pPr indent="0" lvl="0" marL="457200" rtl="0">
              <a:spcBef>
                <a:spcPts val="0"/>
              </a:spcBef>
              <a:spcAft>
                <a:spcPts val="0"/>
              </a:spcAft>
              <a:buNone/>
            </a:pPr>
            <a:r>
              <a:rPr lang="en" sz="1400">
                <a:solidFill>
                  <a:schemeClr val="dk1"/>
                </a:solidFill>
                <a:latin typeface="Georgia"/>
                <a:ea typeface="Georgia"/>
                <a:cs typeface="Georgia"/>
                <a:sym typeface="Georgia"/>
              </a:rPr>
              <a:t>  [False, True, False]]         		# 2-d arrays are treated like 2-d tensors</a:t>
            </a:r>
            <a:endParaRPr sz="1400">
              <a:solidFill>
                <a:schemeClr val="dk1"/>
              </a:solidFill>
              <a:latin typeface="Georgia"/>
              <a:ea typeface="Georgia"/>
              <a:cs typeface="Georgia"/>
              <a:sym typeface="Georgia"/>
            </a:endParaRPr>
          </a:p>
          <a:p>
            <a:pPr indent="0" lvl="0" marL="0" rtl="0">
              <a:spcBef>
                <a:spcPts val="0"/>
              </a:spcBef>
              <a:spcAft>
                <a:spcPts val="0"/>
              </a:spcAft>
              <a:buNone/>
            </a:pPr>
            <a:r>
              <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tf.zeros_like(t_2)                   			# ==&gt; 3x3 tensor, all elements are False</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tf.ones_like(t_2)                    			# ==&gt; 3x3 tensor, all elements are True</a:t>
            </a:r>
            <a:endParaRPr sz="1400">
              <a:latin typeface="Georgia"/>
              <a:ea typeface="Georgia"/>
              <a:cs typeface="Georgia"/>
              <a:sym typeface="Georgia"/>
            </a:endParaRPr>
          </a:p>
          <a:p>
            <a:pPr indent="0" lvl="0" marL="0" rtl="0">
              <a:spcBef>
                <a:spcPts val="0"/>
              </a:spcBef>
              <a:spcAft>
                <a:spcPts val="1600"/>
              </a:spcAft>
              <a:buNone/>
            </a:pPr>
            <a:r>
              <a:t/>
            </a:r>
            <a:endParaRPr sz="1400">
              <a:latin typeface="Georgia"/>
              <a:ea typeface="Georgia"/>
              <a:cs typeface="Georgia"/>
              <a:sym typeface="Georgia"/>
            </a:endParaRPr>
          </a:p>
        </p:txBody>
      </p:sp>
      <p:sp>
        <p:nvSpPr>
          <p:cNvPr id="355" name="Shape 3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TensorFlow Data Types</a:t>
            </a:r>
            <a:endParaRPr b="1">
              <a:latin typeface="Georgia"/>
              <a:ea typeface="Georgia"/>
              <a:cs typeface="Georgia"/>
              <a:sym typeface="Georgia"/>
            </a:endParaRPr>
          </a:p>
        </p:txBody>
      </p:sp>
      <p:sp>
        <p:nvSpPr>
          <p:cNvPr id="356" name="Shape 35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Shape 36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TensorFlow Data Types</a:t>
            </a:r>
            <a:endParaRPr b="1">
              <a:latin typeface="Georgia"/>
              <a:ea typeface="Georgia"/>
              <a:cs typeface="Georgia"/>
              <a:sym typeface="Georgia"/>
            </a:endParaRPr>
          </a:p>
        </p:txBody>
      </p:sp>
      <p:sp>
        <p:nvSpPr>
          <p:cNvPr id="362" name="Shape 36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pic>
        <p:nvPicPr>
          <p:cNvPr id="363" name="Shape 363"/>
          <p:cNvPicPr preferRelativeResize="0"/>
          <p:nvPr/>
        </p:nvPicPr>
        <p:blipFill>
          <a:blip r:embed="rId3">
            <a:alphaModFix/>
          </a:blip>
          <a:stretch>
            <a:fillRect/>
          </a:stretch>
        </p:blipFill>
        <p:spPr>
          <a:xfrm>
            <a:off x="3151050" y="1149875"/>
            <a:ext cx="2381085" cy="3820974"/>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7" name="Shape 367"/>
        <p:cNvGrpSpPr/>
        <p:nvPr/>
      </p:nvGrpSpPr>
      <p:grpSpPr>
        <a:xfrm>
          <a:off x="0" y="0"/>
          <a:ext cx="0" cy="0"/>
          <a:chOff x="0" y="0"/>
          <a:chExt cx="0" cy="0"/>
        </a:xfrm>
      </p:grpSpPr>
      <p:sp>
        <p:nvSpPr>
          <p:cNvPr id="368" name="Shape 368"/>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latin typeface="Georgia"/>
                <a:ea typeface="Georgia"/>
                <a:cs typeface="Georgia"/>
                <a:sym typeface="Georgia"/>
              </a:rPr>
              <a:t>TensorFlow integrates seamlessly with NumPy</a:t>
            </a:r>
            <a:endParaRPr sz="1400">
              <a:latin typeface="Georgia"/>
              <a:ea typeface="Georgia"/>
              <a:cs typeface="Georgia"/>
              <a:sym typeface="Georgia"/>
            </a:endParaRPr>
          </a:p>
          <a:p>
            <a:pPr indent="0" lvl="0" marL="0" rtl="0">
              <a:spcBef>
                <a:spcPts val="1600"/>
              </a:spcBef>
              <a:spcAft>
                <a:spcPts val="0"/>
              </a:spcAft>
              <a:buNone/>
            </a:pPr>
            <a:r>
              <a:rPr lang="en" sz="1200">
                <a:solidFill>
                  <a:srgbClr val="FFFFFF"/>
                </a:solidFill>
                <a:latin typeface="Consolas"/>
                <a:ea typeface="Consolas"/>
                <a:cs typeface="Consolas"/>
                <a:sym typeface="Consolas"/>
              </a:rPr>
              <a:t>tf.int32 == np.int32 			# </a:t>
            </a:r>
            <a:r>
              <a:rPr lang="en" sz="1200">
                <a:solidFill>
                  <a:schemeClr val="dk1"/>
                </a:solidFill>
                <a:latin typeface="Consolas"/>
                <a:ea typeface="Consolas"/>
                <a:cs typeface="Consolas"/>
                <a:sym typeface="Consolas"/>
              </a:rPr>
              <a:t>⇒</a:t>
            </a:r>
            <a:r>
              <a:rPr lang="en" sz="1200">
                <a:solidFill>
                  <a:srgbClr val="FFFFFF"/>
                </a:solidFill>
                <a:latin typeface="Consolas"/>
                <a:ea typeface="Consolas"/>
                <a:cs typeface="Consolas"/>
                <a:sym typeface="Consolas"/>
              </a:rPr>
              <a:t> True</a:t>
            </a:r>
            <a:endParaRPr sz="1200">
              <a:solidFill>
                <a:srgbClr val="FFFFFF"/>
              </a:solidFill>
              <a:latin typeface="Consolas"/>
              <a:ea typeface="Consolas"/>
              <a:cs typeface="Consolas"/>
              <a:sym typeface="Consolas"/>
            </a:endParaRPr>
          </a:p>
          <a:p>
            <a:pPr indent="0" lvl="0" marL="0">
              <a:spcBef>
                <a:spcPts val="0"/>
              </a:spcBef>
              <a:spcAft>
                <a:spcPts val="0"/>
              </a:spcAft>
              <a:buNone/>
            </a:pPr>
            <a:r>
              <a:t/>
            </a:r>
            <a:endParaRPr sz="1100">
              <a:solidFill>
                <a:srgbClr val="FFFFFF"/>
              </a:solidFill>
              <a:latin typeface="Georgia"/>
              <a:ea typeface="Georgia"/>
              <a:cs typeface="Georgia"/>
              <a:sym typeface="Georgia"/>
            </a:endParaRPr>
          </a:p>
          <a:p>
            <a:pPr indent="0" lvl="0" marL="0" rtl="0">
              <a:spcBef>
                <a:spcPts val="0"/>
              </a:spcBef>
              <a:spcAft>
                <a:spcPts val="0"/>
              </a:spcAft>
              <a:buNone/>
            </a:pPr>
            <a:r>
              <a:rPr lang="en" sz="1400">
                <a:latin typeface="Georgia"/>
                <a:ea typeface="Georgia"/>
                <a:cs typeface="Georgia"/>
                <a:sym typeface="Georgia"/>
              </a:rPr>
              <a:t>Can pass numpy types to TensorFlow ops</a:t>
            </a:r>
            <a:endParaRPr sz="1100">
              <a:solidFill>
                <a:srgbClr val="FFFFFF"/>
              </a:solidFill>
              <a:latin typeface="Georgia"/>
              <a:ea typeface="Georgia"/>
              <a:cs typeface="Georgia"/>
              <a:sym typeface="Georgia"/>
            </a:endParaRPr>
          </a:p>
          <a:p>
            <a:pPr indent="0" lvl="0" marL="0" rtl="0">
              <a:spcBef>
                <a:spcPts val="1600"/>
              </a:spcBef>
              <a:spcAft>
                <a:spcPts val="0"/>
              </a:spcAft>
              <a:buNone/>
            </a:pPr>
            <a:r>
              <a:rPr lang="en" sz="1200">
                <a:solidFill>
                  <a:srgbClr val="FFFFFF"/>
                </a:solidFill>
                <a:latin typeface="Consolas"/>
                <a:ea typeface="Consolas"/>
                <a:cs typeface="Consolas"/>
                <a:sym typeface="Consolas"/>
              </a:rPr>
              <a:t>tf.ones([2, 2], </a:t>
            </a:r>
            <a:r>
              <a:rPr b="1" lang="en" sz="1200">
                <a:solidFill>
                  <a:srgbClr val="FFFFFF"/>
                </a:solidFill>
                <a:latin typeface="Consolas"/>
                <a:ea typeface="Consolas"/>
                <a:cs typeface="Consolas"/>
                <a:sym typeface="Consolas"/>
              </a:rPr>
              <a:t>np.fl</a:t>
            </a:r>
            <a:r>
              <a:rPr b="1" lang="en" sz="1200">
                <a:solidFill>
                  <a:srgbClr val="FFFFFF"/>
                </a:solidFill>
                <a:latin typeface="Consolas"/>
                <a:ea typeface="Consolas"/>
                <a:cs typeface="Consolas"/>
                <a:sym typeface="Consolas"/>
              </a:rPr>
              <a:t>oat32</a:t>
            </a:r>
            <a:r>
              <a:rPr lang="en" sz="1200">
                <a:solidFill>
                  <a:srgbClr val="FFFFFF"/>
                </a:solidFill>
                <a:latin typeface="Consolas"/>
                <a:ea typeface="Consolas"/>
                <a:cs typeface="Consolas"/>
                <a:sym typeface="Consolas"/>
              </a:rPr>
              <a:t>) 	# ⇒ [[1.0 1.0], [1.0 1.0]]</a:t>
            </a:r>
            <a:endParaRPr sz="1200">
              <a:solidFill>
                <a:srgbClr val="FFFFFF"/>
              </a:solidFill>
              <a:latin typeface="Consolas"/>
              <a:ea typeface="Consolas"/>
              <a:cs typeface="Consolas"/>
              <a:sym typeface="Consolas"/>
            </a:endParaRPr>
          </a:p>
          <a:p>
            <a:pPr indent="0" lvl="0" marL="0" rtl="0">
              <a:spcBef>
                <a:spcPts val="0"/>
              </a:spcBef>
              <a:spcAft>
                <a:spcPts val="0"/>
              </a:spcAft>
              <a:buNone/>
            </a:pPr>
            <a:r>
              <a:t/>
            </a:r>
            <a:endParaRPr sz="1100">
              <a:solidFill>
                <a:srgbClr val="FFFFFF"/>
              </a:solidFill>
              <a:latin typeface="Georgia"/>
              <a:ea typeface="Georgia"/>
              <a:cs typeface="Georgia"/>
              <a:sym typeface="Georgia"/>
            </a:endParaRPr>
          </a:p>
          <a:p>
            <a:pPr indent="0" lvl="0" marL="0">
              <a:spcBef>
                <a:spcPts val="0"/>
              </a:spcBef>
              <a:spcAft>
                <a:spcPts val="0"/>
              </a:spcAft>
              <a:buNone/>
            </a:pPr>
            <a:r>
              <a:rPr lang="en" sz="1400">
                <a:latin typeface="Georgia"/>
                <a:ea typeface="Georgia"/>
                <a:cs typeface="Georgia"/>
                <a:sym typeface="Georgia"/>
              </a:rPr>
              <a:t>For  </a:t>
            </a:r>
            <a:r>
              <a:rPr b="1" lang="en" sz="1400">
                <a:solidFill>
                  <a:srgbClr val="FFFFFF"/>
                </a:solidFill>
                <a:latin typeface="Consolas"/>
                <a:ea typeface="Consolas"/>
                <a:cs typeface="Consolas"/>
                <a:sym typeface="Consolas"/>
              </a:rPr>
              <a:t>tf.Session.run(fetches)</a:t>
            </a:r>
            <a:r>
              <a:rPr lang="en" sz="1400">
                <a:latin typeface="Georgia"/>
                <a:ea typeface="Georgia"/>
                <a:cs typeface="Georgia"/>
                <a:sym typeface="Georgia"/>
              </a:rPr>
              <a:t>: if the requested fetch is a Tensor , output will be a NumPy ndarray.</a:t>
            </a:r>
            <a:endParaRPr sz="1400">
              <a:latin typeface="Georgia"/>
              <a:ea typeface="Georgia"/>
              <a:cs typeface="Georgia"/>
              <a:sym typeface="Georgia"/>
            </a:endParaRPr>
          </a:p>
          <a:p>
            <a:pPr indent="0" lvl="0" marL="0" rtl="0">
              <a:spcBef>
                <a:spcPts val="1600"/>
              </a:spcBef>
              <a:spcAft>
                <a:spcPts val="0"/>
              </a:spcAft>
              <a:buNone/>
            </a:pPr>
            <a:r>
              <a:rPr lang="en" sz="1400">
                <a:solidFill>
                  <a:srgbClr val="FFFFFF"/>
                </a:solidFill>
                <a:latin typeface="Consolas"/>
                <a:ea typeface="Consolas"/>
                <a:cs typeface="Consolas"/>
                <a:sym typeface="Consolas"/>
              </a:rPr>
              <a:t>sess = tf.Session()</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a = tf.zeros([2, 3], np.int32)</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print(type(a))  			# </a:t>
            </a:r>
            <a:r>
              <a:rPr lang="en" sz="1200">
                <a:solidFill>
                  <a:schemeClr val="dk1"/>
                </a:solidFill>
                <a:latin typeface="Consolas"/>
                <a:ea typeface="Consolas"/>
                <a:cs typeface="Consolas"/>
                <a:sym typeface="Consolas"/>
              </a:rPr>
              <a:t>⇒</a:t>
            </a:r>
            <a:r>
              <a:rPr lang="en" sz="1400">
                <a:solidFill>
                  <a:srgbClr val="FFFFFF"/>
                </a:solidFill>
                <a:latin typeface="Consolas"/>
                <a:ea typeface="Consolas"/>
                <a:cs typeface="Consolas"/>
                <a:sym typeface="Consolas"/>
              </a:rPr>
              <a:t> &lt;class 'tensorflow.python.framework.ops.Tensor'&gt;</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a = sess.run(a)</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print(type(a))  			# </a:t>
            </a:r>
            <a:r>
              <a:rPr lang="en" sz="1200">
                <a:solidFill>
                  <a:schemeClr val="dk1"/>
                </a:solidFill>
                <a:latin typeface="Consolas"/>
                <a:ea typeface="Consolas"/>
                <a:cs typeface="Consolas"/>
                <a:sym typeface="Consolas"/>
              </a:rPr>
              <a:t>⇒</a:t>
            </a:r>
            <a:r>
              <a:rPr lang="en" sz="1400">
                <a:solidFill>
                  <a:srgbClr val="FFFFFF"/>
                </a:solidFill>
                <a:latin typeface="Consolas"/>
                <a:ea typeface="Consolas"/>
                <a:cs typeface="Consolas"/>
                <a:sym typeface="Consolas"/>
              </a:rPr>
              <a:t> &lt;class 'numpy.ndarray'&gt;</a:t>
            </a:r>
            <a:endParaRPr sz="1400">
              <a:solidFill>
                <a:srgbClr val="FFFFFF"/>
              </a:solidFill>
              <a:latin typeface="Consolas"/>
              <a:ea typeface="Consolas"/>
              <a:cs typeface="Consolas"/>
              <a:sym typeface="Consolas"/>
            </a:endParaRPr>
          </a:p>
          <a:p>
            <a:pPr indent="0" lvl="0" marL="0" rtl="0">
              <a:spcBef>
                <a:spcPts val="0"/>
              </a:spcBef>
              <a:spcAft>
                <a:spcPts val="1600"/>
              </a:spcAft>
              <a:buNone/>
            </a:pPr>
            <a:r>
              <a:t/>
            </a:r>
            <a:endParaRPr sz="1400">
              <a:latin typeface="Georgia"/>
              <a:ea typeface="Georgia"/>
              <a:cs typeface="Georgia"/>
              <a:sym typeface="Georgia"/>
            </a:endParaRPr>
          </a:p>
        </p:txBody>
      </p:sp>
      <p:sp>
        <p:nvSpPr>
          <p:cNvPr id="369" name="Shape 36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 vs NP Data Types</a:t>
            </a:r>
            <a:endParaRPr b="1">
              <a:latin typeface="Georgia"/>
              <a:ea typeface="Georgia"/>
              <a:cs typeface="Georgia"/>
              <a:sym typeface="Georgia"/>
            </a:endParaRPr>
          </a:p>
        </p:txBody>
      </p:sp>
      <p:sp>
        <p:nvSpPr>
          <p:cNvPr id="370" name="Shape 37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sp>
        <p:nvSpPr>
          <p:cNvPr id="375" name="Shape 375"/>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latin typeface="Georgia"/>
                <a:ea typeface="Georgia"/>
                <a:cs typeface="Georgia"/>
                <a:sym typeface="Georgia"/>
              </a:rPr>
              <a:t>TensorFlow integrates seamlessly with NumPy</a:t>
            </a:r>
            <a:endParaRPr sz="1400">
              <a:latin typeface="Georgia"/>
              <a:ea typeface="Georgia"/>
              <a:cs typeface="Georgia"/>
              <a:sym typeface="Georgia"/>
            </a:endParaRPr>
          </a:p>
          <a:p>
            <a:pPr indent="0" lvl="0" marL="0" rtl="0">
              <a:spcBef>
                <a:spcPts val="1600"/>
              </a:spcBef>
              <a:spcAft>
                <a:spcPts val="0"/>
              </a:spcAft>
              <a:buNone/>
            </a:pPr>
            <a:r>
              <a:rPr lang="en" sz="1200">
                <a:solidFill>
                  <a:srgbClr val="FFFFFF"/>
                </a:solidFill>
                <a:latin typeface="Consolas"/>
                <a:ea typeface="Consolas"/>
                <a:cs typeface="Consolas"/>
                <a:sym typeface="Consolas"/>
              </a:rPr>
              <a:t>tf.int32 == np.int32 			# </a:t>
            </a:r>
            <a:r>
              <a:rPr lang="en" sz="1200">
                <a:solidFill>
                  <a:schemeClr val="dk1"/>
                </a:solidFill>
                <a:latin typeface="Consolas"/>
                <a:ea typeface="Consolas"/>
                <a:cs typeface="Consolas"/>
                <a:sym typeface="Consolas"/>
              </a:rPr>
              <a:t>⇒</a:t>
            </a:r>
            <a:r>
              <a:rPr lang="en" sz="1200">
                <a:solidFill>
                  <a:srgbClr val="FFFFFF"/>
                </a:solidFill>
                <a:latin typeface="Consolas"/>
                <a:ea typeface="Consolas"/>
                <a:cs typeface="Consolas"/>
                <a:sym typeface="Consolas"/>
              </a:rPr>
              <a:t> True</a:t>
            </a:r>
            <a:endParaRPr sz="1200">
              <a:solidFill>
                <a:srgbClr val="FFFFFF"/>
              </a:solidFill>
              <a:latin typeface="Consolas"/>
              <a:ea typeface="Consolas"/>
              <a:cs typeface="Consolas"/>
              <a:sym typeface="Consolas"/>
            </a:endParaRPr>
          </a:p>
          <a:p>
            <a:pPr indent="0" lvl="0" marL="0" rtl="0">
              <a:spcBef>
                <a:spcPts val="0"/>
              </a:spcBef>
              <a:spcAft>
                <a:spcPts val="0"/>
              </a:spcAft>
              <a:buNone/>
            </a:pPr>
            <a:r>
              <a:t/>
            </a:r>
            <a:endParaRPr sz="1100">
              <a:solidFill>
                <a:srgbClr val="FFFFFF"/>
              </a:solidFill>
              <a:latin typeface="Georgia"/>
              <a:ea typeface="Georgia"/>
              <a:cs typeface="Georgia"/>
              <a:sym typeface="Georgia"/>
            </a:endParaRPr>
          </a:p>
          <a:p>
            <a:pPr indent="0" lvl="0" marL="0" rtl="0">
              <a:spcBef>
                <a:spcPts val="0"/>
              </a:spcBef>
              <a:spcAft>
                <a:spcPts val="0"/>
              </a:spcAft>
              <a:buNone/>
            </a:pPr>
            <a:r>
              <a:rPr lang="en" sz="1400">
                <a:latin typeface="Georgia"/>
                <a:ea typeface="Georgia"/>
                <a:cs typeface="Georgia"/>
                <a:sym typeface="Georgia"/>
              </a:rPr>
              <a:t>Can pass numpy types to TensorFlow ops</a:t>
            </a:r>
            <a:endParaRPr sz="1100">
              <a:solidFill>
                <a:srgbClr val="FFFFFF"/>
              </a:solidFill>
              <a:latin typeface="Georgia"/>
              <a:ea typeface="Georgia"/>
              <a:cs typeface="Georgia"/>
              <a:sym typeface="Georgia"/>
            </a:endParaRPr>
          </a:p>
          <a:p>
            <a:pPr indent="0" lvl="0" marL="0" rtl="0">
              <a:spcBef>
                <a:spcPts val="1600"/>
              </a:spcBef>
              <a:spcAft>
                <a:spcPts val="0"/>
              </a:spcAft>
              <a:buNone/>
            </a:pPr>
            <a:r>
              <a:rPr lang="en" sz="1200">
                <a:solidFill>
                  <a:srgbClr val="FFFFFF"/>
                </a:solidFill>
                <a:latin typeface="Consolas"/>
                <a:ea typeface="Consolas"/>
                <a:cs typeface="Consolas"/>
                <a:sym typeface="Consolas"/>
              </a:rPr>
              <a:t>tf.ones([2, 2], </a:t>
            </a:r>
            <a:r>
              <a:rPr b="1" lang="en" sz="1200">
                <a:solidFill>
                  <a:srgbClr val="FFFFFF"/>
                </a:solidFill>
                <a:latin typeface="Consolas"/>
                <a:ea typeface="Consolas"/>
                <a:cs typeface="Consolas"/>
                <a:sym typeface="Consolas"/>
              </a:rPr>
              <a:t>np.float32</a:t>
            </a:r>
            <a:r>
              <a:rPr lang="en" sz="1200">
                <a:solidFill>
                  <a:srgbClr val="FFFFFF"/>
                </a:solidFill>
                <a:latin typeface="Consolas"/>
                <a:ea typeface="Consolas"/>
                <a:cs typeface="Consolas"/>
                <a:sym typeface="Consolas"/>
              </a:rPr>
              <a:t>) 	# ⇒ [[1.0 1.0], [1.0 1.0]]</a:t>
            </a:r>
            <a:endParaRPr sz="1200">
              <a:solidFill>
                <a:srgbClr val="FFFFFF"/>
              </a:solidFill>
              <a:latin typeface="Consolas"/>
              <a:ea typeface="Consolas"/>
              <a:cs typeface="Consolas"/>
              <a:sym typeface="Consolas"/>
            </a:endParaRPr>
          </a:p>
          <a:p>
            <a:pPr indent="0" lvl="0" marL="0" rtl="0">
              <a:spcBef>
                <a:spcPts val="0"/>
              </a:spcBef>
              <a:spcAft>
                <a:spcPts val="0"/>
              </a:spcAft>
              <a:buNone/>
            </a:pPr>
            <a:r>
              <a:t/>
            </a:r>
            <a:endParaRPr sz="1100">
              <a:solidFill>
                <a:srgbClr val="FFFFFF"/>
              </a:solidFill>
              <a:latin typeface="Georgia"/>
              <a:ea typeface="Georgia"/>
              <a:cs typeface="Georgia"/>
              <a:sym typeface="Georgia"/>
            </a:endParaRPr>
          </a:p>
          <a:p>
            <a:pPr indent="0" lvl="0" marL="0" rtl="0">
              <a:spcBef>
                <a:spcPts val="0"/>
              </a:spcBef>
              <a:spcAft>
                <a:spcPts val="0"/>
              </a:spcAft>
              <a:buNone/>
            </a:pPr>
            <a:r>
              <a:rPr lang="en" sz="1400">
                <a:latin typeface="Georgia"/>
                <a:ea typeface="Georgia"/>
                <a:cs typeface="Georgia"/>
                <a:sym typeface="Georgia"/>
              </a:rPr>
              <a:t>For  </a:t>
            </a:r>
            <a:r>
              <a:rPr b="1" lang="en" sz="1400">
                <a:solidFill>
                  <a:srgbClr val="FFFFFF"/>
                </a:solidFill>
                <a:latin typeface="Consolas"/>
                <a:ea typeface="Consolas"/>
                <a:cs typeface="Consolas"/>
                <a:sym typeface="Consolas"/>
              </a:rPr>
              <a:t>tf.Session.run(fetches)</a:t>
            </a:r>
            <a:r>
              <a:rPr lang="en" sz="1400">
                <a:latin typeface="Georgia"/>
                <a:ea typeface="Georgia"/>
                <a:cs typeface="Georgia"/>
                <a:sym typeface="Georgia"/>
              </a:rPr>
              <a:t>: if the requested fetch is a Tensor , output will be a NumPy ndarray.</a:t>
            </a:r>
            <a:endParaRPr sz="1400">
              <a:latin typeface="Georgia"/>
              <a:ea typeface="Georgia"/>
              <a:cs typeface="Georgia"/>
              <a:sym typeface="Georgia"/>
            </a:endParaRPr>
          </a:p>
          <a:p>
            <a:pPr indent="0" lvl="0" marL="0" rtl="0">
              <a:spcBef>
                <a:spcPts val="1600"/>
              </a:spcBef>
              <a:spcAft>
                <a:spcPts val="0"/>
              </a:spcAft>
              <a:buNone/>
            </a:pPr>
            <a:r>
              <a:rPr lang="en" sz="1400">
                <a:solidFill>
                  <a:srgbClr val="FFFFFF"/>
                </a:solidFill>
                <a:latin typeface="Consolas"/>
                <a:ea typeface="Consolas"/>
                <a:cs typeface="Consolas"/>
                <a:sym typeface="Consolas"/>
              </a:rPr>
              <a:t>sess = tf.Session()</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a = tf.zeros([2, 3], np.int32)</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print(type(a))  			</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highlight>
                  <a:schemeClr val="accent3"/>
                </a:highlight>
                <a:latin typeface="Consolas"/>
                <a:ea typeface="Consolas"/>
                <a:cs typeface="Consolas"/>
                <a:sym typeface="Consolas"/>
              </a:rPr>
              <a:t>a = sess.run(a)</a:t>
            </a:r>
            <a:r>
              <a:rPr lang="en" sz="1400">
                <a:solidFill>
                  <a:srgbClr val="FFFFFF"/>
                </a:solidFill>
                <a:latin typeface="Consolas"/>
                <a:ea typeface="Consolas"/>
                <a:cs typeface="Consolas"/>
                <a:sym typeface="Consolas"/>
              </a:rPr>
              <a:t> 			&lt;&lt;&lt;&lt; Avoid doing this. Use </a:t>
            </a:r>
            <a:r>
              <a:rPr lang="en" sz="1400">
                <a:solidFill>
                  <a:srgbClr val="FFFFFF"/>
                </a:solidFill>
                <a:highlight>
                  <a:schemeClr val="accent3"/>
                </a:highlight>
                <a:latin typeface="Consolas"/>
                <a:ea typeface="Consolas"/>
                <a:cs typeface="Consolas"/>
                <a:sym typeface="Consolas"/>
              </a:rPr>
              <a:t>a_out = sess.run(a)</a:t>
            </a:r>
            <a:endParaRPr sz="1400">
              <a:solidFill>
                <a:srgbClr val="FFFFFF"/>
              </a:solidFill>
              <a:highlight>
                <a:schemeClr val="accent3"/>
              </a:highlight>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print(type(a))  			</a:t>
            </a:r>
            <a:endParaRPr sz="1400">
              <a:solidFill>
                <a:srgbClr val="FFFFFF"/>
              </a:solidFill>
              <a:latin typeface="Consolas"/>
              <a:ea typeface="Consolas"/>
              <a:cs typeface="Consolas"/>
              <a:sym typeface="Consolas"/>
            </a:endParaRPr>
          </a:p>
          <a:p>
            <a:pPr indent="0" lvl="0" marL="0" rtl="0">
              <a:spcBef>
                <a:spcPts val="0"/>
              </a:spcBef>
              <a:spcAft>
                <a:spcPts val="1600"/>
              </a:spcAft>
              <a:buNone/>
            </a:pPr>
            <a:r>
              <a:t/>
            </a:r>
            <a:endParaRPr sz="1400">
              <a:latin typeface="Georgia"/>
              <a:ea typeface="Georgia"/>
              <a:cs typeface="Georgia"/>
              <a:sym typeface="Georgia"/>
            </a:endParaRPr>
          </a:p>
        </p:txBody>
      </p:sp>
      <p:sp>
        <p:nvSpPr>
          <p:cNvPr id="376" name="Shape 37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 vs NP Data Types</a:t>
            </a:r>
            <a:endParaRPr b="1">
              <a:latin typeface="Georgia"/>
              <a:ea typeface="Georgia"/>
              <a:cs typeface="Georgia"/>
              <a:sym typeface="Georgia"/>
            </a:endParaRPr>
          </a:p>
        </p:txBody>
      </p:sp>
      <p:sp>
        <p:nvSpPr>
          <p:cNvPr id="377" name="Shape 37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1" name="Shape 381"/>
        <p:cNvGrpSpPr/>
        <p:nvPr/>
      </p:nvGrpSpPr>
      <p:grpSpPr>
        <a:xfrm>
          <a:off x="0" y="0"/>
          <a:ext cx="0" cy="0"/>
          <a:chOff x="0" y="0"/>
          <a:chExt cx="0" cy="0"/>
        </a:xfrm>
      </p:grpSpPr>
      <p:sp>
        <p:nvSpPr>
          <p:cNvPr id="382" name="Shape 382"/>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Georgia"/>
              <a:buChar char="●"/>
            </a:pPr>
            <a:r>
              <a:rPr lang="en">
                <a:latin typeface="Georgia"/>
                <a:ea typeface="Georgia"/>
                <a:cs typeface="Georgia"/>
                <a:sym typeface="Georgia"/>
              </a:rPr>
              <a:t>Python native types: TensorFlow has to infer Python type</a:t>
            </a:r>
            <a:endParaRPr>
              <a:latin typeface="Georgia"/>
              <a:ea typeface="Georgia"/>
              <a:cs typeface="Georgia"/>
              <a:sym typeface="Georgia"/>
            </a:endParaRPr>
          </a:p>
        </p:txBody>
      </p:sp>
      <p:sp>
        <p:nvSpPr>
          <p:cNvPr id="383" name="Shape 38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Use TF DType when possible</a:t>
            </a:r>
            <a:endParaRPr b="1">
              <a:latin typeface="Georgia"/>
              <a:ea typeface="Georgia"/>
              <a:cs typeface="Georgia"/>
              <a:sym typeface="Georgia"/>
            </a:endParaRPr>
          </a:p>
        </p:txBody>
      </p:sp>
      <p:sp>
        <p:nvSpPr>
          <p:cNvPr id="384" name="Shape 38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solidFill>
                  <a:srgbClr val="FFFFFF"/>
                </a:solidFill>
                <a:latin typeface="Consolas"/>
                <a:ea typeface="Consolas"/>
                <a:cs typeface="Consolas"/>
                <a:sym typeface="Consolas"/>
              </a:rPr>
              <a:t>import tensorflow as tf</a:t>
            </a:r>
            <a:endParaRPr sz="1400">
              <a:solidFill>
                <a:srgbClr val="FFFFFF"/>
              </a:solidFill>
              <a:latin typeface="Consolas"/>
              <a:ea typeface="Consolas"/>
              <a:cs typeface="Consolas"/>
              <a:sym typeface="Consolas"/>
            </a:endParaRPr>
          </a:p>
          <a:p>
            <a:pPr indent="0" lvl="0" marL="0" rtl="0">
              <a:spcBef>
                <a:spcPts val="1600"/>
              </a:spcBef>
              <a:spcAft>
                <a:spcPts val="0"/>
              </a:spcAft>
              <a:buNone/>
            </a:pPr>
            <a:r>
              <a:rPr lang="en" sz="1400">
                <a:solidFill>
                  <a:srgbClr val="FFFFFF"/>
                </a:solidFill>
                <a:latin typeface="Consolas"/>
                <a:ea typeface="Consolas"/>
                <a:cs typeface="Consolas"/>
                <a:sym typeface="Consolas"/>
              </a:rPr>
              <a:t>a = tf.constant(2)</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b = tf.constant(3)</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x = tf.add(a, b)</a:t>
            </a:r>
            <a:endParaRPr sz="1400">
              <a:solidFill>
                <a:srgbClr val="FFFFFF"/>
              </a:solidFill>
              <a:latin typeface="Consolas"/>
              <a:ea typeface="Consolas"/>
              <a:cs typeface="Consolas"/>
              <a:sym typeface="Consolas"/>
            </a:endParaRPr>
          </a:p>
          <a:p>
            <a:pPr indent="0" lvl="0" marL="0" rtl="0">
              <a:spcBef>
                <a:spcPts val="1600"/>
              </a:spcBef>
              <a:spcAft>
                <a:spcPts val="1600"/>
              </a:spcAft>
              <a:buNone/>
            </a:pPr>
            <a:r>
              <a:rPr lang="en" sz="1400">
                <a:solidFill>
                  <a:srgbClr val="FFFFFF"/>
                </a:solidFill>
                <a:latin typeface="Consolas"/>
                <a:ea typeface="Consolas"/>
                <a:cs typeface="Consolas"/>
                <a:sym typeface="Consolas"/>
              </a:rPr>
              <a:t>with tf.Session() as sess:</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	print(sess.run(x))</a:t>
            </a:r>
            <a:endParaRPr sz="1400">
              <a:solidFill>
                <a:srgbClr val="FFFFFF"/>
              </a:solidFill>
              <a:latin typeface="Consolas"/>
              <a:ea typeface="Consolas"/>
              <a:cs typeface="Consolas"/>
              <a:sym typeface="Consolas"/>
            </a:endParaRPr>
          </a:p>
        </p:txBody>
      </p:sp>
      <p:sp>
        <p:nvSpPr>
          <p:cNvPr id="121" name="Shape 1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Your first TensorFlow program</a:t>
            </a:r>
            <a:endParaRPr b="1">
              <a:latin typeface="Georgia"/>
              <a:ea typeface="Georgia"/>
              <a:cs typeface="Georgia"/>
              <a:sym typeface="Georgia"/>
            </a:endParaRPr>
          </a:p>
        </p:txBody>
      </p:sp>
      <p:sp>
        <p:nvSpPr>
          <p:cNvPr id="122" name="Shape 1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8" name="Shape 388"/>
        <p:cNvGrpSpPr/>
        <p:nvPr/>
      </p:nvGrpSpPr>
      <p:grpSpPr>
        <a:xfrm>
          <a:off x="0" y="0"/>
          <a:ext cx="0" cy="0"/>
          <a:chOff x="0" y="0"/>
          <a:chExt cx="0" cy="0"/>
        </a:xfrm>
      </p:grpSpPr>
      <p:sp>
        <p:nvSpPr>
          <p:cNvPr id="389" name="Shape 389"/>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Georgia"/>
              <a:buChar char="●"/>
            </a:pPr>
            <a:r>
              <a:rPr lang="en">
                <a:latin typeface="Georgia"/>
                <a:ea typeface="Georgia"/>
                <a:cs typeface="Georgia"/>
                <a:sym typeface="Georgia"/>
              </a:rPr>
              <a:t>Python native types: TensorFlow has to infer Python type</a:t>
            </a:r>
            <a:endParaRPr>
              <a:latin typeface="Georgia"/>
              <a:ea typeface="Georgia"/>
              <a:cs typeface="Georgia"/>
              <a:sym typeface="Georgia"/>
            </a:endParaRPr>
          </a:p>
          <a:p>
            <a:pPr indent="-342900" lvl="0" marL="457200" rtl="0" algn="l">
              <a:spcBef>
                <a:spcPts val="0"/>
              </a:spcBef>
              <a:spcAft>
                <a:spcPts val="0"/>
              </a:spcAft>
              <a:buSzPts val="1800"/>
              <a:buFont typeface="Georgia"/>
              <a:buChar char="●"/>
            </a:pPr>
            <a:r>
              <a:rPr lang="en">
                <a:latin typeface="Georgia"/>
                <a:ea typeface="Georgia"/>
                <a:cs typeface="Georgia"/>
                <a:sym typeface="Georgia"/>
              </a:rPr>
              <a:t>N</a:t>
            </a:r>
            <a:r>
              <a:rPr lang="en">
                <a:latin typeface="Georgia"/>
                <a:ea typeface="Georgia"/>
                <a:cs typeface="Georgia"/>
                <a:sym typeface="Georgia"/>
              </a:rPr>
              <a:t>umPy arrays: NumPy is not GPU compatible</a:t>
            </a:r>
            <a:endParaRPr>
              <a:latin typeface="Georgia"/>
              <a:ea typeface="Georgia"/>
              <a:cs typeface="Georgia"/>
              <a:sym typeface="Georgia"/>
            </a:endParaRPr>
          </a:p>
        </p:txBody>
      </p:sp>
      <p:sp>
        <p:nvSpPr>
          <p:cNvPr id="390" name="Shape 39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Use TF DType when possible</a:t>
            </a:r>
            <a:endParaRPr b="1">
              <a:latin typeface="Georgia"/>
              <a:ea typeface="Georgia"/>
              <a:cs typeface="Georgia"/>
              <a:sym typeface="Georgia"/>
            </a:endParaRPr>
          </a:p>
        </p:txBody>
      </p:sp>
      <p:sp>
        <p:nvSpPr>
          <p:cNvPr id="391" name="Shape 39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sp>
        <p:nvSpPr>
          <p:cNvPr id="396" name="Shape 396"/>
          <p:cNvSpPr txBox="1"/>
          <p:nvPr>
            <p:ph type="title"/>
          </p:nvPr>
        </p:nvSpPr>
        <p:spPr>
          <a:xfrm>
            <a:off x="397800" y="15210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What’s wrong with constants ...</a:t>
            </a:r>
            <a:endParaRPr b="1">
              <a:latin typeface="Georgia"/>
              <a:ea typeface="Georgia"/>
              <a:cs typeface="Georgia"/>
              <a:sym typeface="Georgia"/>
            </a:endParaRPr>
          </a:p>
          <a:p>
            <a:pPr indent="0" lvl="0" marL="0" rtl="0" algn="ctr">
              <a:spcBef>
                <a:spcPts val="0"/>
              </a:spcBef>
              <a:spcAft>
                <a:spcPts val="0"/>
              </a:spcAft>
              <a:buNone/>
            </a:pPr>
            <a:r>
              <a:t/>
            </a:r>
            <a:endParaRPr b="1">
              <a:latin typeface="Georgia"/>
              <a:ea typeface="Georgia"/>
              <a:cs typeface="Georgia"/>
              <a:sym typeface="Georgia"/>
            </a:endParaRPr>
          </a:p>
          <a:p>
            <a:pPr indent="457200" lvl="0" marL="3200400" rtl="0" algn="l">
              <a:spcBef>
                <a:spcPts val="0"/>
              </a:spcBef>
              <a:spcAft>
                <a:spcPts val="0"/>
              </a:spcAft>
              <a:buNone/>
            </a:pPr>
            <a:r>
              <a:t/>
            </a:r>
            <a:endParaRPr sz="1900">
              <a:latin typeface="Georgia"/>
              <a:ea typeface="Georgia"/>
              <a:cs typeface="Georgia"/>
              <a:sym typeface="Georgia"/>
            </a:endParaRPr>
          </a:p>
          <a:p>
            <a:pPr indent="457200" lvl="0" marL="3657600" rtl="0" algn="l">
              <a:spcBef>
                <a:spcPts val="0"/>
              </a:spcBef>
              <a:spcAft>
                <a:spcPts val="0"/>
              </a:spcAft>
              <a:buNone/>
            </a:pPr>
            <a:r>
              <a:rPr lang="en" sz="1900">
                <a:latin typeface="Georgia"/>
                <a:ea typeface="Georgia"/>
                <a:cs typeface="Georgia"/>
                <a:sym typeface="Georgia"/>
              </a:rPr>
              <a:t> … other than being constant?</a:t>
            </a:r>
            <a:endParaRPr sz="1900">
              <a:latin typeface="Georgia"/>
              <a:ea typeface="Georgia"/>
              <a:cs typeface="Georgia"/>
              <a:sym typeface="Georgia"/>
            </a:endParaRPr>
          </a:p>
        </p:txBody>
      </p:sp>
      <p:sp>
        <p:nvSpPr>
          <p:cNvPr id="397" name="Shape 39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1" name="Shape 401"/>
        <p:cNvGrpSpPr/>
        <p:nvPr/>
      </p:nvGrpSpPr>
      <p:grpSpPr>
        <a:xfrm>
          <a:off x="0" y="0"/>
          <a:ext cx="0" cy="0"/>
          <a:chOff x="0" y="0"/>
          <a:chExt cx="0" cy="0"/>
        </a:xfrm>
      </p:grpSpPr>
      <p:sp>
        <p:nvSpPr>
          <p:cNvPr id="402" name="Shape 402"/>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Georgia"/>
              <a:ea typeface="Georgia"/>
              <a:cs typeface="Georgia"/>
              <a:sym typeface="Georgia"/>
            </a:endParaRPr>
          </a:p>
          <a:p>
            <a:pPr indent="0" lvl="0" marL="0" rtl="0" algn="l">
              <a:spcBef>
                <a:spcPts val="1600"/>
              </a:spcBef>
              <a:spcAft>
                <a:spcPts val="0"/>
              </a:spcAft>
              <a:buNone/>
            </a:pPr>
            <a:r>
              <a:t/>
            </a:r>
            <a:endParaRPr>
              <a:latin typeface="Georgia"/>
              <a:ea typeface="Georgia"/>
              <a:cs typeface="Georgia"/>
              <a:sym typeface="Georgia"/>
            </a:endParaRPr>
          </a:p>
          <a:p>
            <a:pPr indent="0" lvl="0" marL="0" rtl="0" algn="ctr">
              <a:spcBef>
                <a:spcPts val="1600"/>
              </a:spcBef>
              <a:spcAft>
                <a:spcPts val="1600"/>
              </a:spcAft>
              <a:buNone/>
            </a:pPr>
            <a:r>
              <a:rPr lang="en">
                <a:latin typeface="Georgia"/>
                <a:ea typeface="Georgia"/>
                <a:cs typeface="Georgia"/>
                <a:sym typeface="Georgia"/>
              </a:rPr>
              <a:t>Constants are stored in the graph definition</a:t>
            </a:r>
            <a:endParaRPr>
              <a:latin typeface="Georgia"/>
              <a:ea typeface="Georgia"/>
              <a:cs typeface="Georgia"/>
              <a:sym typeface="Georgia"/>
            </a:endParaRPr>
          </a:p>
        </p:txBody>
      </p:sp>
      <p:sp>
        <p:nvSpPr>
          <p:cNvPr id="403" name="Shape 40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What’s wrong with constants?</a:t>
            </a:r>
            <a:endParaRPr b="1">
              <a:latin typeface="Georgia"/>
              <a:ea typeface="Georgia"/>
              <a:cs typeface="Georgia"/>
              <a:sym typeface="Georgia"/>
            </a:endParaRPr>
          </a:p>
        </p:txBody>
      </p:sp>
      <p:sp>
        <p:nvSpPr>
          <p:cNvPr id="404" name="Shape 40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8" name="Shape 408"/>
        <p:cNvGrpSpPr/>
        <p:nvPr/>
      </p:nvGrpSpPr>
      <p:grpSpPr>
        <a:xfrm>
          <a:off x="0" y="0"/>
          <a:ext cx="0" cy="0"/>
          <a:chOff x="0" y="0"/>
          <a:chExt cx="0" cy="0"/>
        </a:xfrm>
      </p:grpSpPr>
      <p:sp>
        <p:nvSpPr>
          <p:cNvPr id="409" name="Shape 409"/>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solidFill>
                  <a:srgbClr val="FFFFFF"/>
                </a:solidFill>
                <a:latin typeface="Consolas"/>
                <a:ea typeface="Consolas"/>
                <a:cs typeface="Consolas"/>
                <a:sym typeface="Consolas"/>
              </a:rPr>
              <a:t>my_const = tf.constant([1.0, 2.0], name="my_const")</a:t>
            </a:r>
            <a:endParaRPr sz="1400">
              <a:solidFill>
                <a:srgbClr val="FFFFFF"/>
              </a:solidFill>
              <a:latin typeface="Consolas"/>
              <a:ea typeface="Consolas"/>
              <a:cs typeface="Consolas"/>
              <a:sym typeface="Consolas"/>
            </a:endParaRPr>
          </a:p>
          <a:p>
            <a:pPr indent="0" lvl="0" marL="0">
              <a:spcBef>
                <a:spcPts val="1600"/>
              </a:spcBef>
              <a:spcAft>
                <a:spcPts val="0"/>
              </a:spcAft>
              <a:buNone/>
            </a:pPr>
            <a:r>
              <a:rPr lang="en" sz="1400">
                <a:solidFill>
                  <a:srgbClr val="FFFFFF"/>
                </a:solidFill>
                <a:latin typeface="Consolas"/>
                <a:ea typeface="Consolas"/>
                <a:cs typeface="Consolas"/>
                <a:sym typeface="Consolas"/>
              </a:rPr>
              <a:t>with tf.Session() as sess:</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	print(sess.graph.as_graph_def())</a:t>
            </a:r>
            <a:endParaRPr sz="1400">
              <a:solidFill>
                <a:srgbClr val="FFFFFF"/>
              </a:solidFill>
              <a:latin typeface="Consolas"/>
              <a:ea typeface="Consolas"/>
              <a:cs typeface="Consolas"/>
              <a:sym typeface="Consolas"/>
            </a:endParaRPr>
          </a:p>
          <a:p>
            <a:pPr indent="0" lvl="0" marL="0">
              <a:spcBef>
                <a:spcPts val="1600"/>
              </a:spcBef>
              <a:spcAft>
                <a:spcPts val="0"/>
              </a:spcAft>
              <a:buNone/>
            </a:pPr>
            <a:r>
              <a:t/>
            </a:r>
            <a:endParaRPr sz="1400">
              <a:solidFill>
                <a:srgbClr val="FFFFFF"/>
              </a:solidFill>
              <a:latin typeface="Consolas"/>
              <a:ea typeface="Consolas"/>
              <a:cs typeface="Consolas"/>
              <a:sym typeface="Consolas"/>
            </a:endParaRPr>
          </a:p>
          <a:p>
            <a:pPr indent="0" lvl="0" marL="0">
              <a:spcBef>
                <a:spcPts val="1600"/>
              </a:spcBef>
              <a:spcAft>
                <a:spcPts val="0"/>
              </a:spcAft>
              <a:buNone/>
            </a:pPr>
            <a:r>
              <a:t/>
            </a:r>
            <a:endParaRPr sz="1400">
              <a:solidFill>
                <a:srgbClr val="FFFFFF"/>
              </a:solidFill>
              <a:latin typeface="Consolas"/>
              <a:ea typeface="Consolas"/>
              <a:cs typeface="Consolas"/>
              <a:sym typeface="Consolas"/>
            </a:endParaRPr>
          </a:p>
          <a:p>
            <a:pPr indent="0" lvl="0" marL="0" rtl="0">
              <a:spcBef>
                <a:spcPts val="1600"/>
              </a:spcBef>
              <a:spcAft>
                <a:spcPts val="1600"/>
              </a:spcAft>
              <a:buNone/>
            </a:pPr>
            <a:r>
              <a:t/>
            </a:r>
            <a:endParaRPr sz="1400">
              <a:latin typeface="Georgia"/>
              <a:ea typeface="Georgia"/>
              <a:cs typeface="Georgia"/>
              <a:sym typeface="Georgia"/>
            </a:endParaRPr>
          </a:p>
        </p:txBody>
      </p:sp>
      <p:sp>
        <p:nvSpPr>
          <p:cNvPr id="410" name="Shape 41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Print out the graph def</a:t>
            </a:r>
            <a:endParaRPr b="1">
              <a:latin typeface="Georgia"/>
              <a:ea typeface="Georgia"/>
              <a:cs typeface="Georgia"/>
              <a:sym typeface="Georgia"/>
            </a:endParaRPr>
          </a:p>
        </p:txBody>
      </p:sp>
      <p:sp>
        <p:nvSpPr>
          <p:cNvPr id="411" name="Shape 4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412" name="Shape 412"/>
          <p:cNvPicPr preferRelativeResize="0"/>
          <p:nvPr/>
        </p:nvPicPr>
        <p:blipFill>
          <a:blip r:embed="rId3">
            <a:alphaModFix/>
          </a:blip>
          <a:stretch>
            <a:fillRect/>
          </a:stretch>
        </p:blipFill>
        <p:spPr>
          <a:xfrm>
            <a:off x="397275" y="2612850"/>
            <a:ext cx="3402051" cy="1807050"/>
          </a:xfrm>
          <a:prstGeom prst="rect">
            <a:avLst/>
          </a:prstGeom>
          <a:noFill/>
          <a:ln>
            <a:noFill/>
          </a:ln>
        </p:spPr>
      </p:pic>
      <p:cxnSp>
        <p:nvCxnSpPr>
          <p:cNvPr id="413" name="Shape 413"/>
          <p:cNvCxnSpPr/>
          <p:nvPr/>
        </p:nvCxnSpPr>
        <p:spPr>
          <a:xfrm>
            <a:off x="3171475" y="3236775"/>
            <a:ext cx="0" cy="5592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7" name="Shape 417"/>
        <p:cNvGrpSpPr/>
        <p:nvPr/>
      </p:nvGrpSpPr>
      <p:grpSpPr>
        <a:xfrm>
          <a:off x="0" y="0"/>
          <a:ext cx="0" cy="0"/>
          <a:chOff x="0" y="0"/>
          <a:chExt cx="0" cy="0"/>
        </a:xfrm>
      </p:grpSpPr>
      <p:sp>
        <p:nvSpPr>
          <p:cNvPr id="418" name="Shape 418"/>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Georgia"/>
              <a:ea typeface="Georgia"/>
              <a:cs typeface="Georgia"/>
              <a:sym typeface="Georgia"/>
            </a:endParaRPr>
          </a:p>
          <a:p>
            <a:pPr indent="0" lvl="0" marL="0" rtl="0" algn="l">
              <a:spcBef>
                <a:spcPts val="1600"/>
              </a:spcBef>
              <a:spcAft>
                <a:spcPts val="0"/>
              </a:spcAft>
              <a:buNone/>
            </a:pPr>
            <a:r>
              <a:t/>
            </a:r>
            <a:endParaRPr>
              <a:latin typeface="Georgia"/>
              <a:ea typeface="Georgia"/>
              <a:cs typeface="Georgia"/>
              <a:sym typeface="Georgia"/>
            </a:endParaRPr>
          </a:p>
          <a:p>
            <a:pPr indent="0" lvl="0" marL="0" rtl="0" algn="ctr">
              <a:spcBef>
                <a:spcPts val="1600"/>
              </a:spcBef>
              <a:spcAft>
                <a:spcPts val="1600"/>
              </a:spcAft>
              <a:buNone/>
            </a:pPr>
            <a:r>
              <a:rPr lang="en">
                <a:latin typeface="Georgia"/>
                <a:ea typeface="Georgia"/>
                <a:cs typeface="Georgia"/>
                <a:sym typeface="Georgia"/>
              </a:rPr>
              <a:t>This makes loading graphs expensive when constants are big</a:t>
            </a:r>
            <a:endParaRPr>
              <a:latin typeface="Georgia"/>
              <a:ea typeface="Georgia"/>
              <a:cs typeface="Georgia"/>
              <a:sym typeface="Georgia"/>
            </a:endParaRPr>
          </a:p>
        </p:txBody>
      </p:sp>
      <p:sp>
        <p:nvSpPr>
          <p:cNvPr id="419" name="Shape 4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What’s wrong with constants?</a:t>
            </a:r>
            <a:endParaRPr b="1">
              <a:latin typeface="Georgia"/>
              <a:ea typeface="Georgia"/>
              <a:cs typeface="Georgia"/>
              <a:sym typeface="Georgia"/>
            </a:endParaRPr>
          </a:p>
        </p:txBody>
      </p:sp>
      <p:sp>
        <p:nvSpPr>
          <p:cNvPr id="420" name="Shape 4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4" name="Shape 424"/>
        <p:cNvGrpSpPr/>
        <p:nvPr/>
      </p:nvGrpSpPr>
      <p:grpSpPr>
        <a:xfrm>
          <a:off x="0" y="0"/>
          <a:ext cx="0" cy="0"/>
          <a:chOff x="0" y="0"/>
          <a:chExt cx="0" cy="0"/>
        </a:xfrm>
      </p:grpSpPr>
      <p:sp>
        <p:nvSpPr>
          <p:cNvPr id="425" name="Shape 425"/>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Georgia"/>
              <a:ea typeface="Georgia"/>
              <a:cs typeface="Georgia"/>
              <a:sym typeface="Georgia"/>
            </a:endParaRPr>
          </a:p>
          <a:p>
            <a:pPr indent="0" lvl="0" marL="0" rtl="0" algn="l">
              <a:spcBef>
                <a:spcPts val="1600"/>
              </a:spcBef>
              <a:spcAft>
                <a:spcPts val="0"/>
              </a:spcAft>
              <a:buNone/>
            </a:pPr>
            <a:r>
              <a:t/>
            </a:r>
            <a:endParaRPr>
              <a:latin typeface="Georgia"/>
              <a:ea typeface="Georgia"/>
              <a:cs typeface="Georgia"/>
              <a:sym typeface="Georgia"/>
            </a:endParaRPr>
          </a:p>
          <a:p>
            <a:pPr indent="0" lvl="0" marL="0" rtl="0" algn="ctr">
              <a:spcBef>
                <a:spcPts val="1600"/>
              </a:spcBef>
              <a:spcAft>
                <a:spcPts val="0"/>
              </a:spcAft>
              <a:buNone/>
            </a:pPr>
            <a:r>
              <a:rPr lang="en">
                <a:latin typeface="Georgia"/>
                <a:ea typeface="Georgia"/>
                <a:cs typeface="Georgia"/>
                <a:sym typeface="Georgia"/>
              </a:rPr>
              <a:t>This makes loading graphs expensive when constants are big</a:t>
            </a:r>
            <a:endParaRPr>
              <a:latin typeface="Georgia"/>
              <a:ea typeface="Georgia"/>
              <a:cs typeface="Georgia"/>
              <a:sym typeface="Georgia"/>
            </a:endParaRPr>
          </a:p>
          <a:p>
            <a:pPr indent="0" lvl="0" marL="0" rtl="0" algn="ctr">
              <a:spcBef>
                <a:spcPts val="1600"/>
              </a:spcBef>
              <a:spcAft>
                <a:spcPts val="0"/>
              </a:spcAft>
              <a:buNone/>
            </a:pPr>
            <a:r>
              <a:t/>
            </a:r>
            <a:endParaRPr>
              <a:latin typeface="Georgia"/>
              <a:ea typeface="Georgia"/>
              <a:cs typeface="Georgia"/>
              <a:sym typeface="Georgia"/>
            </a:endParaRPr>
          </a:p>
          <a:p>
            <a:pPr indent="0" lvl="0" marL="0" rtl="0" algn="ctr">
              <a:spcBef>
                <a:spcPts val="1600"/>
              </a:spcBef>
              <a:spcAft>
                <a:spcPts val="0"/>
              </a:spcAft>
              <a:buNone/>
            </a:pPr>
            <a:r>
              <a:rPr lang="en">
                <a:latin typeface="Georgia"/>
                <a:ea typeface="Georgia"/>
                <a:cs typeface="Georgia"/>
                <a:sym typeface="Georgia"/>
              </a:rPr>
              <a:t>Only use constants for primitive types.</a:t>
            </a:r>
            <a:endParaRPr>
              <a:latin typeface="Georgia"/>
              <a:ea typeface="Georgia"/>
              <a:cs typeface="Georgia"/>
              <a:sym typeface="Georgia"/>
            </a:endParaRPr>
          </a:p>
          <a:p>
            <a:pPr indent="0" lvl="0" marL="0" rtl="0" algn="ctr">
              <a:spcBef>
                <a:spcPts val="1600"/>
              </a:spcBef>
              <a:spcAft>
                <a:spcPts val="0"/>
              </a:spcAft>
              <a:buNone/>
            </a:pPr>
            <a:r>
              <a:rPr lang="en">
                <a:latin typeface="Georgia"/>
                <a:ea typeface="Georgia"/>
                <a:cs typeface="Georgia"/>
                <a:sym typeface="Georgia"/>
              </a:rPr>
              <a:t>Use variables or readers for more data that requires more memory</a:t>
            </a:r>
            <a:endParaRPr>
              <a:latin typeface="Georgia"/>
              <a:ea typeface="Georgia"/>
              <a:cs typeface="Georgia"/>
              <a:sym typeface="Georgia"/>
            </a:endParaRPr>
          </a:p>
          <a:p>
            <a:pPr indent="0" lvl="0" marL="0" rtl="0" algn="ctr">
              <a:spcBef>
                <a:spcPts val="1600"/>
              </a:spcBef>
              <a:spcAft>
                <a:spcPts val="0"/>
              </a:spcAft>
              <a:buNone/>
            </a:pPr>
            <a:r>
              <a:t/>
            </a:r>
            <a:endParaRPr>
              <a:latin typeface="Georgia"/>
              <a:ea typeface="Georgia"/>
              <a:cs typeface="Georgia"/>
              <a:sym typeface="Georgia"/>
            </a:endParaRPr>
          </a:p>
          <a:p>
            <a:pPr indent="0" lvl="0" marL="0" rtl="0" algn="ctr">
              <a:spcBef>
                <a:spcPts val="1600"/>
              </a:spcBef>
              <a:spcAft>
                <a:spcPts val="1600"/>
              </a:spcAft>
              <a:buNone/>
            </a:pPr>
            <a:r>
              <a:t/>
            </a:r>
            <a:endParaRPr>
              <a:latin typeface="Georgia"/>
              <a:ea typeface="Georgia"/>
              <a:cs typeface="Georgia"/>
              <a:sym typeface="Georgia"/>
            </a:endParaRPr>
          </a:p>
        </p:txBody>
      </p:sp>
      <p:sp>
        <p:nvSpPr>
          <p:cNvPr id="426" name="Shape 4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What’s wrong with constants?</a:t>
            </a:r>
            <a:endParaRPr b="1">
              <a:latin typeface="Georgia"/>
              <a:ea typeface="Georgia"/>
              <a:cs typeface="Georgia"/>
              <a:sym typeface="Georgia"/>
            </a:endParaRPr>
          </a:p>
        </p:txBody>
      </p:sp>
      <p:sp>
        <p:nvSpPr>
          <p:cNvPr id="427" name="Shape 4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428" name="Shape 428"/>
          <p:cNvSpPr/>
          <p:nvPr/>
        </p:nvSpPr>
        <p:spPr>
          <a:xfrm rot="5400000">
            <a:off x="4185450" y="2579222"/>
            <a:ext cx="584400" cy="6507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2" name="Shape 432"/>
        <p:cNvGrpSpPr/>
        <p:nvPr/>
      </p:nvGrpSpPr>
      <p:grpSpPr>
        <a:xfrm>
          <a:off x="0" y="0"/>
          <a:ext cx="0" cy="0"/>
          <a:chOff x="0" y="0"/>
          <a:chExt cx="0" cy="0"/>
        </a:xfrm>
      </p:grpSpPr>
      <p:sp>
        <p:nvSpPr>
          <p:cNvPr id="433" name="Shape 4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V</a:t>
            </a:r>
            <a:r>
              <a:rPr b="1" lang="en">
                <a:latin typeface="Georgia"/>
                <a:ea typeface="Georgia"/>
                <a:cs typeface="Georgia"/>
                <a:sym typeface="Georgia"/>
              </a:rPr>
              <a:t>ariables</a:t>
            </a:r>
            <a:endParaRPr b="1">
              <a:latin typeface="Georgia"/>
              <a:ea typeface="Georgia"/>
              <a:cs typeface="Georgia"/>
              <a:sym typeface="Georgia"/>
            </a:endParaRPr>
          </a:p>
        </p:txBody>
      </p:sp>
      <p:sp>
        <p:nvSpPr>
          <p:cNvPr id="434" name="Shape 434"/>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200">
                <a:solidFill>
                  <a:srgbClr val="FFFFFF"/>
                </a:solidFill>
                <a:latin typeface="Consolas"/>
                <a:ea typeface="Consolas"/>
                <a:cs typeface="Consolas"/>
                <a:sym typeface="Consolas"/>
              </a:rPr>
              <a:t># create variables with tf.Variable</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s = tf.Variable(2, name="scalar")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m = tf.Variable([[0, 1], [2, 3]], name="matrix")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W = tf.Variable(tf.zeros([784,10]))</a:t>
            </a:r>
            <a:endParaRPr sz="1200">
              <a:solidFill>
                <a:srgbClr val="FFFFFF"/>
              </a:solidFill>
              <a:latin typeface="Consolas"/>
              <a:ea typeface="Consolas"/>
              <a:cs typeface="Consolas"/>
              <a:sym typeface="Consolas"/>
            </a:endParaRPr>
          </a:p>
        </p:txBody>
      </p:sp>
      <p:sp>
        <p:nvSpPr>
          <p:cNvPr id="435" name="Shape 4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9" name="Shape 439"/>
        <p:cNvGrpSpPr/>
        <p:nvPr/>
      </p:nvGrpSpPr>
      <p:grpSpPr>
        <a:xfrm>
          <a:off x="0" y="0"/>
          <a:ext cx="0" cy="0"/>
          <a:chOff x="0" y="0"/>
          <a:chExt cx="0" cy="0"/>
        </a:xfrm>
      </p:grpSpPr>
      <p:sp>
        <p:nvSpPr>
          <p:cNvPr id="440" name="Shape 4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Variables</a:t>
            </a:r>
            <a:endParaRPr b="1">
              <a:latin typeface="Georgia"/>
              <a:ea typeface="Georgia"/>
              <a:cs typeface="Georgia"/>
              <a:sym typeface="Georgia"/>
            </a:endParaRPr>
          </a:p>
        </p:txBody>
      </p:sp>
      <p:sp>
        <p:nvSpPr>
          <p:cNvPr id="441" name="Shape 441"/>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200">
                <a:solidFill>
                  <a:schemeClr val="dk1"/>
                </a:solidFill>
                <a:latin typeface="Consolas"/>
                <a:ea typeface="Consolas"/>
                <a:cs typeface="Consolas"/>
                <a:sym typeface="Consolas"/>
              </a:rPr>
              <a:t># create variables with tf.Variable</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s = tf.Variable(2, name="scalar") </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m = tf.Variable([[0, 1], [2, 3]], name="matrix") </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W = tf.Variable(tf.zeros([784,10]))</a:t>
            </a:r>
            <a:endParaRPr sz="1200">
              <a:solidFill>
                <a:schemeClr val="dk1"/>
              </a:solidFill>
              <a:latin typeface="Consolas"/>
              <a:ea typeface="Consolas"/>
              <a:cs typeface="Consolas"/>
              <a:sym typeface="Consolas"/>
            </a:endParaRPr>
          </a:p>
          <a:p>
            <a:pPr indent="0" lvl="0" marL="0" rtl="0">
              <a:spcBef>
                <a:spcPts val="0"/>
              </a:spcBef>
              <a:spcAft>
                <a:spcPts val="0"/>
              </a:spcAft>
              <a:buNone/>
            </a:pPr>
            <a:r>
              <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 create variables with tf.get_variable</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s = tf.get_variable("scalar", initializer=tf.constant(2)) </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m = tf.get_variable("matrix", initializer=tf.constant([[0, 1], [2, 3]]))</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W = tf.get_variable("big_matrix", shape=(784, 10), initializer=tf.zeros_initializer())</a:t>
            </a:r>
            <a:endParaRPr sz="1200">
              <a:solidFill>
                <a:srgbClr val="FFFFFF"/>
              </a:solidFill>
              <a:latin typeface="Consolas"/>
              <a:ea typeface="Consolas"/>
              <a:cs typeface="Consolas"/>
              <a:sym typeface="Consolas"/>
            </a:endParaRPr>
          </a:p>
        </p:txBody>
      </p:sp>
      <p:sp>
        <p:nvSpPr>
          <p:cNvPr id="442" name="Shape 44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6" name="Shape 446"/>
        <p:cNvGrpSpPr/>
        <p:nvPr/>
      </p:nvGrpSpPr>
      <p:grpSpPr>
        <a:xfrm>
          <a:off x="0" y="0"/>
          <a:ext cx="0" cy="0"/>
          <a:chOff x="0" y="0"/>
          <a:chExt cx="0" cy="0"/>
        </a:xfrm>
      </p:grpSpPr>
      <p:sp>
        <p:nvSpPr>
          <p:cNvPr id="447" name="Shape 4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Variables</a:t>
            </a:r>
            <a:endParaRPr b="1">
              <a:latin typeface="Georgia"/>
              <a:ea typeface="Georgia"/>
              <a:cs typeface="Georgia"/>
              <a:sym typeface="Georgia"/>
            </a:endParaRPr>
          </a:p>
        </p:txBody>
      </p:sp>
      <p:sp>
        <p:nvSpPr>
          <p:cNvPr id="448" name="Shape 448"/>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FFFFFF"/>
                </a:solidFill>
                <a:latin typeface="Consolas"/>
                <a:ea typeface="Consolas"/>
                <a:cs typeface="Consolas"/>
                <a:sym typeface="Consolas"/>
              </a:rPr>
              <a:t># create variables with tf.Variable</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s = tf.Variable(2, name="scalar")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m = tf.Variable([[0, 1], [2, 3]], name="matrix")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W = tf.Variable(tf.zeros([784,10]))</a:t>
            </a:r>
            <a:endParaRPr sz="1200">
              <a:solidFill>
                <a:srgbClr val="FFFFFF"/>
              </a:solidFill>
              <a:latin typeface="Consolas"/>
              <a:ea typeface="Consolas"/>
              <a:cs typeface="Consolas"/>
              <a:sym typeface="Consolas"/>
            </a:endParaRPr>
          </a:p>
          <a:p>
            <a:pPr indent="0" lvl="0" marL="0" rtl="0">
              <a:spcBef>
                <a:spcPts val="0"/>
              </a:spcBef>
              <a:spcAft>
                <a:spcPts val="0"/>
              </a:spcAft>
              <a:buNone/>
            </a:pPr>
            <a:r>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 create variables with tf.get_variable</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s = tf.get_variable("scalar", initializer=tf.constant(2)) </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m = tf.get_variable("matrix", initializer=tf.constant([[0, 1], [2, 3]]))</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W = tf.get_variable("big_matrix", shape=(784, 10), initializer=tf.zeros_initializer())</a:t>
            </a:r>
            <a:endParaRPr sz="1200">
              <a:solidFill>
                <a:schemeClr val="dk1"/>
              </a:solidFill>
              <a:latin typeface="Consolas"/>
              <a:ea typeface="Consolas"/>
              <a:cs typeface="Consolas"/>
              <a:sym typeface="Consolas"/>
            </a:endParaRPr>
          </a:p>
        </p:txBody>
      </p:sp>
      <p:sp>
        <p:nvSpPr>
          <p:cNvPr id="449" name="Shape 4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450" name="Shape 450"/>
          <p:cNvPicPr preferRelativeResize="0"/>
          <p:nvPr/>
        </p:nvPicPr>
        <p:blipFill>
          <a:blip r:embed="rId3">
            <a:alphaModFix/>
          </a:blip>
          <a:stretch>
            <a:fillRect/>
          </a:stretch>
        </p:blipFill>
        <p:spPr>
          <a:xfrm>
            <a:off x="7790838" y="1223600"/>
            <a:ext cx="712675" cy="712675"/>
          </a:xfrm>
          <a:prstGeom prst="rect">
            <a:avLst/>
          </a:prstGeom>
          <a:noFill/>
          <a:ln>
            <a:noFill/>
          </a:ln>
        </p:spPr>
      </p:pic>
      <p:pic>
        <p:nvPicPr>
          <p:cNvPr id="451" name="Shape 451"/>
          <p:cNvPicPr preferRelativeResize="0"/>
          <p:nvPr/>
        </p:nvPicPr>
        <p:blipFill>
          <a:blip r:embed="rId4">
            <a:alphaModFix/>
          </a:blip>
          <a:stretch>
            <a:fillRect/>
          </a:stretch>
        </p:blipFill>
        <p:spPr>
          <a:xfrm>
            <a:off x="7821900" y="2386225"/>
            <a:ext cx="650550" cy="65055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5" name="Shape 455"/>
        <p:cNvGrpSpPr/>
        <p:nvPr/>
      </p:nvGrpSpPr>
      <p:grpSpPr>
        <a:xfrm>
          <a:off x="0" y="0"/>
          <a:ext cx="0" cy="0"/>
          <a:chOff x="0" y="0"/>
          <a:chExt cx="0" cy="0"/>
        </a:xfrm>
      </p:grpSpPr>
      <p:sp>
        <p:nvSpPr>
          <p:cNvPr id="456" name="Shape 4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Variables</a:t>
            </a:r>
            <a:endParaRPr b="1">
              <a:latin typeface="Georgia"/>
              <a:ea typeface="Georgia"/>
              <a:cs typeface="Georgia"/>
              <a:sym typeface="Georgia"/>
            </a:endParaRPr>
          </a:p>
        </p:txBody>
      </p:sp>
      <p:sp>
        <p:nvSpPr>
          <p:cNvPr id="457" name="Shape 457"/>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FFFFFF"/>
                </a:solidFill>
                <a:latin typeface="Consolas"/>
                <a:ea typeface="Consolas"/>
                <a:cs typeface="Consolas"/>
                <a:sym typeface="Consolas"/>
              </a:rPr>
              <a:t># create variables with tf.Variable</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s = tf.Variable(2, name="scalar")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m = tf.Variable([[0, 1], [2, 3]], name="matrix")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W = tf.Variable(tf.zeros([784,10]))</a:t>
            </a:r>
            <a:endParaRPr sz="1200">
              <a:solidFill>
                <a:srgbClr val="FFFFFF"/>
              </a:solidFill>
              <a:latin typeface="Consolas"/>
              <a:ea typeface="Consolas"/>
              <a:cs typeface="Consolas"/>
              <a:sym typeface="Consolas"/>
            </a:endParaRPr>
          </a:p>
          <a:p>
            <a:pPr indent="0" lvl="0" marL="0" rtl="0">
              <a:spcBef>
                <a:spcPts val="0"/>
              </a:spcBef>
              <a:spcAft>
                <a:spcPts val="0"/>
              </a:spcAft>
              <a:buNone/>
            </a:pPr>
            <a:r>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 create variables with tf.get_variable</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s = tf.get_variable("scalar", initializer=tf.constant(2)) </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m = tf.get_variable("matrix", initializer=tf.constant([[0, 1], [2, 3]]))</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W = tf.get_variable("big_matrix", shape=(784, 10), initializer=tf.zeros_initializer())</a:t>
            </a:r>
            <a:endParaRPr sz="1200">
              <a:solidFill>
                <a:schemeClr val="dk1"/>
              </a:solidFill>
              <a:latin typeface="Consolas"/>
              <a:ea typeface="Consolas"/>
              <a:cs typeface="Consolas"/>
              <a:sym typeface="Consolas"/>
            </a:endParaRPr>
          </a:p>
        </p:txBody>
      </p:sp>
      <p:sp>
        <p:nvSpPr>
          <p:cNvPr id="458" name="Shape 45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459" name="Shape 459"/>
          <p:cNvSpPr txBox="1"/>
          <p:nvPr/>
        </p:nvSpPr>
        <p:spPr>
          <a:xfrm>
            <a:off x="5329200" y="1327300"/>
            <a:ext cx="3503100" cy="576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000">
                <a:solidFill>
                  <a:srgbClr val="FFFFFF"/>
                </a:solidFill>
                <a:latin typeface="Times New Roman"/>
                <a:ea typeface="Times New Roman"/>
                <a:cs typeface="Times New Roman"/>
                <a:sym typeface="Times New Roman"/>
              </a:rPr>
              <a:t>Why tf.</a:t>
            </a:r>
            <a:r>
              <a:rPr b="1" lang="en" sz="2000">
                <a:solidFill>
                  <a:srgbClr val="FF0000"/>
                </a:solidFill>
                <a:latin typeface="Times New Roman"/>
                <a:ea typeface="Times New Roman"/>
                <a:cs typeface="Times New Roman"/>
                <a:sym typeface="Times New Roman"/>
              </a:rPr>
              <a:t>c</a:t>
            </a:r>
            <a:r>
              <a:rPr lang="en" sz="2000">
                <a:solidFill>
                  <a:srgbClr val="FFFFFF"/>
                </a:solidFill>
                <a:latin typeface="Times New Roman"/>
                <a:ea typeface="Times New Roman"/>
                <a:cs typeface="Times New Roman"/>
                <a:sym typeface="Times New Roman"/>
              </a:rPr>
              <a:t>onstant but tf.</a:t>
            </a:r>
            <a:r>
              <a:rPr b="1" lang="en" sz="2000">
                <a:solidFill>
                  <a:srgbClr val="FF0000"/>
                </a:solidFill>
                <a:latin typeface="Times New Roman"/>
                <a:ea typeface="Times New Roman"/>
                <a:cs typeface="Times New Roman"/>
                <a:sym typeface="Times New Roman"/>
              </a:rPr>
              <a:t>V</a:t>
            </a:r>
            <a:r>
              <a:rPr lang="en" sz="2000">
                <a:solidFill>
                  <a:srgbClr val="FFFFFF"/>
                </a:solidFill>
                <a:latin typeface="Times New Roman"/>
                <a:ea typeface="Times New Roman"/>
                <a:cs typeface="Times New Roman"/>
                <a:sym typeface="Times New Roman"/>
              </a:rPr>
              <a:t>ariable?</a:t>
            </a:r>
            <a:endParaRPr sz="2000">
              <a:solidFill>
                <a:srgbClr val="FFFFFF"/>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Shape 127"/>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solidFill>
                  <a:schemeClr val="dk1"/>
                </a:solidFill>
                <a:latin typeface="Consolas"/>
                <a:ea typeface="Consolas"/>
                <a:cs typeface="Consolas"/>
                <a:sym typeface="Consolas"/>
              </a:rPr>
              <a:t>import tensorflow as tf</a:t>
            </a:r>
            <a:endParaRPr sz="1400">
              <a:solidFill>
                <a:schemeClr val="dk1"/>
              </a:solidFill>
              <a:latin typeface="Consolas"/>
              <a:ea typeface="Consolas"/>
              <a:cs typeface="Consolas"/>
              <a:sym typeface="Consolas"/>
            </a:endParaRPr>
          </a:p>
          <a:p>
            <a:pPr indent="0" lvl="0" marL="0">
              <a:spcBef>
                <a:spcPts val="1600"/>
              </a:spcBef>
              <a:spcAft>
                <a:spcPts val="0"/>
              </a:spcAft>
              <a:buNone/>
            </a:pPr>
            <a:r>
              <a:rPr lang="en" sz="1400">
                <a:solidFill>
                  <a:schemeClr val="dk1"/>
                </a:solidFill>
                <a:latin typeface="Consolas"/>
                <a:ea typeface="Consolas"/>
                <a:cs typeface="Consolas"/>
                <a:sym typeface="Consolas"/>
              </a:rPr>
              <a:t>a = tf.constant(2)</a:t>
            </a:r>
            <a:br>
              <a:rPr lang="en" sz="1400">
                <a:solidFill>
                  <a:schemeClr val="dk1"/>
                </a:solidFill>
                <a:latin typeface="Consolas"/>
                <a:ea typeface="Consolas"/>
                <a:cs typeface="Consolas"/>
                <a:sym typeface="Consolas"/>
              </a:rPr>
            </a:br>
            <a:r>
              <a:rPr lang="en" sz="1400">
                <a:solidFill>
                  <a:schemeClr val="dk1"/>
                </a:solidFill>
                <a:latin typeface="Consolas"/>
                <a:ea typeface="Consolas"/>
                <a:cs typeface="Consolas"/>
                <a:sym typeface="Consolas"/>
              </a:rPr>
              <a:t>b = tf.constant(3)</a:t>
            </a:r>
            <a:br>
              <a:rPr lang="en" sz="1400">
                <a:solidFill>
                  <a:schemeClr val="dk1"/>
                </a:solidFill>
                <a:latin typeface="Consolas"/>
                <a:ea typeface="Consolas"/>
                <a:cs typeface="Consolas"/>
                <a:sym typeface="Consolas"/>
              </a:rPr>
            </a:br>
            <a:r>
              <a:rPr lang="en" sz="1400">
                <a:solidFill>
                  <a:schemeClr val="dk1"/>
                </a:solidFill>
                <a:latin typeface="Consolas"/>
                <a:ea typeface="Consolas"/>
                <a:cs typeface="Consolas"/>
                <a:sym typeface="Consolas"/>
              </a:rPr>
              <a:t>x = tf.add(a, b)</a:t>
            </a:r>
            <a:endParaRPr sz="1400">
              <a:solidFill>
                <a:schemeClr val="dk1"/>
              </a:solidFill>
              <a:latin typeface="Consolas"/>
              <a:ea typeface="Consolas"/>
              <a:cs typeface="Consolas"/>
              <a:sym typeface="Consolas"/>
            </a:endParaRPr>
          </a:p>
          <a:p>
            <a:pPr indent="0" lvl="0" marL="0">
              <a:spcBef>
                <a:spcPts val="1600"/>
              </a:spcBef>
              <a:spcAft>
                <a:spcPts val="0"/>
              </a:spcAft>
              <a:buNone/>
            </a:pPr>
            <a:r>
              <a:rPr lang="en" sz="1400">
                <a:solidFill>
                  <a:schemeClr val="dk1"/>
                </a:solidFill>
                <a:latin typeface="Consolas"/>
                <a:ea typeface="Consolas"/>
                <a:cs typeface="Consolas"/>
                <a:sym typeface="Consolas"/>
              </a:rPr>
              <a:t>with tf.Session() as sess:</a:t>
            </a:r>
            <a:br>
              <a:rPr lang="en" sz="1400">
                <a:solidFill>
                  <a:schemeClr val="dk1"/>
                </a:solidFill>
                <a:latin typeface="Consolas"/>
                <a:ea typeface="Consolas"/>
                <a:cs typeface="Consolas"/>
                <a:sym typeface="Consolas"/>
              </a:rPr>
            </a:br>
            <a:r>
              <a:rPr lang="en" sz="1400">
                <a:solidFill>
                  <a:schemeClr val="dk1"/>
                </a:solidFill>
                <a:latin typeface="Consolas"/>
                <a:ea typeface="Consolas"/>
                <a:cs typeface="Consolas"/>
                <a:sym typeface="Consolas"/>
              </a:rPr>
              <a:t>	print(sess.run(x))</a:t>
            </a:r>
            <a:endParaRPr sz="1400">
              <a:solidFill>
                <a:schemeClr val="dk1"/>
              </a:solidFill>
              <a:latin typeface="Consolas"/>
              <a:ea typeface="Consolas"/>
              <a:cs typeface="Consolas"/>
              <a:sym typeface="Consolas"/>
            </a:endParaRPr>
          </a:p>
          <a:p>
            <a:pPr indent="0" lvl="0" marL="0" rtl="0">
              <a:spcBef>
                <a:spcPts val="1600"/>
              </a:spcBef>
              <a:spcAft>
                <a:spcPts val="1600"/>
              </a:spcAft>
              <a:buNone/>
            </a:pPr>
            <a:r>
              <a:t/>
            </a:r>
            <a:endParaRPr sz="1400">
              <a:solidFill>
                <a:srgbClr val="FFFFFF"/>
              </a:solidFill>
              <a:latin typeface="Consolas"/>
              <a:ea typeface="Consolas"/>
              <a:cs typeface="Consolas"/>
              <a:sym typeface="Consolas"/>
            </a:endParaRPr>
          </a:p>
        </p:txBody>
      </p:sp>
      <p:sp>
        <p:nvSpPr>
          <p:cNvPr id="128" name="Shape 1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Your first TensorFlow program</a:t>
            </a:r>
            <a:endParaRPr b="1">
              <a:latin typeface="Georgia"/>
              <a:ea typeface="Georgia"/>
              <a:cs typeface="Georgia"/>
              <a:sym typeface="Georgia"/>
            </a:endParaRPr>
          </a:p>
        </p:txBody>
      </p:sp>
      <p:sp>
        <p:nvSpPr>
          <p:cNvPr id="129" name="Shape 1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30" name="Shape 130"/>
          <p:cNvSpPr txBox="1"/>
          <p:nvPr/>
        </p:nvSpPr>
        <p:spPr>
          <a:xfrm>
            <a:off x="4706500" y="1945050"/>
            <a:ext cx="3765900" cy="1596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1800">
                <a:solidFill>
                  <a:srgbClr val="FFFFFF"/>
                </a:solidFill>
                <a:latin typeface="Consolas"/>
                <a:ea typeface="Consolas"/>
                <a:cs typeface="Consolas"/>
                <a:sym typeface="Consolas"/>
              </a:rPr>
              <a:t>Warning?</a:t>
            </a:r>
            <a:endParaRPr b="1" sz="1800">
              <a:solidFill>
                <a:srgbClr val="FFFFFF"/>
              </a:solidFill>
              <a:latin typeface="Consolas"/>
              <a:ea typeface="Consolas"/>
              <a:cs typeface="Consolas"/>
              <a:sym typeface="Consolas"/>
            </a:endParaRPr>
          </a:p>
          <a:p>
            <a:pPr indent="0" lvl="0" marL="0" rtl="0">
              <a:spcBef>
                <a:spcPts val="0"/>
              </a:spcBef>
              <a:spcAft>
                <a:spcPts val="0"/>
              </a:spcAft>
              <a:buNone/>
            </a:pPr>
            <a:r>
              <a:rPr lang="en">
                <a:solidFill>
                  <a:srgbClr val="FFFFFF"/>
                </a:solidFill>
                <a:latin typeface="Consolas"/>
                <a:ea typeface="Consolas"/>
                <a:cs typeface="Consolas"/>
                <a:sym typeface="Consolas"/>
              </a:rPr>
              <a:t>The TensorFlow library wasn't compiled to use SSE4.1 instructions, but these are available on your machine and could speed up CPU computations.</a:t>
            </a:r>
            <a:endParaRPr>
              <a:solidFill>
                <a:srgbClr val="FFFFFF"/>
              </a:solidFill>
              <a:latin typeface="Consolas"/>
              <a:ea typeface="Consolas"/>
              <a:cs typeface="Consolas"/>
              <a:sym typeface="Consolas"/>
            </a:endParaRPr>
          </a:p>
          <a:p>
            <a:pPr indent="0" lvl="0" marL="0" rtl="0">
              <a:spcBef>
                <a:spcPts val="0"/>
              </a:spcBef>
              <a:spcAft>
                <a:spcPts val="0"/>
              </a:spcAft>
              <a:buNone/>
            </a:pPr>
            <a:r>
              <a:t/>
            </a:r>
            <a:endParaRPr>
              <a:solidFill>
                <a:srgbClr val="FFFFFF"/>
              </a:solidFill>
              <a:latin typeface="Consolas"/>
              <a:ea typeface="Consolas"/>
              <a:cs typeface="Consolas"/>
              <a:sym typeface="Consolas"/>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3" name="Shape 463"/>
        <p:cNvGrpSpPr/>
        <p:nvPr/>
      </p:nvGrpSpPr>
      <p:grpSpPr>
        <a:xfrm>
          <a:off x="0" y="0"/>
          <a:ext cx="0" cy="0"/>
          <a:chOff x="0" y="0"/>
          <a:chExt cx="0" cy="0"/>
        </a:xfrm>
      </p:grpSpPr>
      <p:sp>
        <p:nvSpPr>
          <p:cNvPr id="464" name="Shape 4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Variables</a:t>
            </a:r>
            <a:endParaRPr b="1">
              <a:latin typeface="Georgia"/>
              <a:ea typeface="Georgia"/>
              <a:cs typeface="Georgia"/>
              <a:sym typeface="Georgia"/>
            </a:endParaRPr>
          </a:p>
        </p:txBody>
      </p:sp>
      <p:sp>
        <p:nvSpPr>
          <p:cNvPr id="465" name="Shape 465"/>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FFFFFF"/>
                </a:solidFill>
                <a:latin typeface="Consolas"/>
                <a:ea typeface="Consolas"/>
                <a:cs typeface="Consolas"/>
                <a:sym typeface="Consolas"/>
              </a:rPr>
              <a:t># create variables with tf.Variable</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s = tf.Variable(2, name="scalar")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m = tf.Variable([[0, 1], [2, 3]], name="matrix")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W = tf.Variable(tf.zeros([784,10]))</a:t>
            </a:r>
            <a:endParaRPr sz="1200">
              <a:solidFill>
                <a:srgbClr val="FFFFFF"/>
              </a:solidFill>
              <a:latin typeface="Consolas"/>
              <a:ea typeface="Consolas"/>
              <a:cs typeface="Consolas"/>
              <a:sym typeface="Consolas"/>
            </a:endParaRPr>
          </a:p>
          <a:p>
            <a:pPr indent="0" lvl="0" marL="0" rtl="0">
              <a:spcBef>
                <a:spcPts val="0"/>
              </a:spcBef>
              <a:spcAft>
                <a:spcPts val="0"/>
              </a:spcAft>
              <a:buNone/>
            </a:pPr>
            <a:r>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 create variables with tf.get_variable</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s = tf.get_variable("scalar", initializer=tf.constant(2)) </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m = tf.get_variable("matrix", initializer=tf.constant([[0, 1], [2, 3]]))</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W = tf.get_variable("big_matrix", shape=(784, 10), initializer=tf.zeros_initializer())</a:t>
            </a:r>
            <a:endParaRPr sz="1200">
              <a:solidFill>
                <a:schemeClr val="dk1"/>
              </a:solidFill>
              <a:latin typeface="Consolas"/>
              <a:ea typeface="Consolas"/>
              <a:cs typeface="Consolas"/>
              <a:sym typeface="Consolas"/>
            </a:endParaRPr>
          </a:p>
        </p:txBody>
      </p:sp>
      <p:sp>
        <p:nvSpPr>
          <p:cNvPr id="466" name="Shape 46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467" name="Shape 467"/>
          <p:cNvSpPr txBox="1"/>
          <p:nvPr/>
        </p:nvSpPr>
        <p:spPr>
          <a:xfrm>
            <a:off x="5184150" y="1285725"/>
            <a:ext cx="3959700" cy="853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2000">
                <a:solidFill>
                  <a:srgbClr val="FFFFFF"/>
                </a:solidFill>
                <a:latin typeface="Times New Roman"/>
                <a:ea typeface="Times New Roman"/>
                <a:cs typeface="Times New Roman"/>
                <a:sym typeface="Times New Roman"/>
              </a:rPr>
              <a:t>tf.constant is an op</a:t>
            </a:r>
            <a:endParaRPr sz="2000">
              <a:solidFill>
                <a:srgbClr val="FFFFFF"/>
              </a:solidFill>
              <a:latin typeface="Times New Roman"/>
              <a:ea typeface="Times New Roman"/>
              <a:cs typeface="Times New Roman"/>
              <a:sym typeface="Times New Roman"/>
            </a:endParaRPr>
          </a:p>
          <a:p>
            <a:pPr indent="0" lvl="0" marL="0">
              <a:spcBef>
                <a:spcPts val="0"/>
              </a:spcBef>
              <a:spcAft>
                <a:spcPts val="0"/>
              </a:spcAft>
              <a:buNone/>
            </a:pPr>
            <a:r>
              <a:rPr lang="en" sz="2000">
                <a:solidFill>
                  <a:schemeClr val="dk1"/>
                </a:solidFill>
                <a:latin typeface="Times New Roman"/>
                <a:ea typeface="Times New Roman"/>
                <a:cs typeface="Times New Roman"/>
                <a:sym typeface="Times New Roman"/>
              </a:rPr>
              <a:t>tf.Variable is a class with many ops</a:t>
            </a:r>
            <a:endParaRPr sz="2000">
              <a:solidFill>
                <a:srgbClr val="FFFFFF"/>
              </a:solidFill>
              <a:latin typeface="Times New Roman"/>
              <a:ea typeface="Times New Roman"/>
              <a:cs typeface="Times New Roman"/>
              <a:sym typeface="Times New Roman"/>
            </a:endParaRPr>
          </a:p>
          <a:p>
            <a:pPr indent="0" lvl="0" marL="0">
              <a:spcBef>
                <a:spcPts val="0"/>
              </a:spcBef>
              <a:spcAft>
                <a:spcPts val="0"/>
              </a:spcAft>
              <a:buNone/>
            </a:pPr>
            <a:r>
              <a:t/>
            </a:r>
            <a:endParaRPr sz="2000">
              <a:solidFill>
                <a:srgbClr val="FFFFFF"/>
              </a:solidFill>
              <a:latin typeface="Times New Roman"/>
              <a:ea typeface="Times New Roman"/>
              <a:cs typeface="Times New Roman"/>
              <a:sym typeface="Times New Roman"/>
            </a:endParaRPr>
          </a:p>
          <a:p>
            <a:pPr indent="0" lvl="0" marL="0" rtl="0">
              <a:spcBef>
                <a:spcPts val="0"/>
              </a:spcBef>
              <a:spcAft>
                <a:spcPts val="0"/>
              </a:spcAft>
              <a:buNone/>
            </a:pPr>
            <a:r>
              <a:t/>
            </a:r>
            <a:endParaRPr sz="2000">
              <a:solidFill>
                <a:srgbClr val="FFFFFF"/>
              </a:solidFill>
              <a:latin typeface="Times New Roman"/>
              <a:ea typeface="Times New Roman"/>
              <a:cs typeface="Times New Roman"/>
              <a:sym typeface="Times New Roman"/>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1" name="Shape 471"/>
        <p:cNvGrpSpPr/>
        <p:nvPr/>
      </p:nvGrpSpPr>
      <p:grpSpPr>
        <a:xfrm>
          <a:off x="0" y="0"/>
          <a:ext cx="0" cy="0"/>
          <a:chOff x="0" y="0"/>
          <a:chExt cx="0" cy="0"/>
        </a:xfrm>
      </p:grpSpPr>
      <p:sp>
        <p:nvSpPr>
          <p:cNvPr id="472" name="Shape 4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tf.Variable class</a:t>
            </a:r>
            <a:endParaRPr b="1">
              <a:latin typeface="Georgia"/>
              <a:ea typeface="Georgia"/>
              <a:cs typeface="Georgia"/>
              <a:sym typeface="Georgia"/>
            </a:endParaRPr>
          </a:p>
        </p:txBody>
      </p:sp>
      <p:sp>
        <p:nvSpPr>
          <p:cNvPr id="473" name="Shape 473"/>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200">
                <a:solidFill>
                  <a:schemeClr val="dk1"/>
                </a:solidFill>
                <a:latin typeface="Consolas"/>
                <a:ea typeface="Consolas"/>
                <a:cs typeface="Consolas"/>
                <a:sym typeface="Consolas"/>
              </a:rPr>
              <a:t># create variables with tf.get_variable</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s = tf.get_variable("scalar", initializer=tf.constant(2)) </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m = tf.get_variable("matrix", initializer=tf.constant([[0, 1], [2, 3]]))</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W = tf.get_variable("big_matrix", shape=(784, 10), initializer=tf.zeros_initializer())</a:t>
            </a:r>
            <a:endParaRPr sz="1200">
              <a:solidFill>
                <a:srgbClr val="FFFFFF"/>
              </a:solidFill>
              <a:latin typeface="Consolas"/>
              <a:ea typeface="Consolas"/>
              <a:cs typeface="Consolas"/>
              <a:sym typeface="Consolas"/>
            </a:endParaRPr>
          </a:p>
        </p:txBody>
      </p:sp>
      <p:sp>
        <p:nvSpPr>
          <p:cNvPr id="474" name="Shape 474"/>
          <p:cNvSpPr txBox="1"/>
          <p:nvPr/>
        </p:nvSpPr>
        <p:spPr>
          <a:xfrm>
            <a:off x="370525" y="2521225"/>
            <a:ext cx="3147300" cy="2043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1600">
                <a:solidFill>
                  <a:srgbClr val="FFFFFF"/>
                </a:solidFill>
                <a:latin typeface="Times New Roman"/>
                <a:ea typeface="Times New Roman"/>
                <a:cs typeface="Times New Roman"/>
                <a:sym typeface="Times New Roman"/>
              </a:rPr>
              <a:t>tf.Variable holds several ops:</a:t>
            </a:r>
            <a:endParaRPr b="1" sz="1600">
              <a:solidFill>
                <a:srgbClr val="FFFFFF"/>
              </a:solidFill>
              <a:latin typeface="Times New Roman"/>
              <a:ea typeface="Times New Roman"/>
              <a:cs typeface="Times New Roman"/>
              <a:sym typeface="Times New Roman"/>
            </a:endParaRPr>
          </a:p>
          <a:p>
            <a:pPr indent="0" lvl="0" marL="0" rtl="0">
              <a:spcBef>
                <a:spcPts val="0"/>
              </a:spcBef>
              <a:spcAft>
                <a:spcPts val="0"/>
              </a:spcAft>
              <a:buNone/>
            </a:pPr>
            <a:r>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x = tf.Variable(...) </a:t>
            </a:r>
            <a:endParaRPr sz="1200">
              <a:solidFill>
                <a:srgbClr val="FFFFFF"/>
              </a:solidFill>
              <a:latin typeface="Consolas"/>
              <a:ea typeface="Consolas"/>
              <a:cs typeface="Consolas"/>
              <a:sym typeface="Consolas"/>
            </a:endParaRPr>
          </a:p>
          <a:p>
            <a:pPr indent="0" lvl="0" marL="0" rtl="0">
              <a:spcBef>
                <a:spcPts val="0"/>
              </a:spcBef>
              <a:spcAft>
                <a:spcPts val="0"/>
              </a:spcAft>
              <a:buNone/>
            </a:pPr>
            <a:r>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x.initializer # init op</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x.value() # read op</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x.assign(...) # write op</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x.assign_add(...) # and more</a:t>
            </a:r>
            <a:endParaRPr sz="1200">
              <a:solidFill>
                <a:srgbClr val="FFFFFF"/>
              </a:solidFill>
              <a:latin typeface="Consolas"/>
              <a:ea typeface="Consolas"/>
              <a:cs typeface="Consolas"/>
              <a:sym typeface="Consolas"/>
            </a:endParaRPr>
          </a:p>
        </p:txBody>
      </p:sp>
      <p:sp>
        <p:nvSpPr>
          <p:cNvPr id="475" name="Shape 47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9" name="Shape 479"/>
        <p:cNvGrpSpPr/>
        <p:nvPr/>
      </p:nvGrpSpPr>
      <p:grpSpPr>
        <a:xfrm>
          <a:off x="0" y="0"/>
          <a:ext cx="0" cy="0"/>
          <a:chOff x="0" y="0"/>
          <a:chExt cx="0" cy="0"/>
        </a:xfrm>
      </p:grpSpPr>
      <p:sp>
        <p:nvSpPr>
          <p:cNvPr id="480" name="Shape 48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tf.Variable class</a:t>
            </a:r>
            <a:endParaRPr b="1">
              <a:latin typeface="Georgia"/>
              <a:ea typeface="Georgia"/>
              <a:cs typeface="Georgia"/>
              <a:sym typeface="Georgia"/>
            </a:endParaRPr>
          </a:p>
        </p:txBody>
      </p:sp>
      <p:sp>
        <p:nvSpPr>
          <p:cNvPr id="481" name="Shape 481"/>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200">
                <a:solidFill>
                  <a:schemeClr val="dk1"/>
                </a:solidFill>
                <a:latin typeface="Consolas"/>
                <a:ea typeface="Consolas"/>
                <a:cs typeface="Consolas"/>
                <a:sym typeface="Consolas"/>
              </a:rPr>
              <a:t># create variables with tf.get_variable</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s = tf.get_variable("scalar", initializer=tf.constant(2)) </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m = tf.get_variable("matrix", initializer=tf.constant([[0, 1], [2, 3]]))</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W = tf.get_variable("big_matrix", shape=(784, 10), initializer=tf.zeros_initializer())</a:t>
            </a:r>
            <a:endParaRPr sz="1200">
              <a:solidFill>
                <a:schemeClr val="dk1"/>
              </a:solidFill>
              <a:latin typeface="Consolas"/>
              <a:ea typeface="Consolas"/>
              <a:cs typeface="Consolas"/>
              <a:sym typeface="Consolas"/>
            </a:endParaRPr>
          </a:p>
          <a:p>
            <a:pPr indent="0" lvl="0" marL="0" rtl="0">
              <a:spcBef>
                <a:spcPts val="0"/>
              </a:spcBef>
              <a:spcAft>
                <a:spcPts val="0"/>
              </a:spcAft>
              <a:buNone/>
            </a:pPr>
            <a:r>
              <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with tf.Session() as sess:</a:t>
            </a:r>
            <a:br>
              <a:rPr lang="en" sz="1200">
                <a:solidFill>
                  <a:schemeClr val="dk1"/>
                </a:solidFill>
                <a:latin typeface="Consolas"/>
                <a:ea typeface="Consolas"/>
                <a:cs typeface="Consolas"/>
                <a:sym typeface="Consolas"/>
              </a:rPr>
            </a:br>
            <a:r>
              <a:rPr lang="en" sz="1200">
                <a:solidFill>
                  <a:schemeClr val="dk1"/>
                </a:solidFill>
                <a:latin typeface="Consolas"/>
                <a:ea typeface="Consolas"/>
                <a:cs typeface="Consolas"/>
                <a:sym typeface="Consolas"/>
              </a:rPr>
              <a:t>	print(sess.run(W))   &gt;&gt; </a:t>
            </a:r>
            <a:r>
              <a:rPr lang="en" sz="1400">
                <a:solidFill>
                  <a:srgbClr val="FF0000"/>
                </a:solidFill>
                <a:latin typeface="Times New Roman"/>
                <a:ea typeface="Times New Roman"/>
                <a:cs typeface="Times New Roman"/>
                <a:sym typeface="Times New Roman"/>
              </a:rPr>
              <a:t>FailedPreconditionError: Attempting to use uninitialized value Variable</a:t>
            </a:r>
            <a:endParaRPr sz="1200">
              <a:solidFill>
                <a:srgbClr val="FF0000"/>
              </a:solidFill>
              <a:latin typeface="Times New Roman"/>
              <a:ea typeface="Times New Roman"/>
              <a:cs typeface="Times New Roman"/>
              <a:sym typeface="Times New Roman"/>
            </a:endParaRPr>
          </a:p>
          <a:p>
            <a:pPr indent="0" lvl="0" marL="0" rtl="0">
              <a:spcBef>
                <a:spcPts val="0"/>
              </a:spcBef>
              <a:spcAft>
                <a:spcPts val="0"/>
              </a:spcAft>
              <a:buNone/>
            </a:pPr>
            <a:r>
              <a:t/>
            </a:r>
            <a:endParaRPr sz="1200">
              <a:solidFill>
                <a:schemeClr val="dk1"/>
              </a:solidFill>
              <a:latin typeface="Consolas"/>
              <a:ea typeface="Consolas"/>
              <a:cs typeface="Consolas"/>
              <a:sym typeface="Consolas"/>
            </a:endParaRPr>
          </a:p>
        </p:txBody>
      </p:sp>
      <p:sp>
        <p:nvSpPr>
          <p:cNvPr id="482" name="Shape 48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6" name="Shape 486"/>
        <p:cNvGrpSpPr/>
        <p:nvPr/>
      </p:nvGrpSpPr>
      <p:grpSpPr>
        <a:xfrm>
          <a:off x="0" y="0"/>
          <a:ext cx="0" cy="0"/>
          <a:chOff x="0" y="0"/>
          <a:chExt cx="0" cy="0"/>
        </a:xfrm>
      </p:grpSpPr>
      <p:sp>
        <p:nvSpPr>
          <p:cNvPr id="487" name="Shape 48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You have to </a:t>
            </a:r>
            <a:r>
              <a:rPr b="1" lang="en" u="sng">
                <a:latin typeface="Georgia"/>
                <a:ea typeface="Georgia"/>
                <a:cs typeface="Georgia"/>
                <a:sym typeface="Georgia"/>
              </a:rPr>
              <a:t>initialize</a:t>
            </a:r>
            <a:r>
              <a:rPr b="1" lang="en">
                <a:latin typeface="Georgia"/>
                <a:ea typeface="Georgia"/>
                <a:cs typeface="Georgia"/>
                <a:sym typeface="Georgia"/>
              </a:rPr>
              <a:t> your variables</a:t>
            </a:r>
            <a:endParaRPr b="1">
              <a:latin typeface="Georgia"/>
              <a:ea typeface="Georgia"/>
              <a:cs typeface="Georgia"/>
              <a:sym typeface="Georgia"/>
            </a:endParaRPr>
          </a:p>
        </p:txBody>
      </p:sp>
      <p:sp>
        <p:nvSpPr>
          <p:cNvPr id="488" name="Shape 488"/>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latin typeface="Georgia"/>
                <a:ea typeface="Georgia"/>
                <a:cs typeface="Georgia"/>
                <a:sym typeface="Georgia"/>
              </a:rPr>
              <a:t>The easiest way is initializing all variables at once:</a:t>
            </a:r>
            <a:endParaRPr sz="1100">
              <a:solidFill>
                <a:schemeClr val="dk1"/>
              </a:solidFill>
              <a:latin typeface="Georgia"/>
              <a:ea typeface="Georgia"/>
              <a:cs typeface="Georgia"/>
              <a:sym typeface="Georgia"/>
            </a:endParaRPr>
          </a:p>
          <a:p>
            <a:pPr indent="0" lvl="0" marL="0" rtl="0">
              <a:spcBef>
                <a:spcPts val="0"/>
              </a:spcBef>
              <a:spcAft>
                <a:spcPts val="0"/>
              </a:spcAft>
              <a:buNone/>
            </a:pPr>
            <a:r>
              <a:rPr lang="en" sz="1200">
                <a:solidFill>
                  <a:schemeClr val="dk1"/>
                </a:solidFill>
                <a:latin typeface="Consolas"/>
                <a:ea typeface="Consolas"/>
                <a:cs typeface="Consolas"/>
                <a:sym typeface="Consolas"/>
              </a:rPr>
              <a:t>with tf.Session() as sess:</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	sess.run(tf.global_variables_initializer())</a:t>
            </a:r>
            <a:endParaRPr sz="1400">
              <a:solidFill>
                <a:schemeClr val="dk1"/>
              </a:solidFill>
              <a:latin typeface="Georgia"/>
              <a:ea typeface="Georgia"/>
              <a:cs typeface="Georgia"/>
              <a:sym typeface="Georgia"/>
            </a:endParaRPr>
          </a:p>
          <a:p>
            <a:pPr indent="0" lvl="0" marL="0" rtl="0">
              <a:spcBef>
                <a:spcPts val="0"/>
              </a:spcBef>
              <a:spcAft>
                <a:spcPts val="1600"/>
              </a:spcAft>
              <a:buNone/>
            </a:pPr>
            <a:r>
              <a:t/>
            </a:r>
            <a:endParaRPr sz="1400">
              <a:latin typeface="Georgia"/>
              <a:ea typeface="Georgia"/>
              <a:cs typeface="Georgia"/>
              <a:sym typeface="Georgia"/>
            </a:endParaRPr>
          </a:p>
        </p:txBody>
      </p:sp>
      <p:sp>
        <p:nvSpPr>
          <p:cNvPr id="489" name="Shape 48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490" name="Shape 490"/>
          <p:cNvSpPr txBox="1"/>
          <p:nvPr/>
        </p:nvSpPr>
        <p:spPr>
          <a:xfrm>
            <a:off x="4562575" y="2758225"/>
            <a:ext cx="3503100" cy="576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Times New Roman"/>
                <a:ea typeface="Times New Roman"/>
                <a:cs typeface="Times New Roman"/>
                <a:sym typeface="Times New Roman"/>
              </a:rPr>
              <a:t>Initializer is an op. You need to execute it within the context of a session</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4" name="Shape 494"/>
        <p:cNvGrpSpPr/>
        <p:nvPr/>
      </p:nvGrpSpPr>
      <p:grpSpPr>
        <a:xfrm>
          <a:off x="0" y="0"/>
          <a:ext cx="0" cy="0"/>
          <a:chOff x="0" y="0"/>
          <a:chExt cx="0" cy="0"/>
        </a:xfrm>
      </p:grpSpPr>
      <p:sp>
        <p:nvSpPr>
          <p:cNvPr id="495" name="Shape 49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You have to </a:t>
            </a:r>
            <a:r>
              <a:rPr b="1" lang="en" u="sng">
                <a:latin typeface="Georgia"/>
                <a:ea typeface="Georgia"/>
                <a:cs typeface="Georgia"/>
                <a:sym typeface="Georgia"/>
              </a:rPr>
              <a:t>initialize</a:t>
            </a:r>
            <a:r>
              <a:rPr b="1" lang="en">
                <a:latin typeface="Georgia"/>
                <a:ea typeface="Georgia"/>
                <a:cs typeface="Georgia"/>
                <a:sym typeface="Georgia"/>
              </a:rPr>
              <a:t> your variables</a:t>
            </a:r>
            <a:endParaRPr b="1">
              <a:latin typeface="Georgia"/>
              <a:ea typeface="Georgia"/>
              <a:cs typeface="Georgia"/>
              <a:sym typeface="Georgia"/>
            </a:endParaRPr>
          </a:p>
        </p:txBody>
      </p:sp>
      <p:sp>
        <p:nvSpPr>
          <p:cNvPr id="496" name="Shape 496"/>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latin typeface="Georgia"/>
                <a:ea typeface="Georgia"/>
                <a:cs typeface="Georgia"/>
                <a:sym typeface="Georgia"/>
              </a:rPr>
              <a:t>The easiest way is initializing all variables at once:</a:t>
            </a:r>
            <a:endParaRPr sz="1100">
              <a:solidFill>
                <a:schemeClr val="dk1"/>
              </a:solidFill>
              <a:latin typeface="Georgia"/>
              <a:ea typeface="Georgia"/>
              <a:cs typeface="Georgia"/>
              <a:sym typeface="Georgia"/>
            </a:endParaRPr>
          </a:p>
          <a:p>
            <a:pPr indent="0" lvl="0" marL="0" rtl="0">
              <a:spcBef>
                <a:spcPts val="0"/>
              </a:spcBef>
              <a:spcAft>
                <a:spcPts val="0"/>
              </a:spcAft>
              <a:buNone/>
            </a:pPr>
            <a:r>
              <a:rPr lang="en" sz="1200">
                <a:solidFill>
                  <a:schemeClr val="dk1"/>
                </a:solidFill>
                <a:latin typeface="Consolas"/>
                <a:ea typeface="Consolas"/>
                <a:cs typeface="Consolas"/>
                <a:sym typeface="Consolas"/>
              </a:rPr>
              <a:t>with tf.Session() as sess:</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	sess.run(tf.global_variables_initializer())</a:t>
            </a:r>
            <a:endParaRPr sz="1200">
              <a:solidFill>
                <a:schemeClr val="dk1"/>
              </a:solidFill>
              <a:latin typeface="Consolas"/>
              <a:ea typeface="Consolas"/>
              <a:cs typeface="Consolas"/>
              <a:sym typeface="Consolas"/>
            </a:endParaRPr>
          </a:p>
          <a:p>
            <a:pPr indent="0" lvl="0" marL="0" rtl="0">
              <a:spcBef>
                <a:spcPts val="0"/>
              </a:spcBef>
              <a:spcAft>
                <a:spcPts val="0"/>
              </a:spcAft>
              <a:buNone/>
            </a:pPr>
            <a:r>
              <a:t/>
            </a:r>
            <a:endParaRPr sz="1100">
              <a:solidFill>
                <a:schemeClr val="dk1"/>
              </a:solidFill>
              <a:latin typeface="Georgia"/>
              <a:ea typeface="Georgia"/>
              <a:cs typeface="Georgia"/>
              <a:sym typeface="Georgia"/>
            </a:endParaRPr>
          </a:p>
          <a:p>
            <a:pPr indent="0" lvl="0" marL="0" rtl="0">
              <a:spcBef>
                <a:spcPts val="0"/>
              </a:spcBef>
              <a:spcAft>
                <a:spcPts val="0"/>
              </a:spcAft>
              <a:buNone/>
            </a:pPr>
            <a:r>
              <a:rPr lang="en" sz="1400">
                <a:latin typeface="Georgia"/>
                <a:ea typeface="Georgia"/>
                <a:cs typeface="Georgia"/>
                <a:sym typeface="Georgia"/>
              </a:rPr>
              <a:t>Initialize only a subset of variables:</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with tf.Session() as sess:</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	sess.run(tf.variables_initializer([a, b]))</a:t>
            </a:r>
            <a:endParaRPr sz="1400">
              <a:solidFill>
                <a:schemeClr val="dk1"/>
              </a:solidFill>
              <a:latin typeface="Georgia"/>
              <a:ea typeface="Georgia"/>
              <a:cs typeface="Georgia"/>
              <a:sym typeface="Georgia"/>
            </a:endParaRPr>
          </a:p>
          <a:p>
            <a:pPr indent="0" lvl="0" marL="0" rtl="0">
              <a:spcBef>
                <a:spcPts val="0"/>
              </a:spcBef>
              <a:spcAft>
                <a:spcPts val="1600"/>
              </a:spcAft>
              <a:buNone/>
            </a:pPr>
            <a:r>
              <a:t/>
            </a:r>
            <a:endParaRPr sz="1400">
              <a:latin typeface="Georgia"/>
              <a:ea typeface="Georgia"/>
              <a:cs typeface="Georgia"/>
              <a:sym typeface="Georgia"/>
            </a:endParaRPr>
          </a:p>
        </p:txBody>
      </p:sp>
      <p:sp>
        <p:nvSpPr>
          <p:cNvPr id="497" name="Shape 49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1" name="Shape 501"/>
        <p:cNvGrpSpPr/>
        <p:nvPr/>
      </p:nvGrpSpPr>
      <p:grpSpPr>
        <a:xfrm>
          <a:off x="0" y="0"/>
          <a:ext cx="0" cy="0"/>
          <a:chOff x="0" y="0"/>
          <a:chExt cx="0" cy="0"/>
        </a:xfrm>
      </p:grpSpPr>
      <p:sp>
        <p:nvSpPr>
          <p:cNvPr id="502" name="Shape 50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You have to </a:t>
            </a:r>
            <a:r>
              <a:rPr b="1" lang="en" u="sng">
                <a:latin typeface="Georgia"/>
                <a:ea typeface="Georgia"/>
                <a:cs typeface="Georgia"/>
                <a:sym typeface="Georgia"/>
              </a:rPr>
              <a:t>initialize</a:t>
            </a:r>
            <a:r>
              <a:rPr b="1" lang="en">
                <a:latin typeface="Georgia"/>
                <a:ea typeface="Georgia"/>
                <a:cs typeface="Georgia"/>
                <a:sym typeface="Georgia"/>
              </a:rPr>
              <a:t> your variables</a:t>
            </a:r>
            <a:endParaRPr b="1">
              <a:latin typeface="Georgia"/>
              <a:ea typeface="Georgia"/>
              <a:cs typeface="Georgia"/>
              <a:sym typeface="Georgia"/>
            </a:endParaRPr>
          </a:p>
        </p:txBody>
      </p:sp>
      <p:sp>
        <p:nvSpPr>
          <p:cNvPr id="503" name="Shape 503"/>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latin typeface="Georgia"/>
                <a:ea typeface="Georgia"/>
                <a:cs typeface="Georgia"/>
                <a:sym typeface="Georgia"/>
              </a:rPr>
              <a:t>The easiest way is initializing all variables at once:</a:t>
            </a:r>
            <a:endParaRPr sz="1100">
              <a:solidFill>
                <a:srgbClr val="FFFFFF"/>
              </a:solidFill>
              <a:latin typeface="Georgia"/>
              <a:ea typeface="Georgia"/>
              <a:cs typeface="Georgia"/>
              <a:sym typeface="Georgia"/>
            </a:endParaRPr>
          </a:p>
          <a:p>
            <a:pPr indent="0" lvl="0" marL="0" rtl="0">
              <a:spcBef>
                <a:spcPts val="0"/>
              </a:spcBef>
              <a:spcAft>
                <a:spcPts val="0"/>
              </a:spcAft>
              <a:buNone/>
            </a:pPr>
            <a:r>
              <a:rPr lang="en" sz="1200">
                <a:solidFill>
                  <a:srgbClr val="FFFFFF"/>
                </a:solidFill>
                <a:latin typeface="Consolas"/>
                <a:ea typeface="Consolas"/>
                <a:cs typeface="Consolas"/>
                <a:sym typeface="Consolas"/>
              </a:rPr>
              <a:t>with tf.Session() as sess:</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sess.run(</a:t>
            </a:r>
            <a:r>
              <a:rPr lang="en" sz="1200">
                <a:solidFill>
                  <a:schemeClr val="dk1"/>
                </a:solidFill>
                <a:latin typeface="Consolas"/>
                <a:ea typeface="Consolas"/>
                <a:cs typeface="Consolas"/>
                <a:sym typeface="Consolas"/>
              </a:rPr>
              <a:t>tf.global_variables_initializer()</a:t>
            </a:r>
            <a:r>
              <a:rPr lang="en" sz="1200">
                <a:solidFill>
                  <a:srgbClr val="FFFFFF"/>
                </a:solidFill>
                <a:latin typeface="Consolas"/>
                <a:ea typeface="Consolas"/>
                <a:cs typeface="Consolas"/>
                <a:sym typeface="Consolas"/>
              </a:rPr>
              <a:t>)</a:t>
            </a:r>
            <a:endParaRPr sz="1200">
              <a:solidFill>
                <a:srgbClr val="FFFFFF"/>
              </a:solidFill>
              <a:latin typeface="Consolas"/>
              <a:ea typeface="Consolas"/>
              <a:cs typeface="Consolas"/>
              <a:sym typeface="Consolas"/>
            </a:endParaRPr>
          </a:p>
          <a:p>
            <a:pPr indent="0" lvl="0" marL="0" rtl="0">
              <a:spcBef>
                <a:spcPts val="0"/>
              </a:spcBef>
              <a:spcAft>
                <a:spcPts val="0"/>
              </a:spcAft>
              <a:buNone/>
            </a:pPr>
            <a:r>
              <a:t/>
            </a:r>
            <a:endParaRPr sz="1100">
              <a:solidFill>
                <a:srgbClr val="FFFFFF"/>
              </a:solidFill>
              <a:latin typeface="Georgia"/>
              <a:ea typeface="Georgia"/>
              <a:cs typeface="Georgia"/>
              <a:sym typeface="Georgia"/>
            </a:endParaRPr>
          </a:p>
          <a:p>
            <a:pPr indent="0" lvl="0" marL="0" rtl="0">
              <a:spcBef>
                <a:spcPts val="0"/>
              </a:spcBef>
              <a:spcAft>
                <a:spcPts val="0"/>
              </a:spcAft>
              <a:buNone/>
            </a:pPr>
            <a:r>
              <a:rPr lang="en" sz="1400">
                <a:latin typeface="Georgia"/>
                <a:ea typeface="Georgia"/>
                <a:cs typeface="Georgia"/>
                <a:sym typeface="Georgia"/>
              </a:rPr>
              <a:t>Initialize only a subset of variables:</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with tf.Session() as sess:</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sess.run(</a:t>
            </a:r>
            <a:r>
              <a:rPr lang="en" sz="1200">
                <a:solidFill>
                  <a:schemeClr val="dk1"/>
                </a:solidFill>
                <a:latin typeface="Consolas"/>
                <a:ea typeface="Consolas"/>
                <a:cs typeface="Consolas"/>
                <a:sym typeface="Consolas"/>
              </a:rPr>
              <a:t>tf.variables_initializer([a, b])</a:t>
            </a:r>
            <a:r>
              <a:rPr lang="en" sz="1200">
                <a:solidFill>
                  <a:srgbClr val="FFFFFF"/>
                </a:solidFill>
                <a:latin typeface="Consolas"/>
                <a:ea typeface="Consolas"/>
                <a:cs typeface="Consolas"/>
                <a:sym typeface="Consolas"/>
              </a:rPr>
              <a:t>)</a:t>
            </a:r>
            <a:endParaRPr sz="1200">
              <a:solidFill>
                <a:srgbClr val="FFFFFF"/>
              </a:solidFill>
              <a:latin typeface="Consolas"/>
              <a:ea typeface="Consolas"/>
              <a:cs typeface="Consolas"/>
              <a:sym typeface="Consolas"/>
            </a:endParaRPr>
          </a:p>
          <a:p>
            <a:pPr indent="0" lvl="0" marL="0" rtl="0">
              <a:spcBef>
                <a:spcPts val="0"/>
              </a:spcBef>
              <a:spcAft>
                <a:spcPts val="0"/>
              </a:spcAft>
              <a:buNone/>
            </a:pPr>
            <a:r>
              <a:t/>
            </a:r>
            <a:endParaRPr sz="1100">
              <a:solidFill>
                <a:srgbClr val="FFFFFF"/>
              </a:solidFill>
              <a:latin typeface="Georgia"/>
              <a:ea typeface="Georgia"/>
              <a:cs typeface="Georgia"/>
              <a:sym typeface="Georgia"/>
            </a:endParaRPr>
          </a:p>
          <a:p>
            <a:pPr indent="0" lvl="0" marL="0" rtl="0">
              <a:spcBef>
                <a:spcPts val="0"/>
              </a:spcBef>
              <a:spcAft>
                <a:spcPts val="0"/>
              </a:spcAft>
              <a:buNone/>
            </a:pPr>
            <a:r>
              <a:rPr lang="en" sz="1400">
                <a:latin typeface="Georgia"/>
                <a:ea typeface="Georgia"/>
                <a:cs typeface="Georgia"/>
                <a:sym typeface="Georgia"/>
              </a:rPr>
              <a:t>Initialize a single variable</a:t>
            </a:r>
            <a:endParaRPr sz="1400">
              <a:solidFill>
                <a:srgbClr val="FFFFFF"/>
              </a:solidFill>
              <a:latin typeface="Georgia"/>
              <a:ea typeface="Georgia"/>
              <a:cs typeface="Georgia"/>
              <a:sym typeface="Georgia"/>
            </a:endParaRPr>
          </a:p>
          <a:p>
            <a:pPr indent="0" lvl="0" marL="0" rtl="0">
              <a:spcBef>
                <a:spcPts val="0"/>
              </a:spcBef>
              <a:spcAft>
                <a:spcPts val="0"/>
              </a:spcAft>
              <a:buNone/>
            </a:pPr>
            <a:r>
              <a:rPr lang="en" sz="1200">
                <a:solidFill>
                  <a:srgbClr val="FFFFFF"/>
                </a:solidFill>
                <a:latin typeface="Consolas"/>
                <a:ea typeface="Consolas"/>
                <a:cs typeface="Consolas"/>
                <a:sym typeface="Consolas"/>
              </a:rPr>
              <a:t>W = tf.Variable(tf.zeros([784,10]))</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with tf.Session() as sess:</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sess.run(W.initializer)</a:t>
            </a:r>
            <a:endParaRPr sz="1400">
              <a:solidFill>
                <a:srgbClr val="FFFFFF"/>
              </a:solidFill>
              <a:latin typeface="Georgia"/>
              <a:ea typeface="Georgia"/>
              <a:cs typeface="Georgia"/>
              <a:sym typeface="Georgia"/>
            </a:endParaRPr>
          </a:p>
        </p:txBody>
      </p:sp>
      <p:sp>
        <p:nvSpPr>
          <p:cNvPr id="504" name="Shape 50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8" name="Shape 508"/>
        <p:cNvGrpSpPr/>
        <p:nvPr/>
      </p:nvGrpSpPr>
      <p:grpSpPr>
        <a:xfrm>
          <a:off x="0" y="0"/>
          <a:ext cx="0" cy="0"/>
          <a:chOff x="0" y="0"/>
          <a:chExt cx="0" cy="0"/>
        </a:xfrm>
      </p:grpSpPr>
      <p:sp>
        <p:nvSpPr>
          <p:cNvPr id="509" name="Shape 50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Eval() a variable</a:t>
            </a:r>
            <a:endParaRPr b="1">
              <a:latin typeface="Georgia"/>
              <a:ea typeface="Georgia"/>
              <a:cs typeface="Georgia"/>
              <a:sym typeface="Georgia"/>
            </a:endParaRPr>
          </a:p>
        </p:txBody>
      </p:sp>
      <p:sp>
        <p:nvSpPr>
          <p:cNvPr id="510" name="Shape 510"/>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FFFFFF"/>
                </a:solidFill>
                <a:latin typeface="Consolas"/>
                <a:ea typeface="Consolas"/>
                <a:cs typeface="Consolas"/>
                <a:sym typeface="Consolas"/>
              </a:rPr>
              <a:t># W is a random 700 x 100 variable object</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W = tf.Variable(tf.truncated_normal([700, 10]))</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with tf.Session() as sess:</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sess.run(W.initializer)</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print(W)</a:t>
            </a:r>
            <a:endParaRPr sz="1200">
              <a:solidFill>
                <a:srgbClr val="FFFFFF"/>
              </a:solidFill>
              <a:latin typeface="Consolas"/>
              <a:ea typeface="Consolas"/>
              <a:cs typeface="Consolas"/>
              <a:sym typeface="Consolas"/>
            </a:endParaRPr>
          </a:p>
          <a:p>
            <a:pPr indent="0" lvl="0" marL="0" rtl="0">
              <a:spcBef>
                <a:spcPts val="0"/>
              </a:spcBef>
              <a:spcAft>
                <a:spcPts val="0"/>
              </a:spcAft>
              <a:buNone/>
            </a:pPr>
            <a:r>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&gt;&gt; Tensor("Variable/read:0", shape=(700, 10), dtype=float32)</a:t>
            </a:r>
            <a:endParaRPr sz="1200">
              <a:solidFill>
                <a:srgbClr val="FFFFFF"/>
              </a:solidFill>
              <a:latin typeface="Consolas"/>
              <a:ea typeface="Consolas"/>
              <a:cs typeface="Consolas"/>
              <a:sym typeface="Consolas"/>
            </a:endParaRPr>
          </a:p>
        </p:txBody>
      </p:sp>
      <p:sp>
        <p:nvSpPr>
          <p:cNvPr id="511" name="Shape 5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5" name="Shape 515"/>
        <p:cNvGrpSpPr/>
        <p:nvPr/>
      </p:nvGrpSpPr>
      <p:grpSpPr>
        <a:xfrm>
          <a:off x="0" y="0"/>
          <a:ext cx="0" cy="0"/>
          <a:chOff x="0" y="0"/>
          <a:chExt cx="0" cy="0"/>
        </a:xfrm>
      </p:grpSpPr>
      <p:sp>
        <p:nvSpPr>
          <p:cNvPr id="516" name="Shape 5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Eval() a variable</a:t>
            </a:r>
            <a:endParaRPr b="1">
              <a:latin typeface="Georgia"/>
              <a:ea typeface="Georgia"/>
              <a:cs typeface="Georgia"/>
              <a:sym typeface="Georgia"/>
            </a:endParaRPr>
          </a:p>
        </p:txBody>
      </p:sp>
      <p:sp>
        <p:nvSpPr>
          <p:cNvPr id="517" name="Shape 517"/>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FFFFFF"/>
                </a:solidFill>
                <a:latin typeface="Consolas"/>
                <a:ea typeface="Consolas"/>
                <a:cs typeface="Consolas"/>
                <a:sym typeface="Consolas"/>
              </a:rPr>
              <a:t># W is a random 700 x 100 variable object</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W = tf.Variable(tf.truncated_normal([700, 10]))</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with tf.Session() as sess:</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sess.run(W.initializer)</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print(</a:t>
            </a:r>
            <a:r>
              <a:rPr lang="en" sz="1200">
                <a:solidFill>
                  <a:srgbClr val="FFFFFF"/>
                </a:solidFill>
                <a:highlight>
                  <a:schemeClr val="accent3"/>
                </a:highlight>
                <a:latin typeface="Consolas"/>
                <a:ea typeface="Consolas"/>
                <a:cs typeface="Consolas"/>
                <a:sym typeface="Consolas"/>
              </a:rPr>
              <a:t>W.eval()</a:t>
            </a:r>
            <a:r>
              <a:rPr b="1" lang="en" sz="1200">
                <a:solidFill>
                  <a:srgbClr val="FFFFFF"/>
                </a:solidFill>
                <a:latin typeface="Consolas"/>
                <a:ea typeface="Consolas"/>
                <a:cs typeface="Consolas"/>
                <a:sym typeface="Consolas"/>
              </a:rPr>
              <a:t>)				# Similar to print(sess.run(W))</a:t>
            </a:r>
            <a:endParaRPr b="1" sz="1200">
              <a:solidFill>
                <a:srgbClr val="FFFFFF"/>
              </a:solidFill>
              <a:latin typeface="Consolas"/>
              <a:ea typeface="Consolas"/>
              <a:cs typeface="Consolas"/>
              <a:sym typeface="Consolas"/>
            </a:endParaRPr>
          </a:p>
          <a:p>
            <a:pPr indent="0" lvl="0" marL="0" rtl="0">
              <a:spcBef>
                <a:spcPts val="0"/>
              </a:spcBef>
              <a:spcAft>
                <a:spcPts val="0"/>
              </a:spcAft>
              <a:buNone/>
            </a:pPr>
            <a:r>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&gt;&gt; </a:t>
            </a:r>
            <a:r>
              <a:rPr lang="en" sz="1100">
                <a:solidFill>
                  <a:srgbClr val="FFFFFF"/>
                </a:solidFill>
                <a:latin typeface="Consolas"/>
                <a:ea typeface="Consolas"/>
                <a:cs typeface="Consolas"/>
                <a:sym typeface="Consolas"/>
              </a:rPr>
              <a:t>[[-0.76781619 -0.67020458  1.15333688 ..., -0.98434633 -1.25692499</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  -0.90904623]</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 [-0.36763489 -0.65037876 -1.52936983 ...,  0.19320194 -0.38379928</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   0.44387451]</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 [ 0.12510735 -0.82649058  0.4321366  ..., -0.3816964   0.70466036</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   1.33211911]</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 ..., </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 [ 0.9203397  -0.99590844  0.76853162 ..., -0.74290705  0.37568584</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   0.64072722]</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 [-0.12753558  0.52571583  1.03265858 ...,  0.59978199 -0.91293705</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  -0.02646019]</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 [ 0.19076447 -0.62968266 -1.97970271 ..., -1.48389161  0.68170643</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   1.46369624]]</a:t>
            </a:r>
            <a:endParaRPr sz="1100">
              <a:solidFill>
                <a:srgbClr val="FFFFFF"/>
              </a:solidFill>
              <a:latin typeface="Consolas"/>
              <a:ea typeface="Consolas"/>
              <a:cs typeface="Consolas"/>
              <a:sym typeface="Consolas"/>
            </a:endParaRPr>
          </a:p>
          <a:p>
            <a:pPr indent="0" lvl="0" marL="0" rtl="0">
              <a:spcBef>
                <a:spcPts val="0"/>
              </a:spcBef>
              <a:spcAft>
                <a:spcPts val="0"/>
              </a:spcAft>
              <a:buNone/>
            </a:pPr>
            <a:r>
              <a:t/>
            </a:r>
            <a:endParaRPr sz="1200">
              <a:solidFill>
                <a:srgbClr val="FFFFFF"/>
              </a:solidFill>
              <a:latin typeface="Consolas"/>
              <a:ea typeface="Consolas"/>
              <a:cs typeface="Consolas"/>
              <a:sym typeface="Consolas"/>
            </a:endParaRPr>
          </a:p>
        </p:txBody>
      </p:sp>
      <p:sp>
        <p:nvSpPr>
          <p:cNvPr id="518" name="Shape 5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2" name="Shape 522"/>
        <p:cNvGrpSpPr/>
        <p:nvPr/>
      </p:nvGrpSpPr>
      <p:grpSpPr>
        <a:xfrm>
          <a:off x="0" y="0"/>
          <a:ext cx="0" cy="0"/>
          <a:chOff x="0" y="0"/>
          <a:chExt cx="0" cy="0"/>
        </a:xfrm>
      </p:grpSpPr>
      <p:sp>
        <p:nvSpPr>
          <p:cNvPr id="523" name="Shape 5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tf.Variable.assign()</a:t>
            </a:r>
            <a:endParaRPr b="1">
              <a:latin typeface="Georgia"/>
              <a:ea typeface="Georgia"/>
              <a:cs typeface="Georgia"/>
              <a:sym typeface="Georgia"/>
            </a:endParaRPr>
          </a:p>
        </p:txBody>
      </p:sp>
      <p:sp>
        <p:nvSpPr>
          <p:cNvPr id="524" name="Shape 524"/>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solidFill>
                  <a:srgbClr val="FFFFFF"/>
                </a:solidFill>
                <a:latin typeface="Consolas"/>
                <a:ea typeface="Consolas"/>
                <a:cs typeface="Consolas"/>
                <a:sym typeface="Consolas"/>
              </a:rPr>
              <a:t>W = tf.Variable(10)</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W.assign(100)</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with tf.Session() as sess:</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	sess.run(W.initializer)</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	print(W.eval()) 				# &gt;&gt; ????</a:t>
            </a:r>
            <a:endParaRPr sz="1400">
              <a:solidFill>
                <a:srgbClr val="FFFFFF"/>
              </a:solidFill>
              <a:latin typeface="Georgia"/>
              <a:ea typeface="Georgia"/>
              <a:cs typeface="Georgia"/>
              <a:sym typeface="Georgia"/>
            </a:endParaRPr>
          </a:p>
        </p:txBody>
      </p:sp>
      <p:sp>
        <p:nvSpPr>
          <p:cNvPr id="525" name="Shape 5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9" name="Shape 529"/>
        <p:cNvGrpSpPr/>
        <p:nvPr/>
      </p:nvGrpSpPr>
      <p:grpSpPr>
        <a:xfrm>
          <a:off x="0" y="0"/>
          <a:ext cx="0" cy="0"/>
          <a:chOff x="0" y="0"/>
          <a:chExt cx="0" cy="0"/>
        </a:xfrm>
      </p:grpSpPr>
      <p:sp>
        <p:nvSpPr>
          <p:cNvPr id="530" name="Shape 5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tf.Variable.assign()</a:t>
            </a:r>
            <a:endParaRPr b="1">
              <a:latin typeface="Georgia"/>
              <a:ea typeface="Georgia"/>
              <a:cs typeface="Georgia"/>
              <a:sym typeface="Georgia"/>
            </a:endParaRPr>
          </a:p>
        </p:txBody>
      </p:sp>
      <p:sp>
        <p:nvSpPr>
          <p:cNvPr id="531" name="Shape 531"/>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solidFill>
                  <a:schemeClr val="dk1"/>
                </a:solidFill>
                <a:latin typeface="Consolas"/>
                <a:ea typeface="Consolas"/>
                <a:cs typeface="Consolas"/>
                <a:sym typeface="Consolas"/>
              </a:rPr>
              <a:t>W = tf.Variable(10)</a:t>
            </a:r>
            <a:endParaRPr sz="1400">
              <a:solidFill>
                <a:schemeClr val="dk1"/>
              </a:solidFill>
              <a:latin typeface="Consolas"/>
              <a:ea typeface="Consolas"/>
              <a:cs typeface="Consolas"/>
              <a:sym typeface="Consolas"/>
            </a:endParaRPr>
          </a:p>
          <a:p>
            <a:pPr indent="0" lvl="0" marL="0" rtl="0">
              <a:spcBef>
                <a:spcPts val="0"/>
              </a:spcBef>
              <a:spcAft>
                <a:spcPts val="0"/>
              </a:spcAft>
              <a:buNone/>
            </a:pPr>
            <a:r>
              <a:rPr lang="en" sz="1400">
                <a:solidFill>
                  <a:schemeClr val="dk1"/>
                </a:solidFill>
                <a:latin typeface="Consolas"/>
                <a:ea typeface="Consolas"/>
                <a:cs typeface="Consolas"/>
                <a:sym typeface="Consolas"/>
              </a:rPr>
              <a:t>W.assign(100)</a:t>
            </a:r>
            <a:endParaRPr sz="1400">
              <a:solidFill>
                <a:schemeClr val="dk1"/>
              </a:solidFill>
              <a:latin typeface="Consolas"/>
              <a:ea typeface="Consolas"/>
              <a:cs typeface="Consolas"/>
              <a:sym typeface="Consolas"/>
            </a:endParaRPr>
          </a:p>
          <a:p>
            <a:pPr indent="0" lvl="0" marL="0" rtl="0">
              <a:spcBef>
                <a:spcPts val="0"/>
              </a:spcBef>
              <a:spcAft>
                <a:spcPts val="0"/>
              </a:spcAft>
              <a:buNone/>
            </a:pPr>
            <a:r>
              <a:rPr lang="en" sz="1400">
                <a:solidFill>
                  <a:schemeClr val="dk1"/>
                </a:solidFill>
                <a:latin typeface="Consolas"/>
                <a:ea typeface="Consolas"/>
                <a:cs typeface="Consolas"/>
                <a:sym typeface="Consolas"/>
              </a:rPr>
              <a:t>with tf.Session() as sess:</a:t>
            </a:r>
            <a:endParaRPr sz="1400">
              <a:solidFill>
                <a:schemeClr val="dk1"/>
              </a:solidFill>
              <a:latin typeface="Consolas"/>
              <a:ea typeface="Consolas"/>
              <a:cs typeface="Consolas"/>
              <a:sym typeface="Consolas"/>
            </a:endParaRPr>
          </a:p>
          <a:p>
            <a:pPr indent="0" lvl="0" marL="0" rtl="0">
              <a:spcBef>
                <a:spcPts val="0"/>
              </a:spcBef>
              <a:spcAft>
                <a:spcPts val="0"/>
              </a:spcAft>
              <a:buNone/>
            </a:pPr>
            <a:r>
              <a:rPr lang="en" sz="1400">
                <a:solidFill>
                  <a:schemeClr val="dk1"/>
                </a:solidFill>
                <a:latin typeface="Consolas"/>
                <a:ea typeface="Consolas"/>
                <a:cs typeface="Consolas"/>
                <a:sym typeface="Consolas"/>
              </a:rPr>
              <a:t>	sess.run(W.initializer)</a:t>
            </a:r>
            <a:endParaRPr sz="1400">
              <a:solidFill>
                <a:schemeClr val="dk1"/>
              </a:solidFill>
              <a:latin typeface="Consolas"/>
              <a:ea typeface="Consolas"/>
              <a:cs typeface="Consolas"/>
              <a:sym typeface="Consolas"/>
            </a:endParaRPr>
          </a:p>
          <a:p>
            <a:pPr indent="0" lvl="0" marL="0" rtl="0">
              <a:spcBef>
                <a:spcPts val="0"/>
              </a:spcBef>
              <a:spcAft>
                <a:spcPts val="0"/>
              </a:spcAft>
              <a:buNone/>
            </a:pPr>
            <a:r>
              <a:rPr lang="en" sz="1400">
                <a:solidFill>
                  <a:schemeClr val="dk1"/>
                </a:solidFill>
                <a:latin typeface="Consolas"/>
                <a:ea typeface="Consolas"/>
                <a:cs typeface="Consolas"/>
                <a:sym typeface="Consolas"/>
              </a:rPr>
              <a:t>	print(W.eval()) 				# &gt;&gt; 10</a:t>
            </a:r>
            <a:endParaRPr sz="1400">
              <a:solidFill>
                <a:schemeClr val="dk1"/>
              </a:solidFill>
              <a:latin typeface="Georgia"/>
              <a:ea typeface="Georgia"/>
              <a:cs typeface="Georgia"/>
              <a:sym typeface="Georgia"/>
            </a:endParaRPr>
          </a:p>
          <a:p>
            <a:pPr indent="0" lvl="0" marL="0" rtl="0">
              <a:spcBef>
                <a:spcPts val="0"/>
              </a:spcBef>
              <a:spcAft>
                <a:spcPts val="1600"/>
              </a:spcAft>
              <a:buNone/>
            </a:pPr>
            <a:r>
              <a:t/>
            </a:r>
            <a:endParaRPr sz="1400">
              <a:solidFill>
                <a:srgbClr val="FFFFFF"/>
              </a:solidFill>
              <a:latin typeface="Consolas"/>
              <a:ea typeface="Consolas"/>
              <a:cs typeface="Consolas"/>
              <a:sym typeface="Consolas"/>
            </a:endParaRPr>
          </a:p>
        </p:txBody>
      </p:sp>
      <p:sp>
        <p:nvSpPr>
          <p:cNvPr id="532" name="Shape 5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533" name="Shape 533"/>
          <p:cNvSpPr txBox="1"/>
          <p:nvPr/>
        </p:nvSpPr>
        <p:spPr>
          <a:xfrm>
            <a:off x="4637100" y="3592450"/>
            <a:ext cx="3274500" cy="686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600">
                <a:solidFill>
                  <a:srgbClr val="FFFFFF"/>
                </a:solidFill>
                <a:latin typeface="Times New Roman"/>
                <a:ea typeface="Times New Roman"/>
                <a:cs typeface="Times New Roman"/>
                <a:sym typeface="Times New Roman"/>
              </a:rPr>
              <a:t>Ugh, why?</a:t>
            </a:r>
            <a:endParaRPr sz="1600">
              <a:solidFill>
                <a:srgbClr val="FFFFFF"/>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Shape 135"/>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solidFill>
                  <a:srgbClr val="FFFFFF"/>
                </a:solidFill>
                <a:highlight>
                  <a:schemeClr val="accent3"/>
                </a:highlight>
                <a:latin typeface="Consolas"/>
                <a:ea typeface="Consolas"/>
                <a:cs typeface="Consolas"/>
                <a:sym typeface="Consolas"/>
              </a:rPr>
              <a:t>import os</a:t>
            </a:r>
            <a:br>
              <a:rPr lang="en" sz="1400">
                <a:solidFill>
                  <a:srgbClr val="FFFFFF"/>
                </a:solidFill>
                <a:highlight>
                  <a:schemeClr val="accent3"/>
                </a:highlight>
                <a:latin typeface="Consolas"/>
                <a:ea typeface="Consolas"/>
                <a:cs typeface="Consolas"/>
                <a:sym typeface="Consolas"/>
              </a:rPr>
            </a:br>
            <a:r>
              <a:rPr lang="en" sz="1400">
                <a:solidFill>
                  <a:srgbClr val="FFFFFF"/>
                </a:solidFill>
                <a:highlight>
                  <a:schemeClr val="accent3"/>
                </a:highlight>
                <a:latin typeface="Consolas"/>
                <a:ea typeface="Consolas"/>
                <a:cs typeface="Consolas"/>
                <a:sym typeface="Consolas"/>
              </a:rPr>
              <a:t>os.environ['TF_CPP_MIN_LOG_LEVEL']='2'</a:t>
            </a:r>
            <a:br>
              <a:rPr lang="en" sz="1400">
                <a:solidFill>
                  <a:srgbClr val="FFFFFF"/>
                </a:solidFill>
                <a:highlight>
                  <a:schemeClr val="accent3"/>
                </a:highlight>
                <a:latin typeface="Consolas"/>
                <a:ea typeface="Consolas"/>
                <a:cs typeface="Consolas"/>
                <a:sym typeface="Consolas"/>
              </a:rPr>
            </a:br>
            <a:r>
              <a:rPr lang="en" sz="1400">
                <a:solidFill>
                  <a:srgbClr val="FFFFFF"/>
                </a:solidFill>
                <a:latin typeface="Consolas"/>
                <a:ea typeface="Consolas"/>
                <a:cs typeface="Consolas"/>
                <a:sym typeface="Consolas"/>
              </a:rPr>
              <a:t>import tensorflow as tf</a:t>
            </a:r>
            <a:br>
              <a:rPr lang="en" sz="1400">
                <a:solidFill>
                  <a:srgbClr val="FFFFFF"/>
                </a:solidFill>
                <a:latin typeface="Consolas"/>
                <a:ea typeface="Consolas"/>
                <a:cs typeface="Consolas"/>
                <a:sym typeface="Consolas"/>
              </a:rPr>
            </a:b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a = tf.constant(2)</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b = tf.constant(3)</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x = tf.add(a, b)</a:t>
            </a:r>
            <a:endParaRPr sz="1400">
              <a:solidFill>
                <a:srgbClr val="FFFFFF"/>
              </a:solidFill>
              <a:latin typeface="Consolas"/>
              <a:ea typeface="Consolas"/>
              <a:cs typeface="Consolas"/>
              <a:sym typeface="Consolas"/>
            </a:endParaRPr>
          </a:p>
          <a:p>
            <a:pPr indent="0" lvl="0" marL="0" rtl="0">
              <a:spcBef>
                <a:spcPts val="1600"/>
              </a:spcBef>
              <a:spcAft>
                <a:spcPts val="1600"/>
              </a:spcAft>
              <a:buNone/>
            </a:pPr>
            <a:r>
              <a:rPr lang="en" sz="1400">
                <a:solidFill>
                  <a:srgbClr val="FFFFFF"/>
                </a:solidFill>
                <a:latin typeface="Consolas"/>
                <a:ea typeface="Consolas"/>
                <a:cs typeface="Consolas"/>
                <a:sym typeface="Consolas"/>
              </a:rPr>
              <a:t>with tf.Session() as sess:</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	print(sess.run(x))</a:t>
            </a:r>
            <a:endParaRPr sz="1400">
              <a:solidFill>
                <a:srgbClr val="FFFFFF"/>
              </a:solidFill>
              <a:latin typeface="Consolas"/>
              <a:ea typeface="Consolas"/>
              <a:cs typeface="Consolas"/>
              <a:sym typeface="Consolas"/>
            </a:endParaRPr>
          </a:p>
        </p:txBody>
      </p:sp>
      <p:sp>
        <p:nvSpPr>
          <p:cNvPr id="136" name="Shape 1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Your first TensorFlow program</a:t>
            </a:r>
            <a:endParaRPr b="1">
              <a:latin typeface="Georgia"/>
              <a:ea typeface="Georgia"/>
              <a:cs typeface="Georgia"/>
              <a:sym typeface="Georgia"/>
            </a:endParaRPr>
          </a:p>
        </p:txBody>
      </p:sp>
      <p:sp>
        <p:nvSpPr>
          <p:cNvPr id="137" name="Shape 1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38" name="Shape 138"/>
          <p:cNvSpPr txBox="1"/>
          <p:nvPr/>
        </p:nvSpPr>
        <p:spPr>
          <a:xfrm>
            <a:off x="4706500" y="1945050"/>
            <a:ext cx="3765900" cy="1596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1800">
                <a:solidFill>
                  <a:srgbClr val="FFFFFF"/>
                </a:solidFill>
                <a:latin typeface="Consolas"/>
                <a:ea typeface="Consolas"/>
                <a:cs typeface="Consolas"/>
                <a:sym typeface="Consolas"/>
              </a:rPr>
              <a:t>No more warning</a:t>
            </a:r>
            <a:endParaRPr>
              <a:solidFill>
                <a:srgbClr val="FFFFFF"/>
              </a:solidFill>
              <a:latin typeface="Consolas"/>
              <a:ea typeface="Consolas"/>
              <a:cs typeface="Consolas"/>
              <a:sym typeface="Consolas"/>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7" name="Shape 537"/>
        <p:cNvGrpSpPr/>
        <p:nvPr/>
      </p:nvGrpSpPr>
      <p:grpSpPr>
        <a:xfrm>
          <a:off x="0" y="0"/>
          <a:ext cx="0" cy="0"/>
          <a:chOff x="0" y="0"/>
          <a:chExt cx="0" cy="0"/>
        </a:xfrm>
      </p:grpSpPr>
      <p:sp>
        <p:nvSpPr>
          <p:cNvPr id="538" name="Shape 5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tf.Variable.assign()</a:t>
            </a:r>
            <a:endParaRPr b="1">
              <a:latin typeface="Georgia"/>
              <a:ea typeface="Georgia"/>
              <a:cs typeface="Georgia"/>
              <a:sym typeface="Georgia"/>
            </a:endParaRPr>
          </a:p>
        </p:txBody>
      </p:sp>
      <p:sp>
        <p:nvSpPr>
          <p:cNvPr id="539" name="Shape 539"/>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solidFill>
                  <a:schemeClr val="dk1"/>
                </a:solidFill>
                <a:latin typeface="Consolas"/>
                <a:ea typeface="Consolas"/>
                <a:cs typeface="Consolas"/>
                <a:sym typeface="Consolas"/>
              </a:rPr>
              <a:t>W = tf.Variable(10)</a:t>
            </a:r>
            <a:endParaRPr sz="1400">
              <a:solidFill>
                <a:schemeClr val="dk1"/>
              </a:solidFill>
              <a:latin typeface="Consolas"/>
              <a:ea typeface="Consolas"/>
              <a:cs typeface="Consolas"/>
              <a:sym typeface="Consolas"/>
            </a:endParaRPr>
          </a:p>
          <a:p>
            <a:pPr indent="0" lvl="0" marL="0" rtl="0">
              <a:spcBef>
                <a:spcPts val="0"/>
              </a:spcBef>
              <a:spcAft>
                <a:spcPts val="0"/>
              </a:spcAft>
              <a:buNone/>
            </a:pPr>
            <a:r>
              <a:rPr lang="en" sz="1400">
                <a:solidFill>
                  <a:schemeClr val="dk1"/>
                </a:solidFill>
                <a:latin typeface="Consolas"/>
                <a:ea typeface="Consolas"/>
                <a:cs typeface="Consolas"/>
                <a:sym typeface="Consolas"/>
              </a:rPr>
              <a:t>W.assign(100)</a:t>
            </a:r>
            <a:endParaRPr sz="1400">
              <a:solidFill>
                <a:schemeClr val="dk1"/>
              </a:solidFill>
              <a:latin typeface="Consolas"/>
              <a:ea typeface="Consolas"/>
              <a:cs typeface="Consolas"/>
              <a:sym typeface="Consolas"/>
            </a:endParaRPr>
          </a:p>
          <a:p>
            <a:pPr indent="0" lvl="0" marL="0" rtl="0">
              <a:spcBef>
                <a:spcPts val="0"/>
              </a:spcBef>
              <a:spcAft>
                <a:spcPts val="0"/>
              </a:spcAft>
              <a:buNone/>
            </a:pPr>
            <a:r>
              <a:rPr lang="en" sz="1400">
                <a:solidFill>
                  <a:schemeClr val="dk1"/>
                </a:solidFill>
                <a:latin typeface="Consolas"/>
                <a:ea typeface="Consolas"/>
                <a:cs typeface="Consolas"/>
                <a:sym typeface="Consolas"/>
              </a:rPr>
              <a:t>with tf.Session() as sess:</a:t>
            </a:r>
            <a:endParaRPr sz="1400">
              <a:solidFill>
                <a:schemeClr val="dk1"/>
              </a:solidFill>
              <a:latin typeface="Consolas"/>
              <a:ea typeface="Consolas"/>
              <a:cs typeface="Consolas"/>
              <a:sym typeface="Consolas"/>
            </a:endParaRPr>
          </a:p>
          <a:p>
            <a:pPr indent="0" lvl="0" marL="0" rtl="0">
              <a:spcBef>
                <a:spcPts val="0"/>
              </a:spcBef>
              <a:spcAft>
                <a:spcPts val="0"/>
              </a:spcAft>
              <a:buNone/>
            </a:pPr>
            <a:r>
              <a:rPr lang="en" sz="1400">
                <a:solidFill>
                  <a:schemeClr val="dk1"/>
                </a:solidFill>
                <a:latin typeface="Consolas"/>
                <a:ea typeface="Consolas"/>
                <a:cs typeface="Consolas"/>
                <a:sym typeface="Consolas"/>
              </a:rPr>
              <a:t>	sess.run(W.initializer)</a:t>
            </a:r>
            <a:endParaRPr sz="1400">
              <a:solidFill>
                <a:schemeClr val="dk1"/>
              </a:solidFill>
              <a:latin typeface="Consolas"/>
              <a:ea typeface="Consolas"/>
              <a:cs typeface="Consolas"/>
              <a:sym typeface="Consolas"/>
            </a:endParaRPr>
          </a:p>
          <a:p>
            <a:pPr indent="0" lvl="0" marL="0" rtl="0">
              <a:spcBef>
                <a:spcPts val="0"/>
              </a:spcBef>
              <a:spcAft>
                <a:spcPts val="0"/>
              </a:spcAft>
              <a:buNone/>
            </a:pPr>
            <a:r>
              <a:rPr lang="en" sz="1400">
                <a:solidFill>
                  <a:schemeClr val="dk1"/>
                </a:solidFill>
                <a:latin typeface="Consolas"/>
                <a:ea typeface="Consolas"/>
                <a:cs typeface="Consolas"/>
                <a:sym typeface="Consolas"/>
              </a:rPr>
              <a:t>	print(W.eval()) 				# &gt;&gt; 10</a:t>
            </a:r>
            <a:endParaRPr sz="1400">
              <a:solidFill>
                <a:schemeClr val="dk1"/>
              </a:solidFill>
              <a:latin typeface="Georgia"/>
              <a:ea typeface="Georgia"/>
              <a:cs typeface="Georgia"/>
              <a:sym typeface="Georgia"/>
            </a:endParaRPr>
          </a:p>
          <a:p>
            <a:pPr indent="0" lvl="0" marL="0" rtl="0">
              <a:spcBef>
                <a:spcPts val="0"/>
              </a:spcBef>
              <a:spcAft>
                <a:spcPts val="1600"/>
              </a:spcAft>
              <a:buNone/>
            </a:pPr>
            <a:r>
              <a:t/>
            </a:r>
            <a:endParaRPr sz="1400">
              <a:solidFill>
                <a:srgbClr val="FFFFFF"/>
              </a:solidFill>
              <a:latin typeface="Consolas"/>
              <a:ea typeface="Consolas"/>
              <a:cs typeface="Consolas"/>
              <a:sym typeface="Consolas"/>
            </a:endParaRPr>
          </a:p>
        </p:txBody>
      </p:sp>
      <p:sp>
        <p:nvSpPr>
          <p:cNvPr id="540" name="Shape 5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541" name="Shape 541"/>
          <p:cNvSpPr txBox="1"/>
          <p:nvPr/>
        </p:nvSpPr>
        <p:spPr>
          <a:xfrm>
            <a:off x="4870900" y="3246825"/>
            <a:ext cx="3274500" cy="1037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FFFFFF"/>
                </a:solidFill>
                <a:latin typeface="Times New Roman"/>
                <a:ea typeface="Times New Roman"/>
                <a:cs typeface="Times New Roman"/>
                <a:sym typeface="Times New Roman"/>
              </a:rPr>
              <a:t>W.assign(100) creates an assign op.</a:t>
            </a:r>
            <a:endParaRPr>
              <a:solidFill>
                <a:srgbClr val="FFFFFF"/>
              </a:solidFill>
              <a:latin typeface="Times New Roman"/>
              <a:ea typeface="Times New Roman"/>
              <a:cs typeface="Times New Roman"/>
              <a:sym typeface="Times New Roman"/>
            </a:endParaRPr>
          </a:p>
          <a:p>
            <a:pPr indent="0" lvl="0" marL="0" rtl="0">
              <a:spcBef>
                <a:spcPts val="0"/>
              </a:spcBef>
              <a:spcAft>
                <a:spcPts val="0"/>
              </a:spcAft>
              <a:buNone/>
            </a:pPr>
            <a:r>
              <a:rPr lang="en">
                <a:solidFill>
                  <a:srgbClr val="FFFFFF"/>
                </a:solidFill>
                <a:latin typeface="Times New Roman"/>
                <a:ea typeface="Times New Roman"/>
                <a:cs typeface="Times New Roman"/>
                <a:sym typeface="Times New Roman"/>
              </a:rPr>
              <a:t>That op needs to be executed in a session to take effect.</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5" name="Shape 545"/>
        <p:cNvGrpSpPr/>
        <p:nvPr/>
      </p:nvGrpSpPr>
      <p:grpSpPr>
        <a:xfrm>
          <a:off x="0" y="0"/>
          <a:ext cx="0" cy="0"/>
          <a:chOff x="0" y="0"/>
          <a:chExt cx="0" cy="0"/>
        </a:xfrm>
      </p:grpSpPr>
      <p:sp>
        <p:nvSpPr>
          <p:cNvPr id="546" name="Shape 5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tf.Variable.assign()</a:t>
            </a:r>
            <a:endParaRPr b="1">
              <a:latin typeface="Georgia"/>
              <a:ea typeface="Georgia"/>
              <a:cs typeface="Georgia"/>
              <a:sym typeface="Georgia"/>
            </a:endParaRPr>
          </a:p>
        </p:txBody>
      </p:sp>
      <p:sp>
        <p:nvSpPr>
          <p:cNvPr id="547" name="Shape 547"/>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solidFill>
                  <a:schemeClr val="dk1"/>
                </a:solidFill>
                <a:latin typeface="Consolas"/>
                <a:ea typeface="Consolas"/>
                <a:cs typeface="Consolas"/>
                <a:sym typeface="Consolas"/>
              </a:rPr>
              <a:t>W = tf.Variable(10)</a:t>
            </a:r>
            <a:endParaRPr sz="1400">
              <a:solidFill>
                <a:schemeClr val="dk1"/>
              </a:solidFill>
              <a:latin typeface="Consolas"/>
              <a:ea typeface="Consolas"/>
              <a:cs typeface="Consolas"/>
              <a:sym typeface="Consolas"/>
            </a:endParaRPr>
          </a:p>
          <a:p>
            <a:pPr indent="0" lvl="0" marL="0" rtl="0">
              <a:spcBef>
                <a:spcPts val="0"/>
              </a:spcBef>
              <a:spcAft>
                <a:spcPts val="0"/>
              </a:spcAft>
              <a:buNone/>
            </a:pPr>
            <a:r>
              <a:rPr lang="en" sz="1400">
                <a:solidFill>
                  <a:schemeClr val="dk1"/>
                </a:solidFill>
                <a:latin typeface="Consolas"/>
                <a:ea typeface="Consolas"/>
                <a:cs typeface="Consolas"/>
                <a:sym typeface="Consolas"/>
              </a:rPr>
              <a:t>W.assign(100)</a:t>
            </a:r>
            <a:endParaRPr sz="1400">
              <a:solidFill>
                <a:schemeClr val="dk1"/>
              </a:solidFill>
              <a:latin typeface="Consolas"/>
              <a:ea typeface="Consolas"/>
              <a:cs typeface="Consolas"/>
              <a:sym typeface="Consolas"/>
            </a:endParaRPr>
          </a:p>
          <a:p>
            <a:pPr indent="0" lvl="0" marL="0" rtl="0">
              <a:spcBef>
                <a:spcPts val="0"/>
              </a:spcBef>
              <a:spcAft>
                <a:spcPts val="0"/>
              </a:spcAft>
              <a:buNone/>
            </a:pPr>
            <a:r>
              <a:rPr lang="en" sz="1400">
                <a:solidFill>
                  <a:schemeClr val="dk1"/>
                </a:solidFill>
                <a:latin typeface="Consolas"/>
                <a:ea typeface="Consolas"/>
                <a:cs typeface="Consolas"/>
                <a:sym typeface="Consolas"/>
              </a:rPr>
              <a:t>with tf.Session() as sess:</a:t>
            </a:r>
            <a:endParaRPr sz="1400">
              <a:solidFill>
                <a:schemeClr val="dk1"/>
              </a:solidFill>
              <a:latin typeface="Consolas"/>
              <a:ea typeface="Consolas"/>
              <a:cs typeface="Consolas"/>
              <a:sym typeface="Consolas"/>
            </a:endParaRPr>
          </a:p>
          <a:p>
            <a:pPr indent="0" lvl="0" marL="0" rtl="0">
              <a:spcBef>
                <a:spcPts val="0"/>
              </a:spcBef>
              <a:spcAft>
                <a:spcPts val="0"/>
              </a:spcAft>
              <a:buNone/>
            </a:pPr>
            <a:r>
              <a:rPr lang="en" sz="1400">
                <a:solidFill>
                  <a:schemeClr val="dk1"/>
                </a:solidFill>
                <a:latin typeface="Consolas"/>
                <a:ea typeface="Consolas"/>
                <a:cs typeface="Consolas"/>
                <a:sym typeface="Consolas"/>
              </a:rPr>
              <a:t>	sess.run(W.initializer)</a:t>
            </a:r>
            <a:endParaRPr sz="1400">
              <a:solidFill>
                <a:schemeClr val="dk1"/>
              </a:solidFill>
              <a:latin typeface="Consolas"/>
              <a:ea typeface="Consolas"/>
              <a:cs typeface="Consolas"/>
              <a:sym typeface="Consolas"/>
            </a:endParaRPr>
          </a:p>
          <a:p>
            <a:pPr indent="0" lvl="0" marL="0" rtl="0">
              <a:spcBef>
                <a:spcPts val="0"/>
              </a:spcBef>
              <a:spcAft>
                <a:spcPts val="0"/>
              </a:spcAft>
              <a:buNone/>
            </a:pPr>
            <a:r>
              <a:rPr lang="en" sz="1400">
                <a:solidFill>
                  <a:schemeClr val="dk1"/>
                </a:solidFill>
                <a:latin typeface="Consolas"/>
                <a:ea typeface="Consolas"/>
                <a:cs typeface="Consolas"/>
                <a:sym typeface="Consolas"/>
              </a:rPr>
              <a:t>	print(W.eval()) 				# &gt;&gt; 10</a:t>
            </a:r>
            <a:endParaRPr sz="1400">
              <a:solidFill>
                <a:schemeClr val="dk1"/>
              </a:solidFill>
              <a:latin typeface="Georgia"/>
              <a:ea typeface="Georgia"/>
              <a:cs typeface="Georgia"/>
              <a:sym typeface="Georgia"/>
            </a:endParaRPr>
          </a:p>
          <a:p>
            <a:pPr indent="0" lvl="0" marL="0" rtl="0">
              <a:spcBef>
                <a:spcPts val="0"/>
              </a:spcBef>
              <a:spcAft>
                <a:spcPts val="0"/>
              </a:spcAft>
              <a:buNone/>
            </a:pPr>
            <a:r>
              <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a:t>
            </a:r>
            <a:endParaRPr sz="1400">
              <a:solidFill>
                <a:srgbClr val="FFFFFF"/>
              </a:solidFill>
              <a:latin typeface="Consolas"/>
              <a:ea typeface="Consolas"/>
              <a:cs typeface="Consolas"/>
              <a:sym typeface="Consolas"/>
            </a:endParaRPr>
          </a:p>
          <a:p>
            <a:pPr indent="0" lvl="0" marL="0" rtl="0">
              <a:spcBef>
                <a:spcPts val="0"/>
              </a:spcBef>
              <a:spcAft>
                <a:spcPts val="0"/>
              </a:spcAft>
              <a:buNone/>
            </a:pPr>
            <a:r>
              <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W = tf.Variable(10)</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highlight>
                  <a:schemeClr val="accent3"/>
                </a:highlight>
                <a:latin typeface="Consolas"/>
                <a:ea typeface="Consolas"/>
                <a:cs typeface="Consolas"/>
                <a:sym typeface="Consolas"/>
              </a:rPr>
              <a:t>assign_op = W.assign(100)</a:t>
            </a:r>
            <a:endParaRPr sz="1400">
              <a:solidFill>
                <a:srgbClr val="FFFFFF"/>
              </a:solidFill>
              <a:highlight>
                <a:schemeClr val="accent3"/>
              </a:highlight>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with tf.Session() as sess:</a:t>
            </a:r>
            <a:endParaRPr sz="1400">
              <a:solidFill>
                <a:srgbClr val="FFFFFF"/>
              </a:solidFill>
              <a:latin typeface="Consolas"/>
              <a:ea typeface="Consolas"/>
              <a:cs typeface="Consolas"/>
              <a:sym typeface="Consolas"/>
            </a:endParaRPr>
          </a:p>
          <a:p>
            <a:pPr indent="457200" lvl="0" marL="0" rtl="0">
              <a:spcBef>
                <a:spcPts val="0"/>
              </a:spcBef>
              <a:spcAft>
                <a:spcPts val="0"/>
              </a:spcAft>
              <a:buNone/>
            </a:pPr>
            <a:r>
              <a:rPr lang="en" sz="1400">
                <a:solidFill>
                  <a:srgbClr val="FFFFFF"/>
                </a:solidFill>
                <a:latin typeface="Consolas"/>
                <a:ea typeface="Consolas"/>
                <a:cs typeface="Consolas"/>
                <a:sym typeface="Consolas"/>
              </a:rPr>
              <a:t>sess.run(W.initializer)</a:t>
            </a:r>
            <a:endParaRPr sz="1400">
              <a:solidFill>
                <a:srgbClr val="FFFFFF"/>
              </a:solidFill>
              <a:latin typeface="Consolas"/>
              <a:ea typeface="Consolas"/>
              <a:cs typeface="Consolas"/>
              <a:sym typeface="Consolas"/>
            </a:endParaRPr>
          </a:p>
          <a:p>
            <a:pPr indent="457200" lvl="0" marL="0" rtl="0">
              <a:spcBef>
                <a:spcPts val="0"/>
              </a:spcBef>
              <a:spcAft>
                <a:spcPts val="0"/>
              </a:spcAft>
              <a:buNone/>
            </a:pPr>
            <a:r>
              <a:rPr lang="en" sz="1400">
                <a:solidFill>
                  <a:srgbClr val="FFFFFF"/>
                </a:solidFill>
                <a:highlight>
                  <a:schemeClr val="accent3"/>
                </a:highlight>
                <a:latin typeface="Consolas"/>
                <a:ea typeface="Consolas"/>
                <a:cs typeface="Consolas"/>
                <a:sym typeface="Consolas"/>
              </a:rPr>
              <a:t>sess.run(assign_op)</a:t>
            </a:r>
            <a:endParaRPr sz="1400">
              <a:solidFill>
                <a:srgbClr val="FFFFFF"/>
              </a:solidFill>
              <a:highlight>
                <a:schemeClr val="accent3"/>
              </a:highlight>
              <a:latin typeface="Consolas"/>
              <a:ea typeface="Consolas"/>
              <a:cs typeface="Consolas"/>
              <a:sym typeface="Consolas"/>
            </a:endParaRPr>
          </a:p>
          <a:p>
            <a:pPr indent="457200" lvl="0" marL="0" rtl="0">
              <a:spcBef>
                <a:spcPts val="0"/>
              </a:spcBef>
              <a:spcAft>
                <a:spcPts val="0"/>
              </a:spcAft>
              <a:buNone/>
            </a:pPr>
            <a:r>
              <a:rPr lang="en" sz="1400">
                <a:solidFill>
                  <a:srgbClr val="FFFFFF"/>
                </a:solidFill>
                <a:latin typeface="Consolas"/>
                <a:ea typeface="Consolas"/>
                <a:cs typeface="Consolas"/>
                <a:sym typeface="Consolas"/>
              </a:rPr>
              <a:t>print(W.eval()) 				# &gt;&gt; 100</a:t>
            </a:r>
            <a:endParaRPr sz="1400">
              <a:solidFill>
                <a:srgbClr val="FFFFFF"/>
              </a:solidFill>
              <a:latin typeface="Consolas"/>
              <a:ea typeface="Consolas"/>
              <a:cs typeface="Consolas"/>
              <a:sym typeface="Consolas"/>
            </a:endParaRPr>
          </a:p>
          <a:p>
            <a:pPr indent="0" lvl="0" marL="0" rtl="0">
              <a:spcBef>
                <a:spcPts val="0"/>
              </a:spcBef>
              <a:spcAft>
                <a:spcPts val="1600"/>
              </a:spcAft>
              <a:buNone/>
            </a:pPr>
            <a:r>
              <a:t/>
            </a:r>
            <a:endParaRPr sz="1400">
              <a:solidFill>
                <a:srgbClr val="FFFFFF"/>
              </a:solidFill>
              <a:latin typeface="Georgia"/>
              <a:ea typeface="Georgia"/>
              <a:cs typeface="Georgia"/>
              <a:sym typeface="Georgia"/>
            </a:endParaRPr>
          </a:p>
        </p:txBody>
      </p:sp>
      <p:sp>
        <p:nvSpPr>
          <p:cNvPr id="548" name="Shape 54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2" name="Shape 552"/>
        <p:cNvGrpSpPr/>
        <p:nvPr/>
      </p:nvGrpSpPr>
      <p:grpSpPr>
        <a:xfrm>
          <a:off x="0" y="0"/>
          <a:ext cx="0" cy="0"/>
          <a:chOff x="0" y="0"/>
          <a:chExt cx="0" cy="0"/>
        </a:xfrm>
      </p:grpSpPr>
      <p:sp>
        <p:nvSpPr>
          <p:cNvPr id="553" name="Shape 5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tf.Variable.assign()</a:t>
            </a:r>
            <a:endParaRPr b="1">
              <a:latin typeface="Georgia"/>
              <a:ea typeface="Georgia"/>
              <a:cs typeface="Georgia"/>
              <a:sym typeface="Georgia"/>
            </a:endParaRPr>
          </a:p>
        </p:txBody>
      </p:sp>
      <p:sp>
        <p:nvSpPr>
          <p:cNvPr id="554" name="Shape 554"/>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FFFFFF"/>
                </a:solidFill>
                <a:latin typeface="Consolas"/>
                <a:ea typeface="Consolas"/>
                <a:cs typeface="Consolas"/>
                <a:sym typeface="Consolas"/>
              </a:rPr>
              <a:t># create a variable whose original value is 2</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 = tf.Variable(2, name="</a:t>
            </a: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 </a:t>
            </a:r>
            <a:endParaRPr sz="1200">
              <a:solidFill>
                <a:srgbClr val="FFFFFF"/>
              </a:solidFill>
              <a:latin typeface="Consolas"/>
              <a:ea typeface="Consolas"/>
              <a:cs typeface="Consolas"/>
              <a:sym typeface="Consolas"/>
            </a:endParaRPr>
          </a:p>
          <a:p>
            <a:pPr indent="0" lvl="0" marL="0" rtl="0">
              <a:spcBef>
                <a:spcPts val="0"/>
              </a:spcBef>
              <a:spcAft>
                <a:spcPts val="0"/>
              </a:spcAft>
              <a:buNone/>
            </a:pPr>
            <a:r>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assign a * 2 to a and call that op a_times_two</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_times_two = </a:t>
            </a: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.assign(2 * </a:t>
            </a: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a:t>
            </a:r>
            <a:endParaRPr sz="1200">
              <a:solidFill>
                <a:srgbClr val="FFFFFF"/>
              </a:solidFill>
              <a:latin typeface="Consolas"/>
              <a:ea typeface="Consolas"/>
              <a:cs typeface="Consolas"/>
              <a:sym typeface="Consolas"/>
            </a:endParaRPr>
          </a:p>
          <a:p>
            <a:pPr indent="0" lvl="0" marL="0" rtl="0">
              <a:spcBef>
                <a:spcPts val="0"/>
              </a:spcBef>
              <a:spcAft>
                <a:spcPts val="0"/>
              </a:spcAft>
              <a:buNone/>
            </a:pPr>
            <a:r>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with tf.Session() as sess:</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sess.run(</a:t>
            </a:r>
            <a:r>
              <a:rPr lang="en" sz="1200">
                <a:solidFill>
                  <a:schemeClr val="dk1"/>
                </a:solidFill>
                <a:latin typeface="Consolas"/>
                <a:ea typeface="Consolas"/>
                <a:cs typeface="Consolas"/>
                <a:sym typeface="Consolas"/>
              </a:rPr>
              <a:t>my_var.initializer</a:t>
            </a:r>
            <a:r>
              <a:rPr lang="en" sz="1200">
                <a:solidFill>
                  <a:srgbClr val="FFFFFF"/>
                </a:solidFill>
                <a:latin typeface="Consolas"/>
                <a:ea typeface="Consolas"/>
                <a:cs typeface="Consolas"/>
                <a:sym typeface="Consolas"/>
              </a:rPr>
              <a:t>)</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sess.run(</a:t>
            </a: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_times_two) 				# &gt;&gt; what’s the value of my_var now?</a:t>
            </a:r>
            <a:endParaRPr sz="1200">
              <a:solidFill>
                <a:srgbClr val="FFFFFF"/>
              </a:solidFill>
              <a:latin typeface="Consolas"/>
              <a:ea typeface="Consolas"/>
              <a:cs typeface="Consolas"/>
              <a:sym typeface="Consolas"/>
            </a:endParaRPr>
          </a:p>
          <a:p>
            <a:pPr indent="0" lvl="0" marL="0" rtl="0">
              <a:spcBef>
                <a:spcPts val="0"/>
              </a:spcBef>
              <a:spcAft>
                <a:spcPts val="0"/>
              </a:spcAft>
              <a:buNone/>
            </a:pPr>
            <a:r>
              <a:t/>
            </a:r>
            <a:endParaRPr sz="1100">
              <a:solidFill>
                <a:srgbClr val="FFFFFF"/>
              </a:solidFill>
              <a:latin typeface="Georgia"/>
              <a:ea typeface="Georgia"/>
              <a:cs typeface="Georgia"/>
              <a:sym typeface="Georgia"/>
            </a:endParaRPr>
          </a:p>
          <a:p>
            <a:pPr indent="0" lvl="0" marL="0" rtl="0">
              <a:spcBef>
                <a:spcPts val="0"/>
              </a:spcBef>
              <a:spcAft>
                <a:spcPts val="0"/>
              </a:spcAft>
              <a:buNone/>
            </a:pPr>
            <a:r>
              <a:t/>
            </a:r>
            <a:endParaRPr sz="1100">
              <a:solidFill>
                <a:srgbClr val="FFFFFF"/>
              </a:solidFill>
              <a:latin typeface="Georgia"/>
              <a:ea typeface="Georgia"/>
              <a:cs typeface="Georgia"/>
              <a:sym typeface="Georgia"/>
            </a:endParaRPr>
          </a:p>
          <a:p>
            <a:pPr indent="0" lvl="0" marL="0" rtl="0">
              <a:spcBef>
                <a:spcPts val="0"/>
              </a:spcBef>
              <a:spcAft>
                <a:spcPts val="0"/>
              </a:spcAft>
              <a:buNone/>
            </a:pPr>
            <a:r>
              <a:t/>
            </a:r>
            <a:endParaRPr sz="1400">
              <a:solidFill>
                <a:srgbClr val="FFFFFF"/>
              </a:solidFill>
              <a:latin typeface="Georgia"/>
              <a:ea typeface="Georgia"/>
              <a:cs typeface="Georgia"/>
              <a:sym typeface="Georgia"/>
            </a:endParaRPr>
          </a:p>
          <a:p>
            <a:pPr indent="0" lvl="0" marL="0" rtl="0">
              <a:spcBef>
                <a:spcPts val="1600"/>
              </a:spcBef>
              <a:spcAft>
                <a:spcPts val="0"/>
              </a:spcAft>
              <a:buNone/>
            </a:pPr>
            <a:r>
              <a:t/>
            </a:r>
            <a:endParaRPr sz="1400">
              <a:solidFill>
                <a:srgbClr val="FFFFFF"/>
              </a:solidFill>
              <a:latin typeface="Georgia"/>
              <a:ea typeface="Georgia"/>
              <a:cs typeface="Georgia"/>
              <a:sym typeface="Georgia"/>
            </a:endParaRPr>
          </a:p>
          <a:p>
            <a:pPr indent="0" lvl="0" marL="0" rtl="0">
              <a:spcBef>
                <a:spcPts val="1600"/>
              </a:spcBef>
              <a:spcAft>
                <a:spcPts val="1600"/>
              </a:spcAft>
              <a:buNone/>
            </a:pPr>
            <a:r>
              <a:t/>
            </a:r>
            <a:endParaRPr sz="1400">
              <a:solidFill>
                <a:srgbClr val="FFFFFF"/>
              </a:solidFill>
              <a:latin typeface="Georgia"/>
              <a:ea typeface="Georgia"/>
              <a:cs typeface="Georgia"/>
              <a:sym typeface="Georgia"/>
            </a:endParaRPr>
          </a:p>
        </p:txBody>
      </p:sp>
      <p:sp>
        <p:nvSpPr>
          <p:cNvPr id="555" name="Shape 5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9" name="Shape 559"/>
        <p:cNvGrpSpPr/>
        <p:nvPr/>
      </p:nvGrpSpPr>
      <p:grpSpPr>
        <a:xfrm>
          <a:off x="0" y="0"/>
          <a:ext cx="0" cy="0"/>
          <a:chOff x="0" y="0"/>
          <a:chExt cx="0" cy="0"/>
        </a:xfrm>
      </p:grpSpPr>
      <p:sp>
        <p:nvSpPr>
          <p:cNvPr id="560" name="Shape 5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tf.Variable.assign()</a:t>
            </a:r>
            <a:endParaRPr b="1">
              <a:latin typeface="Georgia"/>
              <a:ea typeface="Georgia"/>
              <a:cs typeface="Georgia"/>
              <a:sym typeface="Georgia"/>
            </a:endParaRPr>
          </a:p>
        </p:txBody>
      </p:sp>
      <p:sp>
        <p:nvSpPr>
          <p:cNvPr id="561" name="Shape 561"/>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FFFFFF"/>
                </a:solidFill>
                <a:latin typeface="Consolas"/>
                <a:ea typeface="Consolas"/>
                <a:cs typeface="Consolas"/>
                <a:sym typeface="Consolas"/>
              </a:rPr>
              <a:t># create a variable whose original value is 2</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my_var = tf.Variable(2, name="my_var") </a:t>
            </a:r>
            <a:endParaRPr sz="1200">
              <a:solidFill>
                <a:srgbClr val="FFFFFF"/>
              </a:solidFill>
              <a:latin typeface="Consolas"/>
              <a:ea typeface="Consolas"/>
              <a:cs typeface="Consolas"/>
              <a:sym typeface="Consolas"/>
            </a:endParaRPr>
          </a:p>
          <a:p>
            <a:pPr indent="0" lvl="0" marL="0" rtl="0">
              <a:spcBef>
                <a:spcPts val="0"/>
              </a:spcBef>
              <a:spcAft>
                <a:spcPts val="0"/>
              </a:spcAft>
              <a:buNone/>
            </a:pPr>
            <a:r>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assign a * 2 to a and call that op a_times_two</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my_var_times_two = </a:t>
            </a: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.assign(2 * my_var)</a:t>
            </a:r>
            <a:endParaRPr sz="1200">
              <a:solidFill>
                <a:srgbClr val="FFFFFF"/>
              </a:solidFill>
              <a:latin typeface="Consolas"/>
              <a:ea typeface="Consolas"/>
              <a:cs typeface="Consolas"/>
              <a:sym typeface="Consolas"/>
            </a:endParaRPr>
          </a:p>
          <a:p>
            <a:pPr indent="0" lvl="0" marL="0" rtl="0">
              <a:spcBef>
                <a:spcPts val="0"/>
              </a:spcBef>
              <a:spcAft>
                <a:spcPts val="0"/>
              </a:spcAft>
              <a:buNone/>
            </a:pPr>
            <a:r>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with tf.Session() as sess:</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sess.run(</a:t>
            </a: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.initializer)</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sess.run(</a:t>
            </a: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_times_two) 				# &gt;&gt; the value of my_var now is 4</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sess.run(</a:t>
            </a: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_times_two) 				# &gt;&gt; </a:t>
            </a:r>
            <a:r>
              <a:rPr lang="en" sz="1200">
                <a:solidFill>
                  <a:schemeClr val="dk1"/>
                </a:solidFill>
                <a:latin typeface="Consolas"/>
                <a:ea typeface="Consolas"/>
                <a:cs typeface="Consolas"/>
                <a:sym typeface="Consolas"/>
              </a:rPr>
              <a:t>the value of my_var now is ???</a:t>
            </a:r>
            <a:endParaRPr sz="1200">
              <a:solidFill>
                <a:srgbClr val="FFFFFF"/>
              </a:solidFill>
              <a:latin typeface="Consolas"/>
              <a:ea typeface="Consolas"/>
              <a:cs typeface="Consolas"/>
              <a:sym typeface="Consolas"/>
            </a:endParaRPr>
          </a:p>
          <a:p>
            <a:pPr indent="0" lvl="0" marL="0" rtl="0">
              <a:spcBef>
                <a:spcPts val="0"/>
              </a:spcBef>
              <a:spcAft>
                <a:spcPts val="0"/>
              </a:spcAft>
              <a:buNone/>
            </a:pPr>
            <a:r>
              <a:t/>
            </a:r>
            <a:endParaRPr sz="1100">
              <a:solidFill>
                <a:srgbClr val="FFFFFF"/>
              </a:solidFill>
              <a:latin typeface="Georgia"/>
              <a:ea typeface="Georgia"/>
              <a:cs typeface="Georgia"/>
              <a:sym typeface="Georgia"/>
            </a:endParaRPr>
          </a:p>
          <a:p>
            <a:pPr indent="0" lvl="0" marL="0" rtl="0">
              <a:spcBef>
                <a:spcPts val="0"/>
              </a:spcBef>
              <a:spcAft>
                <a:spcPts val="0"/>
              </a:spcAft>
              <a:buNone/>
            </a:pPr>
            <a:r>
              <a:t/>
            </a:r>
            <a:endParaRPr sz="1100">
              <a:solidFill>
                <a:srgbClr val="FFFFFF"/>
              </a:solidFill>
              <a:latin typeface="Georgia"/>
              <a:ea typeface="Georgia"/>
              <a:cs typeface="Georgia"/>
              <a:sym typeface="Georgia"/>
            </a:endParaRPr>
          </a:p>
          <a:p>
            <a:pPr indent="0" lvl="0" marL="0" rtl="0">
              <a:spcBef>
                <a:spcPts val="0"/>
              </a:spcBef>
              <a:spcAft>
                <a:spcPts val="0"/>
              </a:spcAft>
              <a:buNone/>
            </a:pPr>
            <a:r>
              <a:t/>
            </a:r>
            <a:endParaRPr sz="1400">
              <a:solidFill>
                <a:srgbClr val="FFFFFF"/>
              </a:solidFill>
              <a:latin typeface="Georgia"/>
              <a:ea typeface="Georgia"/>
              <a:cs typeface="Georgia"/>
              <a:sym typeface="Georgia"/>
            </a:endParaRPr>
          </a:p>
          <a:p>
            <a:pPr indent="0" lvl="0" marL="0" rtl="0">
              <a:spcBef>
                <a:spcPts val="1600"/>
              </a:spcBef>
              <a:spcAft>
                <a:spcPts val="0"/>
              </a:spcAft>
              <a:buNone/>
            </a:pPr>
            <a:r>
              <a:t/>
            </a:r>
            <a:endParaRPr sz="1400">
              <a:solidFill>
                <a:srgbClr val="FFFFFF"/>
              </a:solidFill>
              <a:latin typeface="Georgia"/>
              <a:ea typeface="Georgia"/>
              <a:cs typeface="Georgia"/>
              <a:sym typeface="Georgia"/>
            </a:endParaRPr>
          </a:p>
          <a:p>
            <a:pPr indent="0" lvl="0" marL="0" rtl="0">
              <a:spcBef>
                <a:spcPts val="1600"/>
              </a:spcBef>
              <a:spcAft>
                <a:spcPts val="1600"/>
              </a:spcAft>
              <a:buNone/>
            </a:pPr>
            <a:r>
              <a:t/>
            </a:r>
            <a:endParaRPr sz="1400">
              <a:solidFill>
                <a:srgbClr val="FFFFFF"/>
              </a:solidFill>
              <a:latin typeface="Georgia"/>
              <a:ea typeface="Georgia"/>
              <a:cs typeface="Georgia"/>
              <a:sym typeface="Georgia"/>
            </a:endParaRPr>
          </a:p>
        </p:txBody>
      </p:sp>
      <p:sp>
        <p:nvSpPr>
          <p:cNvPr id="562" name="Shape 56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6" name="Shape 566"/>
        <p:cNvGrpSpPr/>
        <p:nvPr/>
      </p:nvGrpSpPr>
      <p:grpSpPr>
        <a:xfrm>
          <a:off x="0" y="0"/>
          <a:ext cx="0" cy="0"/>
          <a:chOff x="0" y="0"/>
          <a:chExt cx="0" cy="0"/>
        </a:xfrm>
      </p:grpSpPr>
      <p:sp>
        <p:nvSpPr>
          <p:cNvPr id="567" name="Shape 56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tf.Variable.assign()</a:t>
            </a:r>
            <a:endParaRPr b="1">
              <a:latin typeface="Georgia"/>
              <a:ea typeface="Georgia"/>
              <a:cs typeface="Georgia"/>
              <a:sym typeface="Georgia"/>
            </a:endParaRPr>
          </a:p>
        </p:txBody>
      </p:sp>
      <p:sp>
        <p:nvSpPr>
          <p:cNvPr id="568" name="Shape 568"/>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FFFFFF"/>
                </a:solidFill>
                <a:latin typeface="Consolas"/>
                <a:ea typeface="Consolas"/>
                <a:cs typeface="Consolas"/>
                <a:sym typeface="Consolas"/>
              </a:rPr>
              <a:t># create a variable whose original value is 2</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 = tf.Variable(2, name="my_var") </a:t>
            </a:r>
            <a:endParaRPr sz="1200">
              <a:solidFill>
                <a:srgbClr val="FFFFFF"/>
              </a:solidFill>
              <a:latin typeface="Consolas"/>
              <a:ea typeface="Consolas"/>
              <a:cs typeface="Consolas"/>
              <a:sym typeface="Consolas"/>
            </a:endParaRPr>
          </a:p>
          <a:p>
            <a:pPr indent="0" lvl="0" marL="0" rtl="0">
              <a:spcBef>
                <a:spcPts val="0"/>
              </a:spcBef>
              <a:spcAft>
                <a:spcPts val="0"/>
              </a:spcAft>
              <a:buNone/>
            </a:pPr>
            <a:r>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assign a * 2 to a and call that op a_times_two</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_times_two = </a:t>
            </a: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.assign(2 * </a:t>
            </a: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a:t>
            </a:r>
            <a:endParaRPr sz="1200">
              <a:solidFill>
                <a:srgbClr val="FFFFFF"/>
              </a:solidFill>
              <a:latin typeface="Consolas"/>
              <a:ea typeface="Consolas"/>
              <a:cs typeface="Consolas"/>
              <a:sym typeface="Consolas"/>
            </a:endParaRPr>
          </a:p>
          <a:p>
            <a:pPr indent="0" lvl="0" marL="0" rtl="0">
              <a:spcBef>
                <a:spcPts val="0"/>
              </a:spcBef>
              <a:spcAft>
                <a:spcPts val="0"/>
              </a:spcAft>
              <a:buNone/>
            </a:pPr>
            <a:r>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with tf.Session() as sess:</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sess.run(</a:t>
            </a:r>
            <a:r>
              <a:rPr lang="en" sz="1200">
                <a:solidFill>
                  <a:schemeClr val="dk1"/>
                </a:solidFill>
                <a:latin typeface="Consolas"/>
                <a:ea typeface="Consolas"/>
                <a:cs typeface="Consolas"/>
                <a:sym typeface="Consolas"/>
              </a:rPr>
              <a:t>my_var.initializer</a:t>
            </a:r>
            <a:r>
              <a:rPr lang="en" sz="1200">
                <a:solidFill>
                  <a:srgbClr val="FFFFFF"/>
                </a:solidFill>
                <a:latin typeface="Consolas"/>
                <a:ea typeface="Consolas"/>
                <a:cs typeface="Consolas"/>
                <a:sym typeface="Consolas"/>
              </a:rPr>
              <a:t>)</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sess.run(</a:t>
            </a: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_times_two) 				</a:t>
            </a:r>
            <a:r>
              <a:rPr lang="en" sz="1200">
                <a:solidFill>
                  <a:schemeClr val="dk1"/>
                </a:solidFill>
                <a:latin typeface="Consolas"/>
                <a:ea typeface="Consolas"/>
                <a:cs typeface="Consolas"/>
                <a:sym typeface="Consolas"/>
              </a:rPr>
              <a:t># &gt;&gt; the value of my_var now is 4</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	sess.run(my_var_times_two) 				# &gt;&gt; the value of my_var now is 8</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sess.run(</a:t>
            </a: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_times_two) 				# &gt;&gt; </a:t>
            </a:r>
            <a:r>
              <a:rPr lang="en" sz="1200">
                <a:solidFill>
                  <a:schemeClr val="dk1"/>
                </a:solidFill>
                <a:latin typeface="Consolas"/>
                <a:ea typeface="Consolas"/>
                <a:cs typeface="Consolas"/>
                <a:sym typeface="Consolas"/>
              </a:rPr>
              <a:t>the value of my_var now is </a:t>
            </a:r>
            <a:r>
              <a:rPr lang="en" sz="1200">
                <a:solidFill>
                  <a:srgbClr val="FFFFFF"/>
                </a:solidFill>
                <a:latin typeface="Consolas"/>
                <a:ea typeface="Consolas"/>
                <a:cs typeface="Consolas"/>
                <a:sym typeface="Consolas"/>
              </a:rPr>
              <a:t>16</a:t>
            </a:r>
            <a:endParaRPr sz="1200">
              <a:solidFill>
                <a:srgbClr val="FFFFFF"/>
              </a:solidFill>
              <a:latin typeface="Consolas"/>
              <a:ea typeface="Consolas"/>
              <a:cs typeface="Consolas"/>
              <a:sym typeface="Consolas"/>
            </a:endParaRPr>
          </a:p>
          <a:p>
            <a:pPr indent="0" lvl="0" marL="0" rtl="0">
              <a:spcBef>
                <a:spcPts val="0"/>
              </a:spcBef>
              <a:spcAft>
                <a:spcPts val="0"/>
              </a:spcAft>
              <a:buNone/>
            </a:pPr>
            <a:r>
              <a:t/>
            </a:r>
            <a:endParaRPr sz="1100">
              <a:solidFill>
                <a:srgbClr val="FFFFFF"/>
              </a:solidFill>
              <a:latin typeface="Georgia"/>
              <a:ea typeface="Georgia"/>
              <a:cs typeface="Georgia"/>
              <a:sym typeface="Georgia"/>
            </a:endParaRPr>
          </a:p>
          <a:p>
            <a:pPr indent="0" lvl="0" marL="0" rtl="0">
              <a:spcBef>
                <a:spcPts val="0"/>
              </a:spcBef>
              <a:spcAft>
                <a:spcPts val="0"/>
              </a:spcAft>
              <a:buNone/>
            </a:pPr>
            <a:r>
              <a:t/>
            </a:r>
            <a:endParaRPr sz="1100">
              <a:solidFill>
                <a:srgbClr val="FFFFFF"/>
              </a:solidFill>
              <a:latin typeface="Georgia"/>
              <a:ea typeface="Georgia"/>
              <a:cs typeface="Georgia"/>
              <a:sym typeface="Georgia"/>
            </a:endParaRPr>
          </a:p>
          <a:p>
            <a:pPr indent="0" lvl="0" marL="0" rtl="0">
              <a:spcBef>
                <a:spcPts val="0"/>
              </a:spcBef>
              <a:spcAft>
                <a:spcPts val="0"/>
              </a:spcAft>
              <a:buNone/>
            </a:pPr>
            <a:r>
              <a:t/>
            </a:r>
            <a:endParaRPr sz="1100">
              <a:solidFill>
                <a:srgbClr val="FFFFFF"/>
              </a:solidFill>
              <a:latin typeface="Georgia"/>
              <a:ea typeface="Georgia"/>
              <a:cs typeface="Georgia"/>
              <a:sym typeface="Georgia"/>
            </a:endParaRPr>
          </a:p>
          <a:p>
            <a:pPr indent="0" lvl="0" marL="0" rtl="0">
              <a:spcBef>
                <a:spcPts val="0"/>
              </a:spcBef>
              <a:spcAft>
                <a:spcPts val="0"/>
              </a:spcAft>
              <a:buNone/>
            </a:pPr>
            <a:r>
              <a:t/>
            </a:r>
            <a:endParaRPr sz="1400">
              <a:solidFill>
                <a:srgbClr val="FFFFFF"/>
              </a:solidFill>
              <a:latin typeface="Georgia"/>
              <a:ea typeface="Georgia"/>
              <a:cs typeface="Georgia"/>
              <a:sym typeface="Georgia"/>
            </a:endParaRPr>
          </a:p>
          <a:p>
            <a:pPr indent="0" lvl="0" marL="0" rtl="0">
              <a:spcBef>
                <a:spcPts val="1600"/>
              </a:spcBef>
              <a:spcAft>
                <a:spcPts val="0"/>
              </a:spcAft>
              <a:buNone/>
            </a:pPr>
            <a:r>
              <a:t/>
            </a:r>
            <a:endParaRPr sz="1400">
              <a:solidFill>
                <a:srgbClr val="FFFFFF"/>
              </a:solidFill>
              <a:latin typeface="Georgia"/>
              <a:ea typeface="Georgia"/>
              <a:cs typeface="Georgia"/>
              <a:sym typeface="Georgia"/>
            </a:endParaRPr>
          </a:p>
          <a:p>
            <a:pPr indent="0" lvl="0" marL="0" rtl="0">
              <a:spcBef>
                <a:spcPts val="1600"/>
              </a:spcBef>
              <a:spcAft>
                <a:spcPts val="1600"/>
              </a:spcAft>
              <a:buNone/>
            </a:pPr>
            <a:r>
              <a:t/>
            </a:r>
            <a:endParaRPr sz="1400">
              <a:solidFill>
                <a:srgbClr val="FFFFFF"/>
              </a:solidFill>
              <a:latin typeface="Georgia"/>
              <a:ea typeface="Georgia"/>
              <a:cs typeface="Georgia"/>
              <a:sym typeface="Georgia"/>
            </a:endParaRPr>
          </a:p>
        </p:txBody>
      </p:sp>
      <p:sp>
        <p:nvSpPr>
          <p:cNvPr id="569" name="Shape 569"/>
          <p:cNvSpPr txBox="1"/>
          <p:nvPr/>
        </p:nvSpPr>
        <p:spPr>
          <a:xfrm>
            <a:off x="5112550" y="1776650"/>
            <a:ext cx="3274500" cy="686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Times New Roman"/>
                <a:ea typeface="Times New Roman"/>
                <a:cs typeface="Times New Roman"/>
                <a:sym typeface="Times New Roman"/>
              </a:rPr>
              <a:t>It assign 2 * </a:t>
            </a:r>
            <a:r>
              <a:rPr lang="en" sz="1200">
                <a:solidFill>
                  <a:schemeClr val="dk1"/>
                </a:solidFill>
                <a:latin typeface="Consolas"/>
                <a:ea typeface="Consolas"/>
                <a:cs typeface="Consolas"/>
                <a:sym typeface="Consolas"/>
              </a:rPr>
              <a:t>my_var</a:t>
            </a:r>
            <a:r>
              <a:rPr lang="en">
                <a:solidFill>
                  <a:srgbClr val="FFFFFF"/>
                </a:solidFill>
                <a:latin typeface="Times New Roman"/>
                <a:ea typeface="Times New Roman"/>
                <a:cs typeface="Times New Roman"/>
                <a:sym typeface="Times New Roman"/>
              </a:rPr>
              <a:t> to my_var every time </a:t>
            </a:r>
            <a:r>
              <a:rPr lang="en" sz="1200">
                <a:solidFill>
                  <a:schemeClr val="dk1"/>
                </a:solidFill>
                <a:latin typeface="Consolas"/>
                <a:ea typeface="Consolas"/>
                <a:cs typeface="Consolas"/>
                <a:sym typeface="Consolas"/>
              </a:rPr>
              <a:t>my_var</a:t>
            </a:r>
            <a:r>
              <a:rPr lang="en">
                <a:solidFill>
                  <a:srgbClr val="FFFFFF"/>
                </a:solidFill>
                <a:latin typeface="Times New Roman"/>
                <a:ea typeface="Times New Roman"/>
                <a:cs typeface="Times New Roman"/>
                <a:sym typeface="Times New Roman"/>
              </a:rPr>
              <a:t>_times_two op is executed.</a:t>
            </a:r>
            <a:endParaRPr>
              <a:solidFill>
                <a:srgbClr val="FFFFFF"/>
              </a:solidFill>
              <a:latin typeface="Times New Roman"/>
              <a:ea typeface="Times New Roman"/>
              <a:cs typeface="Times New Roman"/>
              <a:sym typeface="Times New Roman"/>
            </a:endParaRPr>
          </a:p>
        </p:txBody>
      </p:sp>
      <p:sp>
        <p:nvSpPr>
          <p:cNvPr id="570" name="Shape 57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4" name="Shape 574"/>
        <p:cNvGrpSpPr/>
        <p:nvPr/>
      </p:nvGrpSpPr>
      <p:grpSpPr>
        <a:xfrm>
          <a:off x="0" y="0"/>
          <a:ext cx="0" cy="0"/>
          <a:chOff x="0" y="0"/>
          <a:chExt cx="0" cy="0"/>
        </a:xfrm>
      </p:grpSpPr>
      <p:sp>
        <p:nvSpPr>
          <p:cNvPr id="575" name="Shape 57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assign_add() and assign_sub()</a:t>
            </a:r>
            <a:endParaRPr b="1">
              <a:latin typeface="Georgia"/>
              <a:ea typeface="Georgia"/>
              <a:cs typeface="Georgia"/>
              <a:sym typeface="Georgia"/>
            </a:endParaRPr>
          </a:p>
        </p:txBody>
      </p:sp>
      <p:sp>
        <p:nvSpPr>
          <p:cNvPr id="576" name="Shape 576"/>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solidFill>
                  <a:srgbClr val="FFFFFF"/>
                </a:solidFill>
                <a:latin typeface="Consolas"/>
                <a:ea typeface="Consolas"/>
                <a:cs typeface="Consolas"/>
                <a:sym typeface="Consolas"/>
              </a:rPr>
              <a:t>my_var = tf.Variable(10)</a:t>
            </a:r>
            <a:endParaRPr sz="1400">
              <a:solidFill>
                <a:srgbClr val="FFFFFF"/>
              </a:solidFill>
              <a:latin typeface="Consolas"/>
              <a:ea typeface="Consolas"/>
              <a:cs typeface="Consolas"/>
              <a:sym typeface="Consolas"/>
            </a:endParaRPr>
          </a:p>
          <a:p>
            <a:pPr indent="0" lvl="0" marL="0" rtl="0">
              <a:spcBef>
                <a:spcPts val="1600"/>
              </a:spcBef>
              <a:spcAft>
                <a:spcPts val="0"/>
              </a:spcAft>
              <a:buNone/>
            </a:pPr>
            <a:r>
              <a:rPr lang="en" sz="1400">
                <a:solidFill>
                  <a:srgbClr val="FFFFFF"/>
                </a:solidFill>
                <a:latin typeface="Consolas"/>
                <a:ea typeface="Consolas"/>
                <a:cs typeface="Consolas"/>
                <a:sym typeface="Consolas"/>
              </a:rPr>
              <a:t>With tf.Session() as sess:</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	sess.run(</a:t>
            </a:r>
            <a:r>
              <a:rPr lang="en" sz="1400">
                <a:solidFill>
                  <a:schemeClr val="dk1"/>
                </a:solidFill>
                <a:latin typeface="Consolas"/>
                <a:ea typeface="Consolas"/>
                <a:cs typeface="Consolas"/>
                <a:sym typeface="Consolas"/>
              </a:rPr>
              <a:t>my_var</a:t>
            </a:r>
            <a:r>
              <a:rPr lang="en" sz="1400">
                <a:solidFill>
                  <a:srgbClr val="FFFFFF"/>
                </a:solidFill>
                <a:latin typeface="Consolas"/>
                <a:ea typeface="Consolas"/>
                <a:cs typeface="Consolas"/>
                <a:sym typeface="Consolas"/>
              </a:rPr>
              <a:t>.initializer)</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	</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	# increment by 10 </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	sess.run(my_var.assign_add(10)) # &gt;&gt; 20</a:t>
            </a:r>
            <a:endParaRPr sz="1400">
              <a:solidFill>
                <a:srgbClr val="FFFFFF"/>
              </a:solidFill>
              <a:latin typeface="Consolas"/>
              <a:ea typeface="Consolas"/>
              <a:cs typeface="Consolas"/>
              <a:sym typeface="Consolas"/>
            </a:endParaRPr>
          </a:p>
          <a:p>
            <a:pPr indent="0" lvl="0" marL="457200" rtl="0">
              <a:spcBef>
                <a:spcPts val="1600"/>
              </a:spcBef>
              <a:spcAft>
                <a:spcPts val="1600"/>
              </a:spcAft>
              <a:buNone/>
            </a:pPr>
            <a:r>
              <a:rPr lang="en" sz="1400">
                <a:solidFill>
                  <a:srgbClr val="FFFFFF"/>
                </a:solidFill>
                <a:latin typeface="Consolas"/>
                <a:ea typeface="Consolas"/>
                <a:cs typeface="Consolas"/>
                <a:sym typeface="Consolas"/>
              </a:rPr>
              <a:t># decrement by 2 </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sess.run(my_var.assign_sub(2)) # &gt;&gt; 18</a:t>
            </a:r>
            <a:endParaRPr sz="1400">
              <a:solidFill>
                <a:srgbClr val="FFFFFF"/>
              </a:solidFill>
              <a:latin typeface="Consolas"/>
              <a:ea typeface="Consolas"/>
              <a:cs typeface="Consolas"/>
              <a:sym typeface="Consolas"/>
            </a:endParaRPr>
          </a:p>
        </p:txBody>
      </p:sp>
      <p:sp>
        <p:nvSpPr>
          <p:cNvPr id="577" name="Shape 57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1" name="Shape 581"/>
        <p:cNvGrpSpPr/>
        <p:nvPr/>
      </p:nvGrpSpPr>
      <p:grpSpPr>
        <a:xfrm>
          <a:off x="0" y="0"/>
          <a:ext cx="0" cy="0"/>
          <a:chOff x="0" y="0"/>
          <a:chExt cx="0" cy="0"/>
        </a:xfrm>
      </p:grpSpPr>
      <p:sp>
        <p:nvSpPr>
          <p:cNvPr id="582" name="Shape 58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Each session maintains its own copy of variables</a:t>
            </a:r>
            <a:endParaRPr b="1">
              <a:latin typeface="Georgia"/>
              <a:ea typeface="Georgia"/>
              <a:cs typeface="Georgia"/>
              <a:sym typeface="Georgia"/>
            </a:endParaRPr>
          </a:p>
        </p:txBody>
      </p:sp>
      <p:sp>
        <p:nvSpPr>
          <p:cNvPr id="583" name="Shape 583"/>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W = tf.Variable(10)</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sess1 = tf.Session()</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sess2 = tf.Session()</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sess1.run(W.initializer)</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sess2.run(W.initializer)</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print(sess1.run(W.assign_add(10))) 		# &gt;&gt; 20</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print(sess2.run(W.assign_sub(2))) 		# &gt;&gt; ?</a:t>
            </a:r>
            <a:endParaRPr sz="1400">
              <a:solidFill>
                <a:srgbClr val="FFFFFF"/>
              </a:solidFill>
              <a:latin typeface="Consolas"/>
              <a:ea typeface="Consolas"/>
              <a:cs typeface="Consolas"/>
              <a:sym typeface="Consolas"/>
            </a:endParaRPr>
          </a:p>
        </p:txBody>
      </p:sp>
      <p:sp>
        <p:nvSpPr>
          <p:cNvPr id="584" name="Shape 58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8" name="Shape 588"/>
        <p:cNvGrpSpPr/>
        <p:nvPr/>
      </p:nvGrpSpPr>
      <p:grpSpPr>
        <a:xfrm>
          <a:off x="0" y="0"/>
          <a:ext cx="0" cy="0"/>
          <a:chOff x="0" y="0"/>
          <a:chExt cx="0" cy="0"/>
        </a:xfrm>
      </p:grpSpPr>
      <p:sp>
        <p:nvSpPr>
          <p:cNvPr id="589" name="Shape 58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Each session maintains its own copy of variables</a:t>
            </a:r>
            <a:endParaRPr b="1">
              <a:latin typeface="Georgia"/>
              <a:ea typeface="Georgia"/>
              <a:cs typeface="Georgia"/>
              <a:sym typeface="Georgia"/>
            </a:endParaRPr>
          </a:p>
        </p:txBody>
      </p:sp>
      <p:sp>
        <p:nvSpPr>
          <p:cNvPr id="590" name="Shape 590"/>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W = tf.Variable(10)</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sess1 = tf.Session()</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sess2 = tf.Session()</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sess1.run(W.initializer)</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sess2.run(W.initializer)</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print(sess1.run(W.assign_add(10))) 		# &gt;&gt; 20</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print(sess2.run(W.assign_sub(2))) 		# &gt;&gt; 8</a:t>
            </a:r>
            <a:endParaRPr sz="1400">
              <a:solidFill>
                <a:srgbClr val="FFFFFF"/>
              </a:solidFill>
              <a:latin typeface="Consolas"/>
              <a:ea typeface="Consolas"/>
              <a:cs typeface="Consolas"/>
              <a:sym typeface="Consolas"/>
            </a:endParaRPr>
          </a:p>
        </p:txBody>
      </p:sp>
      <p:sp>
        <p:nvSpPr>
          <p:cNvPr id="591" name="Shape 59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5" name="Shape 595"/>
        <p:cNvGrpSpPr/>
        <p:nvPr/>
      </p:nvGrpSpPr>
      <p:grpSpPr>
        <a:xfrm>
          <a:off x="0" y="0"/>
          <a:ext cx="0" cy="0"/>
          <a:chOff x="0" y="0"/>
          <a:chExt cx="0" cy="0"/>
        </a:xfrm>
      </p:grpSpPr>
      <p:sp>
        <p:nvSpPr>
          <p:cNvPr id="596" name="Shape 59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Each session maintains its own copy of variables</a:t>
            </a:r>
            <a:endParaRPr b="1">
              <a:latin typeface="Georgia"/>
              <a:ea typeface="Georgia"/>
              <a:cs typeface="Georgia"/>
              <a:sym typeface="Georgia"/>
            </a:endParaRPr>
          </a:p>
        </p:txBody>
      </p:sp>
      <p:sp>
        <p:nvSpPr>
          <p:cNvPr id="597" name="Shape 597"/>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W = tf.Variable(10)</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sess1 = tf.Session()</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sess2 = tf.Session()</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sess1.run(W.initializer)</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sess2.run(W.initializer)</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print(sess1.run(W.assign_add(10))) 		# &gt;&gt; 20</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print(sess2.run(W.assign_sub(2))) 		# &gt;&gt; 8</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print(sess1.run(W.assign_add(100))) 		# &gt;&gt; 120</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print(sess2.run(W.assign_sub(50))) 		# &gt;&gt; -42</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sess1.close()</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sess2.close()</a:t>
            </a:r>
            <a:endParaRPr sz="1400">
              <a:solidFill>
                <a:srgbClr val="FFFFFF"/>
              </a:solidFill>
              <a:latin typeface="Consolas"/>
              <a:ea typeface="Consolas"/>
              <a:cs typeface="Consolas"/>
              <a:sym typeface="Consolas"/>
            </a:endParaRPr>
          </a:p>
        </p:txBody>
      </p:sp>
      <p:sp>
        <p:nvSpPr>
          <p:cNvPr id="598" name="Shape 59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2" name="Shape 602"/>
        <p:cNvGrpSpPr/>
        <p:nvPr/>
      </p:nvGrpSpPr>
      <p:grpSpPr>
        <a:xfrm>
          <a:off x="0" y="0"/>
          <a:ext cx="0" cy="0"/>
          <a:chOff x="0" y="0"/>
          <a:chExt cx="0" cy="0"/>
        </a:xfrm>
      </p:grpSpPr>
      <p:sp>
        <p:nvSpPr>
          <p:cNvPr id="603" name="Shape 60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Control Dependencies</a:t>
            </a:r>
            <a:endParaRPr b="1">
              <a:latin typeface="Georgia"/>
              <a:ea typeface="Georgia"/>
              <a:cs typeface="Georgia"/>
              <a:sym typeface="Georgia"/>
            </a:endParaRPr>
          </a:p>
        </p:txBody>
      </p:sp>
      <p:sp>
        <p:nvSpPr>
          <p:cNvPr id="604" name="Shape 604"/>
          <p:cNvSpPr txBox="1"/>
          <p:nvPr>
            <p:ph idx="1" type="body"/>
          </p:nvPr>
        </p:nvSpPr>
        <p:spPr>
          <a:xfrm>
            <a:off x="311700" y="1330250"/>
            <a:ext cx="8520600" cy="350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Consolas"/>
                <a:ea typeface="Consolas"/>
                <a:cs typeface="Consolas"/>
                <a:sym typeface="Consolas"/>
              </a:rPr>
              <a:t>tf.Graph.control_dependencies(control_inputs)</a:t>
            </a:r>
            <a:endParaRPr>
              <a:solidFill>
                <a:srgbClr val="FFFFFF"/>
              </a:solidFill>
              <a:latin typeface="Consolas"/>
              <a:ea typeface="Consolas"/>
              <a:cs typeface="Consolas"/>
              <a:sym typeface="Consolas"/>
            </a:endParaRPr>
          </a:p>
          <a:p>
            <a:pPr indent="0" lvl="0" marL="0" rtl="0">
              <a:spcBef>
                <a:spcPts val="1600"/>
              </a:spcBef>
              <a:spcAft>
                <a:spcPts val="0"/>
              </a:spcAft>
              <a:buNone/>
            </a:pPr>
            <a:r>
              <a:rPr lang="en">
                <a:latin typeface="Georgia"/>
                <a:ea typeface="Georgia"/>
                <a:cs typeface="Georgia"/>
                <a:sym typeface="Georgia"/>
              </a:rPr>
              <a:t># defines which ops should be run first</a:t>
            </a:r>
            <a:endParaRPr>
              <a:latin typeface="Georgia"/>
              <a:ea typeface="Georgia"/>
              <a:cs typeface="Georgia"/>
              <a:sym typeface="Georgia"/>
            </a:endParaRPr>
          </a:p>
          <a:p>
            <a:pPr indent="0" lvl="0" marL="0" rtl="0">
              <a:spcBef>
                <a:spcPts val="1600"/>
              </a:spcBef>
              <a:spcAft>
                <a:spcPts val="0"/>
              </a:spcAft>
              <a:buNone/>
            </a:pPr>
            <a:r>
              <a:rPr lang="en" sz="1200">
                <a:solidFill>
                  <a:srgbClr val="FFFFFF"/>
                </a:solidFill>
                <a:latin typeface="Consolas"/>
                <a:ea typeface="Consolas"/>
                <a:cs typeface="Consolas"/>
                <a:sym typeface="Consolas"/>
              </a:rPr>
              <a:t># your graph g have 5 ops: a, b, c, d, e</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g</a:t>
            </a:r>
            <a:r>
              <a:rPr lang="en" sz="1200">
                <a:solidFill>
                  <a:srgbClr val="FFFFFF"/>
                </a:solidFill>
                <a:latin typeface="Consolas"/>
                <a:ea typeface="Consolas"/>
                <a:cs typeface="Consolas"/>
                <a:sym typeface="Consolas"/>
              </a:rPr>
              <a:t> = tf.get_default_graph()</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with g.control_dependencies([a, b, c]):</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 'd' and 'e' will only run after 'a', 'b', and 'c' have executed.</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d =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e = …</a:t>
            </a:r>
            <a:endParaRPr sz="1200">
              <a:solidFill>
                <a:srgbClr val="FFFFFF"/>
              </a:solidFill>
              <a:latin typeface="Consolas"/>
              <a:ea typeface="Consolas"/>
              <a:cs typeface="Consolas"/>
              <a:sym typeface="Consolas"/>
            </a:endParaRPr>
          </a:p>
          <a:p>
            <a:pPr indent="0" lvl="0" marL="0" rtl="0">
              <a:spcBef>
                <a:spcPts val="0"/>
              </a:spcBef>
              <a:spcAft>
                <a:spcPts val="0"/>
              </a:spcAft>
              <a:buNone/>
            </a:pPr>
            <a:r>
              <a:t/>
            </a:r>
            <a:endParaRPr sz="1200">
              <a:solidFill>
                <a:srgbClr val="FFFFFF"/>
              </a:solidFill>
              <a:latin typeface="Consolas"/>
              <a:ea typeface="Consolas"/>
              <a:cs typeface="Consolas"/>
              <a:sym typeface="Consolas"/>
            </a:endParaRPr>
          </a:p>
        </p:txBody>
      </p:sp>
      <p:sp>
        <p:nvSpPr>
          <p:cNvPr id="605" name="Shape 60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Shape 143"/>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FFFFFF"/>
                </a:solidFill>
                <a:latin typeface="Consolas"/>
                <a:ea typeface="Consolas"/>
                <a:cs typeface="Consolas"/>
                <a:sym typeface="Consolas"/>
              </a:rPr>
              <a:t>import tensorflow as tf</a:t>
            </a:r>
            <a:endParaRPr sz="1200">
              <a:solidFill>
                <a:srgbClr val="FFFFFF"/>
              </a:solidFill>
              <a:latin typeface="Consolas"/>
              <a:ea typeface="Consolas"/>
              <a:cs typeface="Consolas"/>
              <a:sym typeface="Consolas"/>
            </a:endParaRPr>
          </a:p>
          <a:p>
            <a:pPr indent="0" lvl="0" marL="0" rtl="0">
              <a:spcBef>
                <a:spcPts val="1600"/>
              </a:spcBef>
              <a:spcAft>
                <a:spcPts val="0"/>
              </a:spcAft>
              <a:buNone/>
            </a:pPr>
            <a:r>
              <a:rPr lang="en" sz="1200">
                <a:solidFill>
                  <a:srgbClr val="FFFFFF"/>
                </a:solidFill>
                <a:latin typeface="Consolas"/>
                <a:ea typeface="Consolas"/>
                <a:cs typeface="Consolas"/>
                <a:sym typeface="Consolas"/>
              </a:rPr>
              <a:t>a = tf.constant(2)</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b = tf.constant(3)</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x = tf.add(a, b)</a:t>
            </a:r>
            <a:endParaRPr sz="1200">
              <a:solidFill>
                <a:srgbClr val="FFFFFF"/>
              </a:solidFill>
              <a:latin typeface="Consolas"/>
              <a:ea typeface="Consolas"/>
              <a:cs typeface="Consolas"/>
              <a:sym typeface="Consolas"/>
            </a:endParaRPr>
          </a:p>
          <a:p>
            <a:pPr indent="0" lvl="0" marL="0" rtl="0">
              <a:spcBef>
                <a:spcPts val="1600"/>
              </a:spcBef>
              <a:spcAft>
                <a:spcPts val="1600"/>
              </a:spcAft>
              <a:buNone/>
            </a:pPr>
            <a:r>
              <a:rPr lang="en" sz="1200">
                <a:solidFill>
                  <a:schemeClr val="dk1"/>
                </a:solidFill>
                <a:highlight>
                  <a:schemeClr val="accent3"/>
                </a:highlight>
                <a:latin typeface="Consolas"/>
                <a:ea typeface="Consolas"/>
                <a:cs typeface="Consolas"/>
                <a:sym typeface="Consolas"/>
              </a:rPr>
              <a:t>writer = tf.summary.FileWriter('./graphs', tf.get_default_graph())</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with tf.Session() as sess:</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a:t>
            </a:r>
            <a:r>
              <a:rPr lang="en" sz="1200">
                <a:solidFill>
                  <a:schemeClr val="dk1"/>
                </a:solidFill>
                <a:highlight>
                  <a:schemeClr val="accent3"/>
                </a:highlight>
                <a:latin typeface="Consolas"/>
                <a:ea typeface="Consolas"/>
                <a:cs typeface="Consolas"/>
                <a:sym typeface="Consolas"/>
              </a:rPr>
              <a:t># w</a:t>
            </a:r>
            <a:r>
              <a:rPr lang="en" sz="1200">
                <a:solidFill>
                  <a:schemeClr val="dk1"/>
                </a:solidFill>
                <a:highlight>
                  <a:schemeClr val="accent3"/>
                </a:highlight>
                <a:latin typeface="Consolas"/>
                <a:ea typeface="Consolas"/>
                <a:cs typeface="Consolas"/>
                <a:sym typeface="Consolas"/>
              </a:rPr>
              <a:t>riter = tf.summary.FileWriter('./graphs', sess.graph) </a:t>
            </a:r>
            <a:br>
              <a:rPr lang="en" sz="1200">
                <a:solidFill>
                  <a:srgbClr val="FFFFFF"/>
                </a:solidFill>
                <a:highlight>
                  <a:schemeClr val="accent3"/>
                </a:highlight>
                <a:latin typeface="Consolas"/>
                <a:ea typeface="Consolas"/>
                <a:cs typeface="Consolas"/>
                <a:sym typeface="Consolas"/>
              </a:rPr>
            </a:br>
            <a:r>
              <a:rPr lang="en" sz="1200">
                <a:solidFill>
                  <a:srgbClr val="FFFFFF"/>
                </a:solidFill>
                <a:highlight>
                  <a:schemeClr val="accent3"/>
                </a:highlight>
                <a:latin typeface="Consolas"/>
                <a:ea typeface="Consolas"/>
                <a:cs typeface="Consolas"/>
                <a:sym typeface="Consolas"/>
              </a:rPr>
              <a:t>	</a:t>
            </a:r>
            <a:r>
              <a:rPr lang="en" sz="1200">
                <a:solidFill>
                  <a:srgbClr val="FFFFFF"/>
                </a:solidFill>
                <a:latin typeface="Consolas"/>
                <a:ea typeface="Consolas"/>
                <a:cs typeface="Consolas"/>
                <a:sym typeface="Consolas"/>
              </a:rPr>
              <a:t>print(sess.run(x))</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writer.close() # close the writer when you’re done using it</a:t>
            </a:r>
            <a:endParaRPr sz="1200">
              <a:solidFill>
                <a:srgbClr val="FFFFFF"/>
              </a:solidFill>
              <a:latin typeface="Consolas"/>
              <a:ea typeface="Consolas"/>
              <a:cs typeface="Consolas"/>
              <a:sym typeface="Consolas"/>
            </a:endParaRPr>
          </a:p>
        </p:txBody>
      </p:sp>
      <p:sp>
        <p:nvSpPr>
          <p:cNvPr id="144" name="Shape 1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Visualize it with TensorBoard</a:t>
            </a:r>
            <a:endParaRPr b="1">
              <a:latin typeface="Georgia"/>
              <a:ea typeface="Georgia"/>
              <a:cs typeface="Georgia"/>
              <a:sym typeface="Georgia"/>
            </a:endParaRPr>
          </a:p>
        </p:txBody>
      </p:sp>
      <p:sp>
        <p:nvSpPr>
          <p:cNvPr id="145" name="Shape 14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146" name="Shape 146"/>
          <p:cNvSpPr txBox="1"/>
          <p:nvPr/>
        </p:nvSpPr>
        <p:spPr>
          <a:xfrm>
            <a:off x="5128500" y="1771000"/>
            <a:ext cx="3577500" cy="575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FFFFFF"/>
                </a:solidFill>
                <a:latin typeface="Times New Roman"/>
                <a:ea typeface="Times New Roman"/>
                <a:cs typeface="Times New Roman"/>
                <a:sym typeface="Times New Roman"/>
              </a:rPr>
              <a:t>Create the summary writer after graph definition and before running your session</a:t>
            </a:r>
            <a:endParaRPr>
              <a:solidFill>
                <a:srgbClr val="FFFFFF"/>
              </a:solidFill>
              <a:latin typeface="Times New Roman"/>
              <a:ea typeface="Times New Roman"/>
              <a:cs typeface="Times New Roman"/>
              <a:sym typeface="Times New Roman"/>
            </a:endParaRPr>
          </a:p>
        </p:txBody>
      </p:sp>
      <p:sp>
        <p:nvSpPr>
          <p:cNvPr id="147" name="Shape 147"/>
          <p:cNvSpPr txBox="1"/>
          <p:nvPr/>
        </p:nvSpPr>
        <p:spPr>
          <a:xfrm>
            <a:off x="5443650" y="3734675"/>
            <a:ext cx="3577500" cy="575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Times New Roman"/>
                <a:ea typeface="Times New Roman"/>
                <a:cs typeface="Times New Roman"/>
                <a:sym typeface="Times New Roman"/>
              </a:rPr>
              <a:t> ‘g</a:t>
            </a:r>
            <a:r>
              <a:rPr lang="en">
                <a:solidFill>
                  <a:srgbClr val="FFFFFF"/>
                </a:solidFill>
                <a:latin typeface="Times New Roman"/>
                <a:ea typeface="Times New Roman"/>
                <a:cs typeface="Times New Roman"/>
                <a:sym typeface="Times New Roman"/>
              </a:rPr>
              <a:t>raphs’ or any location where </a:t>
            </a:r>
            <a:r>
              <a:rPr lang="en">
                <a:solidFill>
                  <a:srgbClr val="FFFFFF"/>
                </a:solidFill>
                <a:latin typeface="Times New Roman"/>
                <a:ea typeface="Times New Roman"/>
                <a:cs typeface="Times New Roman"/>
                <a:sym typeface="Times New Roman"/>
              </a:rPr>
              <a:t>you want to keep your event files</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9" name="Shape 609"/>
        <p:cNvGrpSpPr/>
        <p:nvPr/>
      </p:nvGrpSpPr>
      <p:grpSpPr>
        <a:xfrm>
          <a:off x="0" y="0"/>
          <a:ext cx="0" cy="0"/>
          <a:chOff x="0" y="0"/>
          <a:chExt cx="0" cy="0"/>
        </a:xfrm>
      </p:grpSpPr>
      <p:sp>
        <p:nvSpPr>
          <p:cNvPr id="610" name="Shape 610"/>
          <p:cNvSpPr txBox="1"/>
          <p:nvPr>
            <p:ph type="ctrTitle"/>
          </p:nvPr>
        </p:nvSpPr>
        <p:spPr>
          <a:xfrm>
            <a:off x="687375" y="2568250"/>
            <a:ext cx="8145000" cy="9102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latin typeface="Georgia"/>
                <a:ea typeface="Georgia"/>
                <a:cs typeface="Georgia"/>
                <a:sym typeface="Georgia"/>
              </a:rPr>
              <a:t>Getting to know each other?</a:t>
            </a:r>
            <a:endParaRPr>
              <a:latin typeface="Georgia"/>
              <a:ea typeface="Georgia"/>
              <a:cs typeface="Georgia"/>
              <a:sym typeface="Georgia"/>
            </a:endParaRPr>
          </a:p>
        </p:txBody>
      </p:sp>
      <p:sp>
        <p:nvSpPr>
          <p:cNvPr id="611" name="Shape 6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612" name="Shape 612"/>
          <p:cNvPicPr preferRelativeResize="0"/>
          <p:nvPr/>
        </p:nvPicPr>
        <p:blipFill>
          <a:blip r:embed="rId3">
            <a:alphaModFix/>
          </a:blip>
          <a:stretch>
            <a:fillRect/>
          </a:stretch>
        </p:blipFill>
        <p:spPr>
          <a:xfrm>
            <a:off x="3876375" y="407650"/>
            <a:ext cx="1163700" cy="1468975"/>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6" name="Shape 616"/>
        <p:cNvGrpSpPr/>
        <p:nvPr/>
      </p:nvGrpSpPr>
      <p:grpSpPr>
        <a:xfrm>
          <a:off x="0" y="0"/>
          <a:ext cx="0" cy="0"/>
          <a:chOff x="0" y="0"/>
          <a:chExt cx="0" cy="0"/>
        </a:xfrm>
      </p:grpSpPr>
      <p:sp>
        <p:nvSpPr>
          <p:cNvPr id="617" name="Shape 617"/>
          <p:cNvSpPr txBox="1"/>
          <p:nvPr>
            <p:ph type="ctrTitle"/>
          </p:nvPr>
        </p:nvSpPr>
        <p:spPr>
          <a:xfrm>
            <a:off x="687375" y="2058525"/>
            <a:ext cx="8145000" cy="9102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latin typeface="Georgia"/>
                <a:ea typeface="Georgia"/>
                <a:cs typeface="Georgia"/>
                <a:sym typeface="Georgia"/>
              </a:rPr>
              <a:t>Placeholder</a:t>
            </a:r>
            <a:endParaRPr>
              <a:latin typeface="Georgia"/>
              <a:ea typeface="Georgia"/>
              <a:cs typeface="Georgia"/>
              <a:sym typeface="Georgia"/>
            </a:endParaRPr>
          </a:p>
        </p:txBody>
      </p:sp>
      <p:sp>
        <p:nvSpPr>
          <p:cNvPr id="618" name="Shape 6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619" name="Shape 619"/>
          <p:cNvPicPr preferRelativeResize="0"/>
          <p:nvPr/>
        </p:nvPicPr>
        <p:blipFill>
          <a:blip r:embed="rId3">
            <a:alphaModFix/>
          </a:blip>
          <a:stretch>
            <a:fillRect/>
          </a:stretch>
        </p:blipFill>
        <p:spPr>
          <a:xfrm>
            <a:off x="3876375" y="407650"/>
            <a:ext cx="1163700" cy="1468975"/>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3" name="Shape 623"/>
        <p:cNvGrpSpPr/>
        <p:nvPr/>
      </p:nvGrpSpPr>
      <p:grpSpPr>
        <a:xfrm>
          <a:off x="0" y="0"/>
          <a:ext cx="0" cy="0"/>
          <a:chOff x="0" y="0"/>
          <a:chExt cx="0" cy="0"/>
        </a:xfrm>
      </p:grpSpPr>
      <p:sp>
        <p:nvSpPr>
          <p:cNvPr id="624" name="Shape 624"/>
          <p:cNvSpPr txBox="1"/>
          <p:nvPr>
            <p:ph type="title"/>
          </p:nvPr>
        </p:nvSpPr>
        <p:spPr>
          <a:xfrm>
            <a:off x="397800" y="1521050"/>
            <a:ext cx="8520600" cy="2599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lt2"/>
                </a:solidFill>
                <a:latin typeface="Georgia"/>
                <a:ea typeface="Georgia"/>
                <a:cs typeface="Georgia"/>
                <a:sym typeface="Georgia"/>
              </a:rPr>
              <a:t>A TF program often has 2 phases: </a:t>
            </a:r>
            <a:endParaRPr sz="1800">
              <a:solidFill>
                <a:schemeClr val="lt2"/>
              </a:solidFill>
              <a:latin typeface="Georgia"/>
              <a:ea typeface="Georgia"/>
              <a:cs typeface="Georgia"/>
              <a:sym typeface="Georgia"/>
            </a:endParaRPr>
          </a:p>
          <a:p>
            <a:pPr indent="-342900" lvl="0" marL="457200" rtl="0">
              <a:spcBef>
                <a:spcPts val="0"/>
              </a:spcBef>
              <a:spcAft>
                <a:spcPts val="0"/>
              </a:spcAft>
              <a:buClr>
                <a:schemeClr val="lt2"/>
              </a:buClr>
              <a:buSzPts val="1800"/>
              <a:buFont typeface="Georgia"/>
              <a:buAutoNum type="arabicPeriod"/>
            </a:pPr>
            <a:r>
              <a:rPr lang="en" sz="1800">
                <a:solidFill>
                  <a:schemeClr val="lt2"/>
                </a:solidFill>
                <a:latin typeface="Georgia"/>
                <a:ea typeface="Georgia"/>
                <a:cs typeface="Georgia"/>
                <a:sym typeface="Georgia"/>
              </a:rPr>
              <a:t>Assemble a graph </a:t>
            </a:r>
            <a:endParaRPr sz="1800">
              <a:solidFill>
                <a:schemeClr val="lt2"/>
              </a:solidFill>
              <a:latin typeface="Georgia"/>
              <a:ea typeface="Georgia"/>
              <a:cs typeface="Georgia"/>
              <a:sym typeface="Georgia"/>
            </a:endParaRPr>
          </a:p>
          <a:p>
            <a:pPr indent="-342900" lvl="0" marL="457200" rtl="0">
              <a:spcBef>
                <a:spcPts val="0"/>
              </a:spcBef>
              <a:spcAft>
                <a:spcPts val="0"/>
              </a:spcAft>
              <a:buClr>
                <a:schemeClr val="lt2"/>
              </a:buClr>
              <a:buSzPts val="1800"/>
              <a:buFont typeface="Georgia"/>
              <a:buAutoNum type="arabicPeriod"/>
            </a:pPr>
            <a:r>
              <a:rPr lang="en" sz="1800">
                <a:solidFill>
                  <a:schemeClr val="lt2"/>
                </a:solidFill>
                <a:latin typeface="Georgia"/>
                <a:ea typeface="Georgia"/>
                <a:cs typeface="Georgia"/>
                <a:sym typeface="Georgia"/>
              </a:rPr>
              <a:t>Use a session to execute operations in the graph.</a:t>
            </a:r>
            <a:endParaRPr b="1" sz="1800">
              <a:latin typeface="Georgia"/>
              <a:ea typeface="Georgia"/>
              <a:cs typeface="Georgia"/>
              <a:sym typeface="Georgia"/>
            </a:endParaRPr>
          </a:p>
        </p:txBody>
      </p:sp>
      <p:sp>
        <p:nvSpPr>
          <p:cNvPr id="625" name="Shape 6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A quick reminder</a:t>
            </a:r>
            <a:endParaRPr b="1">
              <a:latin typeface="Georgia"/>
              <a:ea typeface="Georgia"/>
              <a:cs typeface="Georgia"/>
              <a:sym typeface="Georgia"/>
            </a:endParaRPr>
          </a:p>
        </p:txBody>
      </p:sp>
      <p:sp>
        <p:nvSpPr>
          <p:cNvPr id="626" name="Shape 6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0" name="Shape 630"/>
        <p:cNvGrpSpPr/>
        <p:nvPr/>
      </p:nvGrpSpPr>
      <p:grpSpPr>
        <a:xfrm>
          <a:off x="0" y="0"/>
          <a:ext cx="0" cy="0"/>
          <a:chOff x="0" y="0"/>
          <a:chExt cx="0" cy="0"/>
        </a:xfrm>
      </p:grpSpPr>
      <p:sp>
        <p:nvSpPr>
          <p:cNvPr id="631" name="Shape 631"/>
          <p:cNvSpPr txBox="1"/>
          <p:nvPr>
            <p:ph type="title"/>
          </p:nvPr>
        </p:nvSpPr>
        <p:spPr>
          <a:xfrm>
            <a:off x="397800" y="1521050"/>
            <a:ext cx="8520600" cy="2599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lt2"/>
                </a:solidFill>
                <a:latin typeface="Georgia"/>
                <a:ea typeface="Georgia"/>
                <a:cs typeface="Georgia"/>
                <a:sym typeface="Georgia"/>
              </a:rPr>
              <a:t>A TF program often has 2 phases: </a:t>
            </a:r>
            <a:endParaRPr sz="1800">
              <a:solidFill>
                <a:schemeClr val="lt2"/>
              </a:solidFill>
              <a:latin typeface="Georgia"/>
              <a:ea typeface="Georgia"/>
              <a:cs typeface="Georgia"/>
              <a:sym typeface="Georgia"/>
            </a:endParaRPr>
          </a:p>
          <a:p>
            <a:pPr indent="-342900" lvl="0" marL="457200" rtl="0">
              <a:spcBef>
                <a:spcPts val="0"/>
              </a:spcBef>
              <a:spcAft>
                <a:spcPts val="0"/>
              </a:spcAft>
              <a:buClr>
                <a:schemeClr val="lt2"/>
              </a:buClr>
              <a:buSzPts val="1800"/>
              <a:buFont typeface="Georgia"/>
              <a:buAutoNum type="arabicPeriod"/>
            </a:pPr>
            <a:r>
              <a:rPr lang="en" sz="1800">
                <a:solidFill>
                  <a:schemeClr val="lt2"/>
                </a:solidFill>
                <a:latin typeface="Georgia"/>
                <a:ea typeface="Georgia"/>
                <a:cs typeface="Georgia"/>
                <a:sym typeface="Georgia"/>
              </a:rPr>
              <a:t>Assemble a graph </a:t>
            </a:r>
            <a:endParaRPr sz="1800">
              <a:solidFill>
                <a:schemeClr val="lt2"/>
              </a:solidFill>
              <a:latin typeface="Georgia"/>
              <a:ea typeface="Georgia"/>
              <a:cs typeface="Georgia"/>
              <a:sym typeface="Georgia"/>
            </a:endParaRPr>
          </a:p>
          <a:p>
            <a:pPr indent="-342900" lvl="0" marL="457200" rtl="0">
              <a:spcBef>
                <a:spcPts val="0"/>
              </a:spcBef>
              <a:spcAft>
                <a:spcPts val="0"/>
              </a:spcAft>
              <a:buClr>
                <a:schemeClr val="lt2"/>
              </a:buClr>
              <a:buSzPts val="1800"/>
              <a:buFont typeface="Georgia"/>
              <a:buAutoNum type="arabicPeriod"/>
            </a:pPr>
            <a:r>
              <a:rPr lang="en" sz="1800">
                <a:solidFill>
                  <a:schemeClr val="lt2"/>
                </a:solidFill>
                <a:latin typeface="Georgia"/>
                <a:ea typeface="Georgia"/>
                <a:cs typeface="Georgia"/>
                <a:sym typeface="Georgia"/>
              </a:rPr>
              <a:t>Use a session to execute operations in the graph.</a:t>
            </a:r>
            <a:endParaRPr sz="1800">
              <a:solidFill>
                <a:schemeClr val="lt2"/>
              </a:solidFill>
              <a:latin typeface="Georgia"/>
              <a:ea typeface="Georgia"/>
              <a:cs typeface="Georgia"/>
              <a:sym typeface="Georgia"/>
            </a:endParaRPr>
          </a:p>
          <a:p>
            <a:pPr indent="0" lvl="0" marL="0" rtl="0">
              <a:spcBef>
                <a:spcPts val="0"/>
              </a:spcBef>
              <a:spcAft>
                <a:spcPts val="0"/>
              </a:spcAft>
              <a:buNone/>
            </a:pPr>
            <a:r>
              <a:t/>
            </a:r>
            <a:endParaRPr sz="1800">
              <a:solidFill>
                <a:schemeClr val="lt2"/>
              </a:solidFill>
              <a:latin typeface="Georgia"/>
              <a:ea typeface="Georgia"/>
              <a:cs typeface="Georgia"/>
              <a:sym typeface="Georgia"/>
            </a:endParaRPr>
          </a:p>
          <a:p>
            <a:pPr indent="0" lvl="0" marL="0" rtl="0">
              <a:spcBef>
                <a:spcPts val="0"/>
              </a:spcBef>
              <a:spcAft>
                <a:spcPts val="0"/>
              </a:spcAft>
              <a:buNone/>
            </a:pPr>
            <a:r>
              <a:rPr lang="en" sz="1800">
                <a:solidFill>
                  <a:schemeClr val="lt2"/>
                </a:solidFill>
                <a:latin typeface="Georgia"/>
                <a:ea typeface="Georgia"/>
                <a:cs typeface="Georgia"/>
                <a:sym typeface="Georgia"/>
              </a:rPr>
              <a:t>⇒ Assemble the graph first without knowing the values needed for computation</a:t>
            </a:r>
            <a:endParaRPr sz="1800">
              <a:solidFill>
                <a:schemeClr val="lt2"/>
              </a:solidFill>
              <a:latin typeface="Georgia"/>
              <a:ea typeface="Georgia"/>
              <a:cs typeface="Georgia"/>
              <a:sym typeface="Georgia"/>
            </a:endParaRPr>
          </a:p>
        </p:txBody>
      </p:sp>
      <p:sp>
        <p:nvSpPr>
          <p:cNvPr id="632" name="Shape 6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Placeholders</a:t>
            </a:r>
            <a:endParaRPr b="1">
              <a:latin typeface="Georgia"/>
              <a:ea typeface="Georgia"/>
              <a:cs typeface="Georgia"/>
              <a:sym typeface="Georgia"/>
            </a:endParaRPr>
          </a:p>
        </p:txBody>
      </p:sp>
      <p:sp>
        <p:nvSpPr>
          <p:cNvPr id="633" name="Shape 6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7" name="Shape 637"/>
        <p:cNvGrpSpPr/>
        <p:nvPr/>
      </p:nvGrpSpPr>
      <p:grpSpPr>
        <a:xfrm>
          <a:off x="0" y="0"/>
          <a:ext cx="0" cy="0"/>
          <a:chOff x="0" y="0"/>
          <a:chExt cx="0" cy="0"/>
        </a:xfrm>
      </p:grpSpPr>
      <p:sp>
        <p:nvSpPr>
          <p:cNvPr id="638" name="Shape 638"/>
          <p:cNvSpPr txBox="1"/>
          <p:nvPr>
            <p:ph type="title"/>
          </p:nvPr>
        </p:nvSpPr>
        <p:spPr>
          <a:xfrm>
            <a:off x="397800" y="1521050"/>
            <a:ext cx="8520600" cy="2874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lt2"/>
                </a:solidFill>
                <a:latin typeface="Georgia"/>
                <a:ea typeface="Georgia"/>
                <a:cs typeface="Georgia"/>
                <a:sym typeface="Georgia"/>
              </a:rPr>
              <a:t>A TF program often has 2 phases: </a:t>
            </a:r>
            <a:endParaRPr sz="1800">
              <a:solidFill>
                <a:schemeClr val="lt2"/>
              </a:solidFill>
              <a:latin typeface="Georgia"/>
              <a:ea typeface="Georgia"/>
              <a:cs typeface="Georgia"/>
              <a:sym typeface="Georgia"/>
            </a:endParaRPr>
          </a:p>
          <a:p>
            <a:pPr indent="-342900" lvl="0" marL="457200" rtl="0">
              <a:spcBef>
                <a:spcPts val="0"/>
              </a:spcBef>
              <a:spcAft>
                <a:spcPts val="0"/>
              </a:spcAft>
              <a:buClr>
                <a:schemeClr val="lt2"/>
              </a:buClr>
              <a:buSzPts val="1800"/>
              <a:buFont typeface="Georgia"/>
              <a:buAutoNum type="arabicPeriod"/>
            </a:pPr>
            <a:r>
              <a:rPr lang="en" sz="1800">
                <a:solidFill>
                  <a:schemeClr val="lt2"/>
                </a:solidFill>
                <a:latin typeface="Georgia"/>
                <a:ea typeface="Georgia"/>
                <a:cs typeface="Georgia"/>
                <a:sym typeface="Georgia"/>
              </a:rPr>
              <a:t>Assemble a graph </a:t>
            </a:r>
            <a:endParaRPr sz="1800">
              <a:solidFill>
                <a:schemeClr val="lt2"/>
              </a:solidFill>
              <a:latin typeface="Georgia"/>
              <a:ea typeface="Georgia"/>
              <a:cs typeface="Georgia"/>
              <a:sym typeface="Georgia"/>
            </a:endParaRPr>
          </a:p>
          <a:p>
            <a:pPr indent="-342900" lvl="0" marL="457200" rtl="0">
              <a:spcBef>
                <a:spcPts val="0"/>
              </a:spcBef>
              <a:spcAft>
                <a:spcPts val="0"/>
              </a:spcAft>
              <a:buClr>
                <a:schemeClr val="lt2"/>
              </a:buClr>
              <a:buSzPts val="1800"/>
              <a:buFont typeface="Georgia"/>
              <a:buAutoNum type="arabicPeriod"/>
            </a:pPr>
            <a:r>
              <a:rPr lang="en" sz="1800">
                <a:solidFill>
                  <a:schemeClr val="lt2"/>
                </a:solidFill>
                <a:latin typeface="Georgia"/>
                <a:ea typeface="Georgia"/>
                <a:cs typeface="Georgia"/>
                <a:sym typeface="Georgia"/>
              </a:rPr>
              <a:t>Use a session to execute operations in the graph.</a:t>
            </a:r>
            <a:endParaRPr sz="1800">
              <a:solidFill>
                <a:schemeClr val="lt2"/>
              </a:solidFill>
              <a:latin typeface="Georgia"/>
              <a:ea typeface="Georgia"/>
              <a:cs typeface="Georgia"/>
              <a:sym typeface="Georgia"/>
            </a:endParaRPr>
          </a:p>
          <a:p>
            <a:pPr indent="0" lvl="0" marL="0" rtl="0">
              <a:spcBef>
                <a:spcPts val="0"/>
              </a:spcBef>
              <a:spcAft>
                <a:spcPts val="0"/>
              </a:spcAft>
              <a:buNone/>
            </a:pPr>
            <a:r>
              <a:t/>
            </a:r>
            <a:endParaRPr sz="1800">
              <a:solidFill>
                <a:schemeClr val="lt2"/>
              </a:solidFill>
              <a:latin typeface="Georgia"/>
              <a:ea typeface="Georgia"/>
              <a:cs typeface="Georgia"/>
              <a:sym typeface="Georgia"/>
            </a:endParaRPr>
          </a:p>
          <a:p>
            <a:pPr indent="0" lvl="0" marL="0">
              <a:spcBef>
                <a:spcPts val="0"/>
              </a:spcBef>
              <a:spcAft>
                <a:spcPts val="0"/>
              </a:spcAft>
              <a:buNone/>
            </a:pPr>
            <a:r>
              <a:rPr lang="en" sz="1800">
                <a:solidFill>
                  <a:schemeClr val="lt2"/>
                </a:solidFill>
                <a:latin typeface="Georgia"/>
                <a:ea typeface="Georgia"/>
                <a:cs typeface="Georgia"/>
                <a:sym typeface="Georgia"/>
              </a:rPr>
              <a:t>⇒ Assemble the graph first without knowing the values needed for computation</a:t>
            </a:r>
            <a:endParaRPr sz="1800">
              <a:solidFill>
                <a:schemeClr val="lt2"/>
              </a:solidFill>
              <a:latin typeface="Georgia"/>
              <a:ea typeface="Georgia"/>
              <a:cs typeface="Georgia"/>
              <a:sym typeface="Georgia"/>
            </a:endParaRPr>
          </a:p>
          <a:p>
            <a:pPr indent="0" lvl="0" marL="0">
              <a:spcBef>
                <a:spcPts val="0"/>
              </a:spcBef>
              <a:spcAft>
                <a:spcPts val="0"/>
              </a:spcAft>
              <a:buNone/>
            </a:pPr>
            <a:r>
              <a:t/>
            </a:r>
            <a:endParaRPr sz="1800">
              <a:solidFill>
                <a:schemeClr val="lt2"/>
              </a:solidFill>
              <a:latin typeface="Georgia"/>
              <a:ea typeface="Georgia"/>
              <a:cs typeface="Georgia"/>
              <a:sym typeface="Georgia"/>
            </a:endParaRPr>
          </a:p>
          <a:p>
            <a:pPr indent="0" lvl="0" marL="0">
              <a:spcBef>
                <a:spcPts val="0"/>
              </a:spcBef>
              <a:spcAft>
                <a:spcPts val="0"/>
              </a:spcAft>
              <a:buNone/>
            </a:pPr>
            <a:r>
              <a:rPr lang="en" sz="1800" u="sng">
                <a:solidFill>
                  <a:schemeClr val="lt2"/>
                </a:solidFill>
                <a:latin typeface="Georgia"/>
                <a:ea typeface="Georgia"/>
                <a:cs typeface="Georgia"/>
                <a:sym typeface="Georgia"/>
              </a:rPr>
              <a:t>Analogy</a:t>
            </a:r>
            <a:r>
              <a:rPr lang="en" sz="1800">
                <a:solidFill>
                  <a:schemeClr val="lt2"/>
                </a:solidFill>
                <a:latin typeface="Georgia"/>
                <a:ea typeface="Georgia"/>
                <a:cs typeface="Georgia"/>
                <a:sym typeface="Georgia"/>
              </a:rPr>
              <a:t>:</a:t>
            </a:r>
            <a:endParaRPr sz="1800">
              <a:solidFill>
                <a:schemeClr val="lt2"/>
              </a:solidFill>
              <a:latin typeface="Georgia"/>
              <a:ea typeface="Georgia"/>
              <a:cs typeface="Georgia"/>
              <a:sym typeface="Georgia"/>
            </a:endParaRPr>
          </a:p>
          <a:p>
            <a:pPr indent="0" lvl="0" marL="0">
              <a:spcBef>
                <a:spcPts val="0"/>
              </a:spcBef>
              <a:spcAft>
                <a:spcPts val="0"/>
              </a:spcAft>
              <a:buNone/>
            </a:pPr>
            <a:r>
              <a:rPr lang="en" sz="1800">
                <a:solidFill>
                  <a:schemeClr val="lt2"/>
                </a:solidFill>
                <a:latin typeface="Georgia"/>
                <a:ea typeface="Georgia"/>
                <a:cs typeface="Georgia"/>
                <a:sym typeface="Georgia"/>
              </a:rPr>
              <a:t>Define the function f(x, y) = 2 * x + y without knowing value of x or y. </a:t>
            </a:r>
            <a:endParaRPr sz="1800">
              <a:solidFill>
                <a:schemeClr val="lt2"/>
              </a:solidFill>
              <a:latin typeface="Georgia"/>
              <a:ea typeface="Georgia"/>
              <a:cs typeface="Georgia"/>
              <a:sym typeface="Georgia"/>
            </a:endParaRPr>
          </a:p>
          <a:p>
            <a:pPr indent="0" lvl="0" marL="0" rtl="0">
              <a:spcBef>
                <a:spcPts val="0"/>
              </a:spcBef>
              <a:spcAft>
                <a:spcPts val="0"/>
              </a:spcAft>
              <a:buNone/>
            </a:pPr>
            <a:r>
              <a:rPr lang="en" sz="1800">
                <a:solidFill>
                  <a:schemeClr val="lt2"/>
                </a:solidFill>
                <a:latin typeface="Georgia"/>
                <a:ea typeface="Georgia"/>
                <a:cs typeface="Georgia"/>
                <a:sym typeface="Georgia"/>
              </a:rPr>
              <a:t>x</a:t>
            </a:r>
            <a:r>
              <a:rPr lang="en" sz="1800">
                <a:solidFill>
                  <a:schemeClr val="lt2"/>
                </a:solidFill>
                <a:latin typeface="Georgia"/>
                <a:ea typeface="Georgia"/>
                <a:cs typeface="Georgia"/>
                <a:sym typeface="Georgia"/>
              </a:rPr>
              <a:t>, y are placeholders for the actual values.</a:t>
            </a:r>
            <a:endParaRPr sz="1800">
              <a:solidFill>
                <a:schemeClr val="lt2"/>
              </a:solidFill>
              <a:latin typeface="Georgia"/>
              <a:ea typeface="Georgia"/>
              <a:cs typeface="Georgia"/>
              <a:sym typeface="Georgia"/>
            </a:endParaRPr>
          </a:p>
        </p:txBody>
      </p:sp>
      <p:sp>
        <p:nvSpPr>
          <p:cNvPr id="639" name="Shape 6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Placeholders</a:t>
            </a:r>
            <a:endParaRPr b="1">
              <a:latin typeface="Georgia"/>
              <a:ea typeface="Georgia"/>
              <a:cs typeface="Georgia"/>
              <a:sym typeface="Georgia"/>
            </a:endParaRPr>
          </a:p>
        </p:txBody>
      </p:sp>
      <p:sp>
        <p:nvSpPr>
          <p:cNvPr id="640" name="Shape 6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4" name="Shape 644"/>
        <p:cNvGrpSpPr/>
        <p:nvPr/>
      </p:nvGrpSpPr>
      <p:grpSpPr>
        <a:xfrm>
          <a:off x="0" y="0"/>
          <a:ext cx="0" cy="0"/>
          <a:chOff x="0" y="0"/>
          <a:chExt cx="0" cy="0"/>
        </a:xfrm>
      </p:grpSpPr>
      <p:sp>
        <p:nvSpPr>
          <p:cNvPr id="645" name="Shape 6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Why placeholders?</a:t>
            </a:r>
            <a:endParaRPr b="1">
              <a:latin typeface="Georgia"/>
              <a:ea typeface="Georgia"/>
              <a:cs typeface="Georgia"/>
              <a:sym typeface="Georgia"/>
            </a:endParaRPr>
          </a:p>
        </p:txBody>
      </p:sp>
      <p:sp>
        <p:nvSpPr>
          <p:cNvPr id="646" name="Shape 646"/>
          <p:cNvSpPr txBox="1"/>
          <p:nvPr>
            <p:ph idx="1" type="body"/>
          </p:nvPr>
        </p:nvSpPr>
        <p:spPr>
          <a:xfrm>
            <a:off x="311700" y="1330250"/>
            <a:ext cx="8520600" cy="350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2400">
              <a:latin typeface="Georgia"/>
              <a:ea typeface="Georgia"/>
              <a:cs typeface="Georgia"/>
              <a:sym typeface="Georgia"/>
            </a:endParaRPr>
          </a:p>
          <a:p>
            <a:pPr indent="0" lvl="0" marL="0" rtl="0" algn="ctr">
              <a:spcBef>
                <a:spcPts val="1600"/>
              </a:spcBef>
              <a:spcAft>
                <a:spcPts val="1600"/>
              </a:spcAft>
              <a:buNone/>
            </a:pPr>
            <a:r>
              <a:rPr lang="en" sz="2400">
                <a:latin typeface="Georgia"/>
                <a:ea typeface="Georgia"/>
                <a:cs typeface="Georgia"/>
                <a:sym typeface="Georgia"/>
              </a:rPr>
              <a:t>We, or our clients, can later supply their own data when they need to execute the computation. </a:t>
            </a:r>
            <a:endParaRPr sz="2400">
              <a:latin typeface="Georgia"/>
              <a:ea typeface="Georgia"/>
              <a:cs typeface="Georgia"/>
              <a:sym typeface="Georgia"/>
            </a:endParaRPr>
          </a:p>
        </p:txBody>
      </p:sp>
      <p:sp>
        <p:nvSpPr>
          <p:cNvPr id="647" name="Shape 6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1" name="Shape 651"/>
        <p:cNvGrpSpPr/>
        <p:nvPr/>
      </p:nvGrpSpPr>
      <p:grpSpPr>
        <a:xfrm>
          <a:off x="0" y="0"/>
          <a:ext cx="0" cy="0"/>
          <a:chOff x="0" y="0"/>
          <a:chExt cx="0" cy="0"/>
        </a:xfrm>
      </p:grpSpPr>
      <p:sp>
        <p:nvSpPr>
          <p:cNvPr id="652" name="Shape 6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Placeholders</a:t>
            </a:r>
            <a:endParaRPr b="1">
              <a:latin typeface="Georgia"/>
              <a:ea typeface="Georgia"/>
              <a:cs typeface="Georgia"/>
              <a:sym typeface="Georgia"/>
            </a:endParaRPr>
          </a:p>
        </p:txBody>
      </p:sp>
      <p:sp>
        <p:nvSpPr>
          <p:cNvPr id="653" name="Shape 653"/>
          <p:cNvSpPr txBox="1"/>
          <p:nvPr>
            <p:ph idx="1" type="body"/>
          </p:nvPr>
        </p:nvSpPr>
        <p:spPr>
          <a:xfrm>
            <a:off x="311700" y="1330250"/>
            <a:ext cx="8520600" cy="350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a:solidFill>
                  <a:srgbClr val="FFFFFF"/>
                </a:solidFill>
                <a:latin typeface="Consolas"/>
                <a:ea typeface="Consolas"/>
                <a:cs typeface="Consolas"/>
                <a:sym typeface="Consolas"/>
              </a:rPr>
              <a:t>tf.placeholder(dtype, shape=None, name=None)</a:t>
            </a:r>
            <a:endParaRPr b="1">
              <a:solidFill>
                <a:srgbClr val="FFFFFF"/>
              </a:solidFill>
              <a:latin typeface="Consolas"/>
              <a:ea typeface="Consolas"/>
              <a:cs typeface="Consolas"/>
              <a:sym typeface="Consolas"/>
            </a:endParaRPr>
          </a:p>
          <a:p>
            <a:pPr indent="0" lvl="0" marL="0">
              <a:spcBef>
                <a:spcPts val="1600"/>
              </a:spcBef>
              <a:spcAft>
                <a:spcPts val="0"/>
              </a:spcAft>
              <a:buNone/>
            </a:pPr>
            <a:r>
              <a:rPr lang="en" sz="1100">
                <a:solidFill>
                  <a:srgbClr val="FFFFFF"/>
                </a:solidFill>
                <a:latin typeface="Consolas"/>
                <a:ea typeface="Consolas"/>
                <a:cs typeface="Consolas"/>
                <a:sym typeface="Consolas"/>
              </a:rPr>
              <a:t># create a placeholder for a vector of 3 elements, type tf.float32</a:t>
            </a:r>
            <a:endParaRPr sz="1100">
              <a:solidFill>
                <a:srgbClr val="FFFFFF"/>
              </a:solidFill>
              <a:latin typeface="Consolas"/>
              <a:ea typeface="Consolas"/>
              <a:cs typeface="Consolas"/>
              <a:sym typeface="Consolas"/>
            </a:endParaRPr>
          </a:p>
          <a:p>
            <a:pPr indent="0" lvl="0" marL="0">
              <a:spcBef>
                <a:spcPts val="0"/>
              </a:spcBef>
              <a:spcAft>
                <a:spcPts val="0"/>
              </a:spcAft>
              <a:buNone/>
            </a:pPr>
            <a:r>
              <a:rPr lang="en" sz="1100">
                <a:solidFill>
                  <a:srgbClr val="FFFFFF"/>
                </a:solidFill>
                <a:latin typeface="Consolas"/>
                <a:ea typeface="Consolas"/>
                <a:cs typeface="Consolas"/>
                <a:sym typeface="Consolas"/>
              </a:rPr>
              <a:t>a = tf.placeholder(tf.float32, shape=[3])</a:t>
            </a:r>
            <a:endParaRPr sz="1100">
              <a:solidFill>
                <a:srgbClr val="FFFFFF"/>
              </a:solidFill>
              <a:latin typeface="Consolas"/>
              <a:ea typeface="Consolas"/>
              <a:cs typeface="Consolas"/>
              <a:sym typeface="Consolas"/>
            </a:endParaRPr>
          </a:p>
          <a:p>
            <a:pPr indent="0" lvl="0" marL="0">
              <a:spcBef>
                <a:spcPts val="0"/>
              </a:spcBef>
              <a:spcAft>
                <a:spcPts val="0"/>
              </a:spcAft>
              <a:buNone/>
            </a:pPr>
            <a:r>
              <a:t/>
            </a:r>
            <a:endParaRPr sz="1100">
              <a:solidFill>
                <a:srgbClr val="FFFFFF"/>
              </a:solidFill>
              <a:latin typeface="Consolas"/>
              <a:ea typeface="Consolas"/>
              <a:cs typeface="Consolas"/>
              <a:sym typeface="Consolas"/>
            </a:endParaRPr>
          </a:p>
          <a:p>
            <a:pPr indent="0" lvl="0" marL="0">
              <a:spcBef>
                <a:spcPts val="0"/>
              </a:spcBef>
              <a:spcAft>
                <a:spcPts val="0"/>
              </a:spcAft>
              <a:buNone/>
            </a:pPr>
            <a:r>
              <a:rPr lang="en" sz="1100">
                <a:solidFill>
                  <a:srgbClr val="FFFFFF"/>
                </a:solidFill>
                <a:latin typeface="Consolas"/>
                <a:ea typeface="Consolas"/>
                <a:cs typeface="Consolas"/>
                <a:sym typeface="Consolas"/>
              </a:rPr>
              <a:t>b = tf.constant([5, 5, 5], tf.float32)</a:t>
            </a:r>
            <a:endParaRPr sz="1100">
              <a:solidFill>
                <a:srgbClr val="FFFFFF"/>
              </a:solidFill>
              <a:latin typeface="Consolas"/>
              <a:ea typeface="Consolas"/>
              <a:cs typeface="Consolas"/>
              <a:sym typeface="Consolas"/>
            </a:endParaRPr>
          </a:p>
          <a:p>
            <a:pPr indent="0" lvl="0" marL="0">
              <a:spcBef>
                <a:spcPts val="0"/>
              </a:spcBef>
              <a:spcAft>
                <a:spcPts val="0"/>
              </a:spcAft>
              <a:buNone/>
            </a:pPr>
            <a:r>
              <a:t/>
            </a:r>
            <a:endParaRPr sz="1100">
              <a:solidFill>
                <a:srgbClr val="FFFFFF"/>
              </a:solidFill>
              <a:latin typeface="Consolas"/>
              <a:ea typeface="Consolas"/>
              <a:cs typeface="Consolas"/>
              <a:sym typeface="Consolas"/>
            </a:endParaRPr>
          </a:p>
          <a:p>
            <a:pPr indent="0" lvl="0" marL="0">
              <a:spcBef>
                <a:spcPts val="0"/>
              </a:spcBef>
              <a:spcAft>
                <a:spcPts val="0"/>
              </a:spcAft>
              <a:buNone/>
            </a:pPr>
            <a:r>
              <a:rPr lang="en" sz="1100">
                <a:solidFill>
                  <a:srgbClr val="FFFFFF"/>
                </a:solidFill>
                <a:latin typeface="Consolas"/>
                <a:ea typeface="Consolas"/>
                <a:cs typeface="Consolas"/>
                <a:sym typeface="Consolas"/>
              </a:rPr>
              <a:t># use the placeholder as you would a constant or a variable</a:t>
            </a:r>
            <a:endParaRPr sz="1100">
              <a:solidFill>
                <a:srgbClr val="FFFFFF"/>
              </a:solidFill>
              <a:latin typeface="Consolas"/>
              <a:ea typeface="Consolas"/>
              <a:cs typeface="Consolas"/>
              <a:sym typeface="Consolas"/>
            </a:endParaRPr>
          </a:p>
          <a:p>
            <a:pPr indent="0" lvl="0" marL="0">
              <a:spcBef>
                <a:spcPts val="0"/>
              </a:spcBef>
              <a:spcAft>
                <a:spcPts val="0"/>
              </a:spcAft>
              <a:buNone/>
            </a:pPr>
            <a:r>
              <a:rPr lang="en" sz="1100">
                <a:solidFill>
                  <a:srgbClr val="FFFFFF"/>
                </a:solidFill>
                <a:latin typeface="Consolas"/>
                <a:ea typeface="Consolas"/>
                <a:cs typeface="Consolas"/>
                <a:sym typeface="Consolas"/>
              </a:rPr>
              <a:t>c = a + b  # short for tf.add(a, b)</a:t>
            </a:r>
            <a:endParaRPr sz="1100">
              <a:solidFill>
                <a:srgbClr val="FFFFFF"/>
              </a:solidFill>
              <a:latin typeface="Consolas"/>
              <a:ea typeface="Consolas"/>
              <a:cs typeface="Consolas"/>
              <a:sym typeface="Consolas"/>
            </a:endParaRPr>
          </a:p>
          <a:p>
            <a:pPr indent="0" lvl="0" marL="0">
              <a:spcBef>
                <a:spcPts val="0"/>
              </a:spcBef>
              <a:spcAft>
                <a:spcPts val="0"/>
              </a:spcAft>
              <a:buNone/>
            </a:pPr>
            <a:r>
              <a:t/>
            </a:r>
            <a:endParaRPr sz="1100">
              <a:solidFill>
                <a:srgbClr val="FFFFFF"/>
              </a:solidFill>
              <a:latin typeface="Consolas"/>
              <a:ea typeface="Consolas"/>
              <a:cs typeface="Consolas"/>
              <a:sym typeface="Consolas"/>
            </a:endParaRPr>
          </a:p>
          <a:p>
            <a:pPr indent="0" lvl="0" marL="0">
              <a:spcBef>
                <a:spcPts val="0"/>
              </a:spcBef>
              <a:spcAft>
                <a:spcPts val="0"/>
              </a:spcAft>
              <a:buNone/>
            </a:pPr>
            <a:r>
              <a:rPr lang="en" sz="1100">
                <a:solidFill>
                  <a:srgbClr val="FFFFFF"/>
                </a:solidFill>
                <a:latin typeface="Consolas"/>
                <a:ea typeface="Consolas"/>
                <a:cs typeface="Consolas"/>
                <a:sym typeface="Consolas"/>
              </a:rPr>
              <a:t>with tf.Session() as sess:</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	print(sess.run(c)) 			</a:t>
            </a:r>
            <a:r>
              <a:rPr lang="en" sz="1100">
                <a:solidFill>
                  <a:srgbClr val="FFFFFF"/>
                </a:solidFill>
                <a:latin typeface="Consolas"/>
                <a:ea typeface="Consolas"/>
                <a:cs typeface="Consolas"/>
                <a:sym typeface="Consolas"/>
              </a:rPr>
              <a:t>	</a:t>
            </a:r>
            <a:r>
              <a:rPr lang="en" sz="1100">
                <a:solidFill>
                  <a:srgbClr val="FFFFFF"/>
                </a:solidFill>
                <a:latin typeface="Consolas"/>
                <a:ea typeface="Consolas"/>
                <a:cs typeface="Consolas"/>
                <a:sym typeface="Consolas"/>
              </a:rPr>
              <a:t># &gt;&gt; ???</a:t>
            </a:r>
            <a:endParaRPr>
              <a:latin typeface="Consolas"/>
              <a:ea typeface="Consolas"/>
              <a:cs typeface="Consolas"/>
              <a:sym typeface="Consolas"/>
            </a:endParaRPr>
          </a:p>
        </p:txBody>
      </p:sp>
      <p:sp>
        <p:nvSpPr>
          <p:cNvPr id="654" name="Shape 65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8" name="Shape 658"/>
        <p:cNvGrpSpPr/>
        <p:nvPr/>
      </p:nvGrpSpPr>
      <p:grpSpPr>
        <a:xfrm>
          <a:off x="0" y="0"/>
          <a:ext cx="0" cy="0"/>
          <a:chOff x="0" y="0"/>
          <a:chExt cx="0" cy="0"/>
        </a:xfrm>
      </p:grpSpPr>
      <p:sp>
        <p:nvSpPr>
          <p:cNvPr id="659" name="Shape 6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Placeholders</a:t>
            </a:r>
            <a:endParaRPr b="1">
              <a:latin typeface="Georgia"/>
              <a:ea typeface="Georgia"/>
              <a:cs typeface="Georgia"/>
              <a:sym typeface="Georgia"/>
            </a:endParaRPr>
          </a:p>
        </p:txBody>
      </p:sp>
      <p:sp>
        <p:nvSpPr>
          <p:cNvPr id="660" name="Shape 660"/>
          <p:cNvSpPr txBox="1"/>
          <p:nvPr>
            <p:ph idx="1" type="body"/>
          </p:nvPr>
        </p:nvSpPr>
        <p:spPr>
          <a:xfrm>
            <a:off x="311700" y="1330250"/>
            <a:ext cx="8520600" cy="350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solidFill>
                  <a:srgbClr val="FFFFFF"/>
                </a:solidFill>
                <a:latin typeface="Consolas"/>
                <a:ea typeface="Consolas"/>
                <a:cs typeface="Consolas"/>
                <a:sym typeface="Consolas"/>
              </a:rPr>
              <a:t>tf.placeholder(dtype, shape=None, name=None)</a:t>
            </a:r>
            <a:endParaRPr b="1">
              <a:solidFill>
                <a:srgbClr val="FFFFFF"/>
              </a:solidFill>
              <a:latin typeface="Consolas"/>
              <a:ea typeface="Consolas"/>
              <a:cs typeface="Consolas"/>
              <a:sym typeface="Consolas"/>
            </a:endParaRPr>
          </a:p>
          <a:p>
            <a:pPr indent="0" lvl="0" marL="0" rtl="0">
              <a:spcBef>
                <a:spcPts val="1600"/>
              </a:spcBef>
              <a:spcAft>
                <a:spcPts val="0"/>
              </a:spcAft>
              <a:buNone/>
            </a:pPr>
            <a:r>
              <a:rPr lang="en" sz="1100">
                <a:solidFill>
                  <a:srgbClr val="FFFFFF"/>
                </a:solidFill>
                <a:latin typeface="Consolas"/>
                <a:ea typeface="Consolas"/>
                <a:cs typeface="Consolas"/>
                <a:sym typeface="Consolas"/>
              </a:rPr>
              <a:t># create a placeholder for a vector of 3 elements, type tf.float32</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a = tf.placeholder(tf.float32, shape=[3])</a:t>
            </a:r>
            <a:endParaRPr sz="1100">
              <a:solidFill>
                <a:srgbClr val="FFFFFF"/>
              </a:solidFill>
              <a:latin typeface="Consolas"/>
              <a:ea typeface="Consolas"/>
              <a:cs typeface="Consolas"/>
              <a:sym typeface="Consolas"/>
            </a:endParaRPr>
          </a:p>
          <a:p>
            <a:pPr indent="0" lvl="0" marL="0" rtl="0">
              <a:spcBef>
                <a:spcPts val="0"/>
              </a:spcBef>
              <a:spcAft>
                <a:spcPts val="0"/>
              </a:spcAft>
              <a:buNone/>
            </a:pPr>
            <a:r>
              <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b = tf.constant([5, 5, 5], tf.float32)</a:t>
            </a:r>
            <a:endParaRPr sz="1100">
              <a:solidFill>
                <a:srgbClr val="FFFFFF"/>
              </a:solidFill>
              <a:latin typeface="Consolas"/>
              <a:ea typeface="Consolas"/>
              <a:cs typeface="Consolas"/>
              <a:sym typeface="Consolas"/>
            </a:endParaRPr>
          </a:p>
          <a:p>
            <a:pPr indent="0" lvl="0" marL="0" rtl="0">
              <a:spcBef>
                <a:spcPts val="0"/>
              </a:spcBef>
              <a:spcAft>
                <a:spcPts val="0"/>
              </a:spcAft>
              <a:buNone/>
            </a:pPr>
            <a:r>
              <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 use the placeholder as you would a constant or a variable</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c = a + b  # short for tf.add(a, b)</a:t>
            </a:r>
            <a:endParaRPr sz="1100">
              <a:solidFill>
                <a:srgbClr val="FFFFFF"/>
              </a:solidFill>
              <a:latin typeface="Consolas"/>
              <a:ea typeface="Consolas"/>
              <a:cs typeface="Consolas"/>
              <a:sym typeface="Consolas"/>
            </a:endParaRPr>
          </a:p>
          <a:p>
            <a:pPr indent="0" lvl="0" marL="0" rtl="0">
              <a:spcBef>
                <a:spcPts val="0"/>
              </a:spcBef>
              <a:spcAft>
                <a:spcPts val="0"/>
              </a:spcAft>
              <a:buNone/>
            </a:pPr>
            <a:r>
              <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with tf.Session() as sess:</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chemeClr val="dk1"/>
                </a:solidFill>
                <a:latin typeface="Consolas"/>
                <a:ea typeface="Consolas"/>
                <a:cs typeface="Consolas"/>
                <a:sym typeface="Consolas"/>
              </a:rPr>
              <a:t>	print(sess.run(c)) 			# &gt;&gt; </a:t>
            </a:r>
            <a:r>
              <a:rPr lang="en" sz="1200">
                <a:solidFill>
                  <a:schemeClr val="dk1"/>
                </a:solidFill>
                <a:highlight>
                  <a:schemeClr val="accent3"/>
                </a:highlight>
                <a:latin typeface="Consolas"/>
                <a:ea typeface="Consolas"/>
                <a:cs typeface="Consolas"/>
                <a:sym typeface="Consolas"/>
              </a:rPr>
              <a:t>InvalidArgumentError</a:t>
            </a:r>
            <a:r>
              <a:rPr lang="en" sz="1100">
                <a:solidFill>
                  <a:schemeClr val="dk1"/>
                </a:solidFill>
                <a:highlight>
                  <a:schemeClr val="accent3"/>
                </a:highlight>
                <a:latin typeface="Consolas"/>
                <a:ea typeface="Consolas"/>
                <a:cs typeface="Consolas"/>
                <a:sym typeface="Consolas"/>
              </a:rPr>
              <a:t>: a doesn’t an actual value</a:t>
            </a:r>
            <a:endParaRPr>
              <a:latin typeface="Consolas"/>
              <a:ea typeface="Consolas"/>
              <a:cs typeface="Consolas"/>
              <a:sym typeface="Consolas"/>
            </a:endParaRPr>
          </a:p>
        </p:txBody>
      </p:sp>
      <p:sp>
        <p:nvSpPr>
          <p:cNvPr id="661" name="Shape 66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5" name="Shape 665"/>
        <p:cNvGrpSpPr/>
        <p:nvPr/>
      </p:nvGrpSpPr>
      <p:grpSpPr>
        <a:xfrm>
          <a:off x="0" y="0"/>
          <a:ext cx="0" cy="0"/>
          <a:chOff x="0" y="0"/>
          <a:chExt cx="0" cy="0"/>
        </a:xfrm>
      </p:grpSpPr>
      <p:sp>
        <p:nvSpPr>
          <p:cNvPr id="666" name="Shape 666"/>
          <p:cNvSpPr txBox="1"/>
          <p:nvPr>
            <p:ph type="title"/>
          </p:nvPr>
        </p:nvSpPr>
        <p:spPr>
          <a:xfrm>
            <a:off x="389950" y="1552425"/>
            <a:ext cx="8520600" cy="90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Supplement</a:t>
            </a:r>
            <a:r>
              <a:rPr b="1" lang="en">
                <a:latin typeface="Georgia"/>
                <a:ea typeface="Georgia"/>
                <a:cs typeface="Georgia"/>
                <a:sym typeface="Georgia"/>
              </a:rPr>
              <a:t> the values to placeholders using a dictionary</a:t>
            </a:r>
            <a:endParaRPr b="1" sz="1400">
              <a:latin typeface="Georgia"/>
              <a:ea typeface="Georgia"/>
              <a:cs typeface="Georgia"/>
              <a:sym typeface="Georgia"/>
            </a:endParaRPr>
          </a:p>
        </p:txBody>
      </p:sp>
      <p:sp>
        <p:nvSpPr>
          <p:cNvPr id="667" name="Shape 66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1" name="Shape 671"/>
        <p:cNvGrpSpPr/>
        <p:nvPr/>
      </p:nvGrpSpPr>
      <p:grpSpPr>
        <a:xfrm>
          <a:off x="0" y="0"/>
          <a:ext cx="0" cy="0"/>
          <a:chOff x="0" y="0"/>
          <a:chExt cx="0" cy="0"/>
        </a:xfrm>
      </p:grpSpPr>
      <p:sp>
        <p:nvSpPr>
          <p:cNvPr id="672" name="Shape 6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Placeholders</a:t>
            </a:r>
            <a:endParaRPr b="1">
              <a:latin typeface="Georgia"/>
              <a:ea typeface="Georgia"/>
              <a:cs typeface="Georgia"/>
              <a:sym typeface="Georgia"/>
            </a:endParaRPr>
          </a:p>
        </p:txBody>
      </p:sp>
      <p:sp>
        <p:nvSpPr>
          <p:cNvPr id="673" name="Shape 673"/>
          <p:cNvSpPr txBox="1"/>
          <p:nvPr>
            <p:ph idx="1" type="body"/>
          </p:nvPr>
        </p:nvSpPr>
        <p:spPr>
          <a:xfrm>
            <a:off x="311700" y="1330250"/>
            <a:ext cx="8520600" cy="350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solidFill>
                  <a:srgbClr val="FFFFFF"/>
                </a:solidFill>
                <a:latin typeface="Consolas"/>
                <a:ea typeface="Consolas"/>
                <a:cs typeface="Consolas"/>
                <a:sym typeface="Consolas"/>
              </a:rPr>
              <a:t>tf.placeholder(dtype, shape=None, name=None)</a:t>
            </a:r>
            <a:endParaRPr b="1">
              <a:solidFill>
                <a:srgbClr val="FFFFFF"/>
              </a:solidFill>
              <a:latin typeface="Consolas"/>
              <a:ea typeface="Consolas"/>
              <a:cs typeface="Consolas"/>
              <a:sym typeface="Consolas"/>
            </a:endParaRPr>
          </a:p>
          <a:p>
            <a:pPr indent="0" lvl="0" marL="0" rtl="0">
              <a:spcBef>
                <a:spcPts val="1600"/>
              </a:spcBef>
              <a:spcAft>
                <a:spcPts val="0"/>
              </a:spcAft>
              <a:buNone/>
            </a:pPr>
            <a:r>
              <a:rPr lang="en" sz="1100">
                <a:solidFill>
                  <a:srgbClr val="FFFFFF"/>
                </a:solidFill>
                <a:latin typeface="Consolas"/>
                <a:ea typeface="Consolas"/>
                <a:cs typeface="Consolas"/>
                <a:sym typeface="Consolas"/>
              </a:rPr>
              <a:t># create a placeholder for a vector of 3 elements, type tf.float32</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a = tf.placeholder(tf.float32, shape=[3])</a:t>
            </a:r>
            <a:endParaRPr sz="1100">
              <a:solidFill>
                <a:srgbClr val="FFFFFF"/>
              </a:solidFill>
              <a:latin typeface="Consolas"/>
              <a:ea typeface="Consolas"/>
              <a:cs typeface="Consolas"/>
              <a:sym typeface="Consolas"/>
            </a:endParaRPr>
          </a:p>
          <a:p>
            <a:pPr indent="0" lvl="0" marL="0" rtl="0">
              <a:spcBef>
                <a:spcPts val="0"/>
              </a:spcBef>
              <a:spcAft>
                <a:spcPts val="0"/>
              </a:spcAft>
              <a:buNone/>
            </a:pPr>
            <a:r>
              <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b = tf.constant([5, 5, 5], tf.float32)</a:t>
            </a:r>
            <a:endParaRPr sz="1100">
              <a:solidFill>
                <a:srgbClr val="FFFFFF"/>
              </a:solidFill>
              <a:latin typeface="Consolas"/>
              <a:ea typeface="Consolas"/>
              <a:cs typeface="Consolas"/>
              <a:sym typeface="Consolas"/>
            </a:endParaRPr>
          </a:p>
          <a:p>
            <a:pPr indent="0" lvl="0" marL="0" rtl="0">
              <a:spcBef>
                <a:spcPts val="0"/>
              </a:spcBef>
              <a:spcAft>
                <a:spcPts val="0"/>
              </a:spcAft>
              <a:buNone/>
            </a:pPr>
            <a:r>
              <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 use the placeholder as you would a constant or a variable</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c = a + b  # short for tf.add(a, b)</a:t>
            </a:r>
            <a:endParaRPr sz="1100">
              <a:solidFill>
                <a:srgbClr val="FFFFFF"/>
              </a:solidFill>
              <a:latin typeface="Consolas"/>
              <a:ea typeface="Consolas"/>
              <a:cs typeface="Consolas"/>
              <a:sym typeface="Consolas"/>
            </a:endParaRPr>
          </a:p>
          <a:p>
            <a:pPr indent="0" lvl="0" marL="0" rtl="0">
              <a:spcBef>
                <a:spcPts val="0"/>
              </a:spcBef>
              <a:spcAft>
                <a:spcPts val="0"/>
              </a:spcAft>
              <a:buNone/>
            </a:pPr>
            <a:r>
              <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with tf.Session() as sess:</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chemeClr val="dk1"/>
                </a:solidFill>
                <a:latin typeface="Consolas"/>
                <a:ea typeface="Consolas"/>
                <a:cs typeface="Consolas"/>
                <a:sym typeface="Consolas"/>
              </a:rPr>
              <a:t>	print(sess.run(c, </a:t>
            </a:r>
            <a:r>
              <a:rPr lang="en" sz="1100">
                <a:solidFill>
                  <a:schemeClr val="dk1"/>
                </a:solidFill>
                <a:highlight>
                  <a:schemeClr val="accent3"/>
                </a:highlight>
                <a:latin typeface="Consolas"/>
                <a:ea typeface="Consolas"/>
                <a:cs typeface="Consolas"/>
                <a:sym typeface="Consolas"/>
              </a:rPr>
              <a:t>feed_dict={a: [1, 2, 3]}</a:t>
            </a:r>
            <a:r>
              <a:rPr lang="en" sz="1100">
                <a:solidFill>
                  <a:schemeClr val="dk1"/>
                </a:solidFill>
                <a:latin typeface="Consolas"/>
                <a:ea typeface="Consolas"/>
                <a:cs typeface="Consolas"/>
                <a:sym typeface="Consolas"/>
              </a:rPr>
              <a:t>)) 	# the tensor a is the key, not the string ‘a’</a:t>
            </a:r>
            <a:endParaRPr sz="1100">
              <a:solidFill>
                <a:schemeClr val="dk1"/>
              </a:solidFill>
              <a:latin typeface="Consolas"/>
              <a:ea typeface="Consolas"/>
              <a:cs typeface="Consolas"/>
              <a:sym typeface="Consolas"/>
            </a:endParaRPr>
          </a:p>
          <a:p>
            <a:pPr indent="0" lvl="0" marL="0" rtl="0">
              <a:spcBef>
                <a:spcPts val="0"/>
              </a:spcBef>
              <a:spcAft>
                <a:spcPts val="0"/>
              </a:spcAft>
              <a:buNone/>
            </a:pPr>
            <a:r>
              <a:t/>
            </a:r>
            <a:endParaRPr sz="1100">
              <a:solidFill>
                <a:schemeClr val="dk1"/>
              </a:solidFill>
              <a:latin typeface="Consolas"/>
              <a:ea typeface="Consolas"/>
              <a:cs typeface="Consolas"/>
              <a:sym typeface="Consolas"/>
            </a:endParaRPr>
          </a:p>
          <a:p>
            <a:pPr indent="0" lvl="0" marL="0" rtl="0">
              <a:spcBef>
                <a:spcPts val="0"/>
              </a:spcBef>
              <a:spcAft>
                <a:spcPts val="0"/>
              </a:spcAft>
              <a:buNone/>
            </a:pPr>
            <a:r>
              <a:rPr lang="en" sz="1100">
                <a:solidFill>
                  <a:schemeClr val="dk1"/>
                </a:solidFill>
                <a:latin typeface="Consolas"/>
                <a:ea typeface="Consolas"/>
                <a:cs typeface="Consolas"/>
                <a:sym typeface="Consolas"/>
              </a:rPr>
              <a:t># &gt;&gt; [6, 7, 8]</a:t>
            </a:r>
            <a:endParaRPr sz="1100">
              <a:solidFill>
                <a:srgbClr val="FFFFFF"/>
              </a:solidFill>
              <a:latin typeface="Consolas"/>
              <a:ea typeface="Consolas"/>
              <a:cs typeface="Consolas"/>
              <a:sym typeface="Consolas"/>
            </a:endParaRPr>
          </a:p>
        </p:txBody>
      </p:sp>
      <p:sp>
        <p:nvSpPr>
          <p:cNvPr id="674" name="Shape 67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latin typeface="Georgia"/>
                <a:ea typeface="Georgia"/>
                <a:cs typeface="Georgia"/>
                <a:sym typeface="Georgia"/>
              </a:rPr>
              <a:t>Go to terminal, run:</a:t>
            </a:r>
            <a:endParaRPr sz="1400">
              <a:latin typeface="Georgia"/>
              <a:ea typeface="Georgia"/>
              <a:cs typeface="Georgia"/>
              <a:sym typeface="Georgia"/>
            </a:endParaRPr>
          </a:p>
          <a:p>
            <a:pPr indent="0" lvl="0" marL="0">
              <a:spcBef>
                <a:spcPts val="1600"/>
              </a:spcBef>
              <a:spcAft>
                <a:spcPts val="0"/>
              </a:spcAft>
              <a:buNone/>
            </a:pPr>
            <a:r>
              <a:rPr lang="en" sz="1400">
                <a:solidFill>
                  <a:srgbClr val="FFFFFF"/>
                </a:solidFill>
                <a:latin typeface="Consolas"/>
                <a:ea typeface="Consolas"/>
                <a:cs typeface="Consolas"/>
                <a:sym typeface="Consolas"/>
              </a:rPr>
              <a:t>$ python3 [yourprogram].py</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 tensorboard --logdir="</a:t>
            </a:r>
            <a:r>
              <a:rPr lang="en" sz="1400">
                <a:solidFill>
                  <a:schemeClr val="dk1"/>
                </a:solidFill>
                <a:latin typeface="Consolas"/>
                <a:ea typeface="Consolas"/>
                <a:cs typeface="Consolas"/>
                <a:sym typeface="Consolas"/>
              </a:rPr>
              <a:t>./graphs</a:t>
            </a:r>
            <a:r>
              <a:rPr lang="en" sz="1400">
                <a:solidFill>
                  <a:srgbClr val="FFFFFF"/>
                </a:solidFill>
                <a:latin typeface="Consolas"/>
                <a:ea typeface="Consolas"/>
                <a:cs typeface="Consolas"/>
                <a:sym typeface="Consolas"/>
              </a:rPr>
              <a:t>" --port 6006</a:t>
            </a:r>
            <a:endParaRPr sz="1400">
              <a:solidFill>
                <a:srgbClr val="FFFFFF"/>
              </a:solidFill>
              <a:latin typeface="Consolas"/>
              <a:ea typeface="Consolas"/>
              <a:cs typeface="Consolas"/>
              <a:sym typeface="Consolas"/>
            </a:endParaRPr>
          </a:p>
          <a:p>
            <a:pPr indent="0" lvl="0" marL="0">
              <a:spcBef>
                <a:spcPts val="1600"/>
              </a:spcBef>
              <a:spcAft>
                <a:spcPts val="0"/>
              </a:spcAft>
              <a:buNone/>
            </a:pPr>
            <a:r>
              <a:rPr lang="en" sz="1400">
                <a:latin typeface="Georgia"/>
                <a:ea typeface="Georgia"/>
                <a:cs typeface="Georgia"/>
                <a:sym typeface="Georgia"/>
              </a:rPr>
              <a:t>Then open your browser and go to</a:t>
            </a:r>
            <a:r>
              <a:rPr lang="en" sz="1400">
                <a:latin typeface="Consolas"/>
                <a:ea typeface="Consolas"/>
                <a:cs typeface="Consolas"/>
                <a:sym typeface="Consolas"/>
              </a:rPr>
              <a:t>: </a:t>
            </a:r>
            <a:r>
              <a:rPr lang="en" sz="1400">
                <a:solidFill>
                  <a:srgbClr val="FFFFFF"/>
                </a:solidFill>
                <a:latin typeface="Consolas"/>
                <a:ea typeface="Consolas"/>
                <a:cs typeface="Consolas"/>
                <a:sym typeface="Consolas"/>
              </a:rPr>
              <a:t>http://localhost:6006/</a:t>
            </a:r>
            <a:endParaRPr sz="1400">
              <a:solidFill>
                <a:srgbClr val="FFFFFF"/>
              </a:solidFill>
              <a:latin typeface="Consolas"/>
              <a:ea typeface="Consolas"/>
              <a:cs typeface="Consolas"/>
              <a:sym typeface="Consolas"/>
            </a:endParaRPr>
          </a:p>
          <a:p>
            <a:pPr indent="0" lvl="0" marL="0" rtl="0">
              <a:spcBef>
                <a:spcPts val="1600"/>
              </a:spcBef>
              <a:spcAft>
                <a:spcPts val="1600"/>
              </a:spcAft>
              <a:buNone/>
            </a:pPr>
            <a:r>
              <a:t/>
            </a:r>
            <a:endParaRPr sz="1400">
              <a:latin typeface="Georgia"/>
              <a:ea typeface="Georgia"/>
              <a:cs typeface="Georgia"/>
              <a:sym typeface="Georgia"/>
            </a:endParaRPr>
          </a:p>
        </p:txBody>
      </p:sp>
      <p:sp>
        <p:nvSpPr>
          <p:cNvPr id="153" name="Shape 1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Run it</a:t>
            </a:r>
            <a:endParaRPr b="1">
              <a:latin typeface="Georgia"/>
              <a:ea typeface="Georgia"/>
              <a:cs typeface="Georgia"/>
              <a:sym typeface="Georgia"/>
            </a:endParaRPr>
          </a:p>
        </p:txBody>
      </p:sp>
      <p:sp>
        <p:nvSpPr>
          <p:cNvPr id="154" name="Shape 15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155" name="Shape 155"/>
          <p:cNvSpPr txBox="1"/>
          <p:nvPr/>
        </p:nvSpPr>
        <p:spPr>
          <a:xfrm>
            <a:off x="5254800" y="1840975"/>
            <a:ext cx="3577500" cy="575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Times New Roman"/>
                <a:ea typeface="Times New Roman"/>
                <a:cs typeface="Times New Roman"/>
                <a:sym typeface="Times New Roman"/>
              </a:rPr>
              <a:t>6006 or any port you want</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8" name="Shape 678"/>
        <p:cNvGrpSpPr/>
        <p:nvPr/>
      </p:nvGrpSpPr>
      <p:grpSpPr>
        <a:xfrm>
          <a:off x="0" y="0"/>
          <a:ext cx="0" cy="0"/>
          <a:chOff x="0" y="0"/>
          <a:chExt cx="0" cy="0"/>
        </a:xfrm>
      </p:grpSpPr>
      <p:sp>
        <p:nvSpPr>
          <p:cNvPr id="679" name="Shape 67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Placeholders</a:t>
            </a:r>
            <a:endParaRPr b="1">
              <a:latin typeface="Georgia"/>
              <a:ea typeface="Georgia"/>
              <a:cs typeface="Georgia"/>
              <a:sym typeface="Georgia"/>
            </a:endParaRPr>
          </a:p>
        </p:txBody>
      </p:sp>
      <p:sp>
        <p:nvSpPr>
          <p:cNvPr id="680" name="Shape 680"/>
          <p:cNvSpPr txBox="1"/>
          <p:nvPr>
            <p:ph idx="1" type="body"/>
          </p:nvPr>
        </p:nvSpPr>
        <p:spPr>
          <a:xfrm>
            <a:off x="311700" y="1330250"/>
            <a:ext cx="8520600" cy="350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solidFill>
                  <a:schemeClr val="dk1"/>
                </a:solidFill>
                <a:latin typeface="Consolas"/>
                <a:ea typeface="Consolas"/>
                <a:cs typeface="Consolas"/>
                <a:sym typeface="Consolas"/>
              </a:rPr>
              <a:t>tf.placeholder(dtype, </a:t>
            </a:r>
            <a:r>
              <a:rPr b="1" lang="en">
                <a:solidFill>
                  <a:schemeClr val="dk1"/>
                </a:solidFill>
                <a:highlight>
                  <a:schemeClr val="accent3"/>
                </a:highlight>
                <a:latin typeface="Consolas"/>
                <a:ea typeface="Consolas"/>
                <a:cs typeface="Consolas"/>
                <a:sym typeface="Consolas"/>
              </a:rPr>
              <a:t>shape=None</a:t>
            </a:r>
            <a:r>
              <a:rPr b="1" lang="en">
                <a:solidFill>
                  <a:schemeClr val="dk1"/>
                </a:solidFill>
                <a:latin typeface="Consolas"/>
                <a:ea typeface="Consolas"/>
                <a:cs typeface="Consolas"/>
                <a:sym typeface="Consolas"/>
              </a:rPr>
              <a:t>, name=None)</a:t>
            </a:r>
            <a:endParaRPr b="1">
              <a:solidFill>
                <a:schemeClr val="dk1"/>
              </a:solidFill>
              <a:latin typeface="Consolas"/>
              <a:ea typeface="Consolas"/>
              <a:cs typeface="Consolas"/>
              <a:sym typeface="Consolas"/>
            </a:endParaRPr>
          </a:p>
          <a:p>
            <a:pPr indent="0" lvl="0" marL="0" rtl="0">
              <a:spcBef>
                <a:spcPts val="1600"/>
              </a:spcBef>
              <a:spcAft>
                <a:spcPts val="0"/>
              </a:spcAft>
              <a:buNone/>
            </a:pPr>
            <a:r>
              <a:rPr lang="en" sz="1100">
                <a:solidFill>
                  <a:schemeClr val="dk1"/>
                </a:solidFill>
                <a:latin typeface="Consolas"/>
                <a:ea typeface="Consolas"/>
                <a:cs typeface="Consolas"/>
                <a:sym typeface="Consolas"/>
              </a:rPr>
              <a:t># create a placeholder for a vector of 3 elements, type tf.float32</a:t>
            </a:r>
            <a:endParaRPr sz="1100">
              <a:solidFill>
                <a:schemeClr val="dk1"/>
              </a:solidFill>
              <a:latin typeface="Consolas"/>
              <a:ea typeface="Consolas"/>
              <a:cs typeface="Consolas"/>
              <a:sym typeface="Consolas"/>
            </a:endParaRPr>
          </a:p>
          <a:p>
            <a:pPr indent="0" lvl="0" marL="0" rtl="0">
              <a:spcBef>
                <a:spcPts val="0"/>
              </a:spcBef>
              <a:spcAft>
                <a:spcPts val="0"/>
              </a:spcAft>
              <a:buNone/>
            </a:pPr>
            <a:r>
              <a:rPr lang="en" sz="1100">
                <a:solidFill>
                  <a:schemeClr val="dk1"/>
                </a:solidFill>
                <a:latin typeface="Consolas"/>
                <a:ea typeface="Consolas"/>
                <a:cs typeface="Consolas"/>
                <a:sym typeface="Consolas"/>
              </a:rPr>
              <a:t>a = tf.placeholder(tf.float32, shape=[3])</a:t>
            </a:r>
            <a:endParaRPr sz="1100">
              <a:solidFill>
                <a:schemeClr val="dk1"/>
              </a:solidFill>
              <a:latin typeface="Consolas"/>
              <a:ea typeface="Consolas"/>
              <a:cs typeface="Consolas"/>
              <a:sym typeface="Consolas"/>
            </a:endParaRPr>
          </a:p>
          <a:p>
            <a:pPr indent="0" lvl="0" marL="0" rtl="0">
              <a:spcBef>
                <a:spcPts val="0"/>
              </a:spcBef>
              <a:spcAft>
                <a:spcPts val="0"/>
              </a:spcAft>
              <a:buNone/>
            </a:pPr>
            <a:r>
              <a:t/>
            </a:r>
            <a:endParaRPr sz="1100">
              <a:solidFill>
                <a:schemeClr val="dk1"/>
              </a:solidFill>
              <a:latin typeface="Consolas"/>
              <a:ea typeface="Consolas"/>
              <a:cs typeface="Consolas"/>
              <a:sym typeface="Consolas"/>
            </a:endParaRPr>
          </a:p>
          <a:p>
            <a:pPr indent="0" lvl="0" marL="0" rtl="0">
              <a:spcBef>
                <a:spcPts val="0"/>
              </a:spcBef>
              <a:spcAft>
                <a:spcPts val="0"/>
              </a:spcAft>
              <a:buNone/>
            </a:pPr>
            <a:r>
              <a:rPr lang="en" sz="1100">
                <a:solidFill>
                  <a:schemeClr val="dk1"/>
                </a:solidFill>
                <a:latin typeface="Consolas"/>
                <a:ea typeface="Consolas"/>
                <a:cs typeface="Consolas"/>
                <a:sym typeface="Consolas"/>
              </a:rPr>
              <a:t>b = tf.constant([5, 5, 5], tf.float32)</a:t>
            </a:r>
            <a:endParaRPr sz="1100">
              <a:solidFill>
                <a:schemeClr val="dk1"/>
              </a:solidFill>
              <a:latin typeface="Consolas"/>
              <a:ea typeface="Consolas"/>
              <a:cs typeface="Consolas"/>
              <a:sym typeface="Consolas"/>
            </a:endParaRPr>
          </a:p>
          <a:p>
            <a:pPr indent="0" lvl="0" marL="0" rtl="0">
              <a:spcBef>
                <a:spcPts val="0"/>
              </a:spcBef>
              <a:spcAft>
                <a:spcPts val="0"/>
              </a:spcAft>
              <a:buNone/>
            </a:pPr>
            <a:r>
              <a:t/>
            </a:r>
            <a:endParaRPr sz="1100">
              <a:solidFill>
                <a:schemeClr val="dk1"/>
              </a:solidFill>
              <a:latin typeface="Consolas"/>
              <a:ea typeface="Consolas"/>
              <a:cs typeface="Consolas"/>
              <a:sym typeface="Consolas"/>
            </a:endParaRPr>
          </a:p>
          <a:p>
            <a:pPr indent="0" lvl="0" marL="0" rtl="0">
              <a:spcBef>
                <a:spcPts val="0"/>
              </a:spcBef>
              <a:spcAft>
                <a:spcPts val="0"/>
              </a:spcAft>
              <a:buNone/>
            </a:pPr>
            <a:r>
              <a:rPr lang="en" sz="1100">
                <a:solidFill>
                  <a:schemeClr val="dk1"/>
                </a:solidFill>
                <a:latin typeface="Consolas"/>
                <a:ea typeface="Consolas"/>
                <a:cs typeface="Consolas"/>
                <a:sym typeface="Consolas"/>
              </a:rPr>
              <a:t># use the placeholder as you would a constant or a variable</a:t>
            </a:r>
            <a:endParaRPr sz="1100">
              <a:solidFill>
                <a:schemeClr val="dk1"/>
              </a:solidFill>
              <a:latin typeface="Consolas"/>
              <a:ea typeface="Consolas"/>
              <a:cs typeface="Consolas"/>
              <a:sym typeface="Consolas"/>
            </a:endParaRPr>
          </a:p>
          <a:p>
            <a:pPr indent="0" lvl="0" marL="0" rtl="0">
              <a:spcBef>
                <a:spcPts val="0"/>
              </a:spcBef>
              <a:spcAft>
                <a:spcPts val="0"/>
              </a:spcAft>
              <a:buNone/>
            </a:pPr>
            <a:r>
              <a:rPr lang="en" sz="1100">
                <a:solidFill>
                  <a:schemeClr val="dk1"/>
                </a:solidFill>
                <a:latin typeface="Consolas"/>
                <a:ea typeface="Consolas"/>
                <a:cs typeface="Consolas"/>
                <a:sym typeface="Consolas"/>
              </a:rPr>
              <a:t>c = a + b  # short for tf.add(a, b)</a:t>
            </a:r>
            <a:endParaRPr sz="1100">
              <a:solidFill>
                <a:schemeClr val="dk1"/>
              </a:solidFill>
              <a:latin typeface="Consolas"/>
              <a:ea typeface="Consolas"/>
              <a:cs typeface="Consolas"/>
              <a:sym typeface="Consolas"/>
            </a:endParaRPr>
          </a:p>
          <a:p>
            <a:pPr indent="0" lvl="0" marL="0" rtl="0">
              <a:spcBef>
                <a:spcPts val="0"/>
              </a:spcBef>
              <a:spcAft>
                <a:spcPts val="0"/>
              </a:spcAft>
              <a:buNone/>
            </a:pPr>
            <a:r>
              <a:t/>
            </a:r>
            <a:endParaRPr sz="1100">
              <a:solidFill>
                <a:schemeClr val="dk1"/>
              </a:solidFill>
              <a:latin typeface="Consolas"/>
              <a:ea typeface="Consolas"/>
              <a:cs typeface="Consolas"/>
              <a:sym typeface="Consolas"/>
            </a:endParaRPr>
          </a:p>
          <a:p>
            <a:pPr indent="0" lvl="0" marL="0" rtl="0">
              <a:spcBef>
                <a:spcPts val="0"/>
              </a:spcBef>
              <a:spcAft>
                <a:spcPts val="0"/>
              </a:spcAft>
              <a:buNone/>
            </a:pPr>
            <a:r>
              <a:rPr lang="en" sz="1100">
                <a:solidFill>
                  <a:schemeClr val="dk1"/>
                </a:solidFill>
                <a:latin typeface="Consolas"/>
                <a:ea typeface="Consolas"/>
                <a:cs typeface="Consolas"/>
                <a:sym typeface="Consolas"/>
              </a:rPr>
              <a:t>with tf.Session() as sess:</a:t>
            </a:r>
            <a:endParaRPr sz="1100">
              <a:solidFill>
                <a:schemeClr val="dk1"/>
              </a:solidFill>
              <a:latin typeface="Consolas"/>
              <a:ea typeface="Consolas"/>
              <a:cs typeface="Consolas"/>
              <a:sym typeface="Consolas"/>
            </a:endParaRPr>
          </a:p>
          <a:p>
            <a:pPr indent="0" lvl="0" marL="0" rtl="0">
              <a:spcBef>
                <a:spcPts val="0"/>
              </a:spcBef>
              <a:spcAft>
                <a:spcPts val="0"/>
              </a:spcAft>
              <a:buNone/>
            </a:pPr>
            <a:r>
              <a:rPr lang="en" sz="1100">
                <a:solidFill>
                  <a:schemeClr val="dk1"/>
                </a:solidFill>
                <a:latin typeface="Consolas"/>
                <a:ea typeface="Consolas"/>
                <a:cs typeface="Consolas"/>
                <a:sym typeface="Consolas"/>
              </a:rPr>
              <a:t>	print(sess.run(c, </a:t>
            </a:r>
            <a:r>
              <a:rPr lang="en" sz="1100">
                <a:solidFill>
                  <a:schemeClr val="dk1"/>
                </a:solidFill>
                <a:highlight>
                  <a:schemeClr val="accent3"/>
                </a:highlight>
                <a:latin typeface="Consolas"/>
                <a:ea typeface="Consolas"/>
                <a:cs typeface="Consolas"/>
                <a:sym typeface="Consolas"/>
              </a:rPr>
              <a:t>feed_dict={a: [1, 2, 3]}</a:t>
            </a:r>
            <a:r>
              <a:rPr lang="en" sz="1100">
                <a:solidFill>
                  <a:schemeClr val="dk1"/>
                </a:solidFill>
                <a:latin typeface="Consolas"/>
                <a:ea typeface="Consolas"/>
                <a:cs typeface="Consolas"/>
                <a:sym typeface="Consolas"/>
              </a:rPr>
              <a:t>))</a:t>
            </a:r>
            <a:endParaRPr sz="1100">
              <a:solidFill>
                <a:schemeClr val="dk1"/>
              </a:solidFill>
              <a:latin typeface="Consolas"/>
              <a:ea typeface="Consolas"/>
              <a:cs typeface="Consolas"/>
              <a:sym typeface="Consolas"/>
            </a:endParaRPr>
          </a:p>
          <a:p>
            <a:pPr indent="0" lvl="0" marL="0" rtl="0">
              <a:spcBef>
                <a:spcPts val="0"/>
              </a:spcBef>
              <a:spcAft>
                <a:spcPts val="0"/>
              </a:spcAft>
              <a:buNone/>
            </a:pPr>
            <a:r>
              <a:t/>
            </a:r>
            <a:endParaRPr sz="1100">
              <a:solidFill>
                <a:schemeClr val="dk1"/>
              </a:solidFill>
              <a:latin typeface="Consolas"/>
              <a:ea typeface="Consolas"/>
              <a:cs typeface="Consolas"/>
              <a:sym typeface="Consolas"/>
            </a:endParaRPr>
          </a:p>
          <a:p>
            <a:pPr indent="0" lvl="0" marL="0" rtl="0">
              <a:spcBef>
                <a:spcPts val="0"/>
              </a:spcBef>
              <a:spcAft>
                <a:spcPts val="0"/>
              </a:spcAft>
              <a:buNone/>
            </a:pPr>
            <a:r>
              <a:rPr lang="en" sz="1100">
                <a:solidFill>
                  <a:schemeClr val="dk1"/>
                </a:solidFill>
                <a:latin typeface="Consolas"/>
                <a:ea typeface="Consolas"/>
                <a:cs typeface="Consolas"/>
                <a:sym typeface="Consolas"/>
              </a:rPr>
              <a:t># &gt;&gt; [6, 7, 8]</a:t>
            </a:r>
            <a:endParaRPr b="1">
              <a:solidFill>
                <a:srgbClr val="FFFFFF"/>
              </a:solidFill>
              <a:latin typeface="Consolas"/>
              <a:ea typeface="Consolas"/>
              <a:cs typeface="Consolas"/>
              <a:sym typeface="Consolas"/>
            </a:endParaRPr>
          </a:p>
        </p:txBody>
      </p:sp>
      <p:sp>
        <p:nvSpPr>
          <p:cNvPr id="681" name="Shape 681"/>
          <p:cNvSpPr txBox="1"/>
          <p:nvPr/>
        </p:nvSpPr>
        <p:spPr>
          <a:xfrm>
            <a:off x="5713675" y="2429750"/>
            <a:ext cx="2993100" cy="1803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u="sng">
                <a:solidFill>
                  <a:srgbClr val="FFFFFF"/>
                </a:solidFill>
                <a:latin typeface="Times New Roman"/>
                <a:ea typeface="Times New Roman"/>
                <a:cs typeface="Times New Roman"/>
                <a:sym typeface="Times New Roman"/>
              </a:rPr>
              <a:t>Quirk:</a:t>
            </a:r>
            <a:endParaRPr u="sng">
              <a:solidFill>
                <a:srgbClr val="FFFFFF"/>
              </a:solidFill>
              <a:latin typeface="Times New Roman"/>
              <a:ea typeface="Times New Roman"/>
              <a:cs typeface="Times New Roman"/>
              <a:sym typeface="Times New Roman"/>
            </a:endParaRPr>
          </a:p>
          <a:p>
            <a:pPr indent="0" lvl="0" marL="0">
              <a:spcBef>
                <a:spcPts val="0"/>
              </a:spcBef>
              <a:spcAft>
                <a:spcPts val="0"/>
              </a:spcAft>
              <a:buNone/>
            </a:pPr>
            <a:r>
              <a:rPr lang="en">
                <a:solidFill>
                  <a:srgbClr val="FFFFFF"/>
                </a:solidFill>
                <a:latin typeface="Times New Roman"/>
                <a:ea typeface="Times New Roman"/>
                <a:cs typeface="Times New Roman"/>
                <a:sym typeface="Times New Roman"/>
              </a:rPr>
              <a:t>shape=None means that tensor of any shape will be accepted as value for placeholder.</a:t>
            </a:r>
            <a:endParaRPr>
              <a:solidFill>
                <a:srgbClr val="FFFFFF"/>
              </a:solidFill>
              <a:latin typeface="Times New Roman"/>
              <a:ea typeface="Times New Roman"/>
              <a:cs typeface="Times New Roman"/>
              <a:sym typeface="Times New Roman"/>
            </a:endParaRPr>
          </a:p>
          <a:p>
            <a:pPr indent="0" lvl="0" marL="0" rtl="0">
              <a:spcBef>
                <a:spcPts val="0"/>
              </a:spcBef>
              <a:spcAft>
                <a:spcPts val="0"/>
              </a:spcAft>
              <a:buNone/>
            </a:pPr>
            <a:r>
              <a:t/>
            </a:r>
            <a:endParaRPr>
              <a:solidFill>
                <a:srgbClr val="FFFFFF"/>
              </a:solidFill>
              <a:latin typeface="Times New Roman"/>
              <a:ea typeface="Times New Roman"/>
              <a:cs typeface="Times New Roman"/>
              <a:sym typeface="Times New Roman"/>
            </a:endParaRPr>
          </a:p>
          <a:p>
            <a:pPr indent="0" lvl="0" marL="0" rtl="0">
              <a:spcBef>
                <a:spcPts val="0"/>
              </a:spcBef>
              <a:spcAft>
                <a:spcPts val="0"/>
              </a:spcAft>
              <a:buNone/>
            </a:pPr>
            <a:r>
              <a:rPr lang="en">
                <a:solidFill>
                  <a:srgbClr val="FFFFFF"/>
                </a:solidFill>
                <a:latin typeface="Times New Roman"/>
                <a:ea typeface="Times New Roman"/>
                <a:cs typeface="Times New Roman"/>
                <a:sym typeface="Times New Roman"/>
              </a:rPr>
              <a:t>shape=None is easy to construct graphs, but nightmarish for debugging</a:t>
            </a:r>
            <a:endParaRPr>
              <a:solidFill>
                <a:srgbClr val="FFFFFF"/>
              </a:solidFill>
              <a:latin typeface="Times New Roman"/>
              <a:ea typeface="Times New Roman"/>
              <a:cs typeface="Times New Roman"/>
              <a:sym typeface="Times New Roman"/>
            </a:endParaRPr>
          </a:p>
        </p:txBody>
      </p:sp>
      <p:sp>
        <p:nvSpPr>
          <p:cNvPr id="682" name="Shape 68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6" name="Shape 686"/>
        <p:cNvGrpSpPr/>
        <p:nvPr/>
      </p:nvGrpSpPr>
      <p:grpSpPr>
        <a:xfrm>
          <a:off x="0" y="0"/>
          <a:ext cx="0" cy="0"/>
          <a:chOff x="0" y="0"/>
          <a:chExt cx="0" cy="0"/>
        </a:xfrm>
      </p:grpSpPr>
      <p:sp>
        <p:nvSpPr>
          <p:cNvPr id="687" name="Shape 68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Placeholders</a:t>
            </a:r>
            <a:endParaRPr b="1">
              <a:latin typeface="Georgia"/>
              <a:ea typeface="Georgia"/>
              <a:cs typeface="Georgia"/>
              <a:sym typeface="Georgia"/>
            </a:endParaRPr>
          </a:p>
        </p:txBody>
      </p:sp>
      <p:sp>
        <p:nvSpPr>
          <p:cNvPr id="688" name="Shape 688"/>
          <p:cNvSpPr txBox="1"/>
          <p:nvPr>
            <p:ph idx="1" type="body"/>
          </p:nvPr>
        </p:nvSpPr>
        <p:spPr>
          <a:xfrm>
            <a:off x="311700" y="1330250"/>
            <a:ext cx="8520600" cy="350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solidFill>
                  <a:srgbClr val="FFFFFF"/>
                </a:solidFill>
                <a:latin typeface="Consolas"/>
                <a:ea typeface="Consolas"/>
                <a:cs typeface="Consolas"/>
                <a:sym typeface="Consolas"/>
              </a:rPr>
              <a:t>tf.placeholder(dtype, shape=None, name=None)</a:t>
            </a:r>
            <a:endParaRPr b="1">
              <a:solidFill>
                <a:srgbClr val="FFFFFF"/>
              </a:solidFill>
              <a:latin typeface="Consolas"/>
              <a:ea typeface="Consolas"/>
              <a:cs typeface="Consolas"/>
              <a:sym typeface="Consolas"/>
            </a:endParaRPr>
          </a:p>
          <a:p>
            <a:pPr indent="0" lvl="0" marL="0" rtl="0">
              <a:spcBef>
                <a:spcPts val="1600"/>
              </a:spcBef>
              <a:spcAft>
                <a:spcPts val="0"/>
              </a:spcAft>
              <a:buNone/>
            </a:pPr>
            <a:r>
              <a:rPr lang="en" sz="1100">
                <a:solidFill>
                  <a:srgbClr val="FFFFFF"/>
                </a:solidFill>
                <a:latin typeface="Consolas"/>
                <a:ea typeface="Consolas"/>
                <a:cs typeface="Consolas"/>
                <a:sym typeface="Consolas"/>
              </a:rPr>
              <a:t># create a placeholder of type float 32-bit, shape is a vector of 3 elements</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a = tf.placeholder(tf.float32, shape=[3])</a:t>
            </a:r>
            <a:endParaRPr sz="1100">
              <a:solidFill>
                <a:srgbClr val="FFFFFF"/>
              </a:solidFill>
              <a:latin typeface="Consolas"/>
              <a:ea typeface="Consolas"/>
              <a:cs typeface="Consolas"/>
              <a:sym typeface="Consolas"/>
            </a:endParaRPr>
          </a:p>
          <a:p>
            <a:pPr indent="0" lvl="0" marL="0" rtl="0">
              <a:spcBef>
                <a:spcPts val="0"/>
              </a:spcBef>
              <a:spcAft>
                <a:spcPts val="0"/>
              </a:spcAft>
              <a:buNone/>
            </a:pPr>
            <a:r>
              <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 create a constant of type float 32-bit, shape is a vector of 3 elements</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b = tf.constant([5, 5, 5], tf.float32)</a:t>
            </a:r>
            <a:endParaRPr sz="1100">
              <a:solidFill>
                <a:srgbClr val="FFFFFF"/>
              </a:solidFill>
              <a:latin typeface="Consolas"/>
              <a:ea typeface="Consolas"/>
              <a:cs typeface="Consolas"/>
              <a:sym typeface="Consolas"/>
            </a:endParaRPr>
          </a:p>
          <a:p>
            <a:pPr indent="0" lvl="0" marL="0" rtl="0">
              <a:spcBef>
                <a:spcPts val="0"/>
              </a:spcBef>
              <a:spcAft>
                <a:spcPts val="0"/>
              </a:spcAft>
              <a:buNone/>
            </a:pPr>
            <a:r>
              <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 use the placeholder as you would a constant or a variable</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c = a + b  # Short for tf.add(a, b)</a:t>
            </a:r>
            <a:endParaRPr sz="1100">
              <a:solidFill>
                <a:srgbClr val="FFFFFF"/>
              </a:solidFill>
              <a:latin typeface="Consolas"/>
              <a:ea typeface="Consolas"/>
              <a:cs typeface="Consolas"/>
              <a:sym typeface="Consolas"/>
            </a:endParaRPr>
          </a:p>
          <a:p>
            <a:pPr indent="0" lvl="0" marL="0" rtl="0">
              <a:spcBef>
                <a:spcPts val="0"/>
              </a:spcBef>
              <a:spcAft>
                <a:spcPts val="0"/>
              </a:spcAft>
              <a:buNone/>
            </a:pPr>
            <a:r>
              <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with tf.Session() as sess:</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	print(sess.run(c, </a:t>
            </a:r>
            <a:r>
              <a:rPr lang="en" sz="1100">
                <a:solidFill>
                  <a:srgbClr val="FFFFFF"/>
                </a:solidFill>
                <a:highlight>
                  <a:schemeClr val="accent3"/>
                </a:highlight>
                <a:latin typeface="Consolas"/>
                <a:ea typeface="Consolas"/>
                <a:cs typeface="Consolas"/>
                <a:sym typeface="Consolas"/>
              </a:rPr>
              <a:t>{a: [1, 2, 3]}</a:t>
            </a:r>
            <a:r>
              <a:rPr lang="en" sz="1100">
                <a:solidFill>
                  <a:srgbClr val="FFFFFF"/>
                </a:solidFill>
                <a:latin typeface="Consolas"/>
                <a:ea typeface="Consolas"/>
                <a:cs typeface="Consolas"/>
                <a:sym typeface="Consolas"/>
              </a:rPr>
              <a:t>))</a:t>
            </a:r>
            <a:endParaRPr sz="1100">
              <a:solidFill>
                <a:srgbClr val="FFFFFF"/>
              </a:solidFill>
              <a:latin typeface="Consolas"/>
              <a:ea typeface="Consolas"/>
              <a:cs typeface="Consolas"/>
              <a:sym typeface="Consolas"/>
            </a:endParaRPr>
          </a:p>
          <a:p>
            <a:pPr indent="0" lvl="0" marL="0" rtl="0">
              <a:spcBef>
                <a:spcPts val="0"/>
              </a:spcBef>
              <a:spcAft>
                <a:spcPts val="0"/>
              </a:spcAft>
              <a:buNone/>
            </a:pPr>
            <a:r>
              <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 &gt;&gt; [6, 7, 8]</a:t>
            </a:r>
            <a:endParaRPr sz="1100">
              <a:solidFill>
                <a:srgbClr val="FFFFFF"/>
              </a:solidFill>
              <a:latin typeface="Consolas"/>
              <a:ea typeface="Consolas"/>
              <a:cs typeface="Consolas"/>
              <a:sym typeface="Consolas"/>
            </a:endParaRPr>
          </a:p>
        </p:txBody>
      </p:sp>
      <p:sp>
        <p:nvSpPr>
          <p:cNvPr id="689" name="Shape 689"/>
          <p:cNvSpPr txBox="1"/>
          <p:nvPr/>
        </p:nvSpPr>
        <p:spPr>
          <a:xfrm>
            <a:off x="5723850" y="2877025"/>
            <a:ext cx="2993100" cy="1803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u="sng">
                <a:solidFill>
                  <a:srgbClr val="FFFFFF"/>
                </a:solidFill>
                <a:latin typeface="Times New Roman"/>
                <a:ea typeface="Times New Roman"/>
                <a:cs typeface="Times New Roman"/>
                <a:sym typeface="Times New Roman"/>
              </a:rPr>
              <a:t>Quirk:</a:t>
            </a:r>
            <a:endParaRPr u="sng">
              <a:solidFill>
                <a:srgbClr val="FFFFFF"/>
              </a:solidFill>
              <a:latin typeface="Times New Roman"/>
              <a:ea typeface="Times New Roman"/>
              <a:cs typeface="Times New Roman"/>
              <a:sym typeface="Times New Roman"/>
            </a:endParaRPr>
          </a:p>
          <a:p>
            <a:pPr indent="0" lvl="0" marL="0" rtl="0">
              <a:spcBef>
                <a:spcPts val="0"/>
              </a:spcBef>
              <a:spcAft>
                <a:spcPts val="0"/>
              </a:spcAft>
              <a:buNone/>
            </a:pPr>
            <a:r>
              <a:rPr lang="en">
                <a:solidFill>
                  <a:srgbClr val="FFFFFF"/>
                </a:solidFill>
                <a:latin typeface="Times New Roman"/>
                <a:ea typeface="Times New Roman"/>
                <a:cs typeface="Times New Roman"/>
                <a:sym typeface="Times New Roman"/>
              </a:rPr>
              <a:t>shape=None also breaks all following shape inference, which makes many ops not work because they expect certain rank.</a:t>
            </a:r>
            <a:endParaRPr>
              <a:solidFill>
                <a:srgbClr val="FFFFFF"/>
              </a:solidFill>
              <a:latin typeface="Times New Roman"/>
              <a:ea typeface="Times New Roman"/>
              <a:cs typeface="Times New Roman"/>
              <a:sym typeface="Times New Roman"/>
            </a:endParaRPr>
          </a:p>
        </p:txBody>
      </p:sp>
      <p:sp>
        <p:nvSpPr>
          <p:cNvPr id="690" name="Shape 69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4" name="Shape 694"/>
        <p:cNvGrpSpPr/>
        <p:nvPr/>
      </p:nvGrpSpPr>
      <p:grpSpPr>
        <a:xfrm>
          <a:off x="0" y="0"/>
          <a:ext cx="0" cy="0"/>
          <a:chOff x="0" y="0"/>
          <a:chExt cx="0" cy="0"/>
        </a:xfrm>
      </p:grpSpPr>
      <p:sp>
        <p:nvSpPr>
          <p:cNvPr id="695" name="Shape 69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Placeholders are valid ops</a:t>
            </a:r>
            <a:endParaRPr b="1">
              <a:latin typeface="Georgia"/>
              <a:ea typeface="Georgia"/>
              <a:cs typeface="Georgia"/>
              <a:sym typeface="Georgia"/>
            </a:endParaRPr>
          </a:p>
        </p:txBody>
      </p:sp>
      <p:sp>
        <p:nvSpPr>
          <p:cNvPr id="696" name="Shape 696"/>
          <p:cNvSpPr txBox="1"/>
          <p:nvPr>
            <p:ph idx="1" type="body"/>
          </p:nvPr>
        </p:nvSpPr>
        <p:spPr>
          <a:xfrm>
            <a:off x="311700" y="1330250"/>
            <a:ext cx="8520600" cy="350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solidFill>
                  <a:schemeClr val="dk1"/>
                </a:solidFill>
                <a:latin typeface="Consolas"/>
                <a:ea typeface="Consolas"/>
                <a:cs typeface="Consolas"/>
                <a:sym typeface="Consolas"/>
              </a:rPr>
              <a:t>tf.placeholder(dtype, shape=None, name=None)</a:t>
            </a:r>
            <a:endParaRPr b="1">
              <a:solidFill>
                <a:schemeClr val="dk1"/>
              </a:solidFill>
              <a:latin typeface="Consolas"/>
              <a:ea typeface="Consolas"/>
              <a:cs typeface="Consolas"/>
              <a:sym typeface="Consolas"/>
            </a:endParaRPr>
          </a:p>
          <a:p>
            <a:pPr indent="0" lvl="0" marL="0" rtl="0">
              <a:spcBef>
                <a:spcPts val="1600"/>
              </a:spcBef>
              <a:spcAft>
                <a:spcPts val="0"/>
              </a:spcAft>
              <a:buNone/>
            </a:pPr>
            <a:r>
              <a:rPr lang="en" sz="1100">
                <a:solidFill>
                  <a:schemeClr val="dk1"/>
                </a:solidFill>
                <a:latin typeface="Consolas"/>
                <a:ea typeface="Consolas"/>
                <a:cs typeface="Consolas"/>
                <a:sym typeface="Consolas"/>
              </a:rPr>
              <a:t># create a placeholder of type float 32-bit, shape is a vector of 3 elements</a:t>
            </a:r>
            <a:endParaRPr sz="1100">
              <a:solidFill>
                <a:schemeClr val="dk1"/>
              </a:solidFill>
              <a:latin typeface="Consolas"/>
              <a:ea typeface="Consolas"/>
              <a:cs typeface="Consolas"/>
              <a:sym typeface="Consolas"/>
            </a:endParaRPr>
          </a:p>
          <a:p>
            <a:pPr indent="0" lvl="0" marL="0" rtl="0">
              <a:spcBef>
                <a:spcPts val="0"/>
              </a:spcBef>
              <a:spcAft>
                <a:spcPts val="0"/>
              </a:spcAft>
              <a:buNone/>
            </a:pPr>
            <a:r>
              <a:rPr lang="en" sz="1100">
                <a:solidFill>
                  <a:schemeClr val="dk1"/>
                </a:solidFill>
                <a:latin typeface="Consolas"/>
                <a:ea typeface="Consolas"/>
                <a:cs typeface="Consolas"/>
                <a:sym typeface="Consolas"/>
              </a:rPr>
              <a:t>a = tf.placeholder(tf.float32, shape=[3])</a:t>
            </a:r>
            <a:endParaRPr sz="1100">
              <a:solidFill>
                <a:schemeClr val="dk1"/>
              </a:solidFill>
              <a:latin typeface="Consolas"/>
              <a:ea typeface="Consolas"/>
              <a:cs typeface="Consolas"/>
              <a:sym typeface="Consolas"/>
            </a:endParaRPr>
          </a:p>
          <a:p>
            <a:pPr indent="0" lvl="0" marL="0" rtl="0">
              <a:spcBef>
                <a:spcPts val="0"/>
              </a:spcBef>
              <a:spcAft>
                <a:spcPts val="0"/>
              </a:spcAft>
              <a:buNone/>
            </a:pPr>
            <a:r>
              <a:t/>
            </a:r>
            <a:endParaRPr sz="1100">
              <a:solidFill>
                <a:schemeClr val="dk1"/>
              </a:solidFill>
              <a:latin typeface="Consolas"/>
              <a:ea typeface="Consolas"/>
              <a:cs typeface="Consolas"/>
              <a:sym typeface="Consolas"/>
            </a:endParaRPr>
          </a:p>
          <a:p>
            <a:pPr indent="0" lvl="0" marL="0" rtl="0">
              <a:spcBef>
                <a:spcPts val="0"/>
              </a:spcBef>
              <a:spcAft>
                <a:spcPts val="0"/>
              </a:spcAft>
              <a:buNone/>
            </a:pPr>
            <a:r>
              <a:rPr lang="en" sz="1100">
                <a:solidFill>
                  <a:schemeClr val="dk1"/>
                </a:solidFill>
                <a:latin typeface="Consolas"/>
                <a:ea typeface="Consolas"/>
                <a:cs typeface="Consolas"/>
                <a:sym typeface="Consolas"/>
              </a:rPr>
              <a:t># create a constant of type float 32-bit, shape is a vector of 3 elements</a:t>
            </a:r>
            <a:endParaRPr sz="1100">
              <a:solidFill>
                <a:schemeClr val="dk1"/>
              </a:solidFill>
              <a:latin typeface="Consolas"/>
              <a:ea typeface="Consolas"/>
              <a:cs typeface="Consolas"/>
              <a:sym typeface="Consolas"/>
            </a:endParaRPr>
          </a:p>
          <a:p>
            <a:pPr indent="0" lvl="0" marL="0" rtl="0">
              <a:spcBef>
                <a:spcPts val="0"/>
              </a:spcBef>
              <a:spcAft>
                <a:spcPts val="0"/>
              </a:spcAft>
              <a:buNone/>
            </a:pPr>
            <a:r>
              <a:rPr lang="en" sz="1100">
                <a:solidFill>
                  <a:schemeClr val="dk1"/>
                </a:solidFill>
                <a:latin typeface="Consolas"/>
                <a:ea typeface="Consolas"/>
                <a:cs typeface="Consolas"/>
                <a:sym typeface="Consolas"/>
              </a:rPr>
              <a:t>b = tf.constant([5, 5, 5], tf.float32)</a:t>
            </a:r>
            <a:endParaRPr sz="1100">
              <a:solidFill>
                <a:schemeClr val="dk1"/>
              </a:solidFill>
              <a:latin typeface="Consolas"/>
              <a:ea typeface="Consolas"/>
              <a:cs typeface="Consolas"/>
              <a:sym typeface="Consolas"/>
            </a:endParaRPr>
          </a:p>
          <a:p>
            <a:pPr indent="0" lvl="0" marL="0" rtl="0">
              <a:spcBef>
                <a:spcPts val="0"/>
              </a:spcBef>
              <a:spcAft>
                <a:spcPts val="0"/>
              </a:spcAft>
              <a:buNone/>
            </a:pPr>
            <a:r>
              <a:t/>
            </a:r>
            <a:endParaRPr sz="1100">
              <a:solidFill>
                <a:schemeClr val="dk1"/>
              </a:solidFill>
              <a:latin typeface="Consolas"/>
              <a:ea typeface="Consolas"/>
              <a:cs typeface="Consolas"/>
              <a:sym typeface="Consolas"/>
            </a:endParaRPr>
          </a:p>
          <a:p>
            <a:pPr indent="0" lvl="0" marL="0" rtl="0">
              <a:spcBef>
                <a:spcPts val="0"/>
              </a:spcBef>
              <a:spcAft>
                <a:spcPts val="0"/>
              </a:spcAft>
              <a:buNone/>
            </a:pPr>
            <a:r>
              <a:rPr lang="en" sz="1100">
                <a:solidFill>
                  <a:schemeClr val="dk1"/>
                </a:solidFill>
                <a:latin typeface="Consolas"/>
                <a:ea typeface="Consolas"/>
                <a:cs typeface="Consolas"/>
                <a:sym typeface="Consolas"/>
              </a:rPr>
              <a:t># use the placeholder as you would a constant or a variable</a:t>
            </a:r>
            <a:endParaRPr sz="1100">
              <a:solidFill>
                <a:schemeClr val="dk1"/>
              </a:solidFill>
              <a:latin typeface="Consolas"/>
              <a:ea typeface="Consolas"/>
              <a:cs typeface="Consolas"/>
              <a:sym typeface="Consolas"/>
            </a:endParaRPr>
          </a:p>
          <a:p>
            <a:pPr indent="0" lvl="0" marL="0" rtl="0">
              <a:spcBef>
                <a:spcPts val="0"/>
              </a:spcBef>
              <a:spcAft>
                <a:spcPts val="0"/>
              </a:spcAft>
              <a:buNone/>
            </a:pPr>
            <a:r>
              <a:rPr lang="en" sz="1100">
                <a:solidFill>
                  <a:schemeClr val="dk1"/>
                </a:solidFill>
                <a:latin typeface="Consolas"/>
                <a:ea typeface="Consolas"/>
                <a:cs typeface="Consolas"/>
                <a:sym typeface="Consolas"/>
              </a:rPr>
              <a:t>c = a + b  # Short for tf.add(a, b)</a:t>
            </a:r>
            <a:endParaRPr sz="1100">
              <a:solidFill>
                <a:schemeClr val="dk1"/>
              </a:solidFill>
              <a:latin typeface="Consolas"/>
              <a:ea typeface="Consolas"/>
              <a:cs typeface="Consolas"/>
              <a:sym typeface="Consolas"/>
            </a:endParaRPr>
          </a:p>
          <a:p>
            <a:pPr indent="0" lvl="0" marL="0" rtl="0">
              <a:spcBef>
                <a:spcPts val="0"/>
              </a:spcBef>
              <a:spcAft>
                <a:spcPts val="0"/>
              </a:spcAft>
              <a:buNone/>
            </a:pPr>
            <a:r>
              <a:t/>
            </a:r>
            <a:endParaRPr sz="1100">
              <a:solidFill>
                <a:schemeClr val="dk1"/>
              </a:solidFill>
              <a:latin typeface="Consolas"/>
              <a:ea typeface="Consolas"/>
              <a:cs typeface="Consolas"/>
              <a:sym typeface="Consolas"/>
            </a:endParaRPr>
          </a:p>
          <a:p>
            <a:pPr indent="0" lvl="0" marL="0" rtl="0">
              <a:spcBef>
                <a:spcPts val="0"/>
              </a:spcBef>
              <a:spcAft>
                <a:spcPts val="0"/>
              </a:spcAft>
              <a:buNone/>
            </a:pPr>
            <a:r>
              <a:rPr lang="en" sz="1100">
                <a:solidFill>
                  <a:schemeClr val="dk1"/>
                </a:solidFill>
                <a:latin typeface="Consolas"/>
                <a:ea typeface="Consolas"/>
                <a:cs typeface="Consolas"/>
                <a:sym typeface="Consolas"/>
              </a:rPr>
              <a:t>with tf.Session() as sess:</a:t>
            </a:r>
            <a:endParaRPr sz="1100">
              <a:solidFill>
                <a:schemeClr val="dk1"/>
              </a:solidFill>
              <a:latin typeface="Consolas"/>
              <a:ea typeface="Consolas"/>
              <a:cs typeface="Consolas"/>
              <a:sym typeface="Consolas"/>
            </a:endParaRPr>
          </a:p>
          <a:p>
            <a:pPr indent="0" lvl="0" marL="0" rtl="0">
              <a:spcBef>
                <a:spcPts val="0"/>
              </a:spcBef>
              <a:spcAft>
                <a:spcPts val="0"/>
              </a:spcAft>
              <a:buNone/>
            </a:pPr>
            <a:r>
              <a:rPr lang="en" sz="1100">
                <a:solidFill>
                  <a:schemeClr val="dk1"/>
                </a:solidFill>
                <a:latin typeface="Consolas"/>
                <a:ea typeface="Consolas"/>
                <a:cs typeface="Consolas"/>
                <a:sym typeface="Consolas"/>
              </a:rPr>
              <a:t>	print(sess.run(c, </a:t>
            </a:r>
            <a:r>
              <a:rPr lang="en" sz="1100">
                <a:solidFill>
                  <a:schemeClr val="dk1"/>
                </a:solidFill>
                <a:highlight>
                  <a:schemeClr val="accent3"/>
                </a:highlight>
                <a:latin typeface="Consolas"/>
                <a:ea typeface="Consolas"/>
                <a:cs typeface="Consolas"/>
                <a:sym typeface="Consolas"/>
              </a:rPr>
              <a:t>{a: [1, 2, 3]}</a:t>
            </a:r>
            <a:r>
              <a:rPr lang="en" sz="1100">
                <a:solidFill>
                  <a:schemeClr val="dk1"/>
                </a:solidFill>
                <a:latin typeface="Consolas"/>
                <a:ea typeface="Consolas"/>
                <a:cs typeface="Consolas"/>
                <a:sym typeface="Consolas"/>
              </a:rPr>
              <a:t>))</a:t>
            </a:r>
            <a:endParaRPr sz="1100">
              <a:solidFill>
                <a:schemeClr val="dk1"/>
              </a:solidFill>
              <a:latin typeface="Consolas"/>
              <a:ea typeface="Consolas"/>
              <a:cs typeface="Consolas"/>
              <a:sym typeface="Consolas"/>
            </a:endParaRPr>
          </a:p>
          <a:p>
            <a:pPr indent="0" lvl="0" marL="0" rtl="0">
              <a:spcBef>
                <a:spcPts val="0"/>
              </a:spcBef>
              <a:spcAft>
                <a:spcPts val="0"/>
              </a:spcAft>
              <a:buNone/>
            </a:pPr>
            <a:r>
              <a:t/>
            </a:r>
            <a:endParaRPr sz="1100">
              <a:solidFill>
                <a:schemeClr val="dk1"/>
              </a:solidFill>
              <a:latin typeface="Consolas"/>
              <a:ea typeface="Consolas"/>
              <a:cs typeface="Consolas"/>
              <a:sym typeface="Consolas"/>
            </a:endParaRPr>
          </a:p>
          <a:p>
            <a:pPr indent="0" lvl="0" marL="0" rtl="0">
              <a:spcBef>
                <a:spcPts val="0"/>
              </a:spcBef>
              <a:spcAft>
                <a:spcPts val="0"/>
              </a:spcAft>
              <a:buNone/>
            </a:pPr>
            <a:r>
              <a:rPr lang="en" sz="1100">
                <a:solidFill>
                  <a:schemeClr val="dk1"/>
                </a:solidFill>
                <a:latin typeface="Consolas"/>
                <a:ea typeface="Consolas"/>
                <a:cs typeface="Consolas"/>
                <a:sym typeface="Consolas"/>
              </a:rPr>
              <a:t># &gt;&gt; [6, 7, 8]</a:t>
            </a:r>
            <a:endParaRPr b="1">
              <a:solidFill>
                <a:srgbClr val="FFFFFF"/>
              </a:solidFill>
              <a:latin typeface="Consolas"/>
              <a:ea typeface="Consolas"/>
              <a:cs typeface="Consolas"/>
              <a:sym typeface="Consolas"/>
            </a:endParaRPr>
          </a:p>
        </p:txBody>
      </p:sp>
      <p:pic>
        <p:nvPicPr>
          <p:cNvPr id="697" name="Shape 697"/>
          <p:cNvPicPr preferRelativeResize="0"/>
          <p:nvPr/>
        </p:nvPicPr>
        <p:blipFill>
          <a:blip r:embed="rId3">
            <a:alphaModFix/>
          </a:blip>
          <a:stretch>
            <a:fillRect/>
          </a:stretch>
        </p:blipFill>
        <p:spPr>
          <a:xfrm>
            <a:off x="5822925" y="2741975"/>
            <a:ext cx="3009376" cy="2093476"/>
          </a:xfrm>
          <a:prstGeom prst="rect">
            <a:avLst/>
          </a:prstGeom>
          <a:noFill/>
          <a:ln>
            <a:noFill/>
          </a:ln>
        </p:spPr>
      </p:pic>
      <p:sp>
        <p:nvSpPr>
          <p:cNvPr id="698" name="Shape 69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2" name="Shape 702"/>
        <p:cNvGrpSpPr/>
        <p:nvPr/>
      </p:nvGrpSpPr>
      <p:grpSpPr>
        <a:xfrm>
          <a:off x="0" y="0"/>
          <a:ext cx="0" cy="0"/>
          <a:chOff x="0" y="0"/>
          <a:chExt cx="0" cy="0"/>
        </a:xfrm>
      </p:grpSpPr>
      <p:sp>
        <p:nvSpPr>
          <p:cNvPr id="703" name="Shape 70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What if want to feed multiple data points in?</a:t>
            </a:r>
            <a:endParaRPr b="1">
              <a:latin typeface="Georgia"/>
              <a:ea typeface="Georgia"/>
              <a:cs typeface="Georgia"/>
              <a:sym typeface="Georgia"/>
            </a:endParaRPr>
          </a:p>
        </p:txBody>
      </p:sp>
      <p:sp>
        <p:nvSpPr>
          <p:cNvPr id="704" name="Shape 704"/>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Georgia"/>
                <a:ea typeface="Georgia"/>
                <a:cs typeface="Georgia"/>
                <a:sym typeface="Georgia"/>
              </a:rPr>
              <a:t>You have to do it </a:t>
            </a:r>
            <a:r>
              <a:rPr lang="en">
                <a:latin typeface="Georgia"/>
                <a:ea typeface="Georgia"/>
                <a:cs typeface="Georgia"/>
                <a:sym typeface="Georgia"/>
              </a:rPr>
              <a:t>one at a time</a:t>
            </a:r>
            <a:endParaRPr>
              <a:latin typeface="Georgia"/>
              <a:ea typeface="Georgia"/>
              <a:cs typeface="Georgia"/>
              <a:sym typeface="Georgia"/>
            </a:endParaRPr>
          </a:p>
          <a:p>
            <a:pPr indent="0" lvl="0" marL="0" rtl="0">
              <a:spcBef>
                <a:spcPts val="1600"/>
              </a:spcBef>
              <a:spcAft>
                <a:spcPts val="0"/>
              </a:spcAft>
              <a:buNone/>
            </a:pPr>
            <a:r>
              <a:rPr lang="en" sz="1200">
                <a:solidFill>
                  <a:srgbClr val="FFFFFF"/>
                </a:solidFill>
                <a:latin typeface="Consolas"/>
                <a:ea typeface="Consolas"/>
                <a:cs typeface="Consolas"/>
                <a:sym typeface="Consolas"/>
              </a:rPr>
              <a:t>with tf.Session() as sess:</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a:t>
            </a:r>
            <a:r>
              <a:rPr lang="en" sz="1200">
                <a:solidFill>
                  <a:srgbClr val="FFFFFF"/>
                </a:solidFill>
                <a:latin typeface="Consolas"/>
                <a:ea typeface="Consolas"/>
                <a:cs typeface="Consolas"/>
                <a:sym typeface="Consolas"/>
              </a:rPr>
              <a:t>f</a:t>
            </a:r>
            <a:r>
              <a:rPr lang="en" sz="1200">
                <a:solidFill>
                  <a:srgbClr val="FFFFFF"/>
                </a:solidFill>
                <a:latin typeface="Consolas"/>
                <a:ea typeface="Consolas"/>
                <a:cs typeface="Consolas"/>
                <a:sym typeface="Consolas"/>
              </a:rPr>
              <a:t>or a_value in list_of_values_for_a:</a:t>
            </a:r>
            <a:endParaRPr sz="1200">
              <a:solidFill>
                <a:srgbClr val="FFFFFF"/>
              </a:solidFill>
              <a:latin typeface="Consolas"/>
              <a:ea typeface="Consolas"/>
              <a:cs typeface="Consolas"/>
              <a:sym typeface="Consolas"/>
            </a:endParaRPr>
          </a:p>
          <a:p>
            <a:pPr indent="457200" lvl="0" marL="0" rtl="0">
              <a:spcBef>
                <a:spcPts val="0"/>
              </a:spcBef>
              <a:spcAft>
                <a:spcPts val="0"/>
              </a:spcAft>
              <a:buNone/>
            </a:pPr>
            <a:r>
              <a:rPr lang="en" sz="1200">
                <a:solidFill>
                  <a:srgbClr val="FFFFFF"/>
                </a:solidFill>
                <a:latin typeface="Consolas"/>
                <a:ea typeface="Consolas"/>
                <a:cs typeface="Consolas"/>
                <a:sym typeface="Consolas"/>
              </a:rPr>
              <a:t>	print(sess.run(c, {a: a_value}))</a:t>
            </a:r>
            <a:endParaRPr sz="1200">
              <a:latin typeface="Consolas"/>
              <a:ea typeface="Consolas"/>
              <a:cs typeface="Consolas"/>
              <a:sym typeface="Consolas"/>
            </a:endParaRPr>
          </a:p>
          <a:p>
            <a:pPr indent="0" lvl="0" marL="0" rtl="0">
              <a:spcBef>
                <a:spcPts val="0"/>
              </a:spcBef>
              <a:spcAft>
                <a:spcPts val="0"/>
              </a:spcAft>
              <a:buNone/>
            </a:pPr>
            <a:r>
              <a:t/>
            </a:r>
            <a:endParaRPr sz="1100">
              <a:solidFill>
                <a:srgbClr val="FFFFFF"/>
              </a:solidFill>
              <a:latin typeface="Georgia"/>
              <a:ea typeface="Georgia"/>
              <a:cs typeface="Georgia"/>
              <a:sym typeface="Georgia"/>
            </a:endParaRPr>
          </a:p>
          <a:p>
            <a:pPr indent="0" lvl="0" marL="0" rtl="0">
              <a:spcBef>
                <a:spcPts val="0"/>
              </a:spcBef>
              <a:spcAft>
                <a:spcPts val="0"/>
              </a:spcAft>
              <a:buNone/>
            </a:pPr>
            <a:r>
              <a:t/>
            </a:r>
            <a:endParaRPr sz="1100">
              <a:solidFill>
                <a:srgbClr val="FFFFFF"/>
              </a:solidFill>
              <a:latin typeface="Georgia"/>
              <a:ea typeface="Georgia"/>
              <a:cs typeface="Georgia"/>
              <a:sym typeface="Georgia"/>
            </a:endParaRPr>
          </a:p>
        </p:txBody>
      </p:sp>
      <p:sp>
        <p:nvSpPr>
          <p:cNvPr id="705" name="Shape 70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9" name="Shape 709"/>
        <p:cNvGrpSpPr/>
        <p:nvPr/>
      </p:nvGrpSpPr>
      <p:grpSpPr>
        <a:xfrm>
          <a:off x="0" y="0"/>
          <a:ext cx="0" cy="0"/>
          <a:chOff x="0" y="0"/>
          <a:chExt cx="0" cy="0"/>
        </a:xfrm>
      </p:grpSpPr>
      <p:sp>
        <p:nvSpPr>
          <p:cNvPr id="710" name="Shape 710"/>
          <p:cNvSpPr txBox="1"/>
          <p:nvPr>
            <p:ph type="title"/>
          </p:nvPr>
        </p:nvSpPr>
        <p:spPr>
          <a:xfrm>
            <a:off x="311700" y="1792725"/>
            <a:ext cx="8520600" cy="1500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You can feed_dict any feedable tensor.</a:t>
            </a:r>
            <a:endParaRPr b="1">
              <a:latin typeface="Georgia"/>
              <a:ea typeface="Georgia"/>
              <a:cs typeface="Georgia"/>
              <a:sym typeface="Georgia"/>
            </a:endParaRPr>
          </a:p>
          <a:p>
            <a:pPr indent="0" lvl="0" marL="0" rtl="0" algn="ctr">
              <a:spcBef>
                <a:spcPts val="0"/>
              </a:spcBef>
              <a:spcAft>
                <a:spcPts val="0"/>
              </a:spcAft>
              <a:buNone/>
            </a:pPr>
            <a:r>
              <a:rPr b="1" lang="en">
                <a:latin typeface="Georgia"/>
                <a:ea typeface="Georgia"/>
                <a:cs typeface="Georgia"/>
                <a:sym typeface="Georgia"/>
              </a:rPr>
              <a:t>Placeholder is just a way to indicate that something must be fed</a:t>
            </a:r>
            <a:endParaRPr b="1">
              <a:latin typeface="Georgia"/>
              <a:ea typeface="Georgia"/>
              <a:cs typeface="Georgia"/>
              <a:sym typeface="Georgia"/>
            </a:endParaRPr>
          </a:p>
        </p:txBody>
      </p:sp>
      <p:sp>
        <p:nvSpPr>
          <p:cNvPr id="711" name="Shape 7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5" name="Shape 715"/>
        <p:cNvGrpSpPr/>
        <p:nvPr/>
      </p:nvGrpSpPr>
      <p:grpSpPr>
        <a:xfrm>
          <a:off x="0" y="0"/>
          <a:ext cx="0" cy="0"/>
          <a:chOff x="0" y="0"/>
          <a:chExt cx="0" cy="0"/>
        </a:xfrm>
      </p:grpSpPr>
      <p:sp>
        <p:nvSpPr>
          <p:cNvPr id="716" name="Shape 716"/>
          <p:cNvSpPr txBox="1"/>
          <p:nvPr>
            <p:ph type="title"/>
          </p:nvPr>
        </p:nvSpPr>
        <p:spPr>
          <a:xfrm>
            <a:off x="311700" y="2052225"/>
            <a:ext cx="8520600" cy="10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Consolas"/>
                <a:ea typeface="Consolas"/>
                <a:cs typeface="Consolas"/>
                <a:sym typeface="Consolas"/>
              </a:rPr>
              <a:t>tf.Graph.is_feedable(tensor) </a:t>
            </a:r>
            <a:endParaRPr b="1">
              <a:latin typeface="Consolas"/>
              <a:ea typeface="Consolas"/>
              <a:cs typeface="Consolas"/>
              <a:sym typeface="Consolas"/>
            </a:endParaRPr>
          </a:p>
          <a:p>
            <a:pPr indent="0" lvl="0" marL="0" rtl="0" algn="ctr">
              <a:spcBef>
                <a:spcPts val="0"/>
              </a:spcBef>
              <a:spcAft>
                <a:spcPts val="0"/>
              </a:spcAft>
              <a:buNone/>
            </a:pPr>
            <a:r>
              <a:rPr lang="en" sz="2400">
                <a:latin typeface="Georgia"/>
                <a:ea typeface="Georgia"/>
                <a:cs typeface="Georgia"/>
                <a:sym typeface="Georgia"/>
              </a:rPr>
              <a:t># True if and only if tensor is feedable.</a:t>
            </a:r>
            <a:endParaRPr sz="2400">
              <a:latin typeface="Georgia"/>
              <a:ea typeface="Georgia"/>
              <a:cs typeface="Georgia"/>
              <a:sym typeface="Georgia"/>
            </a:endParaRPr>
          </a:p>
        </p:txBody>
      </p:sp>
      <p:sp>
        <p:nvSpPr>
          <p:cNvPr id="717" name="Shape 7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1" name="Shape 721"/>
        <p:cNvGrpSpPr/>
        <p:nvPr/>
      </p:nvGrpSpPr>
      <p:grpSpPr>
        <a:xfrm>
          <a:off x="0" y="0"/>
          <a:ext cx="0" cy="0"/>
          <a:chOff x="0" y="0"/>
          <a:chExt cx="0" cy="0"/>
        </a:xfrm>
      </p:grpSpPr>
      <p:sp>
        <p:nvSpPr>
          <p:cNvPr id="722" name="Shape 7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Feeding values to TF ops </a:t>
            </a:r>
            <a:endParaRPr b="1">
              <a:latin typeface="Georgia"/>
              <a:ea typeface="Georgia"/>
              <a:cs typeface="Georgia"/>
              <a:sym typeface="Georgia"/>
            </a:endParaRPr>
          </a:p>
        </p:txBody>
      </p:sp>
      <p:sp>
        <p:nvSpPr>
          <p:cNvPr id="723" name="Shape 723"/>
          <p:cNvSpPr txBox="1"/>
          <p:nvPr>
            <p:ph idx="1" type="body"/>
          </p:nvPr>
        </p:nvSpPr>
        <p:spPr>
          <a:xfrm>
            <a:off x="311700" y="1330250"/>
            <a:ext cx="8520600" cy="35052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 create operations, tensors, etc (using the default graph)</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a = tf.add(2, 5)</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b = tf.multiply(a, 3)</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with tf.Session() as sess:</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	# compute the value of b given a is 15</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	sess.run(b, feed_dict=</a:t>
            </a:r>
            <a:r>
              <a:rPr lang="en" sz="1400">
                <a:solidFill>
                  <a:schemeClr val="dk1"/>
                </a:solidFill>
                <a:latin typeface="Consolas"/>
                <a:ea typeface="Consolas"/>
                <a:cs typeface="Consolas"/>
                <a:sym typeface="Consolas"/>
              </a:rPr>
              <a:t>{a: 15}</a:t>
            </a:r>
            <a:r>
              <a:rPr lang="en" sz="1400">
                <a:solidFill>
                  <a:srgbClr val="FFFFFF"/>
                </a:solidFill>
                <a:latin typeface="Consolas"/>
                <a:ea typeface="Consolas"/>
                <a:cs typeface="Consolas"/>
                <a:sym typeface="Consolas"/>
              </a:rPr>
              <a:t>) 				# &gt;&gt; 45</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t/>
            </a:r>
            <a:endParaRPr sz="1400">
              <a:solidFill>
                <a:srgbClr val="FFFFFF"/>
              </a:solidFill>
              <a:latin typeface="Consolas"/>
              <a:ea typeface="Consolas"/>
              <a:cs typeface="Consolas"/>
              <a:sym typeface="Consolas"/>
            </a:endParaRPr>
          </a:p>
        </p:txBody>
      </p:sp>
      <p:sp>
        <p:nvSpPr>
          <p:cNvPr id="724" name="Shape 7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8" name="Shape 728"/>
        <p:cNvGrpSpPr/>
        <p:nvPr/>
      </p:nvGrpSpPr>
      <p:grpSpPr>
        <a:xfrm>
          <a:off x="0" y="0"/>
          <a:ext cx="0" cy="0"/>
          <a:chOff x="0" y="0"/>
          <a:chExt cx="0" cy="0"/>
        </a:xfrm>
      </p:grpSpPr>
      <p:sp>
        <p:nvSpPr>
          <p:cNvPr id="729" name="Shape 729"/>
          <p:cNvSpPr txBox="1"/>
          <p:nvPr>
            <p:ph type="title"/>
          </p:nvPr>
        </p:nvSpPr>
        <p:spPr>
          <a:xfrm>
            <a:off x="311700" y="2052225"/>
            <a:ext cx="8520600" cy="10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Extremely helpful for testing</a:t>
            </a:r>
            <a:endParaRPr b="1">
              <a:latin typeface="Georgia"/>
              <a:ea typeface="Georgia"/>
              <a:cs typeface="Georgia"/>
              <a:sym typeface="Georgia"/>
            </a:endParaRPr>
          </a:p>
          <a:p>
            <a:pPr indent="0" lvl="0" marL="0" rtl="0" algn="ctr">
              <a:spcBef>
                <a:spcPts val="0"/>
              </a:spcBef>
              <a:spcAft>
                <a:spcPts val="0"/>
              </a:spcAft>
              <a:buNone/>
            </a:pPr>
            <a:r>
              <a:rPr b="1" lang="en" sz="1800">
                <a:latin typeface="Georgia"/>
                <a:ea typeface="Georgia"/>
                <a:cs typeface="Georgia"/>
                <a:sym typeface="Georgia"/>
              </a:rPr>
              <a:t>Feed in dummy values to test parts of a large graph</a:t>
            </a:r>
            <a:endParaRPr b="1" sz="1800">
              <a:latin typeface="Georgia"/>
              <a:ea typeface="Georgia"/>
              <a:cs typeface="Georgia"/>
              <a:sym typeface="Georgia"/>
            </a:endParaRPr>
          </a:p>
        </p:txBody>
      </p:sp>
      <p:sp>
        <p:nvSpPr>
          <p:cNvPr id="730" name="Shape 7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4" name="Shape 734"/>
        <p:cNvGrpSpPr/>
        <p:nvPr/>
      </p:nvGrpSpPr>
      <p:grpSpPr>
        <a:xfrm>
          <a:off x="0" y="0"/>
          <a:ext cx="0" cy="0"/>
          <a:chOff x="0" y="0"/>
          <a:chExt cx="0" cy="0"/>
        </a:xfrm>
      </p:grpSpPr>
      <p:sp>
        <p:nvSpPr>
          <p:cNvPr id="735" name="Shape 7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736" name="Shape 736"/>
          <p:cNvSpPr txBox="1"/>
          <p:nvPr/>
        </p:nvSpPr>
        <p:spPr>
          <a:xfrm>
            <a:off x="220375" y="4712800"/>
            <a:ext cx="4749600" cy="344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Times New Roman"/>
                <a:ea typeface="Times New Roman"/>
                <a:cs typeface="Times New Roman"/>
                <a:sym typeface="Times New Roman"/>
              </a:rPr>
              <a:t>*I might have made this term up</a:t>
            </a:r>
            <a:endParaRPr>
              <a:solidFill>
                <a:srgbClr val="FFFFFF"/>
              </a:solidFill>
              <a:latin typeface="Times New Roman"/>
              <a:ea typeface="Times New Roman"/>
              <a:cs typeface="Times New Roman"/>
              <a:sym typeface="Times New Roman"/>
            </a:endParaRPr>
          </a:p>
        </p:txBody>
      </p:sp>
      <p:sp>
        <p:nvSpPr>
          <p:cNvPr id="737" name="Shape 7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The trap of lazy loading*</a:t>
            </a:r>
            <a:endParaRPr b="1">
              <a:latin typeface="Georgia"/>
              <a:ea typeface="Georgia"/>
              <a:cs typeface="Georgia"/>
              <a:sym typeface="Georgia"/>
            </a:endParaRPr>
          </a:p>
        </p:txBody>
      </p:sp>
      <p:pic>
        <p:nvPicPr>
          <p:cNvPr id="738" name="Shape 738"/>
          <p:cNvPicPr preferRelativeResize="0"/>
          <p:nvPr/>
        </p:nvPicPr>
        <p:blipFill>
          <a:blip r:embed="rId3">
            <a:alphaModFix/>
          </a:blip>
          <a:stretch>
            <a:fillRect/>
          </a:stretch>
        </p:blipFill>
        <p:spPr>
          <a:xfrm>
            <a:off x="3100513" y="1017725"/>
            <a:ext cx="2942985" cy="3820976"/>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2" name="Shape 742"/>
        <p:cNvGrpSpPr/>
        <p:nvPr/>
      </p:nvGrpSpPr>
      <p:grpSpPr>
        <a:xfrm>
          <a:off x="0" y="0"/>
          <a:ext cx="0" cy="0"/>
          <a:chOff x="0" y="0"/>
          <a:chExt cx="0" cy="0"/>
        </a:xfrm>
      </p:grpSpPr>
      <p:sp>
        <p:nvSpPr>
          <p:cNvPr id="743" name="Shape 743"/>
          <p:cNvSpPr txBox="1"/>
          <p:nvPr>
            <p:ph type="title"/>
          </p:nvPr>
        </p:nvSpPr>
        <p:spPr>
          <a:xfrm>
            <a:off x="311700" y="2052225"/>
            <a:ext cx="8520600" cy="10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What’s lazy loading?</a:t>
            </a:r>
            <a:endParaRPr b="1">
              <a:latin typeface="Georgia"/>
              <a:ea typeface="Georgia"/>
              <a:cs typeface="Georgia"/>
              <a:sym typeface="Georgia"/>
            </a:endParaRPr>
          </a:p>
        </p:txBody>
      </p:sp>
      <p:sp>
        <p:nvSpPr>
          <p:cNvPr id="744" name="Shape 74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Shape 16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pic>
        <p:nvPicPr>
          <p:cNvPr id="161" name="Shape 161"/>
          <p:cNvPicPr preferRelativeResize="0"/>
          <p:nvPr/>
        </p:nvPicPr>
        <p:blipFill>
          <a:blip r:embed="rId3">
            <a:alphaModFix/>
          </a:blip>
          <a:stretch>
            <a:fillRect/>
          </a:stretch>
        </p:blipFill>
        <p:spPr>
          <a:xfrm>
            <a:off x="0" y="0"/>
            <a:ext cx="8764418" cy="5143501"/>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8" name="Shape 748"/>
        <p:cNvGrpSpPr/>
        <p:nvPr/>
      </p:nvGrpSpPr>
      <p:grpSpPr>
        <a:xfrm>
          <a:off x="0" y="0"/>
          <a:ext cx="0" cy="0"/>
          <a:chOff x="0" y="0"/>
          <a:chExt cx="0" cy="0"/>
        </a:xfrm>
      </p:grpSpPr>
      <p:sp>
        <p:nvSpPr>
          <p:cNvPr id="749" name="Shape 749"/>
          <p:cNvSpPr txBox="1"/>
          <p:nvPr>
            <p:ph type="title"/>
          </p:nvPr>
        </p:nvSpPr>
        <p:spPr>
          <a:xfrm>
            <a:off x="311700" y="2052225"/>
            <a:ext cx="8520600" cy="10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Defer creating/initializing an object </a:t>
            </a:r>
            <a:endParaRPr b="1">
              <a:latin typeface="Georgia"/>
              <a:ea typeface="Georgia"/>
              <a:cs typeface="Georgia"/>
              <a:sym typeface="Georgia"/>
            </a:endParaRPr>
          </a:p>
          <a:p>
            <a:pPr indent="0" lvl="0" marL="0" rtl="0" algn="ctr">
              <a:spcBef>
                <a:spcPts val="0"/>
              </a:spcBef>
              <a:spcAft>
                <a:spcPts val="0"/>
              </a:spcAft>
              <a:buNone/>
            </a:pPr>
            <a:r>
              <a:rPr b="1" lang="en">
                <a:latin typeface="Georgia"/>
                <a:ea typeface="Georgia"/>
                <a:cs typeface="Georgia"/>
                <a:sym typeface="Georgia"/>
              </a:rPr>
              <a:t>until it is needed</a:t>
            </a:r>
            <a:endParaRPr b="1">
              <a:latin typeface="Georgia"/>
              <a:ea typeface="Georgia"/>
              <a:cs typeface="Georgia"/>
              <a:sym typeface="Georgia"/>
            </a:endParaRPr>
          </a:p>
        </p:txBody>
      </p:sp>
      <p:sp>
        <p:nvSpPr>
          <p:cNvPr id="750" name="Shape 75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4" name="Shape 754"/>
        <p:cNvGrpSpPr/>
        <p:nvPr/>
      </p:nvGrpSpPr>
      <p:grpSpPr>
        <a:xfrm>
          <a:off x="0" y="0"/>
          <a:ext cx="0" cy="0"/>
          <a:chOff x="0" y="0"/>
          <a:chExt cx="0" cy="0"/>
        </a:xfrm>
      </p:grpSpPr>
      <p:sp>
        <p:nvSpPr>
          <p:cNvPr id="755" name="Shape 7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Lazy loading Example</a:t>
            </a:r>
            <a:endParaRPr b="1">
              <a:latin typeface="Georgia"/>
              <a:ea typeface="Georgia"/>
              <a:cs typeface="Georgia"/>
              <a:sym typeface="Georgia"/>
            </a:endParaRPr>
          </a:p>
        </p:txBody>
      </p:sp>
      <p:sp>
        <p:nvSpPr>
          <p:cNvPr id="756" name="Shape 756"/>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u="sng">
                <a:solidFill>
                  <a:srgbClr val="FFFFFF"/>
                </a:solidFill>
                <a:latin typeface="Georgia"/>
                <a:ea typeface="Georgia"/>
                <a:cs typeface="Georgia"/>
                <a:sym typeface="Georgia"/>
              </a:rPr>
              <a:t>Normal loading</a:t>
            </a:r>
            <a:endParaRPr b="1" u="sng">
              <a:solidFill>
                <a:srgbClr val="FFFFFF"/>
              </a:solidFill>
              <a:latin typeface="Georgia"/>
              <a:ea typeface="Georgia"/>
              <a:cs typeface="Georgia"/>
              <a:sym typeface="Georgia"/>
            </a:endParaRPr>
          </a:p>
          <a:p>
            <a:pPr indent="0" lvl="0" marL="0" rtl="0">
              <a:spcBef>
                <a:spcPts val="1600"/>
              </a:spcBef>
              <a:spcAft>
                <a:spcPts val="0"/>
              </a:spcAft>
              <a:buNone/>
            </a:pPr>
            <a:r>
              <a:rPr lang="en" sz="1200">
                <a:solidFill>
                  <a:srgbClr val="FFFFFF"/>
                </a:solidFill>
                <a:latin typeface="Consolas"/>
                <a:ea typeface="Consolas"/>
                <a:cs typeface="Consolas"/>
                <a:sym typeface="Consolas"/>
              </a:rPr>
              <a:t>x = tf.Variable(10, name='x')</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y = tf.Variable(20, name='y')</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highlight>
                  <a:schemeClr val="accent3"/>
                </a:highlight>
                <a:latin typeface="Consolas"/>
                <a:ea typeface="Consolas"/>
                <a:cs typeface="Consolas"/>
                <a:sym typeface="Consolas"/>
              </a:rPr>
              <a:t>z = tf.add(x, y)</a:t>
            </a:r>
            <a:r>
              <a:rPr lang="en" sz="1200">
                <a:solidFill>
                  <a:srgbClr val="FFFFFF"/>
                </a:solidFill>
                <a:latin typeface="Consolas"/>
                <a:ea typeface="Consolas"/>
                <a:cs typeface="Consolas"/>
                <a:sym typeface="Consolas"/>
              </a:rPr>
              <a:t> 		# create the node before executing the graph</a:t>
            </a:r>
            <a:endParaRPr sz="1200">
              <a:solidFill>
                <a:srgbClr val="FFFFFF"/>
              </a:solidFill>
              <a:latin typeface="Consolas"/>
              <a:ea typeface="Consolas"/>
              <a:cs typeface="Consolas"/>
              <a:sym typeface="Consolas"/>
            </a:endParaRPr>
          </a:p>
          <a:p>
            <a:pPr indent="0" lvl="0" marL="0" rtl="0">
              <a:spcBef>
                <a:spcPts val="0"/>
              </a:spcBef>
              <a:spcAft>
                <a:spcPts val="0"/>
              </a:spcAft>
              <a:buNone/>
            </a:pPr>
            <a:r>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writer = tf.summary.FileWriter('./graphs/normal_loading', tf.get_default_graph())</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with tf.Session() as sess:</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sess.run(tf.global_variables_initializer())</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for _ in range(10):</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a:t>
            </a:r>
            <a:r>
              <a:rPr lang="en" sz="1200">
                <a:solidFill>
                  <a:srgbClr val="FFFFFF"/>
                </a:solidFill>
                <a:highlight>
                  <a:schemeClr val="accent3"/>
                </a:highlight>
                <a:latin typeface="Consolas"/>
                <a:ea typeface="Consolas"/>
                <a:cs typeface="Consolas"/>
                <a:sym typeface="Consolas"/>
              </a:rPr>
              <a:t>sess.run(z)</a:t>
            </a:r>
            <a:endParaRPr sz="1200">
              <a:solidFill>
                <a:srgbClr val="FFFFFF"/>
              </a:solidFill>
              <a:highlight>
                <a:schemeClr val="accent3"/>
              </a:highlight>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writer.close()</a:t>
            </a:r>
            <a:endParaRPr sz="1200">
              <a:solidFill>
                <a:srgbClr val="FFFFFF"/>
              </a:solidFill>
              <a:latin typeface="Consolas"/>
              <a:ea typeface="Consolas"/>
              <a:cs typeface="Consolas"/>
              <a:sym typeface="Consolas"/>
            </a:endParaRPr>
          </a:p>
        </p:txBody>
      </p:sp>
      <p:sp>
        <p:nvSpPr>
          <p:cNvPr id="757" name="Shape 75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1" name="Shape 761"/>
        <p:cNvGrpSpPr/>
        <p:nvPr/>
      </p:nvGrpSpPr>
      <p:grpSpPr>
        <a:xfrm>
          <a:off x="0" y="0"/>
          <a:ext cx="0" cy="0"/>
          <a:chOff x="0" y="0"/>
          <a:chExt cx="0" cy="0"/>
        </a:xfrm>
      </p:grpSpPr>
      <p:sp>
        <p:nvSpPr>
          <p:cNvPr id="762" name="Shape 76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Lazy loading Example</a:t>
            </a:r>
            <a:endParaRPr b="1">
              <a:latin typeface="Georgia"/>
              <a:ea typeface="Georgia"/>
              <a:cs typeface="Georgia"/>
              <a:sym typeface="Georgia"/>
            </a:endParaRPr>
          </a:p>
        </p:txBody>
      </p:sp>
      <p:sp>
        <p:nvSpPr>
          <p:cNvPr id="763" name="Shape 763"/>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u="sng">
                <a:solidFill>
                  <a:srgbClr val="FFFFFF"/>
                </a:solidFill>
                <a:latin typeface="Georgia"/>
                <a:ea typeface="Georgia"/>
                <a:cs typeface="Georgia"/>
                <a:sym typeface="Georgia"/>
              </a:rPr>
              <a:t>Lazy</a:t>
            </a:r>
            <a:r>
              <a:rPr b="1" lang="en" u="sng">
                <a:solidFill>
                  <a:srgbClr val="FFFFFF"/>
                </a:solidFill>
                <a:latin typeface="Georgia"/>
                <a:ea typeface="Georgia"/>
                <a:cs typeface="Georgia"/>
                <a:sym typeface="Georgia"/>
              </a:rPr>
              <a:t> loading</a:t>
            </a:r>
            <a:endParaRPr b="1" u="sng">
              <a:solidFill>
                <a:srgbClr val="FFFFFF"/>
              </a:solidFill>
              <a:latin typeface="Georgia"/>
              <a:ea typeface="Georgia"/>
              <a:cs typeface="Georgia"/>
              <a:sym typeface="Georgia"/>
            </a:endParaRPr>
          </a:p>
          <a:p>
            <a:pPr indent="0" lvl="0" marL="0" rtl="0">
              <a:spcBef>
                <a:spcPts val="1600"/>
              </a:spcBef>
              <a:spcAft>
                <a:spcPts val="0"/>
              </a:spcAft>
              <a:buNone/>
            </a:pPr>
            <a:r>
              <a:rPr lang="en" sz="1200">
                <a:solidFill>
                  <a:srgbClr val="FFFFFF"/>
                </a:solidFill>
                <a:latin typeface="Consolas"/>
                <a:ea typeface="Consolas"/>
                <a:cs typeface="Consolas"/>
                <a:sym typeface="Consolas"/>
              </a:rPr>
              <a:t>x = tf.Variable(10, name='x')</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y = tf.Variable(20, name='y')</a:t>
            </a:r>
            <a:endParaRPr sz="1200">
              <a:solidFill>
                <a:srgbClr val="FFFFFF"/>
              </a:solidFill>
              <a:latin typeface="Consolas"/>
              <a:ea typeface="Consolas"/>
              <a:cs typeface="Consolas"/>
              <a:sym typeface="Consolas"/>
            </a:endParaRPr>
          </a:p>
          <a:p>
            <a:pPr indent="0" lvl="0" marL="0" rtl="0">
              <a:spcBef>
                <a:spcPts val="0"/>
              </a:spcBef>
              <a:spcAft>
                <a:spcPts val="0"/>
              </a:spcAft>
              <a:buNone/>
            </a:pPr>
            <a:r>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writer = tf.summary.FileWriter('./graphs/normal_loading', tf.get_default_graph())</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with tf.Session() as sess:</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sess.run(tf.global_variables_initializer())</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for _ in range(10):</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a:t>
            </a:r>
            <a:r>
              <a:rPr lang="en" sz="1200">
                <a:solidFill>
                  <a:schemeClr val="dk1"/>
                </a:solidFill>
                <a:highlight>
                  <a:schemeClr val="accent3"/>
                </a:highlight>
                <a:latin typeface="Consolas"/>
                <a:ea typeface="Consolas"/>
                <a:cs typeface="Consolas"/>
                <a:sym typeface="Consolas"/>
              </a:rPr>
              <a:t>sess.run(tf.add(x, y))</a:t>
            </a:r>
            <a:r>
              <a:rPr lang="en" sz="1200">
                <a:solidFill>
                  <a:schemeClr val="dk1"/>
                </a:solidFill>
                <a:latin typeface="Consolas"/>
                <a:ea typeface="Consolas"/>
                <a:cs typeface="Consolas"/>
                <a:sym typeface="Consolas"/>
              </a:rPr>
              <a:t> # someone decides to be clever to save one line of code</a:t>
            </a:r>
            <a:endParaRPr sz="1200">
              <a:solidFill>
                <a:srgbClr val="FFFFFF"/>
              </a:solidFill>
              <a:highlight>
                <a:schemeClr val="accent3"/>
              </a:highlight>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writer.close()</a:t>
            </a:r>
            <a:endParaRPr sz="1200">
              <a:solidFill>
                <a:srgbClr val="FFFFFF"/>
              </a:solidFill>
              <a:latin typeface="Consolas"/>
              <a:ea typeface="Consolas"/>
              <a:cs typeface="Consolas"/>
              <a:sym typeface="Consolas"/>
            </a:endParaRPr>
          </a:p>
        </p:txBody>
      </p:sp>
      <p:sp>
        <p:nvSpPr>
          <p:cNvPr id="764" name="Shape 76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8" name="Shape 768"/>
        <p:cNvGrpSpPr/>
        <p:nvPr/>
      </p:nvGrpSpPr>
      <p:grpSpPr>
        <a:xfrm>
          <a:off x="0" y="0"/>
          <a:ext cx="0" cy="0"/>
          <a:chOff x="0" y="0"/>
          <a:chExt cx="0" cy="0"/>
        </a:xfrm>
      </p:grpSpPr>
      <p:sp>
        <p:nvSpPr>
          <p:cNvPr id="769" name="Shape 769"/>
          <p:cNvSpPr txBox="1"/>
          <p:nvPr>
            <p:ph type="title"/>
          </p:nvPr>
        </p:nvSpPr>
        <p:spPr>
          <a:xfrm>
            <a:off x="311700" y="2052225"/>
            <a:ext cx="8520600" cy="10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Both give the same value of z</a:t>
            </a:r>
            <a:endParaRPr b="1">
              <a:latin typeface="Georgia"/>
              <a:ea typeface="Georgia"/>
              <a:cs typeface="Georgia"/>
              <a:sym typeface="Georgia"/>
            </a:endParaRPr>
          </a:p>
          <a:p>
            <a:pPr indent="0" lvl="0" marL="0" rtl="0" algn="ctr">
              <a:spcBef>
                <a:spcPts val="0"/>
              </a:spcBef>
              <a:spcAft>
                <a:spcPts val="0"/>
              </a:spcAft>
              <a:buNone/>
            </a:pPr>
            <a:r>
              <a:rPr b="1" lang="en">
                <a:latin typeface="Georgia"/>
                <a:ea typeface="Georgia"/>
                <a:cs typeface="Georgia"/>
                <a:sym typeface="Georgia"/>
              </a:rPr>
              <a:t>What’s the problem?</a:t>
            </a:r>
            <a:endParaRPr b="1">
              <a:latin typeface="Georgia"/>
              <a:ea typeface="Georgia"/>
              <a:cs typeface="Georgia"/>
              <a:sym typeface="Georgia"/>
            </a:endParaRPr>
          </a:p>
        </p:txBody>
      </p:sp>
      <p:sp>
        <p:nvSpPr>
          <p:cNvPr id="770" name="Shape 77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4" name="Shape 774"/>
        <p:cNvGrpSpPr/>
        <p:nvPr/>
      </p:nvGrpSpPr>
      <p:grpSpPr>
        <a:xfrm>
          <a:off x="0" y="0"/>
          <a:ext cx="0" cy="0"/>
          <a:chOff x="0" y="0"/>
          <a:chExt cx="0" cy="0"/>
        </a:xfrm>
      </p:grpSpPr>
      <p:sp>
        <p:nvSpPr>
          <p:cNvPr id="775" name="Shape 77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TensorBoard</a:t>
            </a:r>
            <a:endParaRPr b="1">
              <a:latin typeface="Georgia"/>
              <a:ea typeface="Georgia"/>
              <a:cs typeface="Georgia"/>
              <a:sym typeface="Georgia"/>
            </a:endParaRPr>
          </a:p>
        </p:txBody>
      </p:sp>
      <p:sp>
        <p:nvSpPr>
          <p:cNvPr id="776" name="Shape 776"/>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u="sng">
                <a:solidFill>
                  <a:srgbClr val="FFFFFF"/>
                </a:solidFill>
                <a:latin typeface="Georgia"/>
                <a:ea typeface="Georgia"/>
                <a:cs typeface="Georgia"/>
                <a:sym typeface="Georgia"/>
              </a:rPr>
              <a:t>Normal loading</a:t>
            </a:r>
            <a:endParaRPr b="1" sz="1100" u="sng">
              <a:solidFill>
                <a:srgbClr val="FFFFFF"/>
              </a:solidFill>
              <a:latin typeface="Georgia"/>
              <a:ea typeface="Georgia"/>
              <a:cs typeface="Georgia"/>
              <a:sym typeface="Georgia"/>
            </a:endParaRPr>
          </a:p>
          <a:p>
            <a:pPr indent="0" lvl="0" marL="0" rtl="0">
              <a:spcBef>
                <a:spcPts val="1600"/>
              </a:spcBef>
              <a:spcAft>
                <a:spcPts val="1600"/>
              </a:spcAft>
              <a:buNone/>
            </a:pPr>
            <a:r>
              <a:t/>
            </a:r>
            <a:endParaRPr sz="1100">
              <a:solidFill>
                <a:srgbClr val="FFFFFF"/>
              </a:solidFill>
              <a:latin typeface="Georgia"/>
              <a:ea typeface="Georgia"/>
              <a:cs typeface="Georgia"/>
              <a:sym typeface="Georgia"/>
            </a:endParaRPr>
          </a:p>
        </p:txBody>
      </p:sp>
      <p:sp>
        <p:nvSpPr>
          <p:cNvPr id="777" name="Shape 77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778" name="Shape 778"/>
          <p:cNvPicPr preferRelativeResize="0"/>
          <p:nvPr/>
        </p:nvPicPr>
        <p:blipFill>
          <a:blip r:embed="rId3">
            <a:alphaModFix/>
          </a:blip>
          <a:stretch>
            <a:fillRect/>
          </a:stretch>
        </p:blipFill>
        <p:spPr>
          <a:xfrm>
            <a:off x="0" y="1724985"/>
            <a:ext cx="9143999" cy="3120679"/>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2" name="Shape 782"/>
        <p:cNvGrpSpPr/>
        <p:nvPr/>
      </p:nvGrpSpPr>
      <p:grpSpPr>
        <a:xfrm>
          <a:off x="0" y="0"/>
          <a:ext cx="0" cy="0"/>
          <a:chOff x="0" y="0"/>
          <a:chExt cx="0" cy="0"/>
        </a:xfrm>
      </p:grpSpPr>
      <p:sp>
        <p:nvSpPr>
          <p:cNvPr id="783" name="Shape 78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TensorBoard</a:t>
            </a:r>
            <a:endParaRPr b="1">
              <a:latin typeface="Georgia"/>
              <a:ea typeface="Georgia"/>
              <a:cs typeface="Georgia"/>
              <a:sym typeface="Georgia"/>
            </a:endParaRPr>
          </a:p>
        </p:txBody>
      </p:sp>
      <p:sp>
        <p:nvSpPr>
          <p:cNvPr id="784" name="Shape 784"/>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u="sng">
                <a:solidFill>
                  <a:srgbClr val="FFFFFF"/>
                </a:solidFill>
                <a:latin typeface="Georgia"/>
                <a:ea typeface="Georgia"/>
                <a:cs typeface="Georgia"/>
                <a:sym typeface="Georgia"/>
              </a:rPr>
              <a:t>Lazy loading</a:t>
            </a:r>
            <a:endParaRPr b="1" sz="1100" u="sng">
              <a:solidFill>
                <a:srgbClr val="FFFFFF"/>
              </a:solidFill>
              <a:latin typeface="Georgia"/>
              <a:ea typeface="Georgia"/>
              <a:cs typeface="Georgia"/>
              <a:sym typeface="Georgia"/>
            </a:endParaRPr>
          </a:p>
          <a:p>
            <a:pPr indent="0" lvl="0" marL="0" rtl="0">
              <a:spcBef>
                <a:spcPts val="1600"/>
              </a:spcBef>
              <a:spcAft>
                <a:spcPts val="1600"/>
              </a:spcAft>
              <a:buNone/>
            </a:pPr>
            <a:r>
              <a:t/>
            </a:r>
            <a:endParaRPr sz="1100">
              <a:solidFill>
                <a:srgbClr val="FFFFFF"/>
              </a:solidFill>
              <a:latin typeface="Georgia"/>
              <a:ea typeface="Georgia"/>
              <a:cs typeface="Georgia"/>
              <a:sym typeface="Georgia"/>
            </a:endParaRPr>
          </a:p>
        </p:txBody>
      </p:sp>
      <p:sp>
        <p:nvSpPr>
          <p:cNvPr id="785" name="Shape 78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786" name="Shape 786"/>
          <p:cNvPicPr preferRelativeResize="0"/>
          <p:nvPr/>
        </p:nvPicPr>
        <p:blipFill>
          <a:blip r:embed="rId3">
            <a:alphaModFix/>
          </a:blip>
          <a:stretch>
            <a:fillRect/>
          </a:stretch>
        </p:blipFill>
        <p:spPr>
          <a:xfrm>
            <a:off x="0" y="1946450"/>
            <a:ext cx="9144001" cy="2993525"/>
          </a:xfrm>
          <a:prstGeom prst="rect">
            <a:avLst/>
          </a:prstGeom>
          <a:noFill/>
          <a:ln>
            <a:noFill/>
          </a:ln>
        </p:spPr>
      </p:pic>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0" name="Shape 790"/>
        <p:cNvGrpSpPr/>
        <p:nvPr/>
      </p:nvGrpSpPr>
      <p:grpSpPr>
        <a:xfrm>
          <a:off x="0" y="0"/>
          <a:ext cx="0" cy="0"/>
          <a:chOff x="0" y="0"/>
          <a:chExt cx="0" cy="0"/>
        </a:xfrm>
      </p:grpSpPr>
      <p:sp>
        <p:nvSpPr>
          <p:cNvPr id="791" name="Shape 79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tf.get_default_graph().as_graph_def()</a:t>
            </a:r>
            <a:endParaRPr b="1">
              <a:latin typeface="Georgia"/>
              <a:ea typeface="Georgia"/>
              <a:cs typeface="Georgia"/>
              <a:sym typeface="Georgia"/>
            </a:endParaRPr>
          </a:p>
        </p:txBody>
      </p:sp>
      <p:sp>
        <p:nvSpPr>
          <p:cNvPr id="792" name="Shape 792"/>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u="sng">
                <a:solidFill>
                  <a:srgbClr val="FFFFFF"/>
                </a:solidFill>
                <a:latin typeface="Georgia"/>
                <a:ea typeface="Georgia"/>
                <a:cs typeface="Georgia"/>
                <a:sym typeface="Georgia"/>
              </a:rPr>
              <a:t>Normal</a:t>
            </a:r>
            <a:r>
              <a:rPr b="1" lang="en" u="sng">
                <a:solidFill>
                  <a:srgbClr val="FFFFFF"/>
                </a:solidFill>
                <a:latin typeface="Georgia"/>
                <a:ea typeface="Georgia"/>
                <a:cs typeface="Georgia"/>
                <a:sym typeface="Georgia"/>
              </a:rPr>
              <a:t> loading</a:t>
            </a:r>
            <a:endParaRPr b="1" u="sng">
              <a:solidFill>
                <a:srgbClr val="FFFFFF"/>
              </a:solidFill>
              <a:latin typeface="Georgia"/>
              <a:ea typeface="Georgia"/>
              <a:cs typeface="Georgia"/>
              <a:sym typeface="Georgia"/>
            </a:endParaRPr>
          </a:p>
          <a:p>
            <a:pPr indent="0" lvl="0" marL="0" rtl="0">
              <a:spcBef>
                <a:spcPts val="1600"/>
              </a:spcBef>
              <a:spcAft>
                <a:spcPts val="0"/>
              </a:spcAft>
              <a:buNone/>
            </a:pPr>
            <a:r>
              <a:rPr lang="en" sz="1200">
                <a:solidFill>
                  <a:srgbClr val="FFFFFF"/>
                </a:solidFill>
                <a:latin typeface="Consolas"/>
                <a:ea typeface="Consolas"/>
                <a:cs typeface="Consolas"/>
                <a:sym typeface="Consolas"/>
              </a:rPr>
              <a:t>node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name: "Add"</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op: "Add"</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input: "x/read"</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input: "y/read"</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attr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key: "T"</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value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type: DT_INT32</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a:t>
            </a:r>
            <a:endParaRPr sz="1200">
              <a:solidFill>
                <a:srgbClr val="FFFFFF"/>
              </a:solidFill>
              <a:latin typeface="Consolas"/>
              <a:ea typeface="Consolas"/>
              <a:cs typeface="Consolas"/>
              <a:sym typeface="Consolas"/>
            </a:endParaRPr>
          </a:p>
          <a:p>
            <a:pPr indent="0" lvl="0" marL="0" rtl="0">
              <a:spcBef>
                <a:spcPts val="0"/>
              </a:spcBef>
              <a:spcAft>
                <a:spcPts val="0"/>
              </a:spcAft>
              <a:buNone/>
            </a:pPr>
            <a:r>
              <a:t/>
            </a:r>
            <a:endParaRPr sz="1200">
              <a:solidFill>
                <a:srgbClr val="FFFFFF"/>
              </a:solidFill>
              <a:latin typeface="Consolas"/>
              <a:ea typeface="Consolas"/>
              <a:cs typeface="Consolas"/>
              <a:sym typeface="Consolas"/>
            </a:endParaRPr>
          </a:p>
        </p:txBody>
      </p:sp>
      <p:sp>
        <p:nvSpPr>
          <p:cNvPr id="793" name="Shape 79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794" name="Shape 794"/>
          <p:cNvSpPr txBox="1"/>
          <p:nvPr/>
        </p:nvSpPr>
        <p:spPr>
          <a:xfrm>
            <a:off x="4960975" y="2353900"/>
            <a:ext cx="3729300" cy="527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Times New Roman"/>
                <a:ea typeface="Times New Roman"/>
                <a:cs typeface="Times New Roman"/>
                <a:sym typeface="Times New Roman"/>
              </a:rPr>
              <a:t>Node “Add” added once to the graph definition</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8" name="Shape 798"/>
        <p:cNvGrpSpPr/>
        <p:nvPr/>
      </p:nvGrpSpPr>
      <p:grpSpPr>
        <a:xfrm>
          <a:off x="0" y="0"/>
          <a:ext cx="0" cy="0"/>
          <a:chOff x="0" y="0"/>
          <a:chExt cx="0" cy="0"/>
        </a:xfrm>
      </p:grpSpPr>
      <p:sp>
        <p:nvSpPr>
          <p:cNvPr id="799" name="Shape 79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tf.get_default_graph().as_graph_def()</a:t>
            </a:r>
            <a:endParaRPr b="1">
              <a:latin typeface="Georgia"/>
              <a:ea typeface="Georgia"/>
              <a:cs typeface="Georgia"/>
              <a:sym typeface="Georgia"/>
            </a:endParaRPr>
          </a:p>
        </p:txBody>
      </p:sp>
      <p:sp>
        <p:nvSpPr>
          <p:cNvPr id="800" name="Shape 800"/>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u="sng">
                <a:solidFill>
                  <a:srgbClr val="FFFFFF"/>
                </a:solidFill>
                <a:latin typeface="Georgia"/>
                <a:ea typeface="Georgia"/>
                <a:cs typeface="Georgia"/>
                <a:sym typeface="Georgia"/>
              </a:rPr>
              <a:t>Lazy</a:t>
            </a:r>
            <a:r>
              <a:rPr b="1" lang="en" u="sng">
                <a:solidFill>
                  <a:srgbClr val="FFFFFF"/>
                </a:solidFill>
                <a:latin typeface="Georgia"/>
                <a:ea typeface="Georgia"/>
                <a:cs typeface="Georgia"/>
                <a:sym typeface="Georgia"/>
              </a:rPr>
              <a:t> loading</a:t>
            </a:r>
            <a:endParaRPr b="1" u="sng">
              <a:solidFill>
                <a:srgbClr val="FFFFFF"/>
              </a:solidFill>
              <a:latin typeface="Georgia"/>
              <a:ea typeface="Georgia"/>
              <a:cs typeface="Georgia"/>
              <a:sym typeface="Georgia"/>
            </a:endParaRPr>
          </a:p>
          <a:p>
            <a:pPr indent="0" lvl="0" marL="0" rtl="0">
              <a:spcBef>
                <a:spcPts val="1600"/>
              </a:spcBef>
              <a:spcAft>
                <a:spcPts val="0"/>
              </a:spcAft>
              <a:buNone/>
            </a:pPr>
            <a:r>
              <a:rPr lang="en" sz="1400">
                <a:solidFill>
                  <a:srgbClr val="FFFFFF"/>
                </a:solidFill>
                <a:latin typeface="Consolas"/>
                <a:ea typeface="Consolas"/>
                <a:cs typeface="Consolas"/>
                <a:sym typeface="Consolas"/>
              </a:rPr>
              <a:t>node {</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  name: "Add_1"</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  op: "Add"</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  ...</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  }</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node {</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  name: "Add_10"</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  op: "Add"</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  ...</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a:t>
            </a:r>
            <a:endParaRPr sz="1400">
              <a:solidFill>
                <a:srgbClr val="FFFFFF"/>
              </a:solidFill>
              <a:latin typeface="Consolas"/>
              <a:ea typeface="Consolas"/>
              <a:cs typeface="Consolas"/>
              <a:sym typeface="Consolas"/>
            </a:endParaRPr>
          </a:p>
          <a:p>
            <a:pPr indent="0" lvl="0" marL="0" rtl="0">
              <a:spcBef>
                <a:spcPts val="0"/>
              </a:spcBef>
              <a:spcAft>
                <a:spcPts val="0"/>
              </a:spcAft>
              <a:buNone/>
            </a:pPr>
            <a:r>
              <a:t/>
            </a:r>
            <a:endParaRPr sz="900">
              <a:solidFill>
                <a:srgbClr val="FFFFFF"/>
              </a:solidFill>
              <a:latin typeface="Consolas"/>
              <a:ea typeface="Consolas"/>
              <a:cs typeface="Consolas"/>
              <a:sym typeface="Consolas"/>
            </a:endParaRPr>
          </a:p>
          <a:p>
            <a:pPr indent="0" lvl="0" marL="0" rtl="0">
              <a:spcBef>
                <a:spcPts val="0"/>
              </a:spcBef>
              <a:spcAft>
                <a:spcPts val="0"/>
              </a:spcAft>
              <a:buNone/>
            </a:pPr>
            <a:r>
              <a:t/>
            </a:r>
            <a:endParaRPr sz="900">
              <a:solidFill>
                <a:srgbClr val="FFFFFF"/>
              </a:solidFill>
              <a:latin typeface="Consolas"/>
              <a:ea typeface="Consolas"/>
              <a:cs typeface="Consolas"/>
              <a:sym typeface="Consolas"/>
            </a:endParaRPr>
          </a:p>
        </p:txBody>
      </p:sp>
      <p:sp>
        <p:nvSpPr>
          <p:cNvPr id="801" name="Shape 80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802" name="Shape 802"/>
          <p:cNvSpPr txBox="1"/>
          <p:nvPr/>
        </p:nvSpPr>
        <p:spPr>
          <a:xfrm>
            <a:off x="4960975" y="2353900"/>
            <a:ext cx="3729300" cy="1197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FFFFFF"/>
                </a:solidFill>
                <a:latin typeface="Times New Roman"/>
                <a:ea typeface="Times New Roman"/>
                <a:cs typeface="Times New Roman"/>
                <a:sym typeface="Times New Roman"/>
              </a:rPr>
              <a:t>Node “Add” added 10 times to the graph definition</a:t>
            </a:r>
            <a:endParaRPr>
              <a:solidFill>
                <a:srgbClr val="FFFFFF"/>
              </a:solidFill>
              <a:latin typeface="Times New Roman"/>
              <a:ea typeface="Times New Roman"/>
              <a:cs typeface="Times New Roman"/>
              <a:sym typeface="Times New Roman"/>
            </a:endParaRPr>
          </a:p>
          <a:p>
            <a:pPr indent="0" lvl="0" marL="0">
              <a:spcBef>
                <a:spcPts val="0"/>
              </a:spcBef>
              <a:spcAft>
                <a:spcPts val="0"/>
              </a:spcAft>
              <a:buNone/>
            </a:pPr>
            <a:r>
              <a:t/>
            </a:r>
            <a:endParaRPr>
              <a:solidFill>
                <a:srgbClr val="FFFFFF"/>
              </a:solidFill>
              <a:latin typeface="Times New Roman"/>
              <a:ea typeface="Times New Roman"/>
              <a:cs typeface="Times New Roman"/>
              <a:sym typeface="Times New Roman"/>
            </a:endParaRPr>
          </a:p>
          <a:p>
            <a:pPr indent="0" lvl="0" marL="0" rtl="0">
              <a:spcBef>
                <a:spcPts val="0"/>
              </a:spcBef>
              <a:spcAft>
                <a:spcPts val="0"/>
              </a:spcAft>
              <a:buNone/>
            </a:pPr>
            <a:r>
              <a:rPr lang="en">
                <a:solidFill>
                  <a:srgbClr val="FFFFFF"/>
                </a:solidFill>
                <a:latin typeface="Times New Roman"/>
                <a:ea typeface="Times New Roman"/>
                <a:cs typeface="Times New Roman"/>
                <a:sym typeface="Times New Roman"/>
              </a:rPr>
              <a:t>Or as many times as you want to compute z</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6" name="Shape 806"/>
        <p:cNvGrpSpPr/>
        <p:nvPr/>
      </p:nvGrpSpPr>
      <p:grpSpPr>
        <a:xfrm>
          <a:off x="0" y="0"/>
          <a:ext cx="0" cy="0"/>
          <a:chOff x="0" y="0"/>
          <a:chExt cx="0" cy="0"/>
        </a:xfrm>
      </p:grpSpPr>
      <p:sp>
        <p:nvSpPr>
          <p:cNvPr id="807" name="Shape 807"/>
          <p:cNvSpPr txBox="1"/>
          <p:nvPr>
            <p:ph type="title"/>
          </p:nvPr>
        </p:nvSpPr>
        <p:spPr>
          <a:xfrm>
            <a:off x="311700" y="2052225"/>
            <a:ext cx="8520600" cy="10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Imagine you want to compute an op</a:t>
            </a:r>
            <a:endParaRPr b="1">
              <a:latin typeface="Georgia"/>
              <a:ea typeface="Georgia"/>
              <a:cs typeface="Georgia"/>
              <a:sym typeface="Georgia"/>
            </a:endParaRPr>
          </a:p>
          <a:p>
            <a:pPr indent="0" lvl="0" marL="0" rtl="0" algn="ctr">
              <a:spcBef>
                <a:spcPts val="0"/>
              </a:spcBef>
              <a:spcAft>
                <a:spcPts val="0"/>
              </a:spcAft>
              <a:buNone/>
            </a:pPr>
            <a:r>
              <a:rPr b="1" lang="en">
                <a:latin typeface="Georgia"/>
                <a:ea typeface="Georgia"/>
                <a:cs typeface="Georgia"/>
                <a:sym typeface="Georgia"/>
              </a:rPr>
              <a:t>thousands, or millions of times!</a:t>
            </a:r>
            <a:endParaRPr b="1">
              <a:latin typeface="Georgia"/>
              <a:ea typeface="Georgia"/>
              <a:cs typeface="Georgia"/>
              <a:sym typeface="Georgia"/>
            </a:endParaRPr>
          </a:p>
        </p:txBody>
      </p:sp>
      <p:sp>
        <p:nvSpPr>
          <p:cNvPr id="808" name="Shape 80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2" name="Shape 812"/>
        <p:cNvGrpSpPr/>
        <p:nvPr/>
      </p:nvGrpSpPr>
      <p:grpSpPr>
        <a:xfrm>
          <a:off x="0" y="0"/>
          <a:ext cx="0" cy="0"/>
          <a:chOff x="0" y="0"/>
          <a:chExt cx="0" cy="0"/>
        </a:xfrm>
      </p:grpSpPr>
      <p:sp>
        <p:nvSpPr>
          <p:cNvPr id="813" name="Shape 813"/>
          <p:cNvSpPr txBox="1"/>
          <p:nvPr>
            <p:ph type="title"/>
          </p:nvPr>
        </p:nvSpPr>
        <p:spPr>
          <a:xfrm>
            <a:off x="311700" y="1764925"/>
            <a:ext cx="8520600" cy="10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Your graph gets bloated</a:t>
            </a:r>
            <a:endParaRPr b="1">
              <a:latin typeface="Georgia"/>
              <a:ea typeface="Georgia"/>
              <a:cs typeface="Georgia"/>
              <a:sym typeface="Georgia"/>
            </a:endParaRPr>
          </a:p>
          <a:p>
            <a:pPr indent="0" lvl="0" marL="0" rtl="0" algn="ctr">
              <a:spcBef>
                <a:spcPts val="0"/>
              </a:spcBef>
              <a:spcAft>
                <a:spcPts val="0"/>
              </a:spcAft>
              <a:buNone/>
            </a:pPr>
            <a:r>
              <a:rPr b="1" lang="en">
                <a:latin typeface="Georgia"/>
                <a:ea typeface="Georgia"/>
                <a:cs typeface="Georgia"/>
                <a:sym typeface="Georgia"/>
              </a:rPr>
              <a:t>Slow to load</a:t>
            </a:r>
            <a:endParaRPr b="1">
              <a:latin typeface="Georgia"/>
              <a:ea typeface="Georgia"/>
              <a:cs typeface="Georgia"/>
              <a:sym typeface="Georgia"/>
            </a:endParaRPr>
          </a:p>
          <a:p>
            <a:pPr indent="0" lvl="0" marL="0" rtl="0" algn="ctr">
              <a:spcBef>
                <a:spcPts val="0"/>
              </a:spcBef>
              <a:spcAft>
                <a:spcPts val="0"/>
              </a:spcAft>
              <a:buNone/>
            </a:pPr>
            <a:r>
              <a:rPr b="1" lang="en">
                <a:latin typeface="Georgia"/>
                <a:ea typeface="Georgia"/>
                <a:cs typeface="Georgia"/>
                <a:sym typeface="Georgia"/>
              </a:rPr>
              <a:t>Expensive to pass around</a:t>
            </a:r>
            <a:endParaRPr b="1">
              <a:latin typeface="Georgia"/>
              <a:ea typeface="Georgia"/>
              <a:cs typeface="Georgia"/>
              <a:sym typeface="Georgia"/>
            </a:endParaRPr>
          </a:p>
          <a:p>
            <a:pPr indent="0" lvl="0" marL="0" rtl="0" algn="ctr">
              <a:spcBef>
                <a:spcPts val="0"/>
              </a:spcBef>
              <a:spcAft>
                <a:spcPts val="0"/>
              </a:spcAft>
              <a:buNone/>
            </a:pPr>
            <a:r>
              <a:t/>
            </a:r>
            <a:endParaRPr b="1">
              <a:latin typeface="Georgia"/>
              <a:ea typeface="Georgia"/>
              <a:cs typeface="Georgia"/>
              <a:sym typeface="Georgia"/>
            </a:endParaRPr>
          </a:p>
        </p:txBody>
      </p:sp>
      <p:sp>
        <p:nvSpPr>
          <p:cNvPr id="814" name="Shape 8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