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2" r:id="rId4"/>
    <p:sldId id="275" r:id="rId5"/>
    <p:sldId id="272" r:id="rId6"/>
    <p:sldId id="263" r:id="rId7"/>
    <p:sldId id="264" r:id="rId8"/>
    <p:sldId id="274" r:id="rId9"/>
    <p:sldId id="276" r:id="rId10"/>
    <p:sldId id="265" r:id="rId11"/>
    <p:sldId id="266" r:id="rId12"/>
    <p:sldId id="267" r:id="rId13"/>
    <p:sldId id="273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60" autoAdjust="0"/>
  </p:normalViewPr>
  <p:slideViewPr>
    <p:cSldViewPr>
      <p:cViewPr varScale="1">
        <p:scale>
          <a:sx n="87" d="100"/>
          <a:sy n="87" d="100"/>
        </p:scale>
        <p:origin x="-389" y="-8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outlineViewPr>
    <p:cViewPr>
      <p:scale>
        <a:sx n="33" d="100"/>
        <a:sy n="33" d="100"/>
      </p:scale>
      <p:origin x="115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pPr/>
              <a:t>6/13/2018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/>
              <a:pPr/>
              <a:t>2018/6/4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848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pPr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92524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/>
              <a:pPr/>
              <a:t>2018/6/4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94485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/>
              <a:pPr/>
              <a:t>2018/6/4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82942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/>
              <a:pPr/>
              <a:t>2018/6/4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79464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/>
              <a:pPr/>
              <a:t>2018/6/4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94569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/>
              <a:pPr/>
              <a:t>2018/6/4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79778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/>
              <a:pPr/>
              <a:t>2018/6/4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86244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/>
              <a:pPr/>
              <a:t>2018/6/4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33622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/>
              <a:pPr/>
              <a:t>2018/6/4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55341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/>
              <a:pPr/>
              <a:t>2018/6/4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65848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/>
              <a:pPr/>
              <a:t>2018/6/4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319243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/>
              <a:pPr/>
              <a:t>2018/6/4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OO</a:t>
            </a:r>
            <a:r>
              <a:rPr lang="zh-CN" altLang="zh-CN" b="1" dirty="0"/>
              <a:t>刷单</a:t>
            </a:r>
            <a:r>
              <a:rPr lang="zh-CN" altLang="zh-CN" b="1" dirty="0" smtClean="0"/>
              <a:t>平台</a:t>
            </a:r>
            <a:endParaRPr lang="zh-CN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商业计划书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01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1804" y="476672"/>
            <a:ext cx="10081120" cy="6194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资金预算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8912807"/>
              </p:ext>
            </p:extLst>
          </p:nvPr>
        </p:nvGraphicFramePr>
        <p:xfrm>
          <a:off x="765820" y="1268760"/>
          <a:ext cx="9577064" cy="36709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82371"/>
                <a:gridCol w="1510289"/>
                <a:gridCol w="2226075"/>
                <a:gridCol w="1223792"/>
                <a:gridCol w="1137751"/>
                <a:gridCol w="1796786"/>
              </a:tblGrid>
              <a:tr h="312952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 smtClean="0">
                          <a:effectLst/>
                        </a:rPr>
                        <a:t>开发</a:t>
                      </a:r>
                      <a:r>
                        <a:rPr lang="zh-CN" sz="1400" kern="0" dirty="0">
                          <a:effectLst/>
                        </a:rPr>
                        <a:t>阶段</a:t>
                      </a:r>
                      <a:r>
                        <a:rPr lang="en-US" sz="1400" kern="0" dirty="0">
                          <a:effectLst/>
                        </a:rPr>
                        <a:t>(3</a:t>
                      </a:r>
                      <a:r>
                        <a:rPr lang="zh-CN" sz="1400" kern="0" dirty="0">
                          <a:effectLst/>
                        </a:rPr>
                        <a:t>个月</a:t>
                      </a:r>
                      <a:r>
                        <a:rPr lang="en-US" sz="1400" kern="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91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1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</a:rPr>
                        <a:t>费用</a:t>
                      </a:r>
                      <a:r>
                        <a:rPr lang="zh-CN" sz="1100" kern="0" dirty="0">
                          <a:effectLst/>
                        </a:rPr>
                        <a:t>开销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</a:rPr>
                        <a:t>工资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5</a:t>
                      </a:r>
                      <a:r>
                        <a:rPr lang="zh-CN" sz="1100" kern="0" dirty="0">
                          <a:effectLst/>
                        </a:rPr>
                        <a:t>险一金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</a:rPr>
                        <a:t>人数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</a:rPr>
                        <a:t>工时</a:t>
                      </a:r>
                      <a:r>
                        <a:rPr lang="zh-CN" sz="1100" kern="0" dirty="0">
                          <a:effectLst/>
                        </a:rPr>
                        <a:t>（月）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100" b="1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0" dirty="0" smtClean="0">
                          <a:effectLst/>
                        </a:rPr>
                        <a:t>合计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868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1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</a:rPr>
                        <a:t>美工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10000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3000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b="1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 smtClean="0">
                          <a:effectLst/>
                        </a:rPr>
                        <a:t>39000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212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IOS</a:t>
                      </a:r>
                      <a:r>
                        <a:rPr lang="zh-CN" sz="1100" kern="0" dirty="0">
                          <a:effectLst/>
                        </a:rPr>
                        <a:t>开发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15000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4500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100" b="1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0" dirty="0" smtClean="0">
                          <a:effectLst/>
                        </a:rPr>
                        <a:t>58500</a:t>
                      </a:r>
                      <a:endParaRPr lang="zh-CN" alt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868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Android</a:t>
                      </a:r>
                      <a:r>
                        <a:rPr lang="zh-CN" sz="1100" kern="0" dirty="0">
                          <a:effectLst/>
                        </a:rPr>
                        <a:t>开发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15000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4500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b="1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 smtClean="0">
                          <a:effectLst/>
                        </a:rPr>
                        <a:t>58500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868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1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</a:rPr>
                        <a:t>后台</a:t>
                      </a:r>
                      <a:r>
                        <a:rPr lang="zh-CN" sz="1100" kern="0" dirty="0">
                          <a:effectLst/>
                        </a:rPr>
                        <a:t>开发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15000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4500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b="1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 smtClean="0">
                          <a:effectLst/>
                        </a:rPr>
                        <a:t>58500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868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1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</a:rPr>
                        <a:t>项目</a:t>
                      </a:r>
                      <a:r>
                        <a:rPr lang="zh-CN" sz="1100" kern="0" dirty="0">
                          <a:effectLst/>
                        </a:rPr>
                        <a:t>经理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20000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6000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b="1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 smtClean="0">
                          <a:effectLst/>
                        </a:rPr>
                        <a:t>78000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103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1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</a:rPr>
                        <a:t>总计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b="1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 smtClean="0">
                          <a:effectLst/>
                        </a:rPr>
                        <a:t>292500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170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5820" y="476672"/>
            <a:ext cx="10009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资金预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算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硬件建设以及运维费用</a:t>
            </a:r>
            <a:endParaRPr lang="zh-CN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0245063"/>
              </p:ext>
            </p:extLst>
          </p:nvPr>
        </p:nvGraphicFramePr>
        <p:xfrm>
          <a:off x="909836" y="1412776"/>
          <a:ext cx="8856984" cy="453650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444975"/>
                <a:gridCol w="1412009"/>
              </a:tblGrid>
              <a:tr h="5376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硬件建设以及运维费用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98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费用开</a:t>
                      </a:r>
                      <a:r>
                        <a:rPr lang="zh-CN" sz="1100" kern="0" dirty="0" smtClean="0">
                          <a:effectLst/>
                        </a:rPr>
                        <a:t>销</a:t>
                      </a:r>
                      <a:r>
                        <a:rPr lang="zh-CN" altLang="en-US" sz="1100" kern="0" dirty="0" smtClean="0">
                          <a:effectLst/>
                        </a:rPr>
                        <a:t>类目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资金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98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服务器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10000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98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电脑</a:t>
                      </a:r>
                      <a:r>
                        <a:rPr lang="en-US" sz="1100" kern="0" dirty="0">
                          <a:effectLst/>
                        </a:rPr>
                        <a:t>(Windows)*2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10000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98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Mac*2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b="1" kern="0" dirty="0" smtClean="0">
                          <a:effectLst/>
                        </a:rPr>
                        <a:t>20000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98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其他软件费用（域名费用，</a:t>
                      </a:r>
                      <a:r>
                        <a:rPr lang="en-US" sz="1100" kern="0" dirty="0">
                          <a:effectLst/>
                        </a:rPr>
                        <a:t>IOS</a:t>
                      </a:r>
                      <a:r>
                        <a:rPr lang="zh-CN" sz="1100" kern="0" dirty="0">
                          <a:effectLst/>
                        </a:rPr>
                        <a:t>账号费用，公众号费用，短信费用等）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2000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98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合计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b="1" kern="0" dirty="0" smtClean="0">
                          <a:effectLst/>
                        </a:rPr>
                        <a:t>81000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98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Team</a:t>
                      </a:r>
                      <a:r>
                        <a:rPr lang="zh-CN" sz="1100" kern="0" dirty="0">
                          <a:effectLst/>
                        </a:rPr>
                        <a:t>运维费用根据开发人员费用每月所需资金（每月）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78000/</a:t>
                      </a:r>
                      <a:r>
                        <a:rPr lang="zh-CN" sz="1100" b="1" kern="0" dirty="0">
                          <a:effectLst/>
                        </a:rPr>
                        <a:t>月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98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办公环境月租费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b="1" kern="0" dirty="0" smtClean="0">
                          <a:effectLst/>
                        </a:rPr>
                        <a:t>10000</a:t>
                      </a:r>
                      <a:r>
                        <a:rPr lang="en-US" sz="1100" b="1" kern="0" dirty="0">
                          <a:effectLst/>
                        </a:rPr>
                        <a:t>/</a:t>
                      </a:r>
                      <a:r>
                        <a:rPr lang="zh-CN" sz="1100" b="1" kern="0" dirty="0">
                          <a:effectLst/>
                        </a:rPr>
                        <a:t>月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9133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8725444"/>
              </p:ext>
            </p:extLst>
          </p:nvPr>
        </p:nvGraphicFramePr>
        <p:xfrm>
          <a:off x="693812" y="1268760"/>
          <a:ext cx="8928991" cy="105612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83391"/>
                <a:gridCol w="1396244"/>
                <a:gridCol w="1396244"/>
                <a:gridCol w="2055556"/>
                <a:gridCol w="1405843"/>
                <a:gridCol w="991713"/>
              </a:tblGrid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1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</a:rPr>
                        <a:t>收入来源</a:t>
                      </a:r>
                      <a:endParaRPr lang="en-US" altLang="zh-CN" sz="1100" kern="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1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100" kern="0" dirty="0" smtClean="0">
                          <a:effectLst/>
                        </a:rPr>
                        <a:t>盈利（</a:t>
                      </a:r>
                      <a:r>
                        <a:rPr lang="zh-CN" altLang="en-US" sz="1100" kern="0" dirty="0" smtClean="0">
                          <a:effectLst/>
                        </a:rPr>
                        <a:t>月</a:t>
                      </a:r>
                      <a:r>
                        <a:rPr lang="zh-CN" altLang="zh-CN" sz="1100" kern="0" dirty="0" smtClean="0">
                          <a:effectLst/>
                        </a:rPr>
                        <a:t>）</a:t>
                      </a:r>
                      <a:endParaRPr lang="en-US" altLang="zh-CN" sz="1100" kern="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1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</a:rPr>
                        <a:t>预估</a:t>
                      </a:r>
                      <a:r>
                        <a:rPr lang="zh-CN" altLang="en-US" sz="1100" kern="0" dirty="0" smtClean="0">
                          <a:effectLst/>
                        </a:rPr>
                        <a:t>每天单数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1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</a:rPr>
                        <a:t>每</a:t>
                      </a:r>
                      <a:r>
                        <a:rPr lang="zh-CN" sz="1100" kern="0" dirty="0">
                          <a:effectLst/>
                        </a:rPr>
                        <a:t>单支付（商户支出）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1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</a:rPr>
                        <a:t>每</a:t>
                      </a:r>
                      <a:r>
                        <a:rPr lang="zh-CN" sz="1100" kern="0" dirty="0">
                          <a:effectLst/>
                        </a:rPr>
                        <a:t>单成本（给用户）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1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</a:rPr>
                        <a:t>毛</a:t>
                      </a:r>
                      <a:r>
                        <a:rPr lang="zh-CN" sz="1100" kern="0" dirty="0">
                          <a:effectLst/>
                        </a:rPr>
                        <a:t>利润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98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1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</a:rPr>
                        <a:t>用户</a:t>
                      </a:r>
                      <a:r>
                        <a:rPr lang="zh-CN" sz="1100" kern="0" dirty="0">
                          <a:effectLst/>
                        </a:rPr>
                        <a:t>每笔刷单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kern="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0" dirty="0" smtClean="0">
                          <a:effectLst/>
                        </a:rPr>
                        <a:t>150,000</a:t>
                      </a:r>
                      <a:endParaRPr lang="zh-CN" altLang="zh-CN" sz="1000" b="1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b="1" kern="0" dirty="0" smtClean="0">
                          <a:effectLst/>
                        </a:rPr>
                        <a:t>1000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20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15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49796" y="476672"/>
            <a:ext cx="936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盈利分析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保守预估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2950729"/>
              </p:ext>
            </p:extLst>
          </p:nvPr>
        </p:nvGraphicFramePr>
        <p:xfrm>
          <a:off x="693812" y="2747640"/>
          <a:ext cx="8125884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/>
                <a:gridCol w="3257016"/>
                <a:gridCol w="270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内部放广告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基于用户数量和行为获取盈利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0603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5010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844" y="1340768"/>
            <a:ext cx="9753600" cy="49034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产品概述：（前端）刷手</a:t>
            </a:r>
            <a:r>
              <a:rPr lang="en-US" altLang="zh-CN" dirty="0" smtClean="0"/>
              <a:t>APP+</a:t>
            </a:r>
            <a:r>
              <a:rPr lang="zh-CN" altLang="en-US" dirty="0" smtClean="0"/>
              <a:t>（后端）商户</a:t>
            </a:r>
            <a:endParaRPr lang="en-US" altLang="zh-CN" dirty="0" smtClean="0"/>
          </a:p>
          <a:p>
            <a:pPr marL="45720" indent="0">
              <a:lnSpc>
                <a:spcPts val="35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商户通过平台上架需要爆款或热点的商品。平台通过技术和互联网推广手段，吸引广大用户，为商户商品创建订单。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dirty="0"/>
              <a:t>平台特点概述：</a:t>
            </a:r>
            <a:endParaRPr lang="en-US" altLang="zh-CN" dirty="0"/>
          </a:p>
          <a:p>
            <a:pPr marL="45720" indent="0">
              <a:lnSpc>
                <a:spcPts val="26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平台为用户和商户建立起一座可以快速沟通的桥梁，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促使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用户快速便捷获得佣金收益，让其对刷单建立信任，增强粘附性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。同时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让商户更效率的完成目标。公司团队将通过技术手段对现有刷单业务进行半自动化改进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可选择性，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强现有流程，降低流程风险。借助互联网的爆发式特点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通过公众号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,PC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广告等多渠道推广，让更多用户快速建立与平台的联系，让新的商户快速入驻，达成刷单目标。平台预估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个月开发完成并上线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倚靠现有的资源平台的变现速率会非常值得期待。</a:t>
            </a:r>
            <a:endParaRPr 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280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市场概述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53852" y="1772816"/>
            <a:ext cx="90230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这是个电子商务时代，每个人都可以上网开店，每个中小型公司都可在各大平台开设自己的商铺，商品的品种，款式琳琅满目，花样繁多。由于互联网爆发性的强大特性，当一款商品成为某个平台的热点商品，其浏览量和交易量将大到不可想象。和传统线下行业形成的数量完全不是一个级别的。由此，一个热点商品对于一个公司带来的盈利将是相当可观的，可能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周热点商品的销量可以吃饱几个月普通商品的销量。所以从生意角度，大多数商户都愿意花</a:t>
            </a:r>
            <a:r>
              <a:rPr lang="zh-CN" altLang="zh-CN" sz="16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费</a:t>
            </a:r>
            <a:r>
              <a:rPr lang="zh-CN" altLang="en-US" sz="16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相当一部分</a:t>
            </a:r>
            <a:r>
              <a:rPr lang="zh-CN" altLang="zh-CN" sz="16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资</a:t>
            </a:r>
            <a:r>
              <a:rPr lang="zh-CN" altLang="zh-CN" sz="16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金</a:t>
            </a:r>
            <a:r>
              <a:rPr lang="zh-CN" altLang="en-US" sz="16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来保证自己的</a:t>
            </a:r>
            <a:r>
              <a:rPr lang="zh-CN" altLang="zh-CN" sz="16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商</a:t>
            </a:r>
            <a:r>
              <a:rPr lang="zh-CN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品在某些平台成为热点商品，或列入排行榜中</a:t>
            </a:r>
            <a:r>
              <a:rPr lang="zh-CN" altLang="zh-CN" sz="16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直接或间接地</a:t>
            </a:r>
            <a:r>
              <a:rPr lang="zh-CN" altLang="zh-CN" sz="16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</a:t>
            </a:r>
            <a:r>
              <a:rPr lang="zh-CN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获得更多的销售额。而正如之前所述，互联网的开放性，让这样的需求剧增。随之而来的就是一条可观的产业链</a:t>
            </a:r>
            <a:r>
              <a:rPr lang="zh-CN" altLang="zh-CN" sz="16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kern="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通过对现有市场的调查，市面上已经形成相当规模的，一个完整的服务产业链。</a:t>
            </a:r>
            <a:endParaRPr lang="zh-CN" altLang="zh-CN" sz="16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京东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6220" y="4941168"/>
            <a:ext cx="1261876" cy="1261876"/>
          </a:xfrm>
          <a:prstGeom prst="rect">
            <a:avLst/>
          </a:prstGeom>
        </p:spPr>
      </p:pic>
      <p:pic>
        <p:nvPicPr>
          <p:cNvPr id="6" name="图片 5" descr="淘宝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3852" y="4941168"/>
            <a:ext cx="1224136" cy="1224136"/>
          </a:xfrm>
          <a:prstGeom prst="rect">
            <a:avLst/>
          </a:prstGeom>
        </p:spPr>
      </p:pic>
      <p:pic>
        <p:nvPicPr>
          <p:cNvPr id="7" name="图片 6" descr="天猫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7988" y="4941168"/>
            <a:ext cx="2044499" cy="1224136"/>
          </a:xfrm>
          <a:prstGeom prst="rect">
            <a:avLst/>
          </a:prstGeom>
        </p:spPr>
      </p:pic>
      <p:pic>
        <p:nvPicPr>
          <p:cNvPr id="8" name="图片 7" descr="国美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62364" y="4941168"/>
            <a:ext cx="1584176" cy="1250665"/>
          </a:xfrm>
          <a:prstGeom prst="rect">
            <a:avLst/>
          </a:prstGeom>
        </p:spPr>
      </p:pic>
      <p:pic>
        <p:nvPicPr>
          <p:cNvPr id="9" name="图片 8" descr="拼多多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700" y="4941168"/>
            <a:ext cx="1958618" cy="1224136"/>
          </a:xfrm>
          <a:prstGeom prst="rect">
            <a:avLst/>
          </a:prstGeom>
        </p:spPr>
      </p:pic>
      <p:pic>
        <p:nvPicPr>
          <p:cNvPr id="11" name="图片 10" descr="唯品会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8548" y="4941168"/>
            <a:ext cx="1656184" cy="12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317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/>
          <a:lstStyle/>
          <a:p>
            <a:r>
              <a:rPr lang="zh-CN" altLang="en-US" dirty="0" smtClean="0"/>
              <a:t>服务对象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844" y="1124744"/>
            <a:ext cx="9753600" cy="1080120"/>
          </a:xfrm>
        </p:spPr>
        <p:txBody>
          <a:bodyPr/>
          <a:lstStyle/>
          <a:p>
            <a:r>
              <a:rPr lang="zh-CN" altLang="zh-CN" dirty="0"/>
              <a:t>服务对象</a:t>
            </a:r>
            <a:r>
              <a:rPr lang="en-US" altLang="zh-CN" dirty="0"/>
              <a:t>1</a:t>
            </a:r>
            <a:r>
              <a:rPr lang="zh-CN" altLang="zh-CN" dirty="0"/>
              <a:t>：提</a:t>
            </a:r>
            <a:r>
              <a:rPr lang="zh-CN" altLang="zh-CN" dirty="0" smtClean="0"/>
              <a:t>供</a:t>
            </a:r>
            <a:r>
              <a:rPr lang="zh-CN" altLang="en-US" dirty="0" smtClean="0"/>
              <a:t>需求</a:t>
            </a:r>
            <a:r>
              <a:rPr lang="zh-CN" altLang="zh-CN" dirty="0" smtClean="0">
                <a:solidFill>
                  <a:srgbClr val="0070C0"/>
                </a:solidFill>
              </a:rPr>
              <a:t>商户</a:t>
            </a:r>
            <a:r>
              <a:rPr lang="zh-CN" altLang="en-US" dirty="0" smtClean="0"/>
              <a:t>高精度私人订制后台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服务对象</a:t>
            </a:r>
            <a:r>
              <a:rPr lang="en-US" altLang="zh-CN" dirty="0"/>
              <a:t>2</a:t>
            </a:r>
            <a:r>
              <a:rPr lang="zh-CN" altLang="zh-CN" dirty="0"/>
              <a:t>：有闲暇时间，想</a:t>
            </a:r>
            <a:r>
              <a:rPr lang="zh-CN" altLang="zh-CN" dirty="0" smtClean="0"/>
              <a:t>每天</a:t>
            </a:r>
            <a:r>
              <a:rPr lang="zh-CN" altLang="en-US" dirty="0" smtClean="0"/>
              <a:t>增加收入</a:t>
            </a:r>
            <a:r>
              <a:rPr lang="zh-CN" altLang="zh-CN" dirty="0" smtClean="0"/>
              <a:t>的</a:t>
            </a:r>
            <a:r>
              <a:rPr lang="zh-CN" altLang="en-US" dirty="0">
                <a:solidFill>
                  <a:srgbClr val="0070C0"/>
                </a:solidFill>
              </a:rPr>
              <a:t>用</a:t>
            </a:r>
            <a:r>
              <a:rPr lang="zh-CN" altLang="zh-CN" dirty="0" smtClean="0">
                <a:solidFill>
                  <a:srgbClr val="0070C0"/>
                </a:solidFill>
              </a:rPr>
              <a:t>户</a:t>
            </a:r>
            <a:r>
              <a:rPr lang="zh-CN" altLang="en-US" dirty="0" smtClean="0">
                <a:solidFill>
                  <a:srgbClr val="0070C0"/>
                </a:solidFill>
              </a:rPr>
              <a:t>（非黑户）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4095" y="2282969"/>
            <a:ext cx="2235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cap="all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价值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09836" y="2850360"/>
            <a:ext cx="9753600" cy="396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ts val="960"/>
              </a:lnSpc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lnSpc>
                <a:spcPts val="960"/>
              </a:lnSpc>
              <a:buNone/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对于商户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</a:p>
          <a:p>
            <a:pPr>
              <a:lnSpc>
                <a:spcPts val="96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自助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架需求定制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96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高效的刷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96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高精度风险控制</a:t>
            </a:r>
          </a:p>
          <a:p>
            <a:pPr>
              <a:lnSpc>
                <a:spcPts val="96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真实透明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的交易过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程，交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易记录和结算记录实时查看</a:t>
            </a:r>
          </a:p>
          <a:p>
            <a:pPr marL="45720" indent="0">
              <a:lnSpc>
                <a:spcPts val="96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</a:p>
          <a:p>
            <a:pPr>
              <a:lnSpc>
                <a:spcPts val="96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全‘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零’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成本投入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96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实时佣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金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收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入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96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团队成员分润收入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96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平台推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奖励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52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828" y="1340768"/>
            <a:ext cx="10153128" cy="3600400"/>
          </a:xfrm>
        </p:spPr>
        <p:txBody>
          <a:bodyPr>
            <a:noAutofit/>
          </a:bodyPr>
          <a:lstStyle/>
          <a:p>
            <a:pPr lvl="0">
              <a:lnSpc>
                <a:spcPts val="35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实时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商户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增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商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品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时随地进行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下单操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，半自动辅助完成订单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订单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查询功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每笔订单交易都有详细的记录和追踪</a:t>
            </a:r>
            <a:b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结算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查询功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于每笔订单产生的佣金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可通过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实时查询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对账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账户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资金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户可通过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进行提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账等操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团队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功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自己团队成员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通过直接或间接的订单获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润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7.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推广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收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益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户都可通过分享功能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，并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相应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推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奖励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8.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功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时获取帮助，提出意见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5820" y="620688"/>
            <a:ext cx="7905598" cy="654967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产品功能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--- 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697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7828" y="1628800"/>
            <a:ext cx="10153128" cy="3240360"/>
          </a:xfrm>
        </p:spPr>
        <p:txBody>
          <a:bodyPr>
            <a:normAutofit fontScale="90000"/>
          </a:bodyPr>
          <a:lstStyle/>
          <a:p>
            <a:pPr lvl="0">
              <a:lnSpc>
                <a:spcPts val="3500"/>
              </a:lnSpc>
            </a:pPr>
            <a:r>
              <a:rPr lang="en-US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</a:t>
            </a:r>
            <a: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商户可免费入驻平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</a:t>
            </a:r>
            <a: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商户可自助上架自己的商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品</a:t>
            </a:r>
            <a: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商户</a:t>
            </a:r>
            <a: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可自助对某商品的刷单数量，进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高精度定制</a:t>
            </a:r>
            <a: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商品</a:t>
            </a:r>
            <a: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查询功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商</a:t>
            </a:r>
            <a: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户可以随时看到某个商品当前订单完成情况</a:t>
            </a:r>
            <a:b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资金</a:t>
            </a:r>
            <a: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管理功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商户在平台中的资金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做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充值、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功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</a:t>
            </a:r>
            <a:r>
              <a:rPr lang="zh-CN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时获取帮助，提出意</a:t>
            </a:r>
            <a:r>
              <a:rPr lang="zh-CN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见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实时反馈</a:t>
            </a:r>
            <a:r>
              <a:rPr lang="en-US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7. 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商户间推荐奖励：商户推荐二维码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693812" y="620688"/>
            <a:ext cx="7905598" cy="6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产品功能 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--- 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商户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42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812" y="684058"/>
            <a:ext cx="9001000" cy="619268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05780" y="0"/>
            <a:ext cx="9753600" cy="5486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产品</a:t>
            </a:r>
            <a:r>
              <a:rPr lang="zh-CN" altLang="en-US" sz="2800" dirty="0" smtClean="0"/>
              <a:t>流程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56092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项目核心竞争</a:t>
            </a:r>
            <a:r>
              <a:rPr lang="zh-CN" altLang="en-US" dirty="0" smtClean="0"/>
              <a:t>力（现有资源）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技术骨</a:t>
            </a:r>
            <a:r>
              <a:rPr lang="zh-CN" altLang="en-US" dirty="0" smtClean="0"/>
              <a:t>干团队</a:t>
            </a:r>
            <a:endParaRPr lang="en-US" altLang="zh-CN" dirty="0" smtClean="0"/>
          </a:p>
          <a:p>
            <a:r>
              <a:rPr lang="zh-CN" altLang="en-US" dirty="0" smtClean="0"/>
              <a:t>无极分润机制</a:t>
            </a:r>
            <a:endParaRPr lang="en-US" altLang="zh-CN" dirty="0" smtClean="0"/>
          </a:p>
          <a:p>
            <a:r>
              <a:rPr lang="zh-CN" altLang="en-US" dirty="0" smtClean="0"/>
              <a:t>互联网专业推广团队</a:t>
            </a:r>
            <a:endParaRPr lang="en-US" altLang="zh-CN" dirty="0" smtClean="0"/>
          </a:p>
          <a:p>
            <a:r>
              <a:rPr lang="zh-CN" altLang="en-US" dirty="0" smtClean="0"/>
              <a:t>需求商户（需要刷单的商家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功</a:t>
            </a:r>
            <a:r>
              <a:rPr lang="zh-CN" altLang="en-US" dirty="0" smtClean="0"/>
              <a:t>能实时开放更新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65820" y="188640"/>
            <a:ext cx="9753600" cy="77809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4183440"/>
              </p:ext>
            </p:extLst>
          </p:nvPr>
        </p:nvGraphicFramePr>
        <p:xfrm>
          <a:off x="909836" y="1124744"/>
          <a:ext cx="8048961" cy="309634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87175"/>
                <a:gridCol w="1532247"/>
                <a:gridCol w="4829539"/>
              </a:tblGrid>
              <a:tr h="3379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岗位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人数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职责描述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16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项目经理</a:t>
                      </a:r>
                      <a:r>
                        <a:rPr lang="en-US" sz="1050" kern="0">
                          <a:effectLst/>
                        </a:rPr>
                        <a:t>/</a:t>
                      </a:r>
                      <a:r>
                        <a:rPr lang="zh-CN" sz="1050" kern="0">
                          <a:effectLst/>
                        </a:rPr>
                        <a:t>架构师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对整个项目把控，设计，团队管理，开发计划安排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16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美工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界面设计，素材制作美化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16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IOS </a:t>
                      </a:r>
                      <a:r>
                        <a:rPr lang="zh-CN" sz="1100" kern="0">
                          <a:effectLst/>
                        </a:rPr>
                        <a:t>开发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IOS </a:t>
                      </a:r>
                      <a:r>
                        <a:rPr lang="zh-CN" sz="1100" kern="0">
                          <a:effectLst/>
                        </a:rPr>
                        <a:t>产品的开发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16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Android </a:t>
                      </a:r>
                      <a:r>
                        <a:rPr lang="zh-CN" sz="1100" kern="0">
                          <a:effectLst/>
                        </a:rPr>
                        <a:t>开发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Android </a:t>
                      </a:r>
                      <a:r>
                        <a:rPr lang="zh-CN" sz="1100" kern="0">
                          <a:effectLst/>
                        </a:rPr>
                        <a:t>产品的开发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16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.net </a:t>
                      </a:r>
                      <a:r>
                        <a:rPr lang="zh-CN" sz="1100" kern="0">
                          <a:effectLst/>
                        </a:rPr>
                        <a:t>开发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产品后台的相关开发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7051045"/>
              </p:ext>
            </p:extLst>
          </p:nvPr>
        </p:nvGraphicFramePr>
        <p:xfrm>
          <a:off x="909836" y="4941168"/>
          <a:ext cx="8064896" cy="15875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337435"/>
                <a:gridCol w="2415093"/>
                <a:gridCol w="3312368"/>
              </a:tblGrid>
              <a:tr h="317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chemeClr val="tx1"/>
                          </a:solidFill>
                          <a:effectLst/>
                        </a:rPr>
                        <a:t>项目进场顺序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chemeClr val="tx1"/>
                          </a:solidFill>
                          <a:effectLst/>
                        </a:rPr>
                        <a:t>美工先进场配合现有团队做设计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sz="11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进场</a:t>
                      </a: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zh-CN" sz="11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进场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后台进场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1477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1282</Words>
  <Application>Microsoft Office PowerPoint</Application>
  <PresentationFormat>自定义</PresentationFormat>
  <Paragraphs>202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Continental_Asia_16x9</vt:lpstr>
      <vt:lpstr>OO刷单平台</vt:lpstr>
      <vt:lpstr>项目简介</vt:lpstr>
      <vt:lpstr>市场概述</vt:lpstr>
      <vt:lpstr>服务对象</vt:lpstr>
      <vt:lpstr>1. 实时获取商户新增商品的任务信息 2. 随时随地进行下单操作，半自动辅助完成订单 3. 订单查询功能：对每笔订单交易都有详细的记录和追踪 4. 结算查询功能：对于每笔订单产生的佣金,可通过app实时查询对账。 5. 账户资金功能：用户可通过APP进行提现、转账等操作 6. 团队功能：开发自己团队成员，通过直接或间接的订单获取分润 7. 推广收益：用户都可通过分享功能，并获取相应 的推广奖励 8. 反馈功能：随时获取帮助，提出意见</vt:lpstr>
      <vt:lpstr>1. 新商户可免费入驻平台 2. 新商户可自助上架自己的商品 3. 商户可自助对某商品的刷单数量，进行高精度定制 4. 商品查询功能：商户可以随时看到某个商品当前订单完成情况 5. 资金管理功能：对商户在平台中的资金做充值、查询以及管理 6. 反馈功能：随时获取帮助，提出意见实时反馈 7. 商户间推荐奖励：商户推荐二维码 </vt:lpstr>
      <vt:lpstr>产品流程</vt:lpstr>
      <vt:lpstr>项目核心竞争力（现有资源）</vt:lpstr>
      <vt:lpstr>团队 </vt:lpstr>
      <vt:lpstr>资金预算 — 开发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2018-06-04T02:03:15Z</dcterms:created>
  <dcterms:modified xsi:type="dcterms:W3CDTF">2018-06-13T05:19:37Z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