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8" r:id="rId3"/>
    <p:sldId id="277" r:id="rId4"/>
    <p:sldId id="257" r:id="rId5"/>
    <p:sldId id="259" r:id="rId6"/>
    <p:sldId id="260" r:id="rId7"/>
    <p:sldId id="267" r:id="rId8"/>
    <p:sldId id="268" r:id="rId9"/>
    <p:sldId id="270" r:id="rId10"/>
    <p:sldId id="281" r:id="rId11"/>
    <p:sldId id="285" r:id="rId12"/>
    <p:sldId id="282" r:id="rId13"/>
    <p:sldId id="283" r:id="rId14"/>
    <p:sldId id="284" r:id="rId15"/>
    <p:sldId id="286"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14" d="100"/>
          <a:sy n="114" d="100"/>
        </p:scale>
        <p:origin x="3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4445D3-9A8E-4FD7-8D4B-E8CDD4D29C81}"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D7FA6-EF11-4C94-828A-765D8613FF53}" type="slidenum">
              <a:rPr lang="en-US" smtClean="0"/>
              <a:t>‹#›</a:t>
            </a:fld>
            <a:endParaRPr lang="en-US"/>
          </a:p>
        </p:txBody>
      </p:sp>
    </p:spTree>
    <p:extLst>
      <p:ext uri="{BB962C8B-B14F-4D97-AF65-F5344CB8AC3E}">
        <p14:creationId xmlns:p14="http://schemas.microsoft.com/office/powerpoint/2010/main" val="279734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A08FF03-F5B3-4E40-8E70-A98DA8B2E39E}"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C3DDB-E788-48EA-9FE3-60A9CFA7DDF3}" type="slidenum">
              <a:rPr lang="en-US" smtClean="0"/>
              <a:t>‹#›</a:t>
            </a:fld>
            <a:endParaRPr lang="en-US"/>
          </a:p>
        </p:txBody>
      </p:sp>
    </p:spTree>
    <p:extLst>
      <p:ext uri="{BB962C8B-B14F-4D97-AF65-F5344CB8AC3E}">
        <p14:creationId xmlns:p14="http://schemas.microsoft.com/office/powerpoint/2010/main" val="2932565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F72D55-466C-4FFA-8F33-3A6F74430458}"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C3DDB-E788-48EA-9FE3-60A9CFA7DDF3}" type="slidenum">
              <a:rPr lang="en-US" smtClean="0"/>
              <a:t>‹#›</a:t>
            </a:fld>
            <a:endParaRPr lang="en-US"/>
          </a:p>
        </p:txBody>
      </p:sp>
    </p:spTree>
    <p:extLst>
      <p:ext uri="{BB962C8B-B14F-4D97-AF65-F5344CB8AC3E}">
        <p14:creationId xmlns:p14="http://schemas.microsoft.com/office/powerpoint/2010/main" val="2953950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FBF53F-26AE-4CD6-A589-D77793BBB2D5}"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C3DDB-E788-48EA-9FE3-60A9CFA7DDF3}" type="slidenum">
              <a:rPr lang="en-US" smtClean="0"/>
              <a:t>‹#›</a:t>
            </a:fld>
            <a:endParaRPr lang="en-US"/>
          </a:p>
        </p:txBody>
      </p:sp>
    </p:spTree>
    <p:extLst>
      <p:ext uri="{BB962C8B-B14F-4D97-AF65-F5344CB8AC3E}">
        <p14:creationId xmlns:p14="http://schemas.microsoft.com/office/powerpoint/2010/main" val="67504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E6AB60-4225-4A3C-9614-2387E8C93CFE}"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C3DDB-E788-48EA-9FE3-60A9CFA7DDF3}" type="slidenum">
              <a:rPr lang="en-US" smtClean="0"/>
              <a:t>‹#›</a:t>
            </a:fld>
            <a:endParaRPr lang="en-US"/>
          </a:p>
        </p:txBody>
      </p:sp>
    </p:spTree>
    <p:extLst>
      <p:ext uri="{BB962C8B-B14F-4D97-AF65-F5344CB8AC3E}">
        <p14:creationId xmlns:p14="http://schemas.microsoft.com/office/powerpoint/2010/main" val="191351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ACA115-9EB4-4777-94F0-386314DA60E3}"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C3DDB-E788-48EA-9FE3-60A9CFA7DDF3}" type="slidenum">
              <a:rPr lang="en-US" smtClean="0"/>
              <a:t>‹#›</a:t>
            </a:fld>
            <a:endParaRPr lang="en-US"/>
          </a:p>
        </p:txBody>
      </p:sp>
    </p:spTree>
    <p:extLst>
      <p:ext uri="{BB962C8B-B14F-4D97-AF65-F5344CB8AC3E}">
        <p14:creationId xmlns:p14="http://schemas.microsoft.com/office/powerpoint/2010/main" val="3201113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CFB9D0-EF8A-4BDA-B283-CA90FAE65670}" type="datetime1">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AC3DDB-E788-48EA-9FE3-60A9CFA7DDF3}" type="slidenum">
              <a:rPr lang="en-US" smtClean="0"/>
              <a:t>‹#›</a:t>
            </a:fld>
            <a:endParaRPr lang="en-US"/>
          </a:p>
        </p:txBody>
      </p:sp>
    </p:spTree>
    <p:extLst>
      <p:ext uri="{BB962C8B-B14F-4D97-AF65-F5344CB8AC3E}">
        <p14:creationId xmlns:p14="http://schemas.microsoft.com/office/powerpoint/2010/main" val="168813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979EA0-66D8-4BE9-9EE2-8892159EDBB5}" type="datetime1">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AC3DDB-E788-48EA-9FE3-60A9CFA7DDF3}" type="slidenum">
              <a:rPr lang="en-US" smtClean="0"/>
              <a:t>‹#›</a:t>
            </a:fld>
            <a:endParaRPr lang="en-US"/>
          </a:p>
        </p:txBody>
      </p:sp>
    </p:spTree>
    <p:extLst>
      <p:ext uri="{BB962C8B-B14F-4D97-AF65-F5344CB8AC3E}">
        <p14:creationId xmlns:p14="http://schemas.microsoft.com/office/powerpoint/2010/main" val="170504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4D53AD-0BA3-4A59-9FE3-C5EF0C40D41C}" type="datetime1">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AC3DDB-E788-48EA-9FE3-60A9CFA7DDF3}" type="slidenum">
              <a:rPr lang="en-US" smtClean="0"/>
              <a:t>‹#›</a:t>
            </a:fld>
            <a:endParaRPr lang="en-US"/>
          </a:p>
        </p:txBody>
      </p:sp>
    </p:spTree>
    <p:extLst>
      <p:ext uri="{BB962C8B-B14F-4D97-AF65-F5344CB8AC3E}">
        <p14:creationId xmlns:p14="http://schemas.microsoft.com/office/powerpoint/2010/main" val="3181787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796D71-A2D2-42C4-A439-DA5C13E0DA26}" type="datetime1">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AC3DDB-E788-48EA-9FE3-60A9CFA7DDF3}" type="slidenum">
              <a:rPr lang="en-US" smtClean="0"/>
              <a:t>‹#›</a:t>
            </a:fld>
            <a:endParaRPr lang="en-US"/>
          </a:p>
        </p:txBody>
      </p:sp>
    </p:spTree>
    <p:extLst>
      <p:ext uri="{BB962C8B-B14F-4D97-AF65-F5344CB8AC3E}">
        <p14:creationId xmlns:p14="http://schemas.microsoft.com/office/powerpoint/2010/main" val="149154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9038F0-0D5A-4A25-B21E-E0100B97183E}" type="datetime1">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AC3DDB-E788-48EA-9FE3-60A9CFA7DDF3}" type="slidenum">
              <a:rPr lang="en-US" smtClean="0"/>
              <a:t>‹#›</a:t>
            </a:fld>
            <a:endParaRPr lang="en-US"/>
          </a:p>
        </p:txBody>
      </p:sp>
    </p:spTree>
    <p:extLst>
      <p:ext uri="{BB962C8B-B14F-4D97-AF65-F5344CB8AC3E}">
        <p14:creationId xmlns:p14="http://schemas.microsoft.com/office/powerpoint/2010/main" val="181666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645892-E030-41DF-8A55-611298D0AFDF}" type="datetime1">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AC3DDB-E788-48EA-9FE3-60A9CFA7DDF3}" type="slidenum">
              <a:rPr lang="en-US" smtClean="0"/>
              <a:t>‹#›</a:t>
            </a:fld>
            <a:endParaRPr lang="en-US"/>
          </a:p>
        </p:txBody>
      </p:sp>
    </p:spTree>
    <p:extLst>
      <p:ext uri="{BB962C8B-B14F-4D97-AF65-F5344CB8AC3E}">
        <p14:creationId xmlns:p14="http://schemas.microsoft.com/office/powerpoint/2010/main" val="3118528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2028A-36F2-4AF5-ABEB-22BA53F9A2E0}" type="datetime1">
              <a:rPr lang="en-US" smtClean="0"/>
              <a:t>1/27/2021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AC3DDB-E788-48EA-9FE3-60A9CFA7DDF3}" type="slidenum">
              <a:rPr lang="en-US" smtClean="0"/>
              <a:t>‹#›</a:t>
            </a:fld>
            <a:endParaRPr lang="en-US"/>
          </a:p>
        </p:txBody>
      </p:sp>
    </p:spTree>
    <p:extLst>
      <p:ext uri="{BB962C8B-B14F-4D97-AF65-F5344CB8AC3E}">
        <p14:creationId xmlns:p14="http://schemas.microsoft.com/office/powerpoint/2010/main" val="3307357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Operation Manual for </a:t>
            </a:r>
            <a:r>
              <a:rPr lang="en-US" dirty="0" err="1"/>
              <a:t>imToolBox</a:t>
            </a:r>
            <a:r>
              <a:rPr lang="en-US" dirty="0"/>
              <a:t> (v1.5.1)</a:t>
            </a:r>
          </a:p>
        </p:txBody>
      </p:sp>
      <p:sp>
        <p:nvSpPr>
          <p:cNvPr id="3" name="Subtitle 2"/>
          <p:cNvSpPr>
            <a:spLocks noGrp="1"/>
          </p:cNvSpPr>
          <p:nvPr>
            <p:ph type="subTitle" idx="1"/>
          </p:nvPr>
        </p:nvSpPr>
        <p:spPr/>
        <p:txBody>
          <a:bodyPr>
            <a:normAutofit/>
          </a:bodyPr>
          <a:lstStyle/>
          <a:p>
            <a:endParaRPr lang="en-US" dirty="0"/>
          </a:p>
          <a:p>
            <a:endParaRPr lang="en-US" dirty="0"/>
          </a:p>
          <a:p>
            <a:r>
              <a:rPr lang="en-US" dirty="0"/>
              <a:t>Renliang Yuan</a:t>
            </a:r>
          </a:p>
        </p:txBody>
      </p:sp>
    </p:spTree>
    <p:extLst>
      <p:ext uri="{BB962C8B-B14F-4D97-AF65-F5344CB8AC3E}">
        <p14:creationId xmlns:p14="http://schemas.microsoft.com/office/powerpoint/2010/main" val="1894475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 y="128016"/>
            <a:ext cx="5979604" cy="830997"/>
          </a:xfrm>
          <a:prstGeom prst="rect">
            <a:avLst/>
          </a:prstGeom>
          <a:noFill/>
        </p:spPr>
        <p:txBody>
          <a:bodyPr wrap="square" rtlCol="0">
            <a:spAutoFit/>
          </a:bodyPr>
          <a:lstStyle/>
          <a:p>
            <a:r>
              <a:rPr lang="en-US" sz="2400" dirty="0"/>
              <a:t>4 Basic analysis of scanning diffraction</a:t>
            </a:r>
          </a:p>
          <a:p>
            <a:r>
              <a:rPr lang="en-US" sz="2400" dirty="0"/>
              <a:t>4.1 Virtual annular dark field (VADF) image </a:t>
            </a:r>
          </a:p>
        </p:txBody>
      </p:sp>
      <p:sp>
        <p:nvSpPr>
          <p:cNvPr id="3" name="TextBox 2"/>
          <p:cNvSpPr txBox="1"/>
          <p:nvPr/>
        </p:nvSpPr>
        <p:spPr>
          <a:xfrm>
            <a:off x="365188" y="1258128"/>
            <a:ext cx="669398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Menu -&gt; SEND -&gt; ADF to open </a:t>
            </a:r>
            <a:r>
              <a:rPr lang="en-US" dirty="0" err="1"/>
              <a:t>virtualADF</a:t>
            </a:r>
            <a:r>
              <a:rPr lang="en-US" dirty="0"/>
              <a:t> window</a:t>
            </a:r>
          </a:p>
          <a:p>
            <a:pPr marL="285750" indent="-285750">
              <a:buFont typeface="Arial" panose="020B0604020202020204" pitchFamily="34" charset="0"/>
              <a:buChar char="•"/>
            </a:pPr>
            <a:r>
              <a:rPr lang="en-US" dirty="0"/>
              <a:t>Update figure to operate as shown in 3.1. It must be an image stack.</a:t>
            </a:r>
          </a:p>
          <a:p>
            <a:pPr marL="285750" indent="-285750">
              <a:buFont typeface="Arial" panose="020B0604020202020204" pitchFamily="34" charset="0"/>
              <a:buChar char="•"/>
            </a:pPr>
            <a:r>
              <a:rPr lang="en-US" dirty="0"/>
              <a:t>Determine the size of final VADF image by typing the pixel number of each dimension as Scan X and Scan Y.</a:t>
            </a:r>
          </a:p>
          <a:p>
            <a:pPr marL="285750" indent="-285750">
              <a:buFont typeface="Arial" panose="020B0604020202020204" pitchFamily="34" charset="0"/>
              <a:buChar char="•"/>
            </a:pPr>
            <a:r>
              <a:rPr lang="en-US" dirty="0"/>
              <a:t>If only part of the image stack is needed, type in the start and end frame. The start frame will be the first pixel in the VADF image.</a:t>
            </a:r>
          </a:p>
          <a:p>
            <a:pPr marL="285750" indent="-285750">
              <a:buFont typeface="Arial" panose="020B0604020202020204" pitchFamily="34" charset="0"/>
              <a:buChar char="•"/>
            </a:pPr>
            <a:r>
              <a:rPr lang="en-US" dirty="0"/>
              <a:t>Determine the center of VADF detector by clicking ‘Select’ button in Annular Detector Setting panel. Your mouse will become a crosshair. Single click the image where the desired center locates and press Enter. If needed, modify the numbers in X and Y coordinates to adjust position precisely.</a:t>
            </a:r>
          </a:p>
          <a:p>
            <a:pPr marL="285750" indent="-285750">
              <a:buFont typeface="Arial" panose="020B0604020202020204" pitchFamily="34" charset="0"/>
              <a:buChar char="•"/>
            </a:pPr>
            <a:r>
              <a:rPr lang="en-US" dirty="0"/>
              <a:t>Type in the pixel number of inner radius and outer radius of VADF detector. Use arrow buttons on left and right to decrease or increase.</a:t>
            </a:r>
          </a:p>
          <a:p>
            <a:pPr marL="285750" indent="-285750">
              <a:buFont typeface="Arial" panose="020B0604020202020204" pitchFamily="34" charset="0"/>
              <a:buChar char="•"/>
            </a:pPr>
            <a:r>
              <a:rPr lang="en-US" dirty="0"/>
              <a:t>Click ‘Generate’ button to generate VADF image using the settings above.</a:t>
            </a:r>
          </a:p>
        </p:txBody>
      </p:sp>
      <p:sp>
        <p:nvSpPr>
          <p:cNvPr id="8" name="Slide Number Placeholder 7">
            <a:extLst>
              <a:ext uri="{FF2B5EF4-FFF2-40B4-BE49-F238E27FC236}">
                <a16:creationId xmlns:a16="http://schemas.microsoft.com/office/drawing/2014/main" id="{DEAADE4D-59F5-42A3-A918-E6D124371931}"/>
              </a:ext>
            </a:extLst>
          </p:cNvPr>
          <p:cNvSpPr>
            <a:spLocks noGrp="1"/>
          </p:cNvSpPr>
          <p:nvPr>
            <p:ph type="sldNum" sz="quarter" idx="12"/>
          </p:nvPr>
        </p:nvSpPr>
        <p:spPr/>
        <p:txBody>
          <a:bodyPr/>
          <a:lstStyle/>
          <a:p>
            <a:fld id="{C4AC3DDB-E788-48EA-9FE3-60A9CFA7DDF3}" type="slidenum">
              <a:rPr lang="en-US" smtClean="0"/>
              <a:t>10</a:t>
            </a:fld>
            <a:endParaRPr lang="en-US"/>
          </a:p>
        </p:txBody>
      </p:sp>
      <p:pic>
        <p:nvPicPr>
          <p:cNvPr id="2" name="Picture 1"/>
          <p:cNvPicPr>
            <a:picLocks noChangeAspect="1"/>
          </p:cNvPicPr>
          <p:nvPr/>
        </p:nvPicPr>
        <p:blipFill>
          <a:blip r:embed="rId2"/>
          <a:stretch>
            <a:fillRect/>
          </a:stretch>
        </p:blipFill>
        <p:spPr>
          <a:xfrm>
            <a:off x="7903273" y="461010"/>
            <a:ext cx="1762125" cy="1181100"/>
          </a:xfrm>
          <a:prstGeom prst="rect">
            <a:avLst/>
          </a:prstGeom>
        </p:spPr>
      </p:pic>
      <p:pic>
        <p:nvPicPr>
          <p:cNvPr id="5" name="Picture 4"/>
          <p:cNvPicPr>
            <a:picLocks noChangeAspect="1"/>
          </p:cNvPicPr>
          <p:nvPr/>
        </p:nvPicPr>
        <p:blipFill>
          <a:blip r:embed="rId3"/>
          <a:stretch>
            <a:fillRect/>
          </a:stretch>
        </p:blipFill>
        <p:spPr>
          <a:xfrm>
            <a:off x="7584288" y="1837946"/>
            <a:ext cx="3514725" cy="4181475"/>
          </a:xfrm>
          <a:prstGeom prst="rect">
            <a:avLst/>
          </a:prstGeom>
        </p:spPr>
      </p:pic>
      <p:sp>
        <p:nvSpPr>
          <p:cNvPr id="7" name="TextBox 6">
            <a:extLst>
              <a:ext uri="{FF2B5EF4-FFF2-40B4-BE49-F238E27FC236}">
                <a16:creationId xmlns:a16="http://schemas.microsoft.com/office/drawing/2014/main" id="{BC50AB8E-0254-45B2-961A-1D69C73A4BD3}"/>
              </a:ext>
            </a:extLst>
          </p:cNvPr>
          <p:cNvSpPr txBox="1"/>
          <p:nvPr/>
        </p:nvSpPr>
        <p:spPr>
          <a:xfrm>
            <a:off x="0" y="6567586"/>
            <a:ext cx="1343253" cy="307777"/>
          </a:xfrm>
          <a:prstGeom prst="rect">
            <a:avLst/>
          </a:prstGeom>
          <a:solidFill>
            <a:srgbClr val="FFFF00"/>
          </a:solidFill>
        </p:spPr>
        <p:txBody>
          <a:bodyPr wrap="none" rtlCol="0">
            <a:spAutoFit/>
          </a:bodyPr>
          <a:lstStyle/>
          <a:p>
            <a:r>
              <a:rPr lang="en-US" sz="1400" dirty="0"/>
              <a:t>Updated in v1.5</a:t>
            </a:r>
          </a:p>
        </p:txBody>
      </p:sp>
    </p:spTree>
    <p:extLst>
      <p:ext uri="{BB962C8B-B14F-4D97-AF65-F5344CB8AC3E}">
        <p14:creationId xmlns:p14="http://schemas.microsoft.com/office/powerpoint/2010/main" val="265887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 y="128016"/>
            <a:ext cx="5979604" cy="461665"/>
          </a:xfrm>
          <a:prstGeom prst="rect">
            <a:avLst/>
          </a:prstGeom>
          <a:noFill/>
        </p:spPr>
        <p:txBody>
          <a:bodyPr wrap="square" rtlCol="0">
            <a:spAutoFit/>
          </a:bodyPr>
          <a:lstStyle/>
          <a:p>
            <a:r>
              <a:rPr lang="en-US" sz="2400" dirty="0"/>
              <a:t>5 Strain analysis of scanning diffraction</a:t>
            </a:r>
          </a:p>
        </p:txBody>
      </p:sp>
      <p:sp>
        <p:nvSpPr>
          <p:cNvPr id="8" name="Slide Number Placeholder 7">
            <a:extLst>
              <a:ext uri="{FF2B5EF4-FFF2-40B4-BE49-F238E27FC236}">
                <a16:creationId xmlns:a16="http://schemas.microsoft.com/office/drawing/2014/main" id="{DEAADE4D-59F5-42A3-A918-E6D124371931}"/>
              </a:ext>
            </a:extLst>
          </p:cNvPr>
          <p:cNvSpPr>
            <a:spLocks noGrp="1"/>
          </p:cNvSpPr>
          <p:nvPr>
            <p:ph type="sldNum" sz="quarter" idx="12"/>
          </p:nvPr>
        </p:nvSpPr>
        <p:spPr/>
        <p:txBody>
          <a:bodyPr/>
          <a:lstStyle/>
          <a:p>
            <a:fld id="{C4AC3DDB-E788-48EA-9FE3-60A9CFA7DDF3}" type="slidenum">
              <a:rPr lang="en-US" smtClean="0"/>
              <a:t>11</a:t>
            </a:fld>
            <a:endParaRPr lang="en-US"/>
          </a:p>
        </p:txBody>
      </p:sp>
      <p:pic>
        <p:nvPicPr>
          <p:cNvPr id="2" name="Picture 1"/>
          <p:cNvPicPr>
            <a:picLocks noChangeAspect="1"/>
          </p:cNvPicPr>
          <p:nvPr/>
        </p:nvPicPr>
        <p:blipFill>
          <a:blip r:embed="rId2"/>
          <a:stretch>
            <a:fillRect/>
          </a:stretch>
        </p:blipFill>
        <p:spPr>
          <a:xfrm>
            <a:off x="8056816" y="731520"/>
            <a:ext cx="3205201" cy="5342001"/>
          </a:xfrm>
          <a:prstGeom prst="rect">
            <a:avLst/>
          </a:prstGeom>
        </p:spPr>
      </p:pic>
      <p:sp>
        <p:nvSpPr>
          <p:cNvPr id="5" name="TextBox 4"/>
          <p:cNvSpPr txBox="1"/>
          <p:nvPr/>
        </p:nvSpPr>
        <p:spPr>
          <a:xfrm>
            <a:off x="365188" y="1258128"/>
            <a:ext cx="669398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Menu -&gt; Strain Analysis -&gt; Strain to open Strain Analysis window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Select the figure to operate by selecting the image window first and clicking ‘Update’. All operation below will only apply to this ‘Figure to operate’.</a:t>
            </a:r>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BC50AB8E-0254-45B2-961A-1D69C73A4BD3}"/>
              </a:ext>
            </a:extLst>
          </p:cNvPr>
          <p:cNvSpPr txBox="1"/>
          <p:nvPr/>
        </p:nvSpPr>
        <p:spPr>
          <a:xfrm>
            <a:off x="0" y="6567586"/>
            <a:ext cx="1343253" cy="307777"/>
          </a:xfrm>
          <a:prstGeom prst="rect">
            <a:avLst/>
          </a:prstGeom>
          <a:solidFill>
            <a:srgbClr val="FFFF00"/>
          </a:solidFill>
        </p:spPr>
        <p:txBody>
          <a:bodyPr wrap="none" rtlCol="0">
            <a:spAutoFit/>
          </a:bodyPr>
          <a:lstStyle/>
          <a:p>
            <a:r>
              <a:rPr lang="en-US" sz="1400" dirty="0"/>
              <a:t>Updated in v1.5</a:t>
            </a:r>
          </a:p>
        </p:txBody>
      </p:sp>
    </p:spTree>
    <p:extLst>
      <p:ext uri="{BB962C8B-B14F-4D97-AF65-F5344CB8AC3E}">
        <p14:creationId xmlns:p14="http://schemas.microsoft.com/office/powerpoint/2010/main" val="3010383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7343969" y="1609344"/>
            <a:ext cx="2355415" cy="3947350"/>
          </a:xfrm>
          <a:prstGeom prst="rect">
            <a:avLst/>
          </a:prstGeom>
        </p:spPr>
      </p:pic>
      <p:sp>
        <p:nvSpPr>
          <p:cNvPr id="4" name="TextBox 3"/>
          <p:cNvSpPr txBox="1"/>
          <p:nvPr/>
        </p:nvSpPr>
        <p:spPr>
          <a:xfrm>
            <a:off x="137160" y="128016"/>
            <a:ext cx="5979604" cy="830997"/>
          </a:xfrm>
          <a:prstGeom prst="rect">
            <a:avLst/>
          </a:prstGeom>
          <a:noFill/>
        </p:spPr>
        <p:txBody>
          <a:bodyPr wrap="square" rtlCol="0">
            <a:spAutoFit/>
          </a:bodyPr>
          <a:lstStyle/>
          <a:p>
            <a:r>
              <a:rPr lang="en-US" sz="2400" dirty="0"/>
              <a:t>5 Strain analysis of scanning diffraction</a:t>
            </a:r>
          </a:p>
          <a:p>
            <a:r>
              <a:rPr lang="en-US" sz="2400" dirty="0"/>
              <a:t>5.1 Determine strain calculation method</a:t>
            </a:r>
          </a:p>
        </p:txBody>
      </p:sp>
      <p:sp>
        <p:nvSpPr>
          <p:cNvPr id="8" name="Slide Number Placeholder 7">
            <a:extLst>
              <a:ext uri="{FF2B5EF4-FFF2-40B4-BE49-F238E27FC236}">
                <a16:creationId xmlns:a16="http://schemas.microsoft.com/office/drawing/2014/main" id="{DEAADE4D-59F5-42A3-A918-E6D124371931}"/>
              </a:ext>
            </a:extLst>
          </p:cNvPr>
          <p:cNvSpPr>
            <a:spLocks noGrp="1"/>
          </p:cNvSpPr>
          <p:nvPr>
            <p:ph type="sldNum" sz="quarter" idx="12"/>
          </p:nvPr>
        </p:nvSpPr>
        <p:spPr/>
        <p:txBody>
          <a:bodyPr/>
          <a:lstStyle/>
          <a:p>
            <a:fld id="{C4AC3DDB-E788-48EA-9FE3-60A9CFA7DDF3}" type="slidenum">
              <a:rPr lang="en-US" smtClean="0"/>
              <a:t>12</a:t>
            </a:fld>
            <a:endParaRPr lang="en-US"/>
          </a:p>
        </p:txBody>
      </p:sp>
      <p:pic>
        <p:nvPicPr>
          <p:cNvPr id="3" name="Picture 2"/>
          <p:cNvPicPr>
            <a:picLocks noChangeAspect="1"/>
          </p:cNvPicPr>
          <p:nvPr/>
        </p:nvPicPr>
        <p:blipFill>
          <a:blip r:embed="rId3"/>
          <a:stretch>
            <a:fillRect/>
          </a:stretch>
        </p:blipFill>
        <p:spPr>
          <a:xfrm>
            <a:off x="9699384" y="230822"/>
            <a:ext cx="2352675" cy="1209675"/>
          </a:xfrm>
          <a:prstGeom prst="rect">
            <a:avLst/>
          </a:prstGeom>
        </p:spPr>
      </p:pic>
      <p:sp>
        <p:nvSpPr>
          <p:cNvPr id="6" name="TextBox 5"/>
          <p:cNvSpPr txBox="1"/>
          <p:nvPr/>
        </p:nvSpPr>
        <p:spPr>
          <a:xfrm>
            <a:off x="365188" y="1258128"/>
            <a:ext cx="6693980"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t>There are four different modes available for strain analysis: </a:t>
            </a:r>
          </a:p>
          <a:p>
            <a:pPr marL="800100" lvl="1" indent="-342900">
              <a:buFont typeface="+mj-lt"/>
              <a:buAutoNum type="arabicPeriod"/>
            </a:pPr>
            <a:r>
              <a:rPr lang="en-US" sz="1600" b="1" dirty="0">
                <a:solidFill>
                  <a:schemeClr val="accent1">
                    <a:lumMod val="75000"/>
                  </a:schemeClr>
                </a:solidFill>
              </a:rPr>
              <a:t>One pair: </a:t>
            </a:r>
            <a:r>
              <a:rPr lang="en-US" sz="1600" dirty="0"/>
              <a:t>Calculate strain from one pair of diffraction peaks. Strain can be calculated only along one direction. Need to select 2 targets. </a:t>
            </a:r>
          </a:p>
          <a:p>
            <a:pPr marL="800100" lvl="1" indent="-342900">
              <a:buFont typeface="+mj-lt"/>
              <a:buAutoNum type="arabicPeriod"/>
            </a:pPr>
            <a:r>
              <a:rPr lang="en-US" sz="1600" b="1" dirty="0">
                <a:solidFill>
                  <a:schemeClr val="accent1">
                    <a:lumMod val="75000"/>
                  </a:schemeClr>
                </a:solidFill>
              </a:rPr>
              <a:t>Center 3x3: </a:t>
            </a:r>
            <a:r>
              <a:rPr lang="en-US" sz="1600" dirty="0"/>
              <a:t>Center beam and 8 adjacent diffraction peaks are used to calculate 2D strain tensor. Need to select 3 targets: O, reciprocal basis g1, and g2.</a:t>
            </a:r>
          </a:p>
          <a:p>
            <a:pPr marL="800100" lvl="1" indent="-342900">
              <a:buFont typeface="+mj-lt"/>
              <a:buAutoNum type="arabicPeriod"/>
            </a:pPr>
            <a:r>
              <a:rPr lang="en-US" sz="1600" b="1" dirty="0">
                <a:solidFill>
                  <a:schemeClr val="accent1">
                    <a:lumMod val="75000"/>
                  </a:schemeClr>
                </a:solidFill>
              </a:rPr>
              <a:t>All:</a:t>
            </a:r>
            <a:r>
              <a:rPr lang="en-US" sz="1600" b="1" dirty="0"/>
              <a:t> </a:t>
            </a:r>
            <a:r>
              <a:rPr lang="en-US" sz="1600" dirty="0"/>
              <a:t>All detectable diffraction peaks are used to calculated 2D strain tensor. Need to select 3 targets: O, reciprocal basis g1, and g2.</a:t>
            </a:r>
          </a:p>
          <a:p>
            <a:pPr marL="800100" lvl="1" indent="-342900">
              <a:buFont typeface="+mj-lt"/>
              <a:buAutoNum type="arabicPeriod"/>
            </a:pPr>
            <a:r>
              <a:rPr lang="en-US" sz="1600" b="1" dirty="0">
                <a:solidFill>
                  <a:schemeClr val="accent1">
                    <a:lumMod val="75000"/>
                  </a:schemeClr>
                </a:solidFill>
              </a:rPr>
              <a:t>One peak: </a:t>
            </a:r>
            <a:r>
              <a:rPr lang="en-US" sz="1600" dirty="0"/>
              <a:t>Detect the movement of a single peak. Can be used to measure electric field. Need to select 1 target.</a:t>
            </a:r>
          </a:p>
          <a:p>
            <a:pPr marL="285750" indent="-285750">
              <a:buFont typeface="Arial" panose="020B0604020202020204" pitchFamily="34" charset="0"/>
              <a:buChar char="•"/>
            </a:pPr>
            <a:r>
              <a:rPr lang="en-US" sz="1600" dirty="0"/>
              <a:t>Select targets:</a:t>
            </a:r>
          </a:p>
          <a:p>
            <a:pPr marL="800100" lvl="1" indent="-342900">
              <a:buFont typeface="+mj-lt"/>
              <a:buAutoNum type="arabicPeriod"/>
            </a:pPr>
            <a:r>
              <a:rPr lang="en-US" sz="1600" dirty="0"/>
              <a:t>Click ‘Select’ button after ‘Target’ and drag a box around peak of interest. Adjust the box with peak at center if needed. ‘Select’ button now becomes ‘Done’ button. Click ‘Done’ when finished. Do the same for all targets.</a:t>
            </a:r>
          </a:p>
          <a:p>
            <a:pPr marL="800100" lvl="1" indent="-342900">
              <a:buFont typeface="+mj-lt"/>
              <a:buAutoNum type="arabicPeriod"/>
            </a:pPr>
            <a:r>
              <a:rPr lang="en-US" sz="1600" dirty="0"/>
              <a:t>Use ‘Zoom in’ button to show an enlarged view of the target selected, and ‘Adjust’ button to adjust the pixel value precisely.</a:t>
            </a:r>
          </a:p>
          <a:p>
            <a:pPr marL="800100" lvl="1" indent="-342900">
              <a:buFont typeface="+mj-lt"/>
              <a:buAutoNum type="arabicPeriod"/>
            </a:pPr>
            <a:r>
              <a:rPr lang="en-US" sz="1600" dirty="0"/>
              <a:t>After selecting all targets, use ‘Show Selection’ button to preview all target sub-regions for peak detection. Repeat step 1~2 if needed.</a:t>
            </a:r>
          </a:p>
        </p:txBody>
      </p:sp>
      <p:sp>
        <p:nvSpPr>
          <p:cNvPr id="7" name="TextBox 6">
            <a:extLst>
              <a:ext uri="{FF2B5EF4-FFF2-40B4-BE49-F238E27FC236}">
                <a16:creationId xmlns:a16="http://schemas.microsoft.com/office/drawing/2014/main" id="{BC50AB8E-0254-45B2-961A-1D69C73A4BD3}"/>
              </a:ext>
            </a:extLst>
          </p:cNvPr>
          <p:cNvSpPr txBox="1"/>
          <p:nvPr/>
        </p:nvSpPr>
        <p:spPr>
          <a:xfrm>
            <a:off x="0" y="6567586"/>
            <a:ext cx="1343253" cy="307777"/>
          </a:xfrm>
          <a:prstGeom prst="rect">
            <a:avLst/>
          </a:prstGeom>
          <a:solidFill>
            <a:srgbClr val="FFFF00"/>
          </a:solidFill>
        </p:spPr>
        <p:txBody>
          <a:bodyPr wrap="none" rtlCol="0">
            <a:spAutoFit/>
          </a:bodyPr>
          <a:lstStyle/>
          <a:p>
            <a:r>
              <a:rPr lang="en-US" sz="1400" dirty="0"/>
              <a:t>Updated in v1.5</a:t>
            </a:r>
          </a:p>
        </p:txBody>
      </p:sp>
      <p:sp>
        <p:nvSpPr>
          <p:cNvPr id="5" name="Rectangle 4"/>
          <p:cNvSpPr/>
          <p:nvPr/>
        </p:nvSpPr>
        <p:spPr>
          <a:xfrm>
            <a:off x="7350062" y="2962656"/>
            <a:ext cx="2349322" cy="2562225"/>
          </a:xfrm>
          <a:prstGeom prst="rect">
            <a:avLst/>
          </a:prstGeom>
          <a:solidFill>
            <a:schemeClr val="tx1">
              <a:lumMod val="95000"/>
              <a:lumOff val="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p:cNvSpPr/>
          <p:nvPr/>
        </p:nvSpPr>
        <p:spPr>
          <a:xfrm>
            <a:off x="7350062" y="1609344"/>
            <a:ext cx="2349322" cy="420469"/>
          </a:xfrm>
          <a:prstGeom prst="rect">
            <a:avLst/>
          </a:prstGeom>
          <a:solidFill>
            <a:schemeClr val="tx1">
              <a:lumMod val="95000"/>
              <a:lumOff val="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1" name="Straight Arrow Connector 10"/>
          <p:cNvCxnSpPr/>
          <p:nvPr/>
        </p:nvCxnSpPr>
        <p:spPr>
          <a:xfrm flipV="1">
            <a:off x="8705088" y="594360"/>
            <a:ext cx="1719072" cy="16184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66040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stretch>
            <a:fillRect/>
          </a:stretch>
        </p:blipFill>
        <p:spPr>
          <a:xfrm>
            <a:off x="7343969" y="1609344"/>
            <a:ext cx="2355415" cy="3947350"/>
          </a:xfrm>
          <a:prstGeom prst="rect">
            <a:avLst/>
          </a:prstGeom>
        </p:spPr>
      </p:pic>
      <p:sp>
        <p:nvSpPr>
          <p:cNvPr id="4" name="TextBox 3"/>
          <p:cNvSpPr txBox="1"/>
          <p:nvPr/>
        </p:nvSpPr>
        <p:spPr>
          <a:xfrm>
            <a:off x="137160" y="128016"/>
            <a:ext cx="5979604" cy="830997"/>
          </a:xfrm>
          <a:prstGeom prst="rect">
            <a:avLst/>
          </a:prstGeom>
          <a:noFill/>
        </p:spPr>
        <p:txBody>
          <a:bodyPr wrap="square" rtlCol="0">
            <a:spAutoFit/>
          </a:bodyPr>
          <a:lstStyle/>
          <a:p>
            <a:r>
              <a:rPr lang="en-US" sz="2400" dirty="0"/>
              <a:t>5 Strain analysis of scanning diffraction</a:t>
            </a:r>
          </a:p>
          <a:p>
            <a:r>
              <a:rPr lang="en-US" sz="2400" dirty="0"/>
              <a:t>5.2 Determine peak fitting method</a:t>
            </a:r>
          </a:p>
        </p:txBody>
      </p:sp>
      <p:sp>
        <p:nvSpPr>
          <p:cNvPr id="8" name="Slide Number Placeholder 7">
            <a:extLst>
              <a:ext uri="{FF2B5EF4-FFF2-40B4-BE49-F238E27FC236}">
                <a16:creationId xmlns:a16="http://schemas.microsoft.com/office/drawing/2014/main" id="{DEAADE4D-59F5-42A3-A918-E6D124371931}"/>
              </a:ext>
            </a:extLst>
          </p:cNvPr>
          <p:cNvSpPr>
            <a:spLocks noGrp="1"/>
          </p:cNvSpPr>
          <p:nvPr>
            <p:ph type="sldNum" sz="quarter" idx="12"/>
          </p:nvPr>
        </p:nvSpPr>
        <p:spPr/>
        <p:txBody>
          <a:bodyPr/>
          <a:lstStyle/>
          <a:p>
            <a:fld id="{C4AC3DDB-E788-48EA-9FE3-60A9CFA7DDF3}" type="slidenum">
              <a:rPr lang="en-US" smtClean="0"/>
              <a:t>13</a:t>
            </a:fld>
            <a:endParaRPr lang="en-US"/>
          </a:p>
        </p:txBody>
      </p:sp>
      <p:sp>
        <p:nvSpPr>
          <p:cNvPr id="5" name="TextBox 4"/>
          <p:cNvSpPr txBox="1"/>
          <p:nvPr/>
        </p:nvSpPr>
        <p:spPr>
          <a:xfrm>
            <a:off x="365188" y="1258128"/>
            <a:ext cx="6693980" cy="5262979"/>
          </a:xfrm>
          <a:prstGeom prst="rect">
            <a:avLst/>
          </a:prstGeom>
          <a:noFill/>
        </p:spPr>
        <p:txBody>
          <a:bodyPr wrap="square" rtlCol="0">
            <a:spAutoFit/>
          </a:bodyPr>
          <a:lstStyle/>
          <a:p>
            <a:pPr marL="285750" indent="-285750">
              <a:buFont typeface="Arial" panose="020B0604020202020204" pitchFamily="34" charset="0"/>
              <a:buChar char="•"/>
            </a:pPr>
            <a:r>
              <a:rPr lang="en-US" sz="1600" dirty="0"/>
              <a:t>There are three different methods available for peak detection: </a:t>
            </a:r>
          </a:p>
          <a:p>
            <a:pPr marL="800100" lvl="1" indent="-342900">
              <a:buFont typeface="+mj-lt"/>
              <a:buAutoNum type="arabicPeriod"/>
            </a:pPr>
            <a:r>
              <a:rPr lang="en-US" sz="1600" b="1" dirty="0">
                <a:solidFill>
                  <a:schemeClr val="accent1">
                    <a:lumMod val="75000"/>
                  </a:schemeClr>
                </a:solidFill>
              </a:rPr>
              <a:t>Circular Hough Transform: </a:t>
            </a:r>
            <a:r>
              <a:rPr lang="en-US" sz="1600" dirty="0"/>
              <a:t>Detect disk position by applying circular Hough transform to disk edge. Suitable for disk pattern. </a:t>
            </a:r>
          </a:p>
          <a:p>
            <a:pPr marL="1257300" lvl="2" indent="-342900">
              <a:buFont typeface="Arial" panose="020B0604020202020204" pitchFamily="34" charset="0"/>
              <a:buChar char="•"/>
            </a:pPr>
            <a:r>
              <a:rPr lang="en-US" sz="1600" dirty="0"/>
              <a:t>Click ‘Measure’ button and drag a circle around the diffraction disk. Adjust size to be same as disk. Click ‘Done’ (previously ‘Measure’) button to update radius range values.</a:t>
            </a:r>
          </a:p>
          <a:p>
            <a:pPr marL="1257300" lvl="2" indent="-342900">
              <a:buFont typeface="Arial" panose="020B0604020202020204" pitchFamily="34" charset="0"/>
              <a:buChar char="•"/>
            </a:pPr>
            <a:r>
              <a:rPr lang="en-US" sz="1600" dirty="0"/>
              <a:t>Fast Mode: Find peak position in accumulator matrix by weighted average. Recommended threshold: 0.9~0.99.</a:t>
            </a:r>
          </a:p>
          <a:p>
            <a:pPr marL="1257300" lvl="2" indent="-342900">
              <a:buFont typeface="Arial" panose="020B0604020202020204" pitchFamily="34" charset="0"/>
              <a:buChar char="•"/>
            </a:pPr>
            <a:r>
              <a:rPr lang="en-US" sz="1600" dirty="0"/>
              <a:t>Non-fast mode: Use Gaussian or Lorentzian peak fitting to find peak position in accumulator matrix (more accurate but slower). Recommended threshold: 0.3~0.6.</a:t>
            </a:r>
          </a:p>
          <a:p>
            <a:pPr marL="800100" lvl="1" indent="-342900">
              <a:buFont typeface="+mj-lt"/>
              <a:buAutoNum type="arabicPeriod"/>
            </a:pPr>
            <a:r>
              <a:rPr lang="en-US" sz="1600" b="1" dirty="0">
                <a:solidFill>
                  <a:schemeClr val="accent1">
                    <a:lumMod val="75000"/>
                  </a:schemeClr>
                </a:solidFill>
              </a:rPr>
              <a:t>Template Matching: </a:t>
            </a:r>
            <a:r>
              <a:rPr lang="en-US" sz="1600" dirty="0"/>
              <a:t>Detect peak position by comparing with a template using normalized cross-correlation. Suitable for both spot and disk patterns.</a:t>
            </a:r>
          </a:p>
          <a:p>
            <a:pPr marL="1257300" lvl="2" indent="-342900">
              <a:buFont typeface="Arial" panose="020B0604020202020204" pitchFamily="34" charset="0"/>
              <a:buChar char="•"/>
            </a:pPr>
            <a:r>
              <a:rPr lang="en-US" sz="1600" dirty="0"/>
              <a:t>Make a template by cropping from the original image and update template window similar to updating figure to operate.</a:t>
            </a:r>
          </a:p>
          <a:p>
            <a:pPr marL="1257300" lvl="2" indent="-342900">
              <a:buFont typeface="Arial" panose="020B0604020202020204" pitchFamily="34" charset="0"/>
              <a:buChar char="•"/>
            </a:pPr>
            <a:r>
              <a:rPr lang="en-US" sz="1600" dirty="0"/>
              <a:t>Check ‘Sub-pixel’ to allow for sub-pixel cross-correlation.</a:t>
            </a:r>
          </a:p>
          <a:p>
            <a:pPr marL="1257300" lvl="2" indent="-342900">
              <a:buFont typeface="Arial" panose="020B0604020202020204" pitchFamily="34" charset="0"/>
              <a:buChar char="•"/>
            </a:pPr>
            <a:r>
              <a:rPr lang="en-US" sz="1600" dirty="0"/>
              <a:t>Recommended threshold: 0.6.</a:t>
            </a:r>
          </a:p>
          <a:p>
            <a:pPr marL="800100" lvl="1" indent="-342900">
              <a:buFont typeface="+mj-lt"/>
              <a:buAutoNum type="arabicPeriod"/>
            </a:pPr>
            <a:r>
              <a:rPr lang="en-US" sz="1600" b="1" dirty="0">
                <a:solidFill>
                  <a:schemeClr val="accent1">
                    <a:lumMod val="75000"/>
                  </a:schemeClr>
                </a:solidFill>
              </a:rPr>
              <a:t>Peak Fitting:</a:t>
            </a:r>
            <a:r>
              <a:rPr lang="en-US" sz="1600" b="1" dirty="0"/>
              <a:t> </a:t>
            </a:r>
            <a:r>
              <a:rPr lang="en-US" sz="1600" dirty="0"/>
              <a:t>Detect peak position by peak fitting. Suitable for spot pattern.</a:t>
            </a:r>
          </a:p>
          <a:p>
            <a:pPr marL="1257300" lvl="2" indent="-342900">
              <a:buFont typeface="Arial" panose="020B0604020202020204" pitchFamily="34" charset="0"/>
              <a:buChar char="•"/>
            </a:pPr>
            <a:r>
              <a:rPr lang="en-US" sz="1600" dirty="0"/>
              <a:t>Recommended threshold: 0.3~0.6.</a:t>
            </a:r>
          </a:p>
        </p:txBody>
      </p:sp>
      <p:sp>
        <p:nvSpPr>
          <p:cNvPr id="7" name="Rectangle 6"/>
          <p:cNvSpPr/>
          <p:nvPr/>
        </p:nvSpPr>
        <p:spPr>
          <a:xfrm>
            <a:off x="7350062" y="3995928"/>
            <a:ext cx="2349322" cy="1528953"/>
          </a:xfrm>
          <a:prstGeom prst="rect">
            <a:avLst/>
          </a:prstGeom>
          <a:solidFill>
            <a:schemeClr val="tx1">
              <a:lumMod val="95000"/>
              <a:lumOff val="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p:cNvSpPr/>
          <p:nvPr/>
        </p:nvSpPr>
        <p:spPr>
          <a:xfrm>
            <a:off x="7350062" y="1609344"/>
            <a:ext cx="2349322" cy="1353312"/>
          </a:xfrm>
          <a:prstGeom prst="rect">
            <a:avLst/>
          </a:prstGeom>
          <a:solidFill>
            <a:schemeClr val="tx1">
              <a:lumMod val="95000"/>
              <a:lumOff val="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10148743" y="128016"/>
            <a:ext cx="1571625" cy="962025"/>
          </a:xfrm>
          <a:prstGeom prst="rect">
            <a:avLst/>
          </a:prstGeom>
        </p:spPr>
      </p:pic>
      <p:pic>
        <p:nvPicPr>
          <p:cNvPr id="3" name="Picture 2"/>
          <p:cNvPicPr>
            <a:picLocks noChangeAspect="1"/>
          </p:cNvPicPr>
          <p:nvPr/>
        </p:nvPicPr>
        <p:blipFill>
          <a:blip r:embed="rId4"/>
          <a:stretch>
            <a:fillRect/>
          </a:stretch>
        </p:blipFill>
        <p:spPr>
          <a:xfrm>
            <a:off x="9898838" y="1198832"/>
            <a:ext cx="2064294" cy="1632027"/>
          </a:xfrm>
          <a:prstGeom prst="rect">
            <a:avLst/>
          </a:prstGeom>
        </p:spPr>
      </p:pic>
      <p:pic>
        <p:nvPicPr>
          <p:cNvPr id="10" name="Picture 9"/>
          <p:cNvPicPr>
            <a:picLocks noChangeAspect="1"/>
          </p:cNvPicPr>
          <p:nvPr/>
        </p:nvPicPr>
        <p:blipFill>
          <a:blip r:embed="rId5"/>
          <a:stretch>
            <a:fillRect/>
          </a:stretch>
        </p:blipFill>
        <p:spPr>
          <a:xfrm>
            <a:off x="9897998" y="2878371"/>
            <a:ext cx="2073116" cy="1649671"/>
          </a:xfrm>
          <a:prstGeom prst="rect">
            <a:avLst/>
          </a:prstGeom>
        </p:spPr>
      </p:pic>
      <p:pic>
        <p:nvPicPr>
          <p:cNvPr id="11" name="Picture 10"/>
          <p:cNvPicPr>
            <a:picLocks noChangeAspect="1"/>
          </p:cNvPicPr>
          <p:nvPr/>
        </p:nvPicPr>
        <p:blipFill>
          <a:blip r:embed="rId6"/>
          <a:stretch>
            <a:fillRect/>
          </a:stretch>
        </p:blipFill>
        <p:spPr>
          <a:xfrm>
            <a:off x="9890016" y="4579838"/>
            <a:ext cx="2073116" cy="1649671"/>
          </a:xfrm>
          <a:prstGeom prst="rect">
            <a:avLst/>
          </a:prstGeom>
        </p:spPr>
      </p:pic>
      <p:cxnSp>
        <p:nvCxnSpPr>
          <p:cNvPr id="12" name="Straight Arrow Connector 11"/>
          <p:cNvCxnSpPr>
            <a:endCxn id="2" idx="1"/>
          </p:cNvCxnSpPr>
          <p:nvPr/>
        </p:nvCxnSpPr>
        <p:spPr>
          <a:xfrm flipV="1">
            <a:off x="8947124" y="609029"/>
            <a:ext cx="1201619" cy="245792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V="1">
            <a:off x="8761049" y="2310209"/>
            <a:ext cx="1260033" cy="12569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8761049" y="3567114"/>
            <a:ext cx="1229229" cy="680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a:off x="8761049" y="3586341"/>
            <a:ext cx="1128967" cy="13025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BC50AB8E-0254-45B2-961A-1D69C73A4BD3}"/>
              </a:ext>
            </a:extLst>
          </p:cNvPr>
          <p:cNvSpPr txBox="1"/>
          <p:nvPr/>
        </p:nvSpPr>
        <p:spPr>
          <a:xfrm>
            <a:off x="0" y="6567586"/>
            <a:ext cx="1343253" cy="307777"/>
          </a:xfrm>
          <a:prstGeom prst="rect">
            <a:avLst/>
          </a:prstGeom>
          <a:solidFill>
            <a:srgbClr val="FFFF00"/>
          </a:solidFill>
        </p:spPr>
        <p:txBody>
          <a:bodyPr wrap="none" rtlCol="0">
            <a:spAutoFit/>
          </a:bodyPr>
          <a:lstStyle/>
          <a:p>
            <a:r>
              <a:rPr lang="en-US" sz="1400" dirty="0"/>
              <a:t>Updated in v1.5</a:t>
            </a:r>
          </a:p>
        </p:txBody>
      </p:sp>
    </p:spTree>
    <p:extLst>
      <p:ext uri="{BB962C8B-B14F-4D97-AF65-F5344CB8AC3E}">
        <p14:creationId xmlns:p14="http://schemas.microsoft.com/office/powerpoint/2010/main" val="1050869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7343969" y="1609344"/>
            <a:ext cx="2355415" cy="3947350"/>
          </a:xfrm>
          <a:prstGeom prst="rect">
            <a:avLst/>
          </a:prstGeom>
        </p:spPr>
      </p:pic>
      <p:sp>
        <p:nvSpPr>
          <p:cNvPr id="4" name="TextBox 3"/>
          <p:cNvSpPr txBox="1"/>
          <p:nvPr/>
        </p:nvSpPr>
        <p:spPr>
          <a:xfrm>
            <a:off x="137160" y="128016"/>
            <a:ext cx="6409944" cy="830997"/>
          </a:xfrm>
          <a:prstGeom prst="rect">
            <a:avLst/>
          </a:prstGeom>
          <a:noFill/>
        </p:spPr>
        <p:txBody>
          <a:bodyPr wrap="square" rtlCol="0">
            <a:spAutoFit/>
          </a:bodyPr>
          <a:lstStyle/>
          <a:p>
            <a:r>
              <a:rPr lang="en-US" sz="2400" dirty="0"/>
              <a:t>5 Strain analysis of scanning diffraction</a:t>
            </a:r>
          </a:p>
          <a:p>
            <a:r>
              <a:rPr lang="en-US" sz="2400" dirty="0"/>
              <a:t>5.3 Process single image or image stack</a:t>
            </a:r>
          </a:p>
        </p:txBody>
      </p:sp>
      <p:sp>
        <p:nvSpPr>
          <p:cNvPr id="8" name="Slide Number Placeholder 7">
            <a:extLst>
              <a:ext uri="{FF2B5EF4-FFF2-40B4-BE49-F238E27FC236}">
                <a16:creationId xmlns:a16="http://schemas.microsoft.com/office/drawing/2014/main" id="{DEAADE4D-59F5-42A3-A918-E6D124371931}"/>
              </a:ext>
            </a:extLst>
          </p:cNvPr>
          <p:cNvSpPr>
            <a:spLocks noGrp="1"/>
          </p:cNvSpPr>
          <p:nvPr>
            <p:ph type="sldNum" sz="quarter" idx="12"/>
          </p:nvPr>
        </p:nvSpPr>
        <p:spPr/>
        <p:txBody>
          <a:bodyPr/>
          <a:lstStyle/>
          <a:p>
            <a:fld id="{C4AC3DDB-E788-48EA-9FE3-60A9CFA7DDF3}" type="slidenum">
              <a:rPr lang="en-US" smtClean="0"/>
              <a:t>14</a:t>
            </a:fld>
            <a:endParaRPr lang="en-US"/>
          </a:p>
        </p:txBody>
      </p:sp>
      <p:sp>
        <p:nvSpPr>
          <p:cNvPr id="6" name="Rectangle 5"/>
          <p:cNvSpPr/>
          <p:nvPr/>
        </p:nvSpPr>
        <p:spPr>
          <a:xfrm>
            <a:off x="7350062" y="4352544"/>
            <a:ext cx="2349322" cy="1172337"/>
          </a:xfrm>
          <a:prstGeom prst="rect">
            <a:avLst/>
          </a:prstGeom>
          <a:solidFill>
            <a:schemeClr val="tx1">
              <a:lumMod val="95000"/>
              <a:lumOff val="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6"/>
          <p:cNvSpPr/>
          <p:nvPr/>
        </p:nvSpPr>
        <p:spPr>
          <a:xfrm>
            <a:off x="7350062" y="1609344"/>
            <a:ext cx="2349322" cy="1353312"/>
          </a:xfrm>
          <a:prstGeom prst="rect">
            <a:avLst/>
          </a:prstGeom>
          <a:solidFill>
            <a:schemeClr val="tx1">
              <a:lumMod val="95000"/>
              <a:lumOff val="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C50AB8E-0254-45B2-961A-1D69C73A4BD3}"/>
              </a:ext>
            </a:extLst>
          </p:cNvPr>
          <p:cNvSpPr txBox="1"/>
          <p:nvPr/>
        </p:nvSpPr>
        <p:spPr>
          <a:xfrm>
            <a:off x="0" y="6567586"/>
            <a:ext cx="1343253" cy="307777"/>
          </a:xfrm>
          <a:prstGeom prst="rect">
            <a:avLst/>
          </a:prstGeom>
          <a:solidFill>
            <a:srgbClr val="FFFF00"/>
          </a:solidFill>
        </p:spPr>
        <p:txBody>
          <a:bodyPr wrap="none" rtlCol="0">
            <a:spAutoFit/>
          </a:bodyPr>
          <a:lstStyle/>
          <a:p>
            <a:r>
              <a:rPr lang="en-US" sz="1400" dirty="0"/>
              <a:t>Updated in v1.5</a:t>
            </a:r>
          </a:p>
        </p:txBody>
      </p:sp>
      <p:sp>
        <p:nvSpPr>
          <p:cNvPr id="10" name="TextBox 9"/>
          <p:cNvSpPr txBox="1"/>
          <p:nvPr/>
        </p:nvSpPr>
        <p:spPr>
          <a:xfrm>
            <a:off x="365188" y="1258128"/>
            <a:ext cx="6693980" cy="5262979"/>
          </a:xfrm>
          <a:prstGeom prst="rect">
            <a:avLst/>
          </a:prstGeom>
          <a:noFill/>
        </p:spPr>
        <p:txBody>
          <a:bodyPr wrap="square" rtlCol="0">
            <a:spAutoFit/>
          </a:bodyPr>
          <a:lstStyle/>
          <a:p>
            <a:pPr marL="285750" indent="-285750">
              <a:buFont typeface="Arial" panose="020B0604020202020204" pitchFamily="34" charset="0"/>
              <a:buChar char="•"/>
            </a:pPr>
            <a:r>
              <a:rPr lang="en-US" sz="1600" dirty="0"/>
              <a:t>Check and adjust the fitting parameter:</a:t>
            </a:r>
          </a:p>
          <a:p>
            <a:pPr marL="800100" lvl="1" indent="-342900">
              <a:buFont typeface="+mj-lt"/>
              <a:buAutoNum type="arabicPeriod"/>
            </a:pPr>
            <a:r>
              <a:rPr lang="en-US" sz="1600" dirty="0"/>
              <a:t>Set a sub-image containing only one diffraction peak as figure to operate. This sub-image can be cropped from original image or by using ‘Zoom in’ button in ‘Target Selection’ panel.</a:t>
            </a:r>
          </a:p>
          <a:p>
            <a:pPr marL="800100" lvl="1" indent="-342900">
              <a:buFont typeface="+mj-lt"/>
              <a:buAutoNum type="arabicPeriod"/>
            </a:pPr>
            <a:r>
              <a:rPr lang="en-US" sz="1600" dirty="0"/>
              <a:t>Click ‘Find Spot/Disk’ button to detect the peak position using current fitting method. Adjust parameters if fitting result is not perfect. Check ‘Show all steps’ box below to display all steps for peak detection for a detailed diagnosis.</a:t>
            </a:r>
          </a:p>
          <a:p>
            <a:pPr marL="800100" lvl="1" indent="-342900">
              <a:buFont typeface="+mj-lt"/>
              <a:buAutoNum type="arabicPeriod"/>
            </a:pPr>
            <a:endParaRPr lang="en-US" sz="1600" dirty="0"/>
          </a:p>
          <a:p>
            <a:pPr marL="285750" indent="-285750">
              <a:buFont typeface="Arial" panose="020B0604020202020204" pitchFamily="34" charset="0"/>
              <a:buChar char="•"/>
            </a:pPr>
            <a:r>
              <a:rPr lang="en-US" sz="1600" dirty="0"/>
              <a:t>Process single image:</a:t>
            </a:r>
          </a:p>
          <a:p>
            <a:pPr marL="800100" lvl="1" indent="-342900">
              <a:buFont typeface="+mj-lt"/>
              <a:buAutoNum type="arabicPeriod"/>
            </a:pPr>
            <a:r>
              <a:rPr lang="en-US" sz="1600" dirty="0"/>
              <a:t>With diffraction pattern as figure to operate and all targets and fitting parameters set, click ‘Find G vector’ button to calculate deformation matrix from current diffraction pattern. </a:t>
            </a:r>
          </a:p>
          <a:p>
            <a:pPr marL="800100" lvl="1" indent="-342900">
              <a:buFont typeface="+mj-lt"/>
              <a:buAutoNum type="arabicPeriod"/>
            </a:pPr>
            <a:r>
              <a:rPr lang="en-US" sz="1600" dirty="0"/>
              <a:t>Adjust parameters if errors are large and repeat step 1. Check ‘Show all steps’ box below to display fitting result of each diffraction peak used.</a:t>
            </a:r>
          </a:p>
          <a:p>
            <a:pPr marL="800100" lvl="1" indent="-342900">
              <a:buFont typeface="+mj-lt"/>
              <a:buAutoNum type="arabicPeriod"/>
            </a:pPr>
            <a:endParaRPr lang="en-US" sz="1600" dirty="0"/>
          </a:p>
          <a:p>
            <a:pPr marL="285750" indent="-285750">
              <a:buFont typeface="Arial" panose="020B0604020202020204" pitchFamily="34" charset="0"/>
              <a:buChar char="•"/>
            </a:pPr>
            <a:r>
              <a:rPr lang="en-US" sz="1600" dirty="0"/>
              <a:t>Process image stack:</a:t>
            </a:r>
          </a:p>
          <a:p>
            <a:pPr marL="800100" lvl="1" indent="-342900">
              <a:buFont typeface="+mj-lt"/>
              <a:buAutoNum type="arabicPeriod"/>
            </a:pPr>
            <a:r>
              <a:rPr lang="en-US" sz="1600" dirty="0"/>
              <a:t>Input the range of slice number in image stack desired to be processed.</a:t>
            </a:r>
          </a:p>
          <a:p>
            <a:pPr marL="800100" lvl="1" indent="-342900">
              <a:buFont typeface="+mj-lt"/>
              <a:buAutoNum type="arabicPeriod"/>
            </a:pPr>
            <a:r>
              <a:rPr lang="en-US" sz="1600" dirty="0"/>
              <a:t>Click ‘Process Stack’ button and wait for it to finish.</a:t>
            </a:r>
          </a:p>
        </p:txBody>
      </p:sp>
      <p:cxnSp>
        <p:nvCxnSpPr>
          <p:cNvPr id="11" name="Straight Arrow Connector 10"/>
          <p:cNvCxnSpPr/>
          <p:nvPr/>
        </p:nvCxnSpPr>
        <p:spPr>
          <a:xfrm flipV="1">
            <a:off x="9389468" y="2871216"/>
            <a:ext cx="705508" cy="54572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75045044-5FD2-4A51-B106-85312527A8F5}"/>
              </a:ext>
            </a:extLst>
          </p:cNvPr>
          <p:cNvSpPr txBox="1"/>
          <p:nvPr/>
        </p:nvSpPr>
        <p:spPr>
          <a:xfrm>
            <a:off x="9990278" y="2439436"/>
            <a:ext cx="2006650" cy="523220"/>
          </a:xfrm>
          <a:prstGeom prst="rect">
            <a:avLst/>
          </a:prstGeom>
          <a:noFill/>
        </p:spPr>
        <p:txBody>
          <a:bodyPr wrap="square" rtlCol="0">
            <a:spAutoFit/>
          </a:bodyPr>
          <a:lstStyle/>
          <a:p>
            <a:r>
              <a:rPr lang="en-US" sz="1400" dirty="0"/>
              <a:t>Delete any markers on figure to operate.</a:t>
            </a:r>
          </a:p>
        </p:txBody>
      </p:sp>
    </p:spTree>
    <p:extLst>
      <p:ext uri="{BB962C8B-B14F-4D97-AF65-F5344CB8AC3E}">
        <p14:creationId xmlns:p14="http://schemas.microsoft.com/office/powerpoint/2010/main" val="96967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43969" y="1609344"/>
            <a:ext cx="2355415" cy="3947350"/>
          </a:xfrm>
          <a:prstGeom prst="rect">
            <a:avLst/>
          </a:prstGeom>
        </p:spPr>
      </p:pic>
      <p:sp>
        <p:nvSpPr>
          <p:cNvPr id="4" name="TextBox 3"/>
          <p:cNvSpPr txBox="1"/>
          <p:nvPr/>
        </p:nvSpPr>
        <p:spPr>
          <a:xfrm>
            <a:off x="137160" y="128016"/>
            <a:ext cx="6409944" cy="830997"/>
          </a:xfrm>
          <a:prstGeom prst="rect">
            <a:avLst/>
          </a:prstGeom>
          <a:noFill/>
        </p:spPr>
        <p:txBody>
          <a:bodyPr wrap="square" rtlCol="0">
            <a:spAutoFit/>
          </a:bodyPr>
          <a:lstStyle/>
          <a:p>
            <a:r>
              <a:rPr lang="en-US" sz="2400" dirty="0"/>
              <a:t>5 Strain analysis of scanning diffraction</a:t>
            </a:r>
          </a:p>
          <a:p>
            <a:r>
              <a:rPr lang="en-US" sz="2400" dirty="0"/>
              <a:t>5.4 Generate strain maps</a:t>
            </a:r>
          </a:p>
        </p:txBody>
      </p:sp>
      <p:sp>
        <p:nvSpPr>
          <p:cNvPr id="8" name="Slide Number Placeholder 7">
            <a:extLst>
              <a:ext uri="{FF2B5EF4-FFF2-40B4-BE49-F238E27FC236}">
                <a16:creationId xmlns:a16="http://schemas.microsoft.com/office/drawing/2014/main" id="{DEAADE4D-59F5-42A3-A918-E6D124371931}"/>
              </a:ext>
            </a:extLst>
          </p:cNvPr>
          <p:cNvSpPr>
            <a:spLocks noGrp="1"/>
          </p:cNvSpPr>
          <p:nvPr>
            <p:ph type="sldNum" sz="quarter" idx="12"/>
          </p:nvPr>
        </p:nvSpPr>
        <p:spPr/>
        <p:txBody>
          <a:bodyPr/>
          <a:lstStyle/>
          <a:p>
            <a:fld id="{C4AC3DDB-E788-48EA-9FE3-60A9CFA7DDF3}" type="slidenum">
              <a:rPr lang="en-US" smtClean="0"/>
              <a:t>15</a:t>
            </a:fld>
            <a:endParaRPr lang="en-US" dirty="0"/>
          </a:p>
        </p:txBody>
      </p:sp>
      <p:sp>
        <p:nvSpPr>
          <p:cNvPr id="7" name="Rectangle 6"/>
          <p:cNvSpPr/>
          <p:nvPr/>
        </p:nvSpPr>
        <p:spPr>
          <a:xfrm>
            <a:off x="7350062" y="1609344"/>
            <a:ext cx="2349322" cy="2724912"/>
          </a:xfrm>
          <a:prstGeom prst="rect">
            <a:avLst/>
          </a:prstGeom>
          <a:solidFill>
            <a:schemeClr val="tx1">
              <a:lumMod val="95000"/>
              <a:lumOff val="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C50AB8E-0254-45B2-961A-1D69C73A4BD3}"/>
              </a:ext>
            </a:extLst>
          </p:cNvPr>
          <p:cNvSpPr txBox="1"/>
          <p:nvPr/>
        </p:nvSpPr>
        <p:spPr>
          <a:xfrm>
            <a:off x="0" y="6567586"/>
            <a:ext cx="1343253" cy="307777"/>
          </a:xfrm>
          <a:prstGeom prst="rect">
            <a:avLst/>
          </a:prstGeom>
          <a:solidFill>
            <a:srgbClr val="FFFF00"/>
          </a:solidFill>
        </p:spPr>
        <p:txBody>
          <a:bodyPr wrap="none" rtlCol="0">
            <a:spAutoFit/>
          </a:bodyPr>
          <a:lstStyle/>
          <a:p>
            <a:r>
              <a:rPr lang="en-US" sz="1400" dirty="0"/>
              <a:t>Updated in v1.5</a:t>
            </a:r>
          </a:p>
        </p:txBody>
      </p:sp>
      <p:pic>
        <p:nvPicPr>
          <p:cNvPr id="10" name="Picture 9">
            <a:extLst>
              <a:ext uri="{FF2B5EF4-FFF2-40B4-BE49-F238E27FC236}">
                <a16:creationId xmlns:a16="http://schemas.microsoft.com/office/drawing/2014/main" id="{A08B3CF3-C9C2-4F6B-9AB0-FCE4E8E15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6918" y="720878"/>
            <a:ext cx="1450618" cy="310292"/>
          </a:xfrm>
          <a:prstGeom prst="rect">
            <a:avLst/>
          </a:prstGeom>
        </p:spPr>
      </p:pic>
      <p:pic>
        <p:nvPicPr>
          <p:cNvPr id="11" name="Picture 10">
            <a:extLst>
              <a:ext uri="{FF2B5EF4-FFF2-40B4-BE49-F238E27FC236}">
                <a16:creationId xmlns:a16="http://schemas.microsoft.com/office/drawing/2014/main" id="{BAFB7A2E-FF2C-46A8-B420-7A3737DB9E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6918" y="1163054"/>
            <a:ext cx="1466131" cy="279263"/>
          </a:xfrm>
          <a:prstGeom prst="rect">
            <a:avLst/>
          </a:prstGeom>
        </p:spPr>
      </p:pic>
      <p:sp>
        <p:nvSpPr>
          <p:cNvPr id="12" name="TextBox 11"/>
          <p:cNvSpPr txBox="1"/>
          <p:nvPr/>
        </p:nvSpPr>
        <p:spPr>
          <a:xfrm>
            <a:off x="365188" y="1086589"/>
            <a:ext cx="6693980" cy="5509200"/>
          </a:xfrm>
          <a:prstGeom prst="rect">
            <a:avLst/>
          </a:prstGeom>
          <a:noFill/>
        </p:spPr>
        <p:txBody>
          <a:bodyPr wrap="square" rtlCol="0">
            <a:spAutoFit/>
          </a:bodyPr>
          <a:lstStyle/>
          <a:p>
            <a:pPr marL="285750" indent="-285750">
              <a:buFont typeface="Arial" panose="020B0604020202020204" pitchFamily="34" charset="0"/>
              <a:buChar char="•"/>
            </a:pPr>
            <a:r>
              <a:rPr lang="en-US" sz="1600" dirty="0"/>
              <a:t>Set reference for strain calculation: 3 ways</a:t>
            </a:r>
          </a:p>
          <a:p>
            <a:pPr marL="742950" lvl="1" indent="-285750">
              <a:buFont typeface="Arial" panose="020B0604020202020204" pitchFamily="34" charset="0"/>
              <a:buChar char="•"/>
            </a:pPr>
            <a:r>
              <a:rPr lang="en-US" sz="1600" dirty="0"/>
              <a:t>Single image in the stack: input the slice number.</a:t>
            </a:r>
          </a:p>
          <a:p>
            <a:pPr marL="742950" lvl="1" indent="-285750">
              <a:buFont typeface="Arial" panose="020B0604020202020204" pitchFamily="34" charset="0"/>
              <a:buChar char="•"/>
            </a:pPr>
            <a:r>
              <a:rPr lang="en-US" sz="1600" dirty="0"/>
              <a:t>A continuous range of images: input the start and end slice number.</a:t>
            </a:r>
          </a:p>
          <a:p>
            <a:pPr marL="742950" lvl="1" indent="-285750">
              <a:buFont typeface="Arial" panose="020B0604020202020204" pitchFamily="34" charset="0"/>
              <a:buChar char="•"/>
            </a:pPr>
            <a:r>
              <a:rPr lang="en-US" sz="1600" dirty="0"/>
              <a:t>Numerical input: check ‘key in’ box and input pixel values of reciprocal vectors as reference.</a:t>
            </a:r>
          </a:p>
          <a:p>
            <a:pPr marL="285750" indent="-285750">
              <a:buFont typeface="Arial" panose="020B0604020202020204" pitchFamily="34" charset="0"/>
              <a:buChar char="•"/>
            </a:pPr>
            <a:r>
              <a:rPr lang="en-US" sz="1600" dirty="0"/>
              <a:t>Determine x direction of strain:</a:t>
            </a:r>
          </a:p>
          <a:p>
            <a:pPr marL="742950" lvl="1" indent="-285750">
              <a:buFont typeface="Arial" panose="020B0604020202020204" pitchFamily="34" charset="0"/>
              <a:buChar char="•"/>
            </a:pPr>
            <a:r>
              <a:rPr lang="en-US" sz="1600" dirty="0"/>
              <a:t>Input any linear combination of basis vectors G1 and G2. ex. For Si 110 pattern, G1 = 1-1-1, G2 = 1-11, then strain 110 = G1+G2, strain 001 = G1-G2.</a:t>
            </a:r>
          </a:p>
          <a:p>
            <a:pPr marL="285750" indent="-285750">
              <a:buFont typeface="Arial" panose="020B0604020202020204" pitchFamily="34" charset="0"/>
              <a:buChar char="•"/>
            </a:pPr>
            <a:r>
              <a:rPr lang="en-US" sz="1600" dirty="0"/>
              <a:t>1D profile or 2D map</a:t>
            </a:r>
          </a:p>
          <a:p>
            <a:pPr marL="742950" lvl="1" indent="-285750">
              <a:buFont typeface="Arial" panose="020B0604020202020204" pitchFamily="34" charset="0"/>
              <a:buChar char="•"/>
            </a:pPr>
            <a:r>
              <a:rPr lang="en-US" sz="1600" dirty="0"/>
              <a:t>Check ‘2D map’ box to set </a:t>
            </a:r>
            <a:r>
              <a:rPr lang="en-US" sz="1600" dirty="0" err="1"/>
              <a:t>ouput</a:t>
            </a:r>
            <a:r>
              <a:rPr lang="en-US" sz="1600" dirty="0"/>
              <a:t> as 2D maps, otherwise 1D profile is generated.</a:t>
            </a:r>
          </a:p>
          <a:p>
            <a:pPr marL="742950" lvl="1" indent="-285750">
              <a:buFont typeface="Arial" panose="020B0604020202020204" pitchFamily="34" charset="0"/>
              <a:buChar char="•"/>
            </a:pPr>
            <a:r>
              <a:rPr lang="en-US" sz="1600" dirty="0"/>
              <a:t>Input number of pixels in x and y dimension of the 2D map. This usually should match with scanning steps.</a:t>
            </a:r>
          </a:p>
          <a:p>
            <a:pPr marL="285750" indent="-285750">
              <a:buFont typeface="Arial" panose="020B0604020202020204" pitchFamily="34" charset="0"/>
              <a:buChar char="•"/>
            </a:pPr>
            <a:r>
              <a:rPr lang="en-US" sz="1600" dirty="0"/>
              <a:t>Step size in 1D profile</a:t>
            </a:r>
          </a:p>
          <a:p>
            <a:pPr marL="742950" lvl="1" indent="-285750">
              <a:buFont typeface="Arial" panose="020B0604020202020204" pitchFamily="34" charset="0"/>
              <a:buChar char="•"/>
            </a:pPr>
            <a:r>
              <a:rPr lang="en-US" sz="1600" dirty="0"/>
              <a:t>Change the axis label in 1D profile to match with experiment. If step size = 0, only number of steps will be shown in the plot.</a:t>
            </a:r>
          </a:p>
          <a:p>
            <a:pPr marL="285750" indent="-285750">
              <a:buFont typeface="Arial" panose="020B0604020202020204" pitchFamily="34" charset="0"/>
              <a:buChar char="•"/>
            </a:pPr>
            <a:r>
              <a:rPr lang="en-US" sz="1600" dirty="0"/>
              <a:t>Error bar</a:t>
            </a:r>
          </a:p>
          <a:p>
            <a:pPr marL="742950" lvl="1" indent="-285750">
              <a:buFont typeface="Arial" panose="020B0604020202020204" pitchFamily="34" charset="0"/>
              <a:buChar char="•"/>
            </a:pPr>
            <a:r>
              <a:rPr lang="en-US" sz="1600" dirty="0"/>
              <a:t>Check ‘Show </a:t>
            </a:r>
            <a:r>
              <a:rPr lang="en-US" sz="1600" dirty="0" err="1"/>
              <a:t>Errorbar</a:t>
            </a:r>
            <a:r>
              <a:rPr lang="en-US" sz="1600" dirty="0"/>
              <a:t>’ button to include </a:t>
            </a:r>
            <a:r>
              <a:rPr lang="en-US" sz="1600" dirty="0" err="1"/>
              <a:t>errorbar</a:t>
            </a:r>
            <a:r>
              <a:rPr lang="en-US" sz="1600" dirty="0"/>
              <a:t> in 1D profile or error maps for 2D output. These errors are estimated based on peak fitting error of each diffraction peak used to calculate strain.</a:t>
            </a:r>
          </a:p>
          <a:p>
            <a:pPr marL="285750" indent="-285750">
              <a:buFont typeface="Arial" panose="020B0604020202020204" pitchFamily="34" charset="0"/>
              <a:buChar char="•"/>
            </a:pPr>
            <a:r>
              <a:rPr lang="en-US" sz="1600" dirty="0"/>
              <a:t>Click ‘Generate Strain Map’ button to display strain profile/map.</a:t>
            </a:r>
          </a:p>
        </p:txBody>
      </p:sp>
      <p:cxnSp>
        <p:nvCxnSpPr>
          <p:cNvPr id="14" name="Straight Arrow Connector 13"/>
          <p:cNvCxnSpPr/>
          <p:nvPr/>
        </p:nvCxnSpPr>
        <p:spPr>
          <a:xfrm flipV="1">
            <a:off x="5378816" y="858429"/>
            <a:ext cx="840176" cy="6178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V="1">
            <a:off x="6547104" y="1413891"/>
            <a:ext cx="202681" cy="2101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5525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7343969" y="1609344"/>
            <a:ext cx="2355415" cy="3947350"/>
          </a:xfrm>
          <a:prstGeom prst="rect">
            <a:avLst/>
          </a:prstGeom>
        </p:spPr>
      </p:pic>
      <p:sp>
        <p:nvSpPr>
          <p:cNvPr id="4" name="TextBox 3"/>
          <p:cNvSpPr txBox="1"/>
          <p:nvPr/>
        </p:nvSpPr>
        <p:spPr>
          <a:xfrm>
            <a:off x="137160" y="128016"/>
            <a:ext cx="6409944" cy="830997"/>
          </a:xfrm>
          <a:prstGeom prst="rect">
            <a:avLst/>
          </a:prstGeom>
          <a:noFill/>
        </p:spPr>
        <p:txBody>
          <a:bodyPr wrap="square" rtlCol="0">
            <a:spAutoFit/>
          </a:bodyPr>
          <a:lstStyle/>
          <a:p>
            <a:r>
              <a:rPr lang="en-US" sz="2400" dirty="0"/>
              <a:t>5 Strain analysis of scanning diffraction</a:t>
            </a:r>
          </a:p>
          <a:p>
            <a:r>
              <a:rPr lang="en-US" sz="2400" dirty="0"/>
              <a:t>5.4 Export results</a:t>
            </a:r>
          </a:p>
        </p:txBody>
      </p:sp>
      <p:sp>
        <p:nvSpPr>
          <p:cNvPr id="8" name="Slide Number Placeholder 7">
            <a:extLst>
              <a:ext uri="{FF2B5EF4-FFF2-40B4-BE49-F238E27FC236}">
                <a16:creationId xmlns:a16="http://schemas.microsoft.com/office/drawing/2014/main" id="{DEAADE4D-59F5-42A3-A918-E6D124371931}"/>
              </a:ext>
            </a:extLst>
          </p:cNvPr>
          <p:cNvSpPr>
            <a:spLocks noGrp="1"/>
          </p:cNvSpPr>
          <p:nvPr>
            <p:ph type="sldNum" sz="quarter" idx="12"/>
          </p:nvPr>
        </p:nvSpPr>
        <p:spPr/>
        <p:txBody>
          <a:bodyPr/>
          <a:lstStyle/>
          <a:p>
            <a:fld id="{C4AC3DDB-E788-48EA-9FE3-60A9CFA7DDF3}" type="slidenum">
              <a:rPr lang="en-US" smtClean="0"/>
              <a:t>16</a:t>
            </a:fld>
            <a:endParaRPr lang="en-US"/>
          </a:p>
        </p:txBody>
      </p:sp>
      <p:sp>
        <p:nvSpPr>
          <p:cNvPr id="7" name="Rectangle 6"/>
          <p:cNvSpPr/>
          <p:nvPr/>
        </p:nvSpPr>
        <p:spPr>
          <a:xfrm>
            <a:off x="7350062" y="1609344"/>
            <a:ext cx="2349322" cy="2724912"/>
          </a:xfrm>
          <a:prstGeom prst="rect">
            <a:avLst/>
          </a:prstGeom>
          <a:solidFill>
            <a:schemeClr val="tx1">
              <a:lumMod val="95000"/>
              <a:lumOff val="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C50AB8E-0254-45B2-961A-1D69C73A4BD3}"/>
              </a:ext>
            </a:extLst>
          </p:cNvPr>
          <p:cNvSpPr txBox="1"/>
          <p:nvPr/>
        </p:nvSpPr>
        <p:spPr>
          <a:xfrm>
            <a:off x="0" y="6567586"/>
            <a:ext cx="1479508" cy="307777"/>
          </a:xfrm>
          <a:prstGeom prst="rect">
            <a:avLst/>
          </a:prstGeom>
          <a:solidFill>
            <a:srgbClr val="FFFF00"/>
          </a:solidFill>
        </p:spPr>
        <p:txBody>
          <a:bodyPr wrap="none" rtlCol="0">
            <a:spAutoFit/>
          </a:bodyPr>
          <a:lstStyle/>
          <a:p>
            <a:r>
              <a:rPr lang="en-US" sz="1400" dirty="0"/>
              <a:t>Updated in v1.5.1</a:t>
            </a:r>
          </a:p>
        </p:txBody>
      </p:sp>
      <p:sp>
        <p:nvSpPr>
          <p:cNvPr id="10" name="TextBox 9"/>
          <p:cNvSpPr txBox="1"/>
          <p:nvPr/>
        </p:nvSpPr>
        <p:spPr>
          <a:xfrm>
            <a:off x="365188" y="1258128"/>
            <a:ext cx="6693980"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After generating strain maps, click ‘Export Result’ button to save the strain data as txt files.</a:t>
            </a:r>
          </a:p>
        </p:txBody>
      </p:sp>
    </p:spTree>
    <p:extLst>
      <p:ext uri="{BB962C8B-B14F-4D97-AF65-F5344CB8AC3E}">
        <p14:creationId xmlns:p14="http://schemas.microsoft.com/office/powerpoint/2010/main" val="3059950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958"/>
            <a:ext cx="10515600" cy="682181"/>
          </a:xfrm>
        </p:spPr>
        <p:txBody>
          <a:bodyPr>
            <a:normAutofit/>
          </a:bodyPr>
          <a:lstStyle/>
          <a:p>
            <a:r>
              <a:rPr lang="en-US" sz="3600" dirty="0"/>
              <a:t>Contents</a:t>
            </a:r>
          </a:p>
        </p:txBody>
      </p:sp>
      <p:sp>
        <p:nvSpPr>
          <p:cNvPr id="3" name="Content Placeholder 2"/>
          <p:cNvSpPr>
            <a:spLocks noGrp="1"/>
          </p:cNvSpPr>
          <p:nvPr>
            <p:ph idx="1"/>
          </p:nvPr>
        </p:nvSpPr>
        <p:spPr>
          <a:xfrm>
            <a:off x="838200" y="846139"/>
            <a:ext cx="10515600" cy="5674169"/>
          </a:xfrm>
        </p:spPr>
        <p:txBody>
          <a:bodyPr>
            <a:normAutofit fontScale="85000" lnSpcReduction="20000"/>
          </a:bodyPr>
          <a:lstStyle/>
          <a:p>
            <a:pPr marL="514350" indent="-514350">
              <a:buFont typeface="+mj-lt"/>
              <a:buAutoNum type="arabicPeriod"/>
            </a:pPr>
            <a:r>
              <a:rPr lang="en-US" dirty="0"/>
              <a:t>Installing the program ……p3</a:t>
            </a:r>
          </a:p>
          <a:p>
            <a:pPr marL="971550" lvl="1" indent="-514350">
              <a:buFont typeface="+mj-lt"/>
              <a:buAutoNum type="arabicPeriod"/>
            </a:pPr>
            <a:r>
              <a:rPr lang="en-US" dirty="0"/>
              <a:t>As stand-alone exe ……p4</a:t>
            </a:r>
          </a:p>
          <a:p>
            <a:pPr marL="514350" indent="-514350">
              <a:buFont typeface="+mj-lt"/>
              <a:buAutoNum type="arabicPeriod"/>
            </a:pPr>
            <a:r>
              <a:rPr lang="en-US" dirty="0"/>
              <a:t>Load data files ……p5</a:t>
            </a:r>
          </a:p>
          <a:p>
            <a:pPr marL="971550" lvl="1" indent="-514350">
              <a:buFont typeface="+mj-lt"/>
              <a:buAutoNum type="arabicPeriod"/>
            </a:pPr>
            <a:r>
              <a:rPr lang="en-US" dirty="0"/>
              <a:t>.ser/.dm3/.dm4 and other format image stack ……p5</a:t>
            </a:r>
          </a:p>
          <a:p>
            <a:pPr marL="971550" lvl="1" indent="-514350">
              <a:buFont typeface="+mj-lt"/>
              <a:buAutoNum type="arabicPeriod"/>
            </a:pPr>
            <a:r>
              <a:rPr lang="en-US" dirty="0"/>
              <a:t>A series of images ……p6</a:t>
            </a:r>
          </a:p>
          <a:p>
            <a:pPr marL="514350" indent="-514350">
              <a:buFont typeface="+mj-lt"/>
              <a:buAutoNum type="arabicPeriod"/>
            </a:pPr>
            <a:r>
              <a:rPr lang="en-US" dirty="0"/>
              <a:t>Image operation ……p7</a:t>
            </a:r>
          </a:p>
          <a:p>
            <a:pPr marL="971550" lvl="1" indent="-514350">
              <a:buFont typeface="+mj-lt"/>
              <a:buAutoNum type="arabicPeriod"/>
            </a:pPr>
            <a:r>
              <a:rPr lang="en-US" dirty="0"/>
              <a:t>Show different slice in the stack ……p7</a:t>
            </a:r>
          </a:p>
          <a:p>
            <a:pPr marL="971550" lvl="1" indent="-514350">
              <a:buFont typeface="+mj-lt"/>
              <a:buAutoNum type="arabicPeriod"/>
            </a:pPr>
            <a:r>
              <a:rPr lang="en-US" dirty="0"/>
              <a:t>Adjust contrast and gamma ……p8</a:t>
            </a:r>
          </a:p>
          <a:p>
            <a:pPr marL="971550" lvl="1" indent="-514350">
              <a:buFont typeface="+mj-lt"/>
              <a:buAutoNum type="arabicPeriod"/>
            </a:pPr>
            <a:r>
              <a:rPr lang="en-US" dirty="0"/>
              <a:t>Crop image ……p9</a:t>
            </a:r>
          </a:p>
          <a:p>
            <a:pPr marL="514350" indent="-514350">
              <a:buFont typeface="+mj-lt"/>
              <a:buAutoNum type="arabicPeriod"/>
            </a:pPr>
            <a:r>
              <a:rPr lang="en-US" dirty="0"/>
              <a:t>Basic analysis of scanning diffraction ……p10</a:t>
            </a:r>
          </a:p>
          <a:p>
            <a:pPr marL="971550" lvl="1" indent="-514350">
              <a:buFont typeface="+mj-lt"/>
              <a:buAutoNum type="arabicPeriod"/>
            </a:pPr>
            <a:r>
              <a:rPr lang="en-US" dirty="0"/>
              <a:t>Virtual annular dark field image ……p10</a:t>
            </a:r>
          </a:p>
          <a:p>
            <a:pPr marL="514350" indent="-514350">
              <a:buFont typeface="+mj-lt"/>
              <a:buAutoNum type="arabicPeriod"/>
            </a:pPr>
            <a:r>
              <a:rPr lang="en-US" dirty="0"/>
              <a:t>Strain analysis of scanning diffraction ……p11</a:t>
            </a:r>
          </a:p>
          <a:p>
            <a:pPr marL="971550" lvl="1" indent="-514350">
              <a:buFont typeface="+mj-lt"/>
              <a:buAutoNum type="arabicPeriod"/>
            </a:pPr>
            <a:r>
              <a:rPr lang="en-US" dirty="0"/>
              <a:t>Determine strain calculation method ……p12</a:t>
            </a:r>
          </a:p>
          <a:p>
            <a:pPr marL="971550" lvl="1" indent="-514350">
              <a:buFont typeface="+mj-lt"/>
              <a:buAutoNum type="arabicPeriod"/>
            </a:pPr>
            <a:r>
              <a:rPr lang="en-US" dirty="0"/>
              <a:t>Determine peak fitting method ……p13</a:t>
            </a:r>
          </a:p>
          <a:p>
            <a:pPr marL="971550" lvl="1" indent="-514350">
              <a:buFont typeface="+mj-lt"/>
              <a:buAutoNum type="arabicPeriod"/>
            </a:pPr>
            <a:r>
              <a:rPr lang="en-US" dirty="0"/>
              <a:t>Process single image or image stack ……p14</a:t>
            </a:r>
          </a:p>
          <a:p>
            <a:pPr marL="971550" lvl="1" indent="-514350">
              <a:buFont typeface="+mj-lt"/>
              <a:buAutoNum type="arabicPeriod"/>
            </a:pPr>
            <a:r>
              <a:rPr lang="en-US" dirty="0"/>
              <a:t>Generate strain maps ……p15</a:t>
            </a:r>
          </a:p>
          <a:p>
            <a:pPr marL="971550" lvl="1" indent="-514350">
              <a:buFont typeface="+mj-lt"/>
              <a:buAutoNum type="arabicPeriod"/>
            </a:pPr>
            <a:r>
              <a:rPr lang="en-US" dirty="0"/>
              <a:t>Export results ……p16</a:t>
            </a:r>
          </a:p>
        </p:txBody>
      </p:sp>
      <p:sp>
        <p:nvSpPr>
          <p:cNvPr id="4" name="Slide Number Placeholder 3">
            <a:extLst>
              <a:ext uri="{FF2B5EF4-FFF2-40B4-BE49-F238E27FC236}">
                <a16:creationId xmlns:a16="http://schemas.microsoft.com/office/drawing/2014/main" id="{933853C2-189F-4D43-A4F3-60F4A239B218}"/>
              </a:ext>
            </a:extLst>
          </p:cNvPr>
          <p:cNvSpPr>
            <a:spLocks noGrp="1"/>
          </p:cNvSpPr>
          <p:nvPr>
            <p:ph type="sldNum" sz="quarter" idx="12"/>
          </p:nvPr>
        </p:nvSpPr>
        <p:spPr/>
        <p:txBody>
          <a:bodyPr/>
          <a:lstStyle/>
          <a:p>
            <a:fld id="{C4AC3DDB-E788-48EA-9FE3-60A9CFA7DDF3}" type="slidenum">
              <a:rPr lang="en-US" smtClean="0"/>
              <a:t>2</a:t>
            </a:fld>
            <a:endParaRPr lang="en-US"/>
          </a:p>
        </p:txBody>
      </p:sp>
    </p:spTree>
    <p:extLst>
      <p:ext uri="{BB962C8B-B14F-4D97-AF65-F5344CB8AC3E}">
        <p14:creationId xmlns:p14="http://schemas.microsoft.com/office/powerpoint/2010/main" val="345308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 y="128016"/>
            <a:ext cx="4910328" cy="461665"/>
          </a:xfrm>
          <a:prstGeom prst="rect">
            <a:avLst/>
          </a:prstGeom>
          <a:noFill/>
        </p:spPr>
        <p:txBody>
          <a:bodyPr wrap="square" rtlCol="0">
            <a:spAutoFit/>
          </a:bodyPr>
          <a:lstStyle/>
          <a:p>
            <a:r>
              <a:rPr lang="en-US" sz="2400" dirty="0"/>
              <a:t>1. Installing the program - overview</a:t>
            </a:r>
          </a:p>
        </p:txBody>
      </p:sp>
      <p:sp>
        <p:nvSpPr>
          <p:cNvPr id="5" name="TextBox 4"/>
          <p:cNvSpPr txBox="1"/>
          <p:nvPr/>
        </p:nvSpPr>
        <p:spPr>
          <a:xfrm>
            <a:off x="1508760" y="1459170"/>
            <a:ext cx="9546336"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t>imToolBox</a:t>
            </a:r>
            <a:r>
              <a:rPr lang="en-US" dirty="0"/>
              <a:t> is developed using </a:t>
            </a:r>
            <a:r>
              <a:rPr lang="en-US" dirty="0" err="1"/>
              <a:t>Matlab</a:t>
            </a:r>
            <a:r>
              <a:rPr lang="en-US" dirty="0"/>
              <a:t> scripts and GUIDE for graphic user interface.</a:t>
            </a:r>
          </a:p>
          <a:p>
            <a:pPr marL="285750" indent="-285750">
              <a:buFont typeface="Arial" panose="020B0604020202020204" pitchFamily="34" charset="0"/>
              <a:buChar char="•"/>
            </a:pPr>
            <a:r>
              <a:rPr lang="en-US" dirty="0"/>
              <a:t>The stand-alone exe is compiled using </a:t>
            </a:r>
            <a:r>
              <a:rPr lang="en-US" dirty="0" err="1"/>
              <a:t>Matlab</a:t>
            </a:r>
            <a:r>
              <a:rPr lang="en-US" dirty="0"/>
              <a:t> R2016a, which can be used with a free compatible </a:t>
            </a:r>
            <a:r>
              <a:rPr lang="en-US" dirty="0" err="1"/>
              <a:t>Matlab</a:t>
            </a:r>
            <a:r>
              <a:rPr lang="en-US" dirty="0"/>
              <a:t> Runtime. No </a:t>
            </a:r>
            <a:r>
              <a:rPr lang="en-US" dirty="0" err="1"/>
              <a:t>Matlab</a:t>
            </a:r>
            <a:r>
              <a:rPr lang="en-US" dirty="0"/>
              <a:t> license required.</a:t>
            </a:r>
          </a:p>
        </p:txBody>
      </p:sp>
      <p:sp>
        <p:nvSpPr>
          <p:cNvPr id="3" name="Slide Number Placeholder 2">
            <a:extLst>
              <a:ext uri="{FF2B5EF4-FFF2-40B4-BE49-F238E27FC236}">
                <a16:creationId xmlns:a16="http://schemas.microsoft.com/office/drawing/2014/main" id="{7FD76C91-5F36-4C4E-BE38-B5E33BF7375E}"/>
              </a:ext>
            </a:extLst>
          </p:cNvPr>
          <p:cNvSpPr>
            <a:spLocks noGrp="1"/>
          </p:cNvSpPr>
          <p:nvPr>
            <p:ph type="sldNum" sz="quarter" idx="12"/>
          </p:nvPr>
        </p:nvSpPr>
        <p:spPr/>
        <p:txBody>
          <a:bodyPr/>
          <a:lstStyle/>
          <a:p>
            <a:fld id="{C4AC3DDB-E788-48EA-9FE3-60A9CFA7DDF3}" type="slidenum">
              <a:rPr lang="en-US" smtClean="0"/>
              <a:t>3</a:t>
            </a:fld>
            <a:endParaRPr lang="en-US"/>
          </a:p>
        </p:txBody>
      </p:sp>
      <p:pic>
        <p:nvPicPr>
          <p:cNvPr id="6" name="Picture 5"/>
          <p:cNvPicPr>
            <a:picLocks noChangeAspect="1"/>
          </p:cNvPicPr>
          <p:nvPr/>
        </p:nvPicPr>
        <p:blipFill>
          <a:blip r:embed="rId2"/>
          <a:stretch>
            <a:fillRect/>
          </a:stretch>
        </p:blipFill>
        <p:spPr>
          <a:xfrm>
            <a:off x="3394620" y="3570626"/>
            <a:ext cx="4457700" cy="904875"/>
          </a:xfrm>
          <a:prstGeom prst="rect">
            <a:avLst/>
          </a:prstGeom>
        </p:spPr>
      </p:pic>
    </p:spTree>
    <p:extLst>
      <p:ext uri="{BB962C8B-B14F-4D97-AF65-F5344CB8AC3E}">
        <p14:creationId xmlns:p14="http://schemas.microsoft.com/office/powerpoint/2010/main" val="360263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 y="128016"/>
            <a:ext cx="5989320" cy="461665"/>
          </a:xfrm>
          <a:prstGeom prst="rect">
            <a:avLst/>
          </a:prstGeom>
          <a:noFill/>
        </p:spPr>
        <p:txBody>
          <a:bodyPr wrap="square" rtlCol="0">
            <a:spAutoFit/>
          </a:bodyPr>
          <a:lstStyle/>
          <a:p>
            <a:r>
              <a:rPr lang="en-US" sz="2400" dirty="0"/>
              <a:t>1.1 Installing the program – as stand-alone exe</a:t>
            </a:r>
          </a:p>
        </p:txBody>
      </p:sp>
      <p:sp>
        <p:nvSpPr>
          <p:cNvPr id="5" name="TextBox 4"/>
          <p:cNvSpPr txBox="1"/>
          <p:nvPr/>
        </p:nvSpPr>
        <p:spPr>
          <a:xfrm>
            <a:off x="594360" y="746064"/>
            <a:ext cx="575157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Step 1: download and install </a:t>
            </a:r>
            <a:r>
              <a:rPr lang="en-US" dirty="0" err="1"/>
              <a:t>Matlab</a:t>
            </a:r>
            <a:r>
              <a:rPr lang="en-US" dirty="0"/>
              <a:t> Runtime</a:t>
            </a:r>
          </a:p>
          <a:p>
            <a:pPr marL="742950" lvl="1" indent="-285750">
              <a:buFont typeface="Arial" panose="020B0604020202020204" pitchFamily="34" charset="0"/>
              <a:buChar char="•"/>
            </a:pPr>
            <a:r>
              <a:rPr lang="en-US" dirty="0"/>
              <a:t>Version: R2016a (9.0.1)</a:t>
            </a:r>
          </a:p>
          <a:p>
            <a:pPr marL="742950" lvl="1" indent="-285750">
              <a:buFont typeface="Arial" panose="020B0604020202020204" pitchFamily="34" charset="0"/>
              <a:buChar char="•"/>
            </a:pPr>
            <a:r>
              <a:rPr lang="en-US" dirty="0"/>
              <a:t>Require 64-bit operating system</a:t>
            </a:r>
          </a:p>
          <a:p>
            <a:pPr marL="742950" lvl="1" indent="-285750">
              <a:buFont typeface="Arial" panose="020B0604020202020204" pitchFamily="34" charset="0"/>
              <a:buChar char="•"/>
            </a:pPr>
            <a:r>
              <a:rPr lang="en-US" dirty="0"/>
              <a:t>Link: https://www.mathworks.com/products/compiler/mcr.html</a:t>
            </a:r>
          </a:p>
          <a:p>
            <a:pPr marL="742950" lvl="1" indent="-285750">
              <a:buFont typeface="Arial" panose="020B0604020202020204" pitchFamily="34" charset="0"/>
              <a:buChar char="•"/>
            </a:pPr>
            <a:endParaRPr lang="en-US" dirty="0"/>
          </a:p>
        </p:txBody>
      </p:sp>
      <p:grpSp>
        <p:nvGrpSpPr>
          <p:cNvPr id="12" name="Group 11"/>
          <p:cNvGrpSpPr/>
          <p:nvPr/>
        </p:nvGrpSpPr>
        <p:grpSpPr>
          <a:xfrm>
            <a:off x="676656" y="2602229"/>
            <a:ext cx="4453128" cy="3913355"/>
            <a:chOff x="6944869" y="740664"/>
            <a:chExt cx="4853776" cy="4265440"/>
          </a:xfrm>
        </p:grpSpPr>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44869" y="740664"/>
              <a:ext cx="4853776" cy="4265440"/>
            </a:xfrm>
            <a:prstGeom prst="rect">
              <a:avLst/>
            </a:prstGeom>
            <a:ln>
              <a:solidFill>
                <a:schemeClr val="tx1"/>
              </a:solidFill>
            </a:ln>
          </p:spPr>
        </p:pic>
        <p:sp>
          <p:nvSpPr>
            <p:cNvPr id="11" name="Rectangle 10"/>
            <p:cNvSpPr/>
            <p:nvPr/>
          </p:nvSpPr>
          <p:spPr>
            <a:xfrm>
              <a:off x="7205472" y="4489704"/>
              <a:ext cx="2002536" cy="201168"/>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sp>
        <p:nvSpPr>
          <p:cNvPr id="13" name="TextBox 12"/>
          <p:cNvSpPr txBox="1"/>
          <p:nvPr/>
        </p:nvSpPr>
        <p:spPr>
          <a:xfrm>
            <a:off x="6440424" y="756837"/>
            <a:ext cx="5751576" cy="369332"/>
          </a:xfrm>
          <a:prstGeom prst="rect">
            <a:avLst/>
          </a:prstGeom>
          <a:noFill/>
        </p:spPr>
        <p:txBody>
          <a:bodyPr wrap="square" rtlCol="0">
            <a:spAutoFit/>
          </a:bodyPr>
          <a:lstStyle/>
          <a:p>
            <a:pPr marL="285750" indent="-285750">
              <a:buFont typeface="Arial" panose="020B0604020202020204" pitchFamily="34" charset="0"/>
              <a:buChar char="•"/>
            </a:pPr>
            <a:r>
              <a:rPr lang="en-US" dirty="0"/>
              <a:t>Step 2: copy ‘imToolBox.exe’ to any directory and open</a:t>
            </a:r>
          </a:p>
        </p:txBody>
      </p:sp>
      <p:sp>
        <p:nvSpPr>
          <p:cNvPr id="3" name="Slide Number Placeholder 2">
            <a:extLst>
              <a:ext uri="{FF2B5EF4-FFF2-40B4-BE49-F238E27FC236}">
                <a16:creationId xmlns:a16="http://schemas.microsoft.com/office/drawing/2014/main" id="{7FD76C91-5F36-4C4E-BE38-B5E33BF7375E}"/>
              </a:ext>
            </a:extLst>
          </p:cNvPr>
          <p:cNvSpPr>
            <a:spLocks noGrp="1"/>
          </p:cNvSpPr>
          <p:nvPr>
            <p:ph type="sldNum" sz="quarter" idx="12"/>
          </p:nvPr>
        </p:nvSpPr>
        <p:spPr/>
        <p:txBody>
          <a:bodyPr/>
          <a:lstStyle/>
          <a:p>
            <a:fld id="{C4AC3DDB-E788-48EA-9FE3-60A9CFA7DDF3}" type="slidenum">
              <a:rPr lang="en-US" smtClean="0"/>
              <a:t>4</a:t>
            </a:fld>
            <a:endParaRPr lang="en-US"/>
          </a:p>
        </p:txBody>
      </p:sp>
      <p:pic>
        <p:nvPicPr>
          <p:cNvPr id="6" name="Picture 5"/>
          <p:cNvPicPr>
            <a:picLocks noChangeAspect="1"/>
          </p:cNvPicPr>
          <p:nvPr/>
        </p:nvPicPr>
        <p:blipFill>
          <a:blip r:embed="rId3"/>
          <a:stretch>
            <a:fillRect/>
          </a:stretch>
        </p:blipFill>
        <p:spPr>
          <a:xfrm>
            <a:off x="6896100" y="3369754"/>
            <a:ext cx="4457700" cy="904875"/>
          </a:xfrm>
          <a:prstGeom prst="rect">
            <a:avLst/>
          </a:prstGeom>
        </p:spPr>
      </p:pic>
    </p:spTree>
    <p:extLst>
      <p:ext uri="{BB962C8B-B14F-4D97-AF65-F5344CB8AC3E}">
        <p14:creationId xmlns:p14="http://schemas.microsoft.com/office/powerpoint/2010/main" val="457366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59" y="128016"/>
            <a:ext cx="8473441" cy="461665"/>
          </a:xfrm>
          <a:prstGeom prst="rect">
            <a:avLst/>
          </a:prstGeom>
          <a:noFill/>
        </p:spPr>
        <p:txBody>
          <a:bodyPr wrap="square" rtlCol="0">
            <a:spAutoFit/>
          </a:bodyPr>
          <a:lstStyle/>
          <a:p>
            <a:r>
              <a:rPr lang="en-US" sz="2400" dirty="0"/>
              <a:t>2.1 Load data files:  .</a:t>
            </a:r>
            <a:r>
              <a:rPr lang="en-US" sz="2400" dirty="0" err="1"/>
              <a:t>ser</a:t>
            </a:r>
            <a:r>
              <a:rPr lang="en-US" sz="2400" dirty="0"/>
              <a:t>/.dm3/.dm4 and other format image stack</a:t>
            </a:r>
          </a:p>
        </p:txBody>
      </p:sp>
      <p:sp>
        <p:nvSpPr>
          <p:cNvPr id="15" name="TextBox 14"/>
          <p:cNvSpPr txBox="1"/>
          <p:nvPr/>
        </p:nvSpPr>
        <p:spPr>
          <a:xfrm>
            <a:off x="594360" y="948266"/>
            <a:ext cx="448450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Menu -&gt; File -&gt; Open</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Select data format (.</a:t>
            </a:r>
            <a:r>
              <a:rPr lang="en-US" dirty="0" err="1"/>
              <a:t>ser</a:t>
            </a:r>
            <a:r>
              <a:rPr lang="en-US" dirty="0"/>
              <a:t>, .dm3, .dm4, </a:t>
            </a:r>
            <a:r>
              <a:rPr lang="en-US" dirty="0" err="1"/>
              <a:t>etc</a:t>
            </a:r>
            <a:r>
              <a:rPr lang="en-US" dirty="0"/>
              <a:t>)</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file size exceeds computer memory, select ‘</a:t>
            </a:r>
            <a:r>
              <a:rPr lang="en-US" dirty="0" err="1"/>
              <a:t>Gatan</a:t>
            </a:r>
            <a:r>
              <a:rPr lang="en-US" dirty="0"/>
              <a:t> Format large file(*.dm4)’ or ‘FEI Format large file(*.ser)’ instead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Select file and click ‘open’.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separate window will show up with the image stack.</a:t>
            </a:r>
          </a:p>
          <a:p>
            <a:pPr marL="742950" lvl="1"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F610F65D-12A2-4FCF-BA02-A1F1C99FEAE9}"/>
              </a:ext>
            </a:extLst>
          </p:cNvPr>
          <p:cNvPicPr>
            <a:picLocks noChangeAspect="1"/>
          </p:cNvPicPr>
          <p:nvPr/>
        </p:nvPicPr>
        <p:blipFill>
          <a:blip r:embed="rId2"/>
          <a:stretch>
            <a:fillRect/>
          </a:stretch>
        </p:blipFill>
        <p:spPr>
          <a:xfrm>
            <a:off x="4964548" y="646124"/>
            <a:ext cx="1638300" cy="1438275"/>
          </a:xfrm>
          <a:prstGeom prst="rect">
            <a:avLst/>
          </a:prstGeom>
        </p:spPr>
      </p:pic>
      <p:pic>
        <p:nvPicPr>
          <p:cNvPr id="8" name="Picture 7">
            <a:extLst>
              <a:ext uri="{FF2B5EF4-FFF2-40B4-BE49-F238E27FC236}">
                <a16:creationId xmlns:a16="http://schemas.microsoft.com/office/drawing/2014/main" id="{91161798-FC3E-4029-BA76-FC989F12B702}"/>
              </a:ext>
            </a:extLst>
          </p:cNvPr>
          <p:cNvPicPr>
            <a:picLocks noChangeAspect="1"/>
          </p:cNvPicPr>
          <p:nvPr/>
        </p:nvPicPr>
        <p:blipFill>
          <a:blip r:embed="rId3"/>
          <a:stretch>
            <a:fillRect/>
          </a:stretch>
        </p:blipFill>
        <p:spPr>
          <a:xfrm>
            <a:off x="7021686" y="1035716"/>
            <a:ext cx="4575954" cy="4554842"/>
          </a:xfrm>
          <a:prstGeom prst="rect">
            <a:avLst/>
          </a:prstGeom>
        </p:spPr>
      </p:pic>
      <p:sp>
        <p:nvSpPr>
          <p:cNvPr id="11" name="TextBox 10">
            <a:extLst>
              <a:ext uri="{FF2B5EF4-FFF2-40B4-BE49-F238E27FC236}">
                <a16:creationId xmlns:a16="http://schemas.microsoft.com/office/drawing/2014/main" id="{B139EB37-20EF-4FC3-B32D-46129A38C6C5}"/>
              </a:ext>
            </a:extLst>
          </p:cNvPr>
          <p:cNvSpPr txBox="1"/>
          <p:nvPr/>
        </p:nvSpPr>
        <p:spPr>
          <a:xfrm>
            <a:off x="594360" y="4507587"/>
            <a:ext cx="5751576" cy="2031325"/>
          </a:xfrm>
          <a:prstGeom prst="rect">
            <a:avLst/>
          </a:prstGeom>
          <a:noFill/>
        </p:spPr>
        <p:txBody>
          <a:bodyPr wrap="square" rtlCol="0">
            <a:spAutoFit/>
          </a:bodyPr>
          <a:lstStyle/>
          <a:p>
            <a:r>
              <a:rPr lang="en-US" dirty="0"/>
              <a:t>Note</a:t>
            </a:r>
          </a:p>
          <a:p>
            <a:pPr marL="285750" indent="-285750">
              <a:buFont typeface="Arial" panose="020B0604020202020204" pitchFamily="34" charset="0"/>
              <a:buChar char="•"/>
            </a:pPr>
            <a:r>
              <a:rPr lang="en-US" dirty="0"/>
              <a:t>For FEI format, .</a:t>
            </a:r>
            <a:r>
              <a:rPr lang="en-US" dirty="0" err="1"/>
              <a:t>emi</a:t>
            </a:r>
            <a:r>
              <a:rPr lang="en-US" dirty="0"/>
              <a:t> file which contains metadata is not needed. Only image or image stack saved in .ser file can be read directly.</a:t>
            </a:r>
          </a:p>
          <a:p>
            <a:pPr marL="285750" indent="-285750">
              <a:buFont typeface="Arial" panose="020B0604020202020204" pitchFamily="34" charset="0"/>
              <a:buChar char="•"/>
            </a:pPr>
            <a:r>
              <a:rPr lang="en-US" dirty="0"/>
              <a:t>Also support .</a:t>
            </a:r>
            <a:r>
              <a:rPr lang="en-US" dirty="0" err="1"/>
              <a:t>dfp</a:t>
            </a:r>
            <a:r>
              <a:rPr lang="en-US" dirty="0"/>
              <a:t> file generated from </a:t>
            </a:r>
            <a:r>
              <a:rPr lang="en-US" dirty="0" err="1"/>
              <a:t>Zmult</a:t>
            </a:r>
            <a:r>
              <a:rPr lang="en-US" dirty="0"/>
              <a:t> and .</a:t>
            </a:r>
            <a:r>
              <a:rPr lang="en-US" dirty="0" err="1"/>
              <a:t>img</a:t>
            </a:r>
            <a:r>
              <a:rPr lang="en-US" dirty="0"/>
              <a:t> file with 8-byte header.</a:t>
            </a:r>
          </a:p>
          <a:p>
            <a:pPr marL="285750" indent="-285750">
              <a:buFont typeface="Arial" panose="020B0604020202020204" pitchFamily="34" charset="0"/>
              <a:buChar char="•"/>
            </a:pPr>
            <a:endParaRPr lang="en-US" dirty="0"/>
          </a:p>
        </p:txBody>
      </p:sp>
      <p:sp>
        <p:nvSpPr>
          <p:cNvPr id="10" name="Slide Number Placeholder 9">
            <a:extLst>
              <a:ext uri="{FF2B5EF4-FFF2-40B4-BE49-F238E27FC236}">
                <a16:creationId xmlns:a16="http://schemas.microsoft.com/office/drawing/2014/main" id="{E77E36D0-A218-4A88-A81C-A8B3CC2A507E}"/>
              </a:ext>
            </a:extLst>
          </p:cNvPr>
          <p:cNvSpPr>
            <a:spLocks noGrp="1"/>
          </p:cNvSpPr>
          <p:nvPr>
            <p:ph type="sldNum" sz="quarter" idx="12"/>
          </p:nvPr>
        </p:nvSpPr>
        <p:spPr/>
        <p:txBody>
          <a:bodyPr/>
          <a:lstStyle/>
          <a:p>
            <a:fld id="{C4AC3DDB-E788-48EA-9FE3-60A9CFA7DDF3}" type="slidenum">
              <a:rPr lang="en-US" smtClean="0"/>
              <a:t>5</a:t>
            </a:fld>
            <a:endParaRPr lang="en-US" dirty="0"/>
          </a:p>
        </p:txBody>
      </p:sp>
      <p:pic>
        <p:nvPicPr>
          <p:cNvPr id="3" name="Picture 2"/>
          <p:cNvPicPr>
            <a:picLocks noChangeAspect="1"/>
          </p:cNvPicPr>
          <p:nvPr/>
        </p:nvPicPr>
        <p:blipFill>
          <a:blip r:embed="rId4"/>
          <a:stretch>
            <a:fillRect/>
          </a:stretch>
        </p:blipFill>
        <p:spPr>
          <a:xfrm>
            <a:off x="4883586" y="2263692"/>
            <a:ext cx="1800225" cy="1514475"/>
          </a:xfrm>
          <a:prstGeom prst="rect">
            <a:avLst/>
          </a:prstGeom>
        </p:spPr>
      </p:pic>
      <p:sp>
        <p:nvSpPr>
          <p:cNvPr id="9" name="TextBox 8">
            <a:extLst>
              <a:ext uri="{FF2B5EF4-FFF2-40B4-BE49-F238E27FC236}">
                <a16:creationId xmlns:a16="http://schemas.microsoft.com/office/drawing/2014/main" id="{BC50AB8E-0254-45B2-961A-1D69C73A4BD3}"/>
              </a:ext>
            </a:extLst>
          </p:cNvPr>
          <p:cNvSpPr txBox="1"/>
          <p:nvPr/>
        </p:nvSpPr>
        <p:spPr>
          <a:xfrm>
            <a:off x="0" y="6567586"/>
            <a:ext cx="1343253" cy="307777"/>
          </a:xfrm>
          <a:prstGeom prst="rect">
            <a:avLst/>
          </a:prstGeom>
          <a:solidFill>
            <a:srgbClr val="FFFF00"/>
          </a:solidFill>
        </p:spPr>
        <p:txBody>
          <a:bodyPr wrap="none" rtlCol="0">
            <a:spAutoFit/>
          </a:bodyPr>
          <a:lstStyle/>
          <a:p>
            <a:r>
              <a:rPr lang="en-US" sz="1400" dirty="0"/>
              <a:t>Updated in v1.5</a:t>
            </a:r>
          </a:p>
        </p:txBody>
      </p:sp>
    </p:spTree>
    <p:extLst>
      <p:ext uri="{BB962C8B-B14F-4D97-AF65-F5344CB8AC3E}">
        <p14:creationId xmlns:p14="http://schemas.microsoft.com/office/powerpoint/2010/main" val="2496866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 y="128016"/>
            <a:ext cx="4910328" cy="461665"/>
          </a:xfrm>
          <a:prstGeom prst="rect">
            <a:avLst/>
          </a:prstGeom>
          <a:noFill/>
        </p:spPr>
        <p:txBody>
          <a:bodyPr wrap="square" rtlCol="0">
            <a:spAutoFit/>
          </a:bodyPr>
          <a:lstStyle/>
          <a:p>
            <a:r>
              <a:rPr lang="en-US" sz="2400" dirty="0"/>
              <a:t>2.2 Load data files: a series of images</a:t>
            </a:r>
          </a:p>
        </p:txBody>
      </p:sp>
      <p:sp>
        <p:nvSpPr>
          <p:cNvPr id="3" name="TextBox 2"/>
          <p:cNvSpPr txBox="1"/>
          <p:nvPr/>
        </p:nvSpPr>
        <p:spPr>
          <a:xfrm>
            <a:off x="365188" y="1258128"/>
            <a:ext cx="5751576" cy="4247317"/>
          </a:xfrm>
          <a:prstGeom prst="rect">
            <a:avLst/>
          </a:prstGeom>
          <a:noFill/>
        </p:spPr>
        <p:txBody>
          <a:bodyPr wrap="square" rtlCol="0">
            <a:spAutoFit/>
          </a:bodyPr>
          <a:lstStyle/>
          <a:p>
            <a:pPr marL="285750" indent="-285750">
              <a:buFont typeface="Arial" panose="020B0604020202020204" pitchFamily="34" charset="0"/>
              <a:buChar char="•"/>
            </a:pPr>
            <a:r>
              <a:rPr lang="en-US" dirty="0"/>
              <a:t>Menu -&gt; File -&gt; Load Image Series</a:t>
            </a:r>
          </a:p>
          <a:p>
            <a:pPr marL="285750" indent="-285750">
              <a:buFont typeface="Arial" panose="020B0604020202020204" pitchFamily="34" charset="0"/>
              <a:buChar char="•"/>
            </a:pPr>
            <a:r>
              <a:rPr lang="en-US" dirty="0"/>
              <a:t>Click ‘Browse’</a:t>
            </a:r>
          </a:p>
          <a:p>
            <a:pPr marL="285750" indent="-285750">
              <a:buFont typeface="Arial" panose="020B0604020202020204" pitchFamily="34" charset="0"/>
              <a:buChar char="•"/>
            </a:pPr>
            <a:r>
              <a:rPr lang="en-US" dirty="0"/>
              <a:t>Go to the data folder and select any one of the images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Modify filename body, fill in index range and filename suffix</a:t>
            </a:r>
          </a:p>
          <a:p>
            <a:pPr marL="742950" lvl="1" indent="-285750">
              <a:buFont typeface="Arial" panose="020B0604020202020204" pitchFamily="34" charset="0"/>
              <a:buChar char="•"/>
            </a:pPr>
            <a:r>
              <a:rPr lang="en-US" dirty="0"/>
              <a:t>The filename format must be ‘File Name </a:t>
            </a:r>
            <a:r>
              <a:rPr lang="en-US" dirty="0" err="1"/>
              <a:t>Body’+’File</a:t>
            </a:r>
            <a:r>
              <a:rPr lang="en-US" dirty="0"/>
              <a:t> Name </a:t>
            </a:r>
            <a:r>
              <a:rPr lang="en-US" dirty="0" err="1"/>
              <a:t>Index’+’File</a:t>
            </a:r>
            <a:r>
              <a:rPr lang="en-US" dirty="0"/>
              <a:t> Name Suffix’.</a:t>
            </a:r>
          </a:p>
          <a:p>
            <a:pPr marL="742950" lvl="1" indent="-285750">
              <a:buFont typeface="Arial" panose="020B0604020202020204" pitchFamily="34" charset="0"/>
              <a:buChar char="•"/>
            </a:pPr>
            <a:r>
              <a:rPr lang="en-US" dirty="0"/>
              <a:t>Index must be number and can have zeros in the beginning (up to 5 digits in total).</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Click ‘Load’ and a separate window will show up with the image stack.</a:t>
            </a:r>
          </a:p>
          <a:p>
            <a:pPr marL="285750" indent="-285750">
              <a:buFont typeface="Arial" panose="020B0604020202020204" pitchFamily="34" charset="0"/>
              <a:buChar char="•"/>
            </a:pPr>
            <a:endParaRPr lang="en-US" dirty="0"/>
          </a:p>
        </p:txBody>
      </p:sp>
      <p:pic>
        <p:nvPicPr>
          <p:cNvPr id="2" name="Picture 1"/>
          <p:cNvPicPr>
            <a:picLocks noChangeAspect="1"/>
          </p:cNvPicPr>
          <p:nvPr/>
        </p:nvPicPr>
        <p:blipFill>
          <a:blip r:embed="rId2"/>
          <a:stretch>
            <a:fillRect/>
          </a:stretch>
        </p:blipFill>
        <p:spPr>
          <a:xfrm>
            <a:off x="6520625" y="128016"/>
            <a:ext cx="4772215" cy="2977536"/>
          </a:xfrm>
          <a:prstGeom prst="rect">
            <a:avLst/>
          </a:prstGeom>
        </p:spPr>
      </p:pic>
      <p:pic>
        <p:nvPicPr>
          <p:cNvPr id="5" name="Picture 4"/>
          <p:cNvPicPr>
            <a:picLocks noChangeAspect="1"/>
          </p:cNvPicPr>
          <p:nvPr/>
        </p:nvPicPr>
        <p:blipFill>
          <a:blip r:embed="rId3"/>
          <a:stretch>
            <a:fillRect/>
          </a:stretch>
        </p:blipFill>
        <p:spPr>
          <a:xfrm>
            <a:off x="6456617" y="3264408"/>
            <a:ext cx="2369750" cy="3467502"/>
          </a:xfrm>
          <a:prstGeom prst="rect">
            <a:avLst/>
          </a:prstGeom>
        </p:spPr>
      </p:pic>
      <p:pic>
        <p:nvPicPr>
          <p:cNvPr id="6" name="Picture 5"/>
          <p:cNvPicPr>
            <a:picLocks noChangeAspect="1"/>
          </p:cNvPicPr>
          <p:nvPr/>
        </p:nvPicPr>
        <p:blipFill>
          <a:blip r:embed="rId4"/>
          <a:stretch>
            <a:fillRect/>
          </a:stretch>
        </p:blipFill>
        <p:spPr>
          <a:xfrm>
            <a:off x="9166220" y="3300984"/>
            <a:ext cx="2272924" cy="3422549"/>
          </a:xfrm>
          <a:prstGeom prst="rect">
            <a:avLst/>
          </a:prstGeom>
        </p:spPr>
      </p:pic>
      <p:sp>
        <p:nvSpPr>
          <p:cNvPr id="7" name="Right Arrow 6"/>
          <p:cNvSpPr/>
          <p:nvPr/>
        </p:nvSpPr>
        <p:spPr>
          <a:xfrm rot="5400000">
            <a:off x="7356729" y="3038676"/>
            <a:ext cx="466344" cy="329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8662538" y="4864608"/>
            <a:ext cx="646054" cy="4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3BD957C8-C289-4921-A84E-DF39F5EC0565}"/>
              </a:ext>
            </a:extLst>
          </p:cNvPr>
          <p:cNvSpPr>
            <a:spLocks noGrp="1"/>
          </p:cNvSpPr>
          <p:nvPr>
            <p:ph type="sldNum" sz="quarter" idx="12"/>
          </p:nvPr>
        </p:nvSpPr>
        <p:spPr/>
        <p:txBody>
          <a:bodyPr/>
          <a:lstStyle/>
          <a:p>
            <a:fld id="{C4AC3DDB-E788-48EA-9FE3-60A9CFA7DDF3}" type="slidenum">
              <a:rPr lang="en-US" smtClean="0"/>
              <a:t>6</a:t>
            </a:fld>
            <a:endParaRPr lang="en-US"/>
          </a:p>
        </p:txBody>
      </p:sp>
    </p:spTree>
    <p:extLst>
      <p:ext uri="{BB962C8B-B14F-4D97-AF65-F5344CB8AC3E}">
        <p14:creationId xmlns:p14="http://schemas.microsoft.com/office/powerpoint/2010/main" val="419533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 y="128016"/>
            <a:ext cx="4910328" cy="830997"/>
          </a:xfrm>
          <a:prstGeom prst="rect">
            <a:avLst/>
          </a:prstGeom>
          <a:noFill/>
        </p:spPr>
        <p:txBody>
          <a:bodyPr wrap="square" rtlCol="0">
            <a:spAutoFit/>
          </a:bodyPr>
          <a:lstStyle/>
          <a:p>
            <a:r>
              <a:rPr lang="en-US" sz="2400" dirty="0"/>
              <a:t>3 Image operation </a:t>
            </a:r>
          </a:p>
          <a:p>
            <a:r>
              <a:rPr lang="en-US" sz="2400" dirty="0"/>
              <a:t>3.1 Show different slice in the stack</a:t>
            </a:r>
          </a:p>
        </p:txBody>
      </p:sp>
      <p:sp>
        <p:nvSpPr>
          <p:cNvPr id="3" name="TextBox 2"/>
          <p:cNvSpPr txBox="1"/>
          <p:nvPr/>
        </p:nvSpPr>
        <p:spPr>
          <a:xfrm>
            <a:off x="365188" y="1258128"/>
            <a:ext cx="5751576" cy="5078313"/>
          </a:xfrm>
          <a:prstGeom prst="rect">
            <a:avLst/>
          </a:prstGeom>
          <a:noFill/>
        </p:spPr>
        <p:txBody>
          <a:bodyPr wrap="square" rtlCol="0">
            <a:spAutoFit/>
          </a:bodyPr>
          <a:lstStyle/>
          <a:p>
            <a:pPr marL="285750" indent="-285750">
              <a:buFont typeface="Arial" panose="020B0604020202020204" pitchFamily="34" charset="0"/>
              <a:buChar char="•"/>
            </a:pPr>
            <a:r>
              <a:rPr lang="en-US" dirty="0"/>
              <a:t>Menu -&gt; Edit -&gt; Stack Slider to open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Select the window with image stack first and then select the </a:t>
            </a:r>
            <a:r>
              <a:rPr lang="en-US" dirty="0" err="1"/>
              <a:t>stackSlider</a:t>
            </a:r>
            <a:r>
              <a:rPr lang="en-US" dirty="0"/>
              <a:t> window.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Click ‘Update’ to link the image stack to </a:t>
            </a:r>
            <a:r>
              <a:rPr lang="en-US" dirty="0" err="1"/>
              <a:t>stackSlider</a:t>
            </a:r>
            <a:r>
              <a:rPr lang="en-US" dirty="0"/>
              <a:t>. (see gif on the right)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the slider or the textbox to select different slice of the image. Image will be updated in original figure window.</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50AFB4C3-2385-4250-9527-48EF966D916F}"/>
              </a:ext>
            </a:extLst>
          </p:cNvPr>
          <p:cNvPicPr>
            <a:picLocks noChangeAspect="1"/>
          </p:cNvPicPr>
          <p:nvPr/>
        </p:nvPicPr>
        <p:blipFill>
          <a:blip r:embed="rId2"/>
          <a:stretch>
            <a:fillRect/>
          </a:stretch>
        </p:blipFill>
        <p:spPr>
          <a:xfrm>
            <a:off x="6590187" y="560114"/>
            <a:ext cx="1743075" cy="1704975"/>
          </a:xfrm>
          <a:prstGeom prst="rect">
            <a:avLst/>
          </a:prstGeom>
        </p:spPr>
      </p:pic>
      <p:pic>
        <p:nvPicPr>
          <p:cNvPr id="12" name="Picture 11">
            <a:extLst>
              <a:ext uri="{FF2B5EF4-FFF2-40B4-BE49-F238E27FC236}">
                <a16:creationId xmlns:a16="http://schemas.microsoft.com/office/drawing/2014/main" id="{B73D5929-49CB-438F-9E07-42AD71AC1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7213" y="2343806"/>
            <a:ext cx="5029200" cy="4048125"/>
          </a:xfrm>
          <a:prstGeom prst="rect">
            <a:avLst/>
          </a:prstGeom>
        </p:spPr>
      </p:pic>
      <p:sp>
        <p:nvSpPr>
          <p:cNvPr id="13" name="TextBox 12">
            <a:extLst>
              <a:ext uri="{FF2B5EF4-FFF2-40B4-BE49-F238E27FC236}">
                <a16:creationId xmlns:a16="http://schemas.microsoft.com/office/drawing/2014/main" id="{E4E38FCE-A088-49A0-BAF9-241D3CCFE3F0}"/>
              </a:ext>
            </a:extLst>
          </p:cNvPr>
          <p:cNvSpPr txBox="1"/>
          <p:nvPr/>
        </p:nvSpPr>
        <p:spPr>
          <a:xfrm>
            <a:off x="8333262" y="6391931"/>
            <a:ext cx="417102" cy="369332"/>
          </a:xfrm>
          <a:prstGeom prst="rect">
            <a:avLst/>
          </a:prstGeom>
          <a:noFill/>
        </p:spPr>
        <p:txBody>
          <a:bodyPr wrap="none" rtlCol="0">
            <a:spAutoFit/>
          </a:bodyPr>
          <a:lstStyle/>
          <a:p>
            <a:r>
              <a:rPr lang="en-US" dirty="0"/>
              <a:t>gif</a:t>
            </a:r>
          </a:p>
        </p:txBody>
      </p:sp>
      <p:sp>
        <p:nvSpPr>
          <p:cNvPr id="14" name="Slide Number Placeholder 13">
            <a:extLst>
              <a:ext uri="{FF2B5EF4-FFF2-40B4-BE49-F238E27FC236}">
                <a16:creationId xmlns:a16="http://schemas.microsoft.com/office/drawing/2014/main" id="{ED810E9A-252E-44B8-84D1-43B0D78B3D58}"/>
              </a:ext>
            </a:extLst>
          </p:cNvPr>
          <p:cNvSpPr>
            <a:spLocks noGrp="1"/>
          </p:cNvSpPr>
          <p:nvPr>
            <p:ph type="sldNum" sz="quarter" idx="12"/>
          </p:nvPr>
        </p:nvSpPr>
        <p:spPr/>
        <p:txBody>
          <a:bodyPr/>
          <a:lstStyle/>
          <a:p>
            <a:fld id="{C4AC3DDB-E788-48EA-9FE3-60A9CFA7DDF3}" type="slidenum">
              <a:rPr lang="en-US" smtClean="0"/>
              <a:t>7</a:t>
            </a:fld>
            <a:endParaRPr lang="en-US"/>
          </a:p>
        </p:txBody>
      </p:sp>
    </p:spTree>
    <p:extLst>
      <p:ext uri="{BB962C8B-B14F-4D97-AF65-F5344CB8AC3E}">
        <p14:creationId xmlns:p14="http://schemas.microsoft.com/office/powerpoint/2010/main" val="890452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 y="128016"/>
            <a:ext cx="4910328" cy="830997"/>
          </a:xfrm>
          <a:prstGeom prst="rect">
            <a:avLst/>
          </a:prstGeom>
          <a:noFill/>
        </p:spPr>
        <p:txBody>
          <a:bodyPr wrap="square" rtlCol="0">
            <a:spAutoFit/>
          </a:bodyPr>
          <a:lstStyle/>
          <a:p>
            <a:r>
              <a:rPr lang="en-US" sz="2400" dirty="0"/>
              <a:t>3 Image operation </a:t>
            </a:r>
          </a:p>
          <a:p>
            <a:r>
              <a:rPr lang="en-US" sz="2400" dirty="0"/>
              <a:t>3.2 Adjust contrast and gamma</a:t>
            </a:r>
          </a:p>
        </p:txBody>
      </p:sp>
      <p:sp>
        <p:nvSpPr>
          <p:cNvPr id="3" name="TextBox 2"/>
          <p:cNvSpPr txBox="1"/>
          <p:nvPr/>
        </p:nvSpPr>
        <p:spPr>
          <a:xfrm>
            <a:off x="365188" y="1258128"/>
            <a:ext cx="5751576" cy="4801314"/>
          </a:xfrm>
          <a:prstGeom prst="rect">
            <a:avLst/>
          </a:prstGeom>
          <a:noFill/>
        </p:spPr>
        <p:txBody>
          <a:bodyPr wrap="square" rtlCol="0">
            <a:spAutoFit/>
          </a:bodyPr>
          <a:lstStyle/>
          <a:p>
            <a:pPr marL="285750" indent="-285750">
              <a:buFont typeface="Arial" panose="020B0604020202020204" pitchFamily="34" charset="0"/>
              <a:buChar char="•"/>
            </a:pPr>
            <a:r>
              <a:rPr lang="en-US" dirty="0"/>
              <a:t>Select the window with image first and then select </a:t>
            </a:r>
            <a:r>
              <a:rPr lang="en-US" dirty="0" err="1"/>
              <a:t>imToolBox</a:t>
            </a:r>
            <a:r>
              <a:rPr lang="en-US" dirty="0"/>
              <a:t> window.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Menu -&gt; Edit -&gt; Adjust Contrast / Adjust Gamma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Adjust Contrast: a new window will pop up with the histogram of the image. Drag the red rectangle to adjust contrast and brightness. The change will be reflected in image immediately. There is no need to click ‘Adjust Data’ button. Otherwise, you may not be able to restore the original display setting.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Adjust Gamma: a new window will pop up with the slider to adjust gamma. Similar to stack slider, remember to select the image window first and click ‘Update’. Slide the scroll to adjust gamma.</a:t>
            </a:r>
          </a:p>
        </p:txBody>
      </p:sp>
      <p:pic>
        <p:nvPicPr>
          <p:cNvPr id="9" name="Picture 8">
            <a:extLst>
              <a:ext uri="{FF2B5EF4-FFF2-40B4-BE49-F238E27FC236}">
                <a16:creationId xmlns:a16="http://schemas.microsoft.com/office/drawing/2014/main" id="{50AFB4C3-2385-4250-9527-48EF966D916F}"/>
              </a:ext>
            </a:extLst>
          </p:cNvPr>
          <p:cNvPicPr>
            <a:picLocks noChangeAspect="1"/>
          </p:cNvPicPr>
          <p:nvPr/>
        </p:nvPicPr>
        <p:blipFill>
          <a:blip r:embed="rId2"/>
          <a:stretch>
            <a:fillRect/>
          </a:stretch>
        </p:blipFill>
        <p:spPr>
          <a:xfrm>
            <a:off x="6411078" y="324444"/>
            <a:ext cx="1743075" cy="1704975"/>
          </a:xfrm>
          <a:prstGeom prst="rect">
            <a:avLst/>
          </a:prstGeom>
        </p:spPr>
      </p:pic>
      <p:pic>
        <p:nvPicPr>
          <p:cNvPr id="2" name="Picture 1">
            <a:extLst>
              <a:ext uri="{FF2B5EF4-FFF2-40B4-BE49-F238E27FC236}">
                <a16:creationId xmlns:a16="http://schemas.microsoft.com/office/drawing/2014/main" id="{DEB4D826-FC4A-4504-B645-F11D4CE5DCB5}"/>
              </a:ext>
            </a:extLst>
          </p:cNvPr>
          <p:cNvPicPr>
            <a:picLocks noChangeAspect="1"/>
          </p:cNvPicPr>
          <p:nvPr/>
        </p:nvPicPr>
        <p:blipFill>
          <a:blip r:embed="rId3"/>
          <a:stretch>
            <a:fillRect/>
          </a:stretch>
        </p:blipFill>
        <p:spPr>
          <a:xfrm>
            <a:off x="6411078" y="2102546"/>
            <a:ext cx="4555786" cy="2407811"/>
          </a:xfrm>
          <a:prstGeom prst="rect">
            <a:avLst/>
          </a:prstGeom>
        </p:spPr>
      </p:pic>
      <p:pic>
        <p:nvPicPr>
          <p:cNvPr id="5" name="Picture 4">
            <a:extLst>
              <a:ext uri="{FF2B5EF4-FFF2-40B4-BE49-F238E27FC236}">
                <a16:creationId xmlns:a16="http://schemas.microsoft.com/office/drawing/2014/main" id="{BD41306C-24C1-4765-9329-EB39E7D80F9D}"/>
              </a:ext>
            </a:extLst>
          </p:cNvPr>
          <p:cNvPicPr>
            <a:picLocks noChangeAspect="1"/>
          </p:cNvPicPr>
          <p:nvPr/>
        </p:nvPicPr>
        <p:blipFill>
          <a:blip r:embed="rId4"/>
          <a:stretch>
            <a:fillRect/>
          </a:stretch>
        </p:blipFill>
        <p:spPr>
          <a:xfrm>
            <a:off x="6732751" y="4733331"/>
            <a:ext cx="3571875" cy="1800225"/>
          </a:xfrm>
          <a:prstGeom prst="rect">
            <a:avLst/>
          </a:prstGeom>
        </p:spPr>
      </p:pic>
      <p:sp>
        <p:nvSpPr>
          <p:cNvPr id="6" name="Slide Number Placeholder 5">
            <a:extLst>
              <a:ext uri="{FF2B5EF4-FFF2-40B4-BE49-F238E27FC236}">
                <a16:creationId xmlns:a16="http://schemas.microsoft.com/office/drawing/2014/main" id="{4A58F009-1925-41C2-B529-0F2A9E5A7686}"/>
              </a:ext>
            </a:extLst>
          </p:cNvPr>
          <p:cNvSpPr>
            <a:spLocks noGrp="1"/>
          </p:cNvSpPr>
          <p:nvPr>
            <p:ph type="sldNum" sz="quarter" idx="12"/>
          </p:nvPr>
        </p:nvSpPr>
        <p:spPr/>
        <p:txBody>
          <a:bodyPr/>
          <a:lstStyle/>
          <a:p>
            <a:fld id="{C4AC3DDB-E788-48EA-9FE3-60A9CFA7DDF3}" type="slidenum">
              <a:rPr lang="en-US" smtClean="0"/>
              <a:t>8</a:t>
            </a:fld>
            <a:endParaRPr lang="en-US"/>
          </a:p>
        </p:txBody>
      </p:sp>
    </p:spTree>
    <p:extLst>
      <p:ext uri="{BB962C8B-B14F-4D97-AF65-F5344CB8AC3E}">
        <p14:creationId xmlns:p14="http://schemas.microsoft.com/office/powerpoint/2010/main" val="586969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 y="128016"/>
            <a:ext cx="4910328" cy="830997"/>
          </a:xfrm>
          <a:prstGeom prst="rect">
            <a:avLst/>
          </a:prstGeom>
          <a:noFill/>
        </p:spPr>
        <p:txBody>
          <a:bodyPr wrap="square" rtlCol="0">
            <a:spAutoFit/>
          </a:bodyPr>
          <a:lstStyle/>
          <a:p>
            <a:r>
              <a:rPr lang="en-US" sz="2400" dirty="0"/>
              <a:t>3 Image operation </a:t>
            </a:r>
          </a:p>
          <a:p>
            <a:r>
              <a:rPr lang="en-US" sz="2400" dirty="0"/>
              <a:t>3.3 Crop image</a:t>
            </a:r>
          </a:p>
        </p:txBody>
      </p:sp>
      <p:sp>
        <p:nvSpPr>
          <p:cNvPr id="3" name="TextBox 2"/>
          <p:cNvSpPr txBox="1"/>
          <p:nvPr/>
        </p:nvSpPr>
        <p:spPr>
          <a:xfrm>
            <a:off x="365188" y="1258128"/>
            <a:ext cx="5751576" cy="4801314"/>
          </a:xfrm>
          <a:prstGeom prst="rect">
            <a:avLst/>
          </a:prstGeom>
          <a:noFill/>
        </p:spPr>
        <p:txBody>
          <a:bodyPr wrap="square" rtlCol="0">
            <a:spAutoFit/>
          </a:bodyPr>
          <a:lstStyle/>
          <a:p>
            <a:pPr marL="285750" indent="-285750">
              <a:buFont typeface="Arial" panose="020B0604020202020204" pitchFamily="34" charset="0"/>
              <a:buChar char="•"/>
            </a:pPr>
            <a:r>
              <a:rPr lang="en-US" dirty="0"/>
              <a:t>Select the window with image first and then select </a:t>
            </a:r>
            <a:r>
              <a:rPr lang="en-US" dirty="0" err="1"/>
              <a:t>imToolBox</a:t>
            </a:r>
            <a:r>
              <a:rPr lang="en-US" dirty="0"/>
              <a:t> window.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Menu -&gt; Edit -&gt; Crop Image / Crop Image Stack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mouse will become a cross and the image window will be activated.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Click and drag a box on the region you want to crop.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Release the mouse and a new window with cropped image will show up. (see gif on the right)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using Crop Image Stack, it will crop the same area of all the images in the stack and generate a new image stack.</a:t>
            </a:r>
          </a:p>
        </p:txBody>
      </p:sp>
      <p:pic>
        <p:nvPicPr>
          <p:cNvPr id="9" name="Picture 8">
            <a:extLst>
              <a:ext uri="{FF2B5EF4-FFF2-40B4-BE49-F238E27FC236}">
                <a16:creationId xmlns:a16="http://schemas.microsoft.com/office/drawing/2014/main" id="{50AFB4C3-2385-4250-9527-48EF966D916F}"/>
              </a:ext>
            </a:extLst>
          </p:cNvPr>
          <p:cNvPicPr>
            <a:picLocks noChangeAspect="1"/>
          </p:cNvPicPr>
          <p:nvPr/>
        </p:nvPicPr>
        <p:blipFill>
          <a:blip r:embed="rId2"/>
          <a:stretch>
            <a:fillRect/>
          </a:stretch>
        </p:blipFill>
        <p:spPr>
          <a:xfrm>
            <a:off x="6981529" y="543514"/>
            <a:ext cx="1743075" cy="1704975"/>
          </a:xfrm>
          <a:prstGeom prst="rect">
            <a:avLst/>
          </a:prstGeom>
        </p:spPr>
      </p:pic>
      <p:pic>
        <p:nvPicPr>
          <p:cNvPr id="7" name="Picture 6">
            <a:extLst>
              <a:ext uri="{FF2B5EF4-FFF2-40B4-BE49-F238E27FC236}">
                <a16:creationId xmlns:a16="http://schemas.microsoft.com/office/drawing/2014/main" id="{CC5AFD13-D6E1-4240-8DF7-D67AD72626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1231" y="2419340"/>
            <a:ext cx="4923738" cy="3795918"/>
          </a:xfrm>
          <a:prstGeom prst="rect">
            <a:avLst/>
          </a:prstGeom>
        </p:spPr>
      </p:pic>
      <p:sp>
        <p:nvSpPr>
          <p:cNvPr id="10" name="TextBox 9">
            <a:extLst>
              <a:ext uri="{FF2B5EF4-FFF2-40B4-BE49-F238E27FC236}">
                <a16:creationId xmlns:a16="http://schemas.microsoft.com/office/drawing/2014/main" id="{75045044-5FD2-4A51-B106-85312527A8F5}"/>
              </a:ext>
            </a:extLst>
          </p:cNvPr>
          <p:cNvSpPr txBox="1"/>
          <p:nvPr/>
        </p:nvSpPr>
        <p:spPr>
          <a:xfrm>
            <a:off x="9133100" y="6215258"/>
            <a:ext cx="417102" cy="369332"/>
          </a:xfrm>
          <a:prstGeom prst="rect">
            <a:avLst/>
          </a:prstGeom>
          <a:noFill/>
        </p:spPr>
        <p:txBody>
          <a:bodyPr wrap="none" rtlCol="0">
            <a:spAutoFit/>
          </a:bodyPr>
          <a:lstStyle/>
          <a:p>
            <a:r>
              <a:rPr lang="en-US" dirty="0"/>
              <a:t>gif</a:t>
            </a:r>
          </a:p>
        </p:txBody>
      </p:sp>
      <p:sp>
        <p:nvSpPr>
          <p:cNvPr id="8" name="Slide Number Placeholder 7">
            <a:extLst>
              <a:ext uri="{FF2B5EF4-FFF2-40B4-BE49-F238E27FC236}">
                <a16:creationId xmlns:a16="http://schemas.microsoft.com/office/drawing/2014/main" id="{DEAADE4D-59F5-42A3-A918-E6D124371931}"/>
              </a:ext>
            </a:extLst>
          </p:cNvPr>
          <p:cNvSpPr>
            <a:spLocks noGrp="1"/>
          </p:cNvSpPr>
          <p:nvPr>
            <p:ph type="sldNum" sz="quarter" idx="12"/>
          </p:nvPr>
        </p:nvSpPr>
        <p:spPr/>
        <p:txBody>
          <a:bodyPr/>
          <a:lstStyle/>
          <a:p>
            <a:fld id="{C4AC3DDB-E788-48EA-9FE3-60A9CFA7DDF3}" type="slidenum">
              <a:rPr lang="en-US" smtClean="0"/>
              <a:t>9</a:t>
            </a:fld>
            <a:endParaRPr lang="en-US"/>
          </a:p>
        </p:txBody>
      </p:sp>
    </p:spTree>
    <p:extLst>
      <p:ext uri="{BB962C8B-B14F-4D97-AF65-F5344CB8AC3E}">
        <p14:creationId xmlns:p14="http://schemas.microsoft.com/office/powerpoint/2010/main" val="507004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TotalTime>
  <Words>1944</Words>
  <Application>Microsoft Office PowerPoint</Application>
  <PresentationFormat>Widescreen</PresentationFormat>
  <Paragraphs>189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Operation Manual for imToolBox (v1.5.1)</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Manual for StrainAnalysis Application</dc:title>
  <dc:creator>Administrator</dc:creator>
  <cp:lastModifiedBy>Yuan, Renliang</cp:lastModifiedBy>
  <cp:revision>107</cp:revision>
  <dcterms:created xsi:type="dcterms:W3CDTF">2017-09-05T20:14:02Z</dcterms:created>
  <dcterms:modified xsi:type="dcterms:W3CDTF">2021-01-27T16:02:54Z</dcterms:modified>
</cp:coreProperties>
</file>