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5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7" r:id="rId4"/>
  </p:sldMasterIdLst>
  <p:notesMasterIdLst>
    <p:notesMasterId r:id="rId6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53" autoAdjust="0"/>
    <p:restoredTop sz="94663"/>
  </p:normalViewPr>
  <p:slideViewPr>
    <p:cSldViewPr snapToGrid="0">
      <p:cViewPr varScale="1">
        <p:scale>
          <a:sx n="75" d="100"/>
          <a:sy n="75" d="100"/>
        </p:scale>
        <p:origin x="84" y="90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  <p:pic>
        <p:nvPicPr>
          <p:cNvPr id="6" name="Picture Placeholder 9" descr="Bright, colorful geometric pattern ">
            <a:extLst>
              <a:ext uri="{FF2B5EF4-FFF2-40B4-BE49-F238E27FC236}">
                <a16:creationId xmlns:a16="http://schemas.microsoft.com/office/drawing/2014/main" id="{47BA4775-9232-44C1-8851-04B6753110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" r="24"/>
          <a:stretch/>
        </p:blipFill>
        <p:spPr>
          <a:xfrm>
            <a:off x="-9236" y="0"/>
            <a:ext cx="4749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Oran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3" descr="Bright, colorful geometric pattern ">
            <a:extLst>
              <a:ext uri="{FF2B5EF4-FFF2-40B4-BE49-F238E27FC236}">
                <a16:creationId xmlns:a16="http://schemas.microsoft.com/office/drawing/2014/main" id="{0E92939E-CAD0-4B0D-A39F-10B9B25E14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5" descr="Bright, colorful geometric pattern ">
            <a:extLst>
              <a:ext uri="{FF2B5EF4-FFF2-40B4-BE49-F238E27FC236}">
                <a16:creationId xmlns:a16="http://schemas.microsoft.com/office/drawing/2014/main" id="{D7C393D9-3916-4D61-9B6A-E1B16C079A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913" y="0"/>
            <a:ext cx="4764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9" descr="Bright, colorful geometric pattern ">
            <a:extLst>
              <a:ext uri="{FF2B5EF4-FFF2-40B4-BE49-F238E27FC236}">
                <a16:creationId xmlns:a16="http://schemas.microsoft.com/office/drawing/2014/main" id="{69F80BBC-9ED9-4167-818A-EB3FAEE372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20" descr="Bright, colorful geometric pattern ">
            <a:extLst>
              <a:ext uri="{FF2B5EF4-FFF2-40B4-BE49-F238E27FC236}">
                <a16:creationId xmlns:a16="http://schemas.microsoft.com/office/drawing/2014/main" id="{EB4660F5-5357-48E0-B5C6-3DECB6CB85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3" b="193"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3" descr="Bright, colorful geometric pattern ">
            <a:extLst>
              <a:ext uri="{FF2B5EF4-FFF2-40B4-BE49-F238E27FC236}">
                <a16:creationId xmlns:a16="http://schemas.microsoft.com/office/drawing/2014/main" id="{2DB741D5-0593-4748-A4D3-EF1E436A11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11" descr="Bright, colorful geometric pattern ">
            <a:extLst>
              <a:ext uri="{FF2B5EF4-FFF2-40B4-BE49-F238E27FC236}">
                <a16:creationId xmlns:a16="http://schemas.microsoft.com/office/drawing/2014/main" id="{1DB66C56-FBAE-47D3-9818-61368D74DA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390" b="390"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2" name="Picture Placeholder 19" descr="Bright, colorful geometric pattern ">
            <a:extLst>
              <a:ext uri="{FF2B5EF4-FFF2-40B4-BE49-F238E27FC236}">
                <a16:creationId xmlns:a16="http://schemas.microsoft.com/office/drawing/2014/main" id="{C93F15CF-2105-4C28-85E9-BBA0383326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36" b="436"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5" descr="Bright, colorful geometric pattern ">
            <a:extLst>
              <a:ext uri="{FF2B5EF4-FFF2-40B4-BE49-F238E27FC236}">
                <a16:creationId xmlns:a16="http://schemas.microsoft.com/office/drawing/2014/main" id="{9E2B3BF6-B5D6-4D6F-84C6-0EE24AC7C1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17" descr="Bright, colorful geometric pattern ">
            <a:extLst>
              <a:ext uri="{FF2B5EF4-FFF2-40B4-BE49-F238E27FC236}">
                <a16:creationId xmlns:a16="http://schemas.microsoft.com/office/drawing/2014/main" id="{9F278CC9-9968-40F5-B18F-B1D45BE36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90" b="390"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690" r:id="rId9"/>
    <p:sldLayoutId id="214748370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LGBTQIA+ Pride Month</a:t>
            </a:r>
          </a:p>
        </p:txBody>
      </p:sp>
    </p:spTree>
  </p:cSld>
  <p:clrMapOvr>
    <a:masterClrMapping/>
  </p:clrMapOvr>
</p:sld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LGBTQIA+ Pride Month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answers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  <a:p>
            <a:pPr/>
            <a:r>
              <a:t>Invite questions from the audience.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  <a:p>
            <a:pPr/>
            <a:r>
              <a:t>State the significance of LGBTQIA+ Pride Month</a:t>
            </a:r>
          </a:p>
          <a:p>
            <a:pPr/>
            <a:r>
              <a:t>What is LGBTQIA+ Pride Month?</a:t>
            </a:r>
          </a:p>
          <a:p>
            <a:pPr/>
            <a:r>
              <a:t>Why does the United States celebrate it?</a:t>
            </a:r>
          </a:p>
          <a:p>
            <a:pPr/>
            <a:r>
              <a:t>How do other countries celebrate Pride?</a:t>
            </a:r>
          </a:p>
          <a:p>
            <a:pPr/>
            <a:r>
              <a:t>Tell your story</a:t>
            </a:r>
          </a:p>
          <a:p>
            <a:pPr/>
            <a:r>
              <a:t>What does LGBTQIA+ Pride Month mean to you?</a:t>
            </a:r>
          </a:p>
          <a:p>
            <a:pPr/>
            <a:r>
              <a:t>Why is it important to you?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  <a:p>
            <a:pPr/>
            <a:r>
              <a:t>Give a brief overview of what you’ll cover in your presentation.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  <a:p>
            <a:pPr/>
            <a:r>
              <a:t>Make a timeline of the important historical events or list historical contributions made by the LGBTQIA+ Community.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idx="12" sz="quarter"/>
          </p:nvPr>
        </p:nvSpPr>
        <p:spPr/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Interesting facts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  <a:p>
            <a:pPr/>
            <a:r>
              <a:t>List some interesting facts about LGBTQIA+ Pride Month. Here are a few examples: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People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  <a:p>
            <a:pPr/>
            <a:r>
              <a:t>Choose three notable people of LGBTQIA+ Community using Bing.com and discuss their lives and accomplishments. Here are some examples:</a:t>
            </a:r>
          </a:p>
        </p:txBody>
      </p:sp>
      <p:sp>
        <p:nvSpPr>
          <p:cNvPr id="4" name="SmartArt Placeholder 3"/>
          <p:cNvSpPr>
            <a:spLocks noGrp="1"/>
          </p:cNvSpPr>
          <p:nvPr>
            <p:ph type="dgm" idx="14" sz="quarter"/>
          </p:nvPr>
        </p:nvSpPr>
        <p:spPr/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Arts and literature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  <a:p>
            <a:pPr/>
            <a:r>
              <a:t>Provide examples of art and literature that are significant to LGBTQIA+ Pride Month. Here are a few examples:</a:t>
            </a:r>
          </a:p>
          <a:p>
            <a:pPr/>
            <a:r>
              <a:t>The writings of Patricia Highsmith</a:t>
            </a:r>
          </a:p>
          <a:p>
            <a:pPr/>
            <a:r>
              <a:t>The music of Bessie Smith</a:t>
            </a:r>
          </a:p>
          <a:p>
            <a:pPr/>
            <a:r>
              <a:t>The artwork of Keith Haring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4" sz="quarter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13" sz="quarter"/>
          </p:nvPr>
        </p:nvSpPr>
        <p:spPr/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celebrate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  <a:p>
            <a:pPr/>
            <a:r>
              <a:t>List some ways you can celebrate LGBTQIA+ Pride Month. Here are a few examples:</a:t>
            </a:r>
          </a:p>
          <a:p>
            <a:pPr/>
            <a:r>
              <a:t>Discover LGBTQIA+ artists</a:t>
            </a:r>
          </a:p>
          <a:p>
            <a:pPr/>
            <a:r>
              <a:t>Read LGBTQIA+ authors</a:t>
            </a:r>
          </a:p>
          <a:p>
            <a:pPr/>
            <a:r>
              <a:t>Listen to LGBTQIA+ musicians</a:t>
            </a:r>
          </a:p>
          <a:p>
            <a:pPr/>
            <a:r>
              <a:t>Learn LGBTQIA+ history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  <a:p>
            <a:pPr/>
            <a:r>
              <a:t>Provide a brief summary of your presentation. </a:t>
            </a:r>
            <a:br/>
            <a:r>
              <a:t>Remind the audience what you covered in the previous slides.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5">
      <a:dk1>
        <a:sysClr val="windowText" lastClr="000000"/>
      </a:dk1>
      <a:lt1>
        <a:sysClr val="window" lastClr="FFFFFF"/>
      </a:lt1>
      <a:dk2>
        <a:srgbClr val="F36E36"/>
      </a:dk2>
      <a:lt2>
        <a:srgbClr val="E7E6E6"/>
      </a:lt2>
      <a:accent1>
        <a:srgbClr val="A31312"/>
      </a:accent1>
      <a:accent2>
        <a:srgbClr val="E7E6E6"/>
      </a:accent2>
      <a:accent3>
        <a:srgbClr val="FDB913"/>
      </a:accent3>
      <a:accent4>
        <a:srgbClr val="1E753B"/>
      </a:accent4>
      <a:accent5>
        <a:srgbClr val="067CA2"/>
      </a:accent5>
      <a:accent6>
        <a:srgbClr val="493456"/>
      </a:accent6>
      <a:hlink>
        <a:srgbClr val="067CA2"/>
      </a:hlink>
      <a:folHlink>
        <a:srgbClr val="886D93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967531_win32_mlw v2" id="{D6E82B91-6E0A-4ADE-ABDF-7A3107FF5DC0}" vid="{FDF63795-6842-4874-86B5-D3F4150A0B0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D97AF3-310A-4DBA-AAE4-E94EC92F74F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2509185-7C76-414A-B58D-FA547B6D6E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D17C5B-66E3-4784-8825-129A0E305F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</Words>
  <Application>Microsoft Office PowerPoint</Application>
  <PresentationFormat>宽屏</PresentationFormat>
  <Paragraphs>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ChatPPT</dc:title>
  <dc:subject/>
  <dc:creator/>
  <cp:keywords/>
  <dc:description/>
  <cp:lastModifiedBy/>
  <cp:revision>1</cp:revision>
  <dcterms:created xsi:type="dcterms:W3CDTF">2022-05-06T06:19:48Z</dcterms:created>
  <dcterms:modified xsi:type="dcterms:W3CDTF">2024-10-21T15:27:49Z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