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4"/>
  </p:sldMasterIdLst>
  <p:notesMasterIdLst>
    <p:notesMasterId r:id="rId16"/>
  </p:notesMasterIdLst>
  <p:sldIdLst>
    <p:sldId id="1864" r:id="rId5"/>
    <p:sldId id="1846" r:id="rId6"/>
    <p:sldId id="1845" r:id="rId7"/>
    <p:sldId id="1848" r:id="rId8"/>
    <p:sldId id="1849" r:id="rId9"/>
    <p:sldId id="1866" r:id="rId10"/>
    <p:sldId id="1852" r:id="rId11"/>
    <p:sldId id="1865" r:id="rId12"/>
    <p:sldId id="1858" r:id="rId13"/>
    <p:sldId id="1859" r:id="rId14"/>
    <p:sldId id="1867" r:id="rId1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3"/>
  </p:normalViewPr>
  <p:slideViewPr>
    <p:cSldViewPr snapToGrid="0">
      <p:cViewPr varScale="1">
        <p:scale>
          <a:sx n="75" d="100"/>
          <a:sy n="75" d="100"/>
        </p:scale>
        <p:origin x="84" y="90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Janet%20Mock" TargetMode="External"/><Relationship Id="rId2" Type="http://schemas.openxmlformats.org/officeDocument/2006/relationships/hyperlink" Target="https://www.bing.com/search?q=harvey+milk" TargetMode="External"/><Relationship Id="rId1" Type="http://schemas.openxmlformats.org/officeDocument/2006/relationships/hyperlink" Target="https://www.bing.com/search?q=bayard%20rustin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Janet%20Mock" TargetMode="External"/><Relationship Id="rId2" Type="http://schemas.openxmlformats.org/officeDocument/2006/relationships/hyperlink" Target="https://www.bing.com/search?q=harvey+milk" TargetMode="External"/><Relationship Id="rId1" Type="http://schemas.openxmlformats.org/officeDocument/2006/relationships/hyperlink" Target="https://www.bing.com/search?q=bayard%20rusti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8710C11-6766-4B48-9562-4B0C7B3F28D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solidFill>
                <a:schemeClr val="accent5"/>
              </a:solidFill>
              <a:latin typeface="+mn-lt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Bayard Rustin</a:t>
          </a:r>
          <a:r>
            <a:rPr lang="en-US" sz="1400" b="1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was an American leader in social movements for civil rights, socialism, nonviolence, and gay rights. </a:t>
          </a:r>
          <a:endParaRPr lang="en-US" sz="1400" dirty="0">
            <a:solidFill>
              <a:schemeClr val="bg1"/>
            </a:solidFill>
            <a:latin typeface="+mn-lt"/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6F9BADAF-DEBF-4CC2-B392-F7E0CD538B78}" type="par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EEC8625-83FA-4202-826E-84C1185A8E32}" type="sib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EE3C8DC-7BA8-479C-A581-E9DA099939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en-US" sz="1400" b="1" dirty="0">
              <a:solidFill>
                <a:schemeClr val="accent5"/>
              </a:solidFill>
              <a:latin typeface="+mn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Harvey Milk</a:t>
          </a:r>
          <a:r>
            <a:rPr lang="en-US" altLang="en-US" sz="1400" b="1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was an American politician and the first openly gay elected official in the history of California.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60ABFDD0-D409-4824-8102-DEA984738144}" type="par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AC4EAD7-53AC-40F0-BA2F-8B2633CEAE11}" type="sib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65AC6C-44E0-4174-AB02-044A78D94DE3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solidFill>
                <a:schemeClr val="accent5"/>
              </a:solidFill>
              <a:latin typeface="+mn-lt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Janet Mock</a:t>
          </a:r>
          <a:r>
            <a:rPr lang="en-US" sz="1400" b="1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is an American writer, television host, director</a:t>
          </a:r>
          <a:r>
            <a:rPr lang="en-US" sz="1400" b="0" i="0">
              <a:solidFill>
                <a:schemeClr val="bg1"/>
              </a:solidFill>
            </a:rPr>
            <a:t>, producer, </a:t>
          </a:r>
          <a:r>
            <a:rPr lang="en-US" sz="1400" b="0" i="0" dirty="0">
              <a:solidFill>
                <a:schemeClr val="bg1"/>
              </a:solidFill>
            </a:rPr>
            <a:t>and transgender rights activist.</a:t>
          </a:r>
          <a:endParaRPr lang="en-US" sz="1400" dirty="0">
            <a:solidFill>
              <a:schemeClr val="bg1"/>
            </a:solidFill>
            <a:latin typeface="+mn-lt"/>
            <a:hlinkClick xmlns:r="http://schemas.openxmlformats.org/officeDocument/2006/relationships" r:id="rId3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3FF598BD-2671-4ECB-AD79-D0E600EEC84F}" type="par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58DC239-2C60-44C0-830B-87DE5EB56A01}" type="sib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3"/>
      <dgm:spPr/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3" custScaleX="110314">
        <dgm:presLayoutVars>
          <dgm:chMax val="1"/>
          <dgm:chPref val="1"/>
        </dgm:presLayoutVars>
      </dgm:prSet>
      <dgm:spPr/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3"/>
      <dgm:spPr/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3" custScaleX="110737">
        <dgm:presLayoutVars>
          <dgm:chMax val="1"/>
          <dgm:chPref val="1"/>
        </dgm:presLayoutVars>
      </dgm:prSet>
      <dgm:spPr/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2" presStyleCnt="3"/>
      <dgm:spPr/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E5875C5E-8817-4707-AA33-E7DDCAC19481}" srcId="{3137DF2B-DECF-44A7-8971-07475E2BCFC3}" destId="{8865AC6C-44E0-4174-AB02-044A78D94DE3}" srcOrd="2" destOrd="0" parTransId="{3FF598BD-2671-4ECB-AD79-D0E600EEC84F}" sibTransId="{258DC239-2C60-44C0-830B-87DE5EB56A01}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3" destOrd="0" presId="urn:microsoft.com/office/officeart/2018/2/layout/IconLabelList#2"/>
    <dgm:cxn modelId="{5CAA210B-19EB-4E1B-A954-8ECCD13D15D2}" type="presParOf" srcId="{F365F799-91C6-467E-8005-77142388ADA7}" destId="{ED8AE489-0CC0-4251-92FB-1AC032073F86}" srcOrd="4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55B31-6174-4948-8B32-7FECC02D6991}">
      <dsp:nvSpPr>
        <dsp:cNvPr id="0" name=""/>
        <dsp:cNvSpPr/>
      </dsp:nvSpPr>
      <dsp:spPr>
        <a:xfrm>
          <a:off x="1105957" y="463079"/>
          <a:ext cx="1308824" cy="13088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563F8-B6A7-4F66-B65C-7F1D3844F472}">
      <dsp:nvSpPr>
        <dsp:cNvPr id="0" name=""/>
        <dsp:cNvSpPr/>
      </dsp:nvSpPr>
      <dsp:spPr>
        <a:xfrm>
          <a:off x="156128" y="2134865"/>
          <a:ext cx="3208482" cy="746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5"/>
              </a:solidFill>
              <a:latin typeface="+mn-lt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Bayard Rustin</a:t>
          </a:r>
          <a:r>
            <a:rPr lang="en-US" sz="1400" b="1" kern="1200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was an American leader in social movements for civil rights, socialism, nonviolence, and gay rights. </a:t>
          </a:r>
          <a:endParaRPr lang="en-US" sz="1400" kern="1200" dirty="0">
            <a:solidFill>
              <a:schemeClr val="bg1"/>
            </a:solidFill>
            <a:latin typeface="+mn-lt"/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156128" y="2134865"/>
        <a:ext cx="3208482" cy="746917"/>
      </dsp:txXfrm>
    </dsp:sp>
    <dsp:sp modelId="{FCA6A723-3A73-458A-AE3C-15B86CF5C55D}">
      <dsp:nvSpPr>
        <dsp:cNvPr id="0" name=""/>
        <dsp:cNvSpPr/>
      </dsp:nvSpPr>
      <dsp:spPr>
        <a:xfrm>
          <a:off x="4829578" y="463079"/>
          <a:ext cx="1308824" cy="13088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3873598" y="2134865"/>
          <a:ext cx="3220785" cy="746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accent5"/>
              </a:solidFill>
              <a:latin typeface="+mn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Harvey Milk</a:t>
          </a:r>
          <a:r>
            <a:rPr lang="en-US" altLang="en-US" sz="1400" b="1" kern="1200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was an American politician and the first openly gay elected official in the history of California.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3873598" y="2134865"/>
        <a:ext cx="3220785" cy="746917"/>
      </dsp:txXfrm>
    </dsp:sp>
    <dsp:sp modelId="{5326D40B-04B6-4401-91A7-8A4487EDC6FC}">
      <dsp:nvSpPr>
        <dsp:cNvPr id="0" name=""/>
        <dsp:cNvSpPr/>
      </dsp:nvSpPr>
      <dsp:spPr>
        <a:xfrm>
          <a:off x="8403209" y="463079"/>
          <a:ext cx="1308824" cy="13088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B9CF-BB76-4BDC-932B-A329BC03E697}">
      <dsp:nvSpPr>
        <dsp:cNvPr id="0" name=""/>
        <dsp:cNvSpPr/>
      </dsp:nvSpPr>
      <dsp:spPr>
        <a:xfrm>
          <a:off x="7603371" y="2134865"/>
          <a:ext cx="2908499" cy="746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5"/>
              </a:solidFill>
              <a:latin typeface="+mn-lt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Janet Mock</a:t>
          </a:r>
          <a:r>
            <a:rPr lang="en-US" sz="1400" b="1" kern="1200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is an American writer, television host, director</a:t>
          </a:r>
          <a:r>
            <a:rPr lang="en-US" sz="1400" b="0" i="0" kern="1200">
              <a:solidFill>
                <a:schemeClr val="bg1"/>
              </a:solidFill>
            </a:rPr>
            <a:t>, producer, </a:t>
          </a:r>
          <a:r>
            <a:rPr lang="en-US" sz="1400" b="0" i="0" kern="1200" dirty="0">
              <a:solidFill>
                <a:schemeClr val="bg1"/>
              </a:solidFill>
            </a:rPr>
            <a:t>and transgender rights activist.</a:t>
          </a:r>
          <a:endParaRPr lang="en-US" sz="1400" kern="1200" dirty="0">
            <a:solidFill>
              <a:schemeClr val="bg1"/>
            </a:solidFill>
            <a:latin typeface="+mn-lt"/>
            <a:hlinkClick xmlns:r="http://schemas.openxmlformats.org/officeDocument/2006/relationships" r:id="rId3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7603371" y="2134865"/>
        <a:ext cx="2908499" cy="746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://www.bin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Patricia%20Highsmit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bing.com/search?q=keith%20haring" TargetMode="External"/><Relationship Id="rId4" Type="http://schemas.openxmlformats.org/officeDocument/2006/relationships/hyperlink" Target="https://www.bing.com/search?q=Bessie%20Smith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lgbt%20writers" TargetMode="External"/><Relationship Id="rId2" Type="http://schemas.openxmlformats.org/officeDocument/2006/relationships/hyperlink" Target="https://www.bing.com/search?q=lgbt%20painters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bing.com/search?q=lgbt+history" TargetMode="External"/><Relationship Id="rId4" Type="http://schemas.openxmlformats.org/officeDocument/2006/relationships/hyperlink" Target="https://www.bing.com/search?q=list%20of%20lgbt%20musician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2012" y="2766219"/>
            <a:ext cx="6455127" cy="1325563"/>
          </a:xfrm>
        </p:spPr>
        <p:txBody>
          <a:bodyPr anchor="ctr">
            <a:noAutofit/>
          </a:bodyPr>
          <a:lstStyle/>
          <a:p>
            <a:r>
              <a:rPr lang="en-US" altLang="en-US" dirty="0">
                <a:solidFill>
                  <a:schemeClr val="accent1"/>
                </a:solidFill>
              </a:rPr>
              <a:t>L</a:t>
            </a:r>
            <a:r>
              <a:rPr lang="en-US" altLang="en-US" dirty="0">
                <a:solidFill>
                  <a:schemeClr val="bg2"/>
                </a:solidFill>
              </a:rPr>
              <a:t>G</a:t>
            </a:r>
            <a:r>
              <a:rPr lang="en-US" altLang="en-US" dirty="0">
                <a:solidFill>
                  <a:schemeClr val="accent3"/>
                </a:solidFill>
              </a:rPr>
              <a:t>B</a:t>
            </a:r>
            <a:r>
              <a:rPr lang="en-US" altLang="en-US" dirty="0">
                <a:solidFill>
                  <a:schemeClr val="accent4"/>
                </a:solidFill>
              </a:rPr>
              <a:t>T</a:t>
            </a:r>
            <a:r>
              <a:rPr lang="en-US" altLang="en-US" dirty="0">
                <a:solidFill>
                  <a:schemeClr val="accent5"/>
                </a:solidFill>
              </a:rPr>
              <a:t>Q</a:t>
            </a:r>
            <a:r>
              <a:rPr lang="en-US" altLang="en-US" dirty="0">
                <a:solidFill>
                  <a:schemeClr val="accent6"/>
                </a:solidFill>
              </a:rPr>
              <a:t>I</a:t>
            </a:r>
            <a:r>
              <a:rPr lang="en-US" altLang="en-US" dirty="0">
                <a:solidFill>
                  <a:schemeClr val="accent1"/>
                </a:solidFill>
              </a:rPr>
              <a:t>A</a:t>
            </a:r>
            <a:r>
              <a:rPr lang="en-US" altLang="en-US" dirty="0"/>
              <a:t>+ Pride Month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altLang="en-US" dirty="0"/>
              <a:t>Invite questions from the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/>
              <a:t>Source #1</a:t>
            </a:r>
          </a:p>
          <a:p>
            <a:pPr lvl="1"/>
            <a:r>
              <a:rPr lang="fr-FR" dirty="0"/>
              <a:t>Source #2</a:t>
            </a:r>
          </a:p>
          <a:p>
            <a:pPr lvl="1"/>
            <a:r>
              <a:rPr lang="fr-FR" dirty="0"/>
              <a:t>Source </a:t>
            </a:r>
            <a:r>
              <a:rPr lang="fr-FR"/>
              <a:t>#3 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State the significance of LGBTQIA+ Pride Month</a:t>
            </a:r>
          </a:p>
          <a:p>
            <a:pPr lvl="1"/>
            <a:r>
              <a:rPr lang="en-US" dirty="0"/>
              <a:t>What is </a:t>
            </a:r>
            <a:r>
              <a:rPr lang="en-US" altLang="en-US" dirty="0"/>
              <a:t>LGBTQIA+ Pride </a:t>
            </a:r>
            <a:r>
              <a:rPr lang="en-US" dirty="0"/>
              <a:t>Month?</a:t>
            </a:r>
          </a:p>
          <a:p>
            <a:pPr lvl="1"/>
            <a:r>
              <a:rPr lang="en-US" altLang="en-US" dirty="0"/>
              <a:t>Why does the United States celebrate it?</a:t>
            </a:r>
          </a:p>
          <a:p>
            <a:pPr lvl="1"/>
            <a:r>
              <a:rPr lang="en-US" dirty="0"/>
              <a:t>How do other countries celebrate Pride?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Tell your story</a:t>
            </a:r>
          </a:p>
          <a:p>
            <a:pPr lvl="1"/>
            <a:r>
              <a:rPr lang="en-US" altLang="en-US" dirty="0"/>
              <a:t>What does LGBTQIA+ Pride Month mean to you?</a:t>
            </a:r>
          </a:p>
          <a:p>
            <a:pPr lvl="1"/>
            <a:r>
              <a:rPr lang="en-US" altLang="en-US" dirty="0"/>
              <a:t>Why is it important to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dirty="0"/>
              <a:t>Give a brief overview of what you’ll cover in your presentation.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C6A9FD9-630E-44B9-BED8-AFEA6C84A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32562"/>
            <a:ext cx="10667999" cy="1158237"/>
          </a:xfrm>
        </p:spPr>
        <p:txBody>
          <a:bodyPr/>
          <a:lstStyle/>
          <a:p>
            <a:pPr lvl="0"/>
            <a:r>
              <a:rPr lang="en-US" altLang="en-US" noProof="0" dirty="0"/>
              <a:t>Make a timeline of the important historical events or list historical contributions made by the LGBTQIA+ Community.</a:t>
            </a:r>
          </a:p>
          <a:p>
            <a:endParaRPr lang="en-US" dirty="0"/>
          </a:p>
        </p:txBody>
      </p:sp>
      <p:graphicFrame>
        <p:nvGraphicFramePr>
          <p:cNvPr id="18" name="Group 85">
            <a:extLst>
              <a:ext uri="{FF2B5EF4-FFF2-40B4-BE49-F238E27FC236}">
                <a16:creationId xmlns:a16="http://schemas.microsoft.com/office/drawing/2014/main" id="{14BC0987-DF66-4F47-953D-7A5171CA5B01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949420777"/>
              </p:ext>
            </p:extLst>
          </p:nvPr>
        </p:nvGraphicFramePr>
        <p:xfrm>
          <a:off x="757238" y="2592388"/>
          <a:ext cx="10668000" cy="2834640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st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Interesting facts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List some interesting facts about </a:t>
            </a:r>
            <a:r>
              <a:rPr lang="en-US" altLang="en-US" dirty="0"/>
              <a:t>LGBTQIA+ Pride </a:t>
            </a:r>
            <a:r>
              <a:rPr lang="en-US" dirty="0"/>
              <a:t>Month. Here are a few examples:</a:t>
            </a:r>
          </a:p>
          <a:p>
            <a:pPr lvl="1"/>
            <a:r>
              <a:rPr lang="en-US" dirty="0"/>
              <a:t>The LGBT rights movement in the US was kickstarted in 1969 with the Stonewall riots.</a:t>
            </a:r>
          </a:p>
          <a:p>
            <a:pPr lvl="1"/>
            <a:r>
              <a:rPr lang="en-US" dirty="0"/>
              <a:t>The rainbow flag was designed in 1978 by Gilbert Baker.</a:t>
            </a:r>
          </a:p>
          <a:p>
            <a:pPr lvl="1"/>
            <a:r>
              <a:rPr lang="en-US" dirty="0"/>
              <a:t>President Obama announced the designation of the first national monument to LGBTQIA+ rights in 2016.</a:t>
            </a:r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/>
              <a:t>Key People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52EDA-7F85-46DD-9A9E-95E0E3EC3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32562"/>
            <a:ext cx="10667999" cy="927425"/>
          </a:xfrm>
        </p:spPr>
        <p:txBody>
          <a:bodyPr/>
          <a:lstStyle/>
          <a:p>
            <a:r>
              <a:rPr lang="en-US" altLang="en-US" dirty="0"/>
              <a:t>Choose three notable people of LGBTQIA+ Community using </a:t>
            </a:r>
            <a:r>
              <a:rPr lang="en-US" altLang="en-US" b="1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Bing.com</a:t>
            </a:r>
            <a:r>
              <a:rPr lang="en-US" altLang="en-US" dirty="0"/>
              <a:t> and discuss their lives and accomplishments. Here are some examples: </a:t>
            </a:r>
            <a:endParaRPr lang="en-US" dirty="0"/>
          </a:p>
        </p:txBody>
      </p:sp>
      <p:graphicFrame>
        <p:nvGraphicFramePr>
          <p:cNvPr id="31" name="Content Placeholder 6" descr="key people SmartArt Graphic">
            <a:extLst>
              <a:ext uri="{FF2B5EF4-FFF2-40B4-BE49-F238E27FC236}">
                <a16:creationId xmlns:a16="http://schemas.microsoft.com/office/drawing/2014/main" id="{B90E4E44-174A-47BD-A77F-9A22D2087916}"/>
              </a:ext>
            </a:extLst>
          </p:cNvPr>
          <p:cNvGraphicFramePr>
            <a:graphicFrameLocks noGrp="1"/>
          </p:cNvGraphicFramePr>
          <p:nvPr>
            <p:ph type="dgm" sz="quarter" idx="14"/>
            <p:extLst>
              <p:ext uri="{D42A27DB-BD31-4B8C-83A1-F6EECF244321}">
                <p14:modId xmlns:p14="http://schemas.microsoft.com/office/powerpoint/2010/main" val="361388569"/>
              </p:ext>
            </p:extLst>
          </p:nvPr>
        </p:nvGraphicFramePr>
        <p:xfrm>
          <a:off x="762000" y="2368550"/>
          <a:ext cx="10668000" cy="3344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/>
          <a:lstStyle/>
          <a:p>
            <a:r>
              <a:rPr lang="en-US" dirty="0"/>
              <a:t>Arts and literature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Provide examples of art and literature that are significant to LGBTQIA+ Pride Month. Here are a few examples:</a:t>
            </a:r>
          </a:p>
          <a:p>
            <a:pPr lvl="1"/>
            <a:r>
              <a:rPr lang="en" dirty="0"/>
              <a:t>The writings of </a:t>
            </a:r>
            <a:r>
              <a:rPr lang="en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Patricia Highsmith</a:t>
            </a:r>
            <a:endParaRPr lang="en-US" altLang="en-US" b="1" dirty="0">
              <a:solidFill>
                <a:schemeClr val="accent5"/>
              </a:solidFill>
            </a:endParaRPr>
          </a:p>
          <a:p>
            <a:pPr lvl="1"/>
            <a:r>
              <a:rPr lang="en-US" altLang="en-US" dirty="0"/>
              <a:t>The music of </a:t>
            </a:r>
            <a:r>
              <a:rPr lang="en-US" altLang="en-US" b="1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Bessie Smith</a:t>
            </a:r>
            <a:endParaRPr lang="en-US" altLang="en-US" b="1" dirty="0">
              <a:solidFill>
                <a:schemeClr val="accent5"/>
              </a:solidFill>
            </a:endParaRPr>
          </a:p>
          <a:p>
            <a:pPr lvl="1"/>
            <a:r>
              <a:rPr lang="en-US" altLang="en-US" dirty="0"/>
              <a:t>The artwork of </a:t>
            </a:r>
            <a:r>
              <a:rPr lang="en-US" altLang="en-US" b="1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Keith Haring</a:t>
            </a:r>
            <a:endParaRPr lang="en-US" altLang="en-US" b="1" dirty="0">
              <a:solidFill>
                <a:schemeClr val="accent5"/>
              </a:solidFill>
            </a:endParaRPr>
          </a:p>
          <a:p>
            <a:endParaRPr lang="en-US" altLang="en-US" dirty="0"/>
          </a:p>
        </p:txBody>
      </p:sp>
      <p:sp>
        <p:nvSpPr>
          <p:cNvPr id="25" name="Picture Placeholder 24" descr="Picture Placeholder ">
            <a:extLst>
              <a:ext uri="{FF2B5EF4-FFF2-40B4-BE49-F238E27FC236}">
                <a16:creationId xmlns:a16="http://schemas.microsoft.com/office/drawing/2014/main" id="{482950EC-6D1F-48C9-8B51-E212121E28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4" name="Picture Placeholder 23" descr="Picture Placeholder ">
            <a:extLst>
              <a:ext uri="{FF2B5EF4-FFF2-40B4-BE49-F238E27FC236}">
                <a16:creationId xmlns:a16="http://schemas.microsoft.com/office/drawing/2014/main" id="{6BDA0775-D597-4A12-858B-84CB6582718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How to celebrate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List some ways you can celebrate LGBTQIA+ Pride Month. Here are a few examples:</a:t>
            </a:r>
          </a:p>
          <a:p>
            <a:pPr lvl="1"/>
            <a:r>
              <a:rPr lang="en-US" dirty="0"/>
              <a:t>Discover </a:t>
            </a:r>
            <a:r>
              <a:rPr lang="en-US" altLang="en-US" dirty="0"/>
              <a:t>LGBTQIA+ </a:t>
            </a:r>
            <a:r>
              <a:rPr lang="en-US" b="1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artists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Read </a:t>
            </a:r>
            <a:r>
              <a:rPr lang="en-US" altLang="en-US" dirty="0"/>
              <a:t>LGBTQIA+ </a:t>
            </a:r>
            <a:r>
              <a:rPr lang="en-US" b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authors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Listen to </a:t>
            </a:r>
            <a:r>
              <a:rPr lang="en-US" altLang="en-US" dirty="0"/>
              <a:t>LGBTQIA+ </a:t>
            </a:r>
            <a:r>
              <a:rPr lang="en-US" b="1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musicians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Learn LGBTQIA+ </a:t>
            </a:r>
            <a:r>
              <a:rPr lang="en-US" b="1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history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en-US" altLang="en-US"/>
              <a:t>Provide a brief summary of your presentation. </a:t>
            </a:r>
            <a:br>
              <a:rPr lang="en-US" altLang="en-US"/>
            </a:br>
            <a:r>
              <a:rPr lang="en-US" altLang="en-US"/>
              <a:t>Remind the audience what you covered in the previous slides.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967531_win32_mlw v2" id="{D6E82B91-6E0A-4ADE-ABDF-7A3107FF5DC0}" vid="{FDF63795-6842-4874-86B5-D3F4150A0B0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D97AF3-310A-4DBA-AAE4-E94EC92F74F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2509185-7C76-414A-B58D-FA547B6D6E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D17C5B-66E3-4784-8825-129A0E305F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389</Words>
  <Application>Microsoft Office PowerPoint</Application>
  <PresentationFormat>宽屏</PresentationFormat>
  <Paragraphs>66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Arial</vt:lpstr>
      <vt:lpstr>Office Theme</vt:lpstr>
      <vt:lpstr>LGBTQIA+ Pride Month</vt:lpstr>
      <vt:lpstr>Introduction</vt:lpstr>
      <vt:lpstr>Overview</vt:lpstr>
      <vt:lpstr>History</vt:lpstr>
      <vt:lpstr>Interesting facts </vt:lpstr>
      <vt:lpstr>Key People</vt:lpstr>
      <vt:lpstr>Arts and literature</vt:lpstr>
      <vt:lpstr>How to celebrate</vt:lpstr>
      <vt:lpstr>Conclusion</vt:lpstr>
      <vt:lpstr>Questions &amp; answers</vt:lpstr>
      <vt:lpstr>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2022-05-06T06:19:48Z</dcterms:created>
  <dcterms:modified xsi:type="dcterms:W3CDTF">2024-10-21T15:04:00Z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