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0" r:id="rId1"/>
    <p:sldMasterId id="2147483715" r:id="rId2"/>
  </p:sldMasterIdLst>
  <p:notesMasterIdLst>
    <p:notesMasterId r:id="rId21"/>
  </p:notesMasterIdLst>
  <p:handoutMasterIdLst>
    <p:handoutMasterId r:id="rId22"/>
  </p:handoutMasterIdLst>
  <p:sldIdLst>
    <p:sldId id="441" r:id="rId3"/>
    <p:sldId id="442" r:id="rId4"/>
    <p:sldId id="443" r:id="rId5"/>
    <p:sldId id="444" r:id="rId6"/>
    <p:sldId id="446" r:id="rId7"/>
    <p:sldId id="445" r:id="rId8"/>
    <p:sldId id="434" r:id="rId9"/>
    <p:sldId id="447" r:id="rId10"/>
    <p:sldId id="436" r:id="rId11"/>
    <p:sldId id="437" r:id="rId12"/>
    <p:sldId id="439" r:id="rId13"/>
    <p:sldId id="448" r:id="rId14"/>
    <p:sldId id="438" r:id="rId15"/>
    <p:sldId id="449" r:id="rId16"/>
    <p:sldId id="450" r:id="rId17"/>
    <p:sldId id="451" r:id="rId18"/>
    <p:sldId id="452" r:id="rId19"/>
    <p:sldId id="413" r:id="rId20"/>
  </p:sldIdLst>
  <p:sldSz cx="12190413" cy="6859588"/>
  <p:notesSz cx="6858000" cy="9144000"/>
  <p:custDataLst>
    <p:tags r:id="rId23"/>
  </p:custDataLst>
  <p:defaultTex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3" orient="horz" pos="278" userDrawn="1">
          <p15:clr>
            <a:srgbClr val="A4A3A4"/>
          </p15:clr>
        </p15:guide>
        <p15:guide id="5" orient="horz" pos="4202" userDrawn="1">
          <p15:clr>
            <a:srgbClr val="A4A3A4"/>
          </p15:clr>
        </p15:guide>
        <p15:guide id="10" orient="horz" pos="2387" userDrawn="1">
          <p15:clr>
            <a:srgbClr val="A4A3A4"/>
          </p15:clr>
        </p15:guide>
        <p15:guide id="11" orient="horz" pos="3975" userDrawn="1">
          <p15:clr>
            <a:srgbClr val="A4A3A4"/>
          </p15:clr>
        </p15:guide>
        <p15:guide id="12" pos="2116" userDrawn="1">
          <p15:clr>
            <a:srgbClr val="A4A3A4"/>
          </p15:clr>
        </p15:guide>
        <p15:guide id="13" pos="7241" userDrawn="1">
          <p15:clr>
            <a:srgbClr val="A4A3A4"/>
          </p15:clr>
        </p15:guide>
        <p15:guide id="14" pos="3840" userDrawn="1">
          <p15:clr>
            <a:srgbClr val="A4A3A4"/>
          </p15:clr>
        </p15:guide>
        <p15:guide id="15" orient="horz" pos="800" userDrawn="1">
          <p15:clr>
            <a:srgbClr val="A4A3A4"/>
          </p15:clr>
        </p15:guide>
        <p15:guide id="16" orient="horz" pos="37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miao（曹藐）" initials="c" lastIdx="1" clrIdx="0">
    <p:extLst>
      <p:ext uri="{19B8F6BF-5375-455C-9EA6-DF929625EA0E}">
        <p15:presenceInfo xmlns:p15="http://schemas.microsoft.com/office/powerpoint/2012/main" userId="caomiao（曹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828"/>
    <a:srgbClr val="008CCF"/>
    <a:srgbClr val="85C02F"/>
    <a:srgbClr val="0099A1"/>
    <a:srgbClr val="007379"/>
    <a:srgbClr val="004D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8" autoAdjust="0"/>
    <p:restoredTop sz="95519" autoAdjust="0"/>
  </p:normalViewPr>
  <p:slideViewPr>
    <p:cSldViewPr snapToGrid="0" snapToObjects="1" showGuides="1">
      <p:cViewPr varScale="1">
        <p:scale>
          <a:sx n="87" d="100"/>
          <a:sy n="87" d="100"/>
        </p:scale>
        <p:origin x="490" y="72"/>
      </p:cViewPr>
      <p:guideLst>
        <p:guide pos="438"/>
        <p:guide orient="horz" pos="278"/>
        <p:guide orient="horz" pos="4202"/>
        <p:guide orient="horz" pos="2387"/>
        <p:guide orient="horz" pos="3975"/>
        <p:guide pos="2116"/>
        <p:guide pos="7241"/>
        <p:guide pos="3840"/>
        <p:guide orient="horz" pos="800"/>
        <p:guide orient="horz" pos="3793"/>
      </p:guideLst>
    </p:cSldViewPr>
  </p:slideViewPr>
  <p:notesTextViewPr>
    <p:cViewPr>
      <p:scale>
        <a:sx n="1" d="1"/>
        <a:sy n="1" d="1"/>
      </p:scale>
      <p:origin x="0" y="0"/>
    </p:cViewPr>
  </p:notesTextViewPr>
  <p:sorterViewPr>
    <p:cViewPr>
      <p:scale>
        <a:sx n="200" d="100"/>
        <a:sy n="200" d="100"/>
      </p:scale>
      <p:origin x="0" y="2244"/>
    </p:cViewPr>
  </p:sorterViewPr>
  <p:notesViewPr>
    <p:cSldViewPr snapToGrid="0" snapToObjects="1" showGuides="1">
      <p:cViewPr varScale="1">
        <p:scale>
          <a:sx n="56" d="100"/>
          <a:sy n="56" d="100"/>
        </p:scale>
        <p:origin x="28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微软雅黑" panose="020B0503020204020204" pitchFamily="34" charset="-122"/>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105EE6-0555-4BD3-8EFF-7860A0E7DA14}" type="datetimeFigureOut">
              <a:rPr lang="de-DE" smtClean="0">
                <a:latin typeface="微软雅黑" panose="020B0503020204020204" pitchFamily="34" charset="-122"/>
              </a:rPr>
              <a:t>07.11.2022</a:t>
            </a:fld>
            <a:endParaRPr lang="de-DE" dirty="0">
              <a:latin typeface="微软雅黑" panose="020B0503020204020204" pitchFamily="34" charset="-122"/>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微软雅黑" panose="020B0503020204020204" pitchFamily="34" charset="-122"/>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E346A-0122-46E4-AECE-C481893FBCB9}" type="slidenum">
              <a:rPr lang="de-DE" smtClean="0">
                <a:latin typeface="微软雅黑" panose="020B0503020204020204" pitchFamily="34" charset="-122"/>
              </a:rPr>
              <a:t>‹#›</a:t>
            </a:fld>
            <a:endParaRPr lang="de-DE" dirty="0">
              <a:latin typeface="微软雅黑" panose="020B0503020204020204" pitchFamily="34" charset="-122"/>
            </a:endParaRPr>
          </a:p>
        </p:txBody>
      </p:sp>
    </p:spTree>
    <p:extLst>
      <p:ext uri="{BB962C8B-B14F-4D97-AF65-F5344CB8AC3E}">
        <p14:creationId xmlns:p14="http://schemas.microsoft.com/office/powerpoint/2010/main" val="659120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微软雅黑" panose="020B0503020204020204" pitchFamily="34" charset="-122"/>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微软雅黑" panose="020B0503020204020204" pitchFamily="34" charset="-122"/>
              </a:defRPr>
            </a:lvl1pPr>
          </a:lstStyle>
          <a:p>
            <a:fld id="{B8DD35AF-E6AE-4141-BF45-E7C4E548BFFD}" type="datetimeFigureOut">
              <a:rPr lang="de-DE" smtClean="0"/>
              <a:pPr/>
              <a:t>07.11.2022</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微软雅黑" panose="020B0503020204020204" pitchFamily="34" charset="-122"/>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微软雅黑" panose="020B0503020204020204" pitchFamily="34" charset="-122"/>
              </a:defRPr>
            </a:lvl1pPr>
          </a:lstStyle>
          <a:p>
            <a:fld id="{DB170224-FE03-429C-83B7-DC36E71A8559}" type="slidenum">
              <a:rPr lang="de-DE" smtClean="0"/>
              <a:pPr/>
              <a:t>‹#›</a:t>
            </a:fld>
            <a:endParaRPr lang="de-DE" dirty="0"/>
          </a:p>
        </p:txBody>
      </p:sp>
    </p:spTree>
    <p:extLst>
      <p:ext uri="{BB962C8B-B14F-4D97-AF65-F5344CB8AC3E}">
        <p14:creationId xmlns:p14="http://schemas.microsoft.com/office/powerpoint/2010/main" val="2262820659"/>
      </p:ext>
    </p:extLst>
  </p:cSld>
  <p:clrMap bg1="lt1" tx1="dk1" bg2="lt2" tx2="dk2" accent1="accent1" accent2="accent2" accent3="accent3" accent4="accent4" accent5="accent5" accent6="accent6" hlink="hlink" folHlink="folHlink"/>
  <p:notesStyle>
    <a:lvl1pPr marL="204094"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1pPr>
    <a:lvl2pPr marL="748345"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2pPr>
    <a:lvl3pPr marL="1292596"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3pPr>
    <a:lvl4pPr marL="1836847"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4pPr>
    <a:lvl5pPr marL="2381098"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031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019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841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222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345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2962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203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405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08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0000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2689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977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3118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740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814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5606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67109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7107"/>
          </a:xfrm>
          <a:prstGeom prst="rect">
            <a:avLst/>
          </a:prstGeom>
        </p:spPr>
      </p:pic>
      <p:sp>
        <p:nvSpPr>
          <p:cNvPr id="9" name="TextBox 6"/>
          <p:cNvSpPr txBox="1"/>
          <p:nvPr userDrawn="1"/>
        </p:nvSpPr>
        <p:spPr>
          <a:xfrm>
            <a:off x="484981" y="337803"/>
            <a:ext cx="2602261" cy="192332"/>
          </a:xfrm>
          <a:prstGeom prst="rect">
            <a:avLst/>
          </a:prstGeom>
          <a:noFill/>
        </p:spPr>
        <p:txBody>
          <a:bodyPr wrap="none" lIns="68553" tIns="34276" rIns="68553" bIns="34276">
            <a:spAutoFit/>
          </a:bodyPr>
          <a:lstStyle/>
          <a:p>
            <a:pPr algn="l">
              <a:defRPr/>
            </a:pP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工业自动化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工业机器人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新能源汽车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轨道交通</a:t>
            </a:r>
          </a:p>
        </p:txBody>
      </p:sp>
      <p:pic>
        <p:nvPicPr>
          <p:cNvPr id="6" name="图片 5"/>
          <p:cNvPicPr>
            <a:picLocks noChangeAspect="1"/>
          </p:cNvPicPr>
          <p:nvPr userDrawn="1"/>
        </p:nvPicPr>
        <p:blipFill>
          <a:blip r:embed="rId3"/>
          <a:stretch>
            <a:fillRect/>
          </a:stretch>
        </p:blipFill>
        <p:spPr>
          <a:xfrm>
            <a:off x="10137863" y="253722"/>
            <a:ext cx="1501959" cy="237151"/>
          </a:xfrm>
          <a:prstGeom prst="rect">
            <a:avLst/>
          </a:prstGeom>
        </p:spPr>
      </p:pic>
    </p:spTree>
    <p:extLst>
      <p:ext uri="{BB962C8B-B14F-4D97-AF65-F5344CB8AC3E}">
        <p14:creationId xmlns:p14="http://schemas.microsoft.com/office/powerpoint/2010/main" val="224054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6 2图文结合">
    <p:spTree>
      <p:nvGrpSpPr>
        <p:cNvPr id="1" name=""/>
        <p:cNvGrpSpPr/>
        <p:nvPr/>
      </p:nvGrpSpPr>
      <p:grpSpPr>
        <a:xfrm>
          <a:off x="0" y="0"/>
          <a:ext cx="0" cy="0"/>
          <a:chOff x="0" y="0"/>
          <a:chExt cx="0" cy="0"/>
        </a:xfrm>
      </p:grpSpPr>
      <p:sp>
        <p:nvSpPr>
          <p:cNvPr id="11" name="Bildplatzhalter 2"/>
          <p:cNvSpPr>
            <a:spLocks noGrp="1"/>
          </p:cNvSpPr>
          <p:nvPr>
            <p:ph type="pic" sz="quarter" idx="15" hasCustomPrompt="1"/>
          </p:nvPr>
        </p:nvSpPr>
        <p:spPr bwMode="gray">
          <a:xfrm>
            <a:off x="550800" y="4006466"/>
            <a:ext cx="3600000" cy="1799327"/>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11032"/>
            <a:ext cx="3600000" cy="1799768"/>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内容占位符 9"/>
          <p:cNvSpPr>
            <a:spLocks noGrp="1"/>
          </p:cNvSpPr>
          <p:nvPr>
            <p:ph sz="quarter" idx="13"/>
          </p:nvPr>
        </p:nvSpPr>
        <p:spPr>
          <a:xfrm>
            <a:off x="4295774" y="1809750"/>
            <a:ext cx="7341499" cy="18010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p:txBody>
      </p:sp>
      <p:sp>
        <p:nvSpPr>
          <p:cNvPr id="15" name="内容占位符 9"/>
          <p:cNvSpPr>
            <a:spLocks noGrp="1"/>
          </p:cNvSpPr>
          <p:nvPr>
            <p:ph sz="quarter" idx="16"/>
          </p:nvPr>
        </p:nvSpPr>
        <p:spPr>
          <a:xfrm>
            <a:off x="4295774" y="4004438"/>
            <a:ext cx="7341499" cy="18010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p:txBody>
      </p:sp>
      <p:sp>
        <p:nvSpPr>
          <p:cNvPr id="17"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996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15" userDrawn="1">
          <p15:clr>
            <a:srgbClr val="FBAE40"/>
          </p15:clr>
        </p15:guide>
        <p15:guide id="2" pos="27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7 视频">
    <p:spTree>
      <p:nvGrpSpPr>
        <p:cNvPr id="1" name=""/>
        <p:cNvGrpSpPr/>
        <p:nvPr/>
      </p:nvGrpSpPr>
      <p:grpSpPr>
        <a:xfrm>
          <a:off x="0" y="0"/>
          <a:ext cx="0" cy="0"/>
          <a:chOff x="0" y="0"/>
          <a:chExt cx="0" cy="0"/>
        </a:xfrm>
      </p:grpSpPr>
      <p:sp>
        <p:nvSpPr>
          <p:cNvPr id="6" name="Medienplatzhalter"/>
          <p:cNvSpPr>
            <a:spLocks noGrp="1"/>
          </p:cNvSpPr>
          <p:nvPr>
            <p:ph type="media" sz="quarter" idx="10" hasCustomPrompt="1"/>
          </p:nvPr>
        </p:nvSpPr>
        <p:spPr bwMode="gray">
          <a:xfrm>
            <a:off x="0" y="0"/>
            <a:ext cx="12190413" cy="6859588"/>
          </a:xfrm>
          <a:prstGeom prst="rect">
            <a:avLst/>
          </a:prstGeom>
        </p:spPr>
        <p:txBody>
          <a:bodyPr lIns="540000" tIns="540000" rIns="540000" bIns="540000" anchor="ctr" anchorCtr="1"/>
          <a:lstStyle>
            <a:lvl1pPr marL="18000" indent="0">
              <a:buNone/>
              <a:defRPr/>
            </a:lvl1pPr>
          </a:lstStyle>
          <a:p>
            <a:r>
              <a:rPr lang="zh-CN" altLang="en-US" noProof="0" dirty="0"/>
              <a:t>插入视频</a:t>
            </a:r>
            <a:endParaRPr lang="en-US" noProof="0" dirty="0"/>
          </a:p>
        </p:txBody>
      </p:sp>
    </p:spTree>
    <p:extLst>
      <p:ext uri="{BB962C8B-B14F-4D97-AF65-F5344CB8AC3E}">
        <p14:creationId xmlns:p14="http://schemas.microsoft.com/office/powerpoint/2010/main" val="26322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8 上下图文">
    <p:spTree>
      <p:nvGrpSpPr>
        <p:cNvPr id="1" name=""/>
        <p:cNvGrpSpPr/>
        <p:nvPr/>
      </p:nvGrpSpPr>
      <p:grpSpPr>
        <a:xfrm>
          <a:off x="0" y="0"/>
          <a:ext cx="0" cy="0"/>
          <a:chOff x="0" y="0"/>
          <a:chExt cx="0" cy="0"/>
        </a:xfrm>
      </p:grpSpPr>
      <p:sp>
        <p:nvSpPr>
          <p:cNvPr id="14" name="Textplatzhalter"/>
          <p:cNvSpPr>
            <a:spLocks noGrp="1"/>
          </p:cNvSpPr>
          <p:nvPr>
            <p:ph type="body" sz="quarter" idx="17" hasCustomPrompt="1"/>
          </p:nvPr>
        </p:nvSpPr>
        <p:spPr bwMode="gray">
          <a:xfrm>
            <a:off x="550800" y="4473794"/>
            <a:ext cx="11088000" cy="1332000"/>
          </a:xfrm>
          <a:prstGeom prst="rect">
            <a:avLst/>
          </a:prstGeom>
        </p:spPr>
        <p:txBody>
          <a:bodyPr/>
          <a:lstStyle>
            <a:lvl1pPr marL="0" indent="0" algn="l">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noProof="0" dirty="0"/>
          </a:p>
        </p:txBody>
      </p:sp>
      <p:sp>
        <p:nvSpPr>
          <p:cNvPr id="7" name="Bildplatzhalter"/>
          <p:cNvSpPr>
            <a:spLocks noGrp="1"/>
          </p:cNvSpPr>
          <p:nvPr>
            <p:ph type="pic" sz="quarter" idx="18" hasCustomPrompt="1"/>
          </p:nvPr>
        </p:nvSpPr>
        <p:spPr bwMode="gray">
          <a:xfrm>
            <a:off x="0" y="0"/>
            <a:ext cx="12189600" cy="43272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8"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405177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9 3 图文结合">
    <p:spTree>
      <p:nvGrpSpPr>
        <p:cNvPr id="1" name=""/>
        <p:cNvGrpSpPr/>
        <p:nvPr/>
      </p:nvGrpSpPr>
      <p:grpSpPr>
        <a:xfrm>
          <a:off x="0" y="0"/>
          <a:ext cx="0" cy="0"/>
          <a:chOff x="0" y="0"/>
          <a:chExt cx="0" cy="0"/>
        </a:xfrm>
      </p:grpSpPr>
      <p:sp>
        <p:nvSpPr>
          <p:cNvPr id="15" name="Textplatzhalter 4"/>
          <p:cNvSpPr>
            <a:spLocks noGrp="1"/>
          </p:cNvSpPr>
          <p:nvPr>
            <p:ph type="body" sz="quarter" idx="18" hasCustomPrompt="1"/>
          </p:nvPr>
        </p:nvSpPr>
        <p:spPr bwMode="gray">
          <a:xfrm>
            <a:off x="8038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altLang="zh-CN" noProof="0" dirty="0"/>
          </a:p>
        </p:txBody>
      </p:sp>
      <p:sp>
        <p:nvSpPr>
          <p:cNvPr id="16" name="Textplatzhalter 3"/>
          <p:cNvSpPr>
            <a:spLocks noGrp="1"/>
          </p:cNvSpPr>
          <p:nvPr>
            <p:ph type="body" sz="quarter" idx="19" hasCustomPrompt="1"/>
          </p:nvPr>
        </p:nvSpPr>
        <p:spPr bwMode="gray">
          <a:xfrm>
            <a:off x="4294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altLang="zh-CN" noProof="0" dirty="0"/>
          </a:p>
        </p:txBody>
      </p:sp>
      <p:sp>
        <p:nvSpPr>
          <p:cNvPr id="14" name="Textplatzhalter 2"/>
          <p:cNvSpPr>
            <a:spLocks noGrp="1"/>
          </p:cNvSpPr>
          <p:nvPr>
            <p:ph type="body" sz="quarter" idx="17" hasCustomPrompt="1"/>
          </p:nvPr>
        </p:nvSpPr>
        <p:spPr bwMode="gray">
          <a:xfrm>
            <a:off x="550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noProof="0" dirty="0"/>
          </a:p>
        </p:txBody>
      </p:sp>
      <p:sp>
        <p:nvSpPr>
          <p:cNvPr id="10" name="Bildplatzhalter 3"/>
          <p:cNvSpPr>
            <a:spLocks noGrp="1"/>
          </p:cNvSpPr>
          <p:nvPr>
            <p:ph type="pic" sz="quarter" idx="14" hasCustomPrompt="1"/>
          </p:nvPr>
        </p:nvSpPr>
        <p:spPr bwMode="gray">
          <a:xfrm>
            <a:off x="8038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1" name="Bildplatzhalter 2"/>
          <p:cNvSpPr>
            <a:spLocks noGrp="1"/>
          </p:cNvSpPr>
          <p:nvPr>
            <p:ph type="pic" sz="quarter" idx="15" hasCustomPrompt="1"/>
          </p:nvPr>
        </p:nvSpPr>
        <p:spPr bwMode="gray">
          <a:xfrm>
            <a:off x="4294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7"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5287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10 图">
    <p:spTree>
      <p:nvGrpSpPr>
        <p:cNvPr id="1" name=""/>
        <p:cNvGrpSpPr/>
        <p:nvPr/>
      </p:nvGrpSpPr>
      <p:grpSpPr>
        <a:xfrm>
          <a:off x="0" y="0"/>
          <a:ext cx="0" cy="0"/>
          <a:chOff x="0" y="0"/>
          <a:chExt cx="0" cy="0"/>
        </a:xfrm>
      </p:grpSpPr>
      <p:sp>
        <p:nvSpPr>
          <p:cNvPr id="19" name="Textplatzhalter 6"/>
          <p:cNvSpPr>
            <a:spLocks noGrp="1"/>
          </p:cNvSpPr>
          <p:nvPr>
            <p:ph type="body" sz="quarter" idx="30" hasCustomPrompt="1"/>
          </p:nvPr>
        </p:nvSpPr>
        <p:spPr bwMode="gray">
          <a:xfrm>
            <a:off x="9533207"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8" name="Textplatzhalter 5"/>
          <p:cNvSpPr>
            <a:spLocks noGrp="1"/>
          </p:cNvSpPr>
          <p:nvPr>
            <p:ph type="body" sz="quarter" idx="29" hasCustomPrompt="1"/>
          </p:nvPr>
        </p:nvSpPr>
        <p:spPr bwMode="gray">
          <a:xfrm>
            <a:off x="7287606"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7" name="Textplatzhalter 4"/>
          <p:cNvSpPr>
            <a:spLocks noGrp="1"/>
          </p:cNvSpPr>
          <p:nvPr>
            <p:ph type="body" sz="quarter" idx="28" hasCustomPrompt="1"/>
          </p:nvPr>
        </p:nvSpPr>
        <p:spPr bwMode="gray">
          <a:xfrm>
            <a:off x="5042004"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6" name="Textplatzhalter 3"/>
          <p:cNvSpPr>
            <a:spLocks noGrp="1"/>
          </p:cNvSpPr>
          <p:nvPr>
            <p:ph type="body" sz="quarter" idx="27" hasCustomPrompt="1"/>
          </p:nvPr>
        </p:nvSpPr>
        <p:spPr bwMode="gray">
          <a:xfrm>
            <a:off x="2796402"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5" name="Textplatzhalter 2"/>
          <p:cNvSpPr>
            <a:spLocks noGrp="1"/>
          </p:cNvSpPr>
          <p:nvPr>
            <p:ph type="body" sz="quarter" idx="17" hasCustomPrompt="1"/>
          </p:nvPr>
        </p:nvSpPr>
        <p:spPr bwMode="gray">
          <a:xfrm>
            <a:off x="550800"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2" name="Bildplatzhalter 5"/>
          <p:cNvSpPr>
            <a:spLocks noGrp="1"/>
          </p:cNvSpPr>
          <p:nvPr>
            <p:ph type="pic" sz="quarter" idx="26" hasCustomPrompt="1"/>
          </p:nvPr>
        </p:nvSpPr>
        <p:spPr bwMode="gray">
          <a:xfrm>
            <a:off x="9533207"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11" name="Bildplatzhalter 4"/>
          <p:cNvSpPr>
            <a:spLocks noGrp="1"/>
          </p:cNvSpPr>
          <p:nvPr>
            <p:ph type="pic" sz="quarter" idx="24" hasCustomPrompt="1"/>
          </p:nvPr>
        </p:nvSpPr>
        <p:spPr bwMode="gray">
          <a:xfrm>
            <a:off x="7287606"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10" name="Bildplatzhalter 3"/>
          <p:cNvSpPr>
            <a:spLocks noGrp="1"/>
          </p:cNvSpPr>
          <p:nvPr>
            <p:ph type="pic" sz="quarter" idx="22" hasCustomPrompt="1"/>
          </p:nvPr>
        </p:nvSpPr>
        <p:spPr bwMode="gray">
          <a:xfrm>
            <a:off x="5042004"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8" name="Bildplatzhalter 2"/>
          <p:cNvSpPr>
            <a:spLocks noGrp="1"/>
          </p:cNvSpPr>
          <p:nvPr>
            <p:ph type="pic" sz="quarter" idx="20" hasCustomPrompt="1"/>
          </p:nvPr>
        </p:nvSpPr>
        <p:spPr bwMode="gray">
          <a:xfrm>
            <a:off x="2796402"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7" name="Bildplatzhalter 1"/>
          <p:cNvSpPr>
            <a:spLocks noGrp="1"/>
          </p:cNvSpPr>
          <p:nvPr>
            <p:ph type="pic" sz="quarter" idx="15" hasCustomPrompt="1"/>
          </p:nvPr>
        </p:nvSpPr>
        <p:spPr bwMode="gray">
          <a:xfrm>
            <a:off x="550800" y="1809750"/>
            <a:ext cx="2106000" cy="1441050"/>
          </a:xfrm>
          <a:prstGeom prst="rect">
            <a:avLst/>
          </a:prstGeom>
          <a:solidFill>
            <a:schemeClr val="bg1"/>
          </a:solidFill>
        </p:spPr>
        <p:txBody>
          <a:bodyPr lIns="252000" tIns="252000" rIns="252000" bIns="252000" anchor="ctr" anchorCtr="0"/>
          <a:lstStyle>
            <a:lvl1pPr marL="0" marR="0" indent="0" algn="ctr" defTabSz="1088502" rtl="0" eaLnBrk="1" fontAlgn="auto" latinLnBrk="0" hangingPunct="1">
              <a:lnSpc>
                <a:spcPct val="100000"/>
              </a:lnSpc>
              <a:spcBef>
                <a:spcPts val="1000"/>
              </a:spcBef>
              <a:spcAft>
                <a:spcPts val="0"/>
              </a:spcAft>
              <a:buClrTx/>
              <a:buSzTx/>
              <a:buFont typeface="Arial" panose="020B0604020202020204" pitchFamily="34" charset="0"/>
              <a:buNone/>
              <a:tabLst/>
              <a:defRPr baseline="0"/>
            </a:lvl1pPr>
          </a:lstStyle>
          <a:p>
            <a:r>
              <a:rPr lang="zh-CN" altLang="en-US" noProof="0" dirty="0"/>
              <a:t>插入图片</a:t>
            </a:r>
            <a:endParaRPr lang="de-DE" noProof="0" dirty="0"/>
          </a:p>
        </p:txBody>
      </p:sp>
      <p:sp>
        <p:nvSpPr>
          <p:cNvPr id="30"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31" name="Textplatzhalter 6"/>
          <p:cNvSpPr>
            <a:spLocks noGrp="1"/>
          </p:cNvSpPr>
          <p:nvPr>
            <p:ph type="body" sz="quarter" idx="31" hasCustomPrompt="1"/>
          </p:nvPr>
        </p:nvSpPr>
        <p:spPr bwMode="gray">
          <a:xfrm>
            <a:off x="9533207"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2" name="Textplatzhalter 5"/>
          <p:cNvSpPr>
            <a:spLocks noGrp="1"/>
          </p:cNvSpPr>
          <p:nvPr>
            <p:ph type="body" sz="quarter" idx="32" hasCustomPrompt="1"/>
          </p:nvPr>
        </p:nvSpPr>
        <p:spPr bwMode="gray">
          <a:xfrm>
            <a:off x="7287606"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3" name="Textplatzhalter 4"/>
          <p:cNvSpPr>
            <a:spLocks noGrp="1"/>
          </p:cNvSpPr>
          <p:nvPr>
            <p:ph type="body" sz="quarter" idx="33" hasCustomPrompt="1"/>
          </p:nvPr>
        </p:nvSpPr>
        <p:spPr bwMode="gray">
          <a:xfrm>
            <a:off x="5042004"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4" name="Textplatzhalter 3"/>
          <p:cNvSpPr>
            <a:spLocks noGrp="1"/>
          </p:cNvSpPr>
          <p:nvPr>
            <p:ph type="body" sz="quarter" idx="34" hasCustomPrompt="1"/>
          </p:nvPr>
        </p:nvSpPr>
        <p:spPr bwMode="gray">
          <a:xfrm>
            <a:off x="2796402"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5" name="Textplatzhalter 2"/>
          <p:cNvSpPr>
            <a:spLocks noGrp="1"/>
          </p:cNvSpPr>
          <p:nvPr>
            <p:ph type="body" sz="quarter" idx="35" hasCustomPrompt="1"/>
          </p:nvPr>
        </p:nvSpPr>
        <p:spPr bwMode="gray">
          <a:xfrm>
            <a:off x="550800"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6" name="Bildplatzhalter 5"/>
          <p:cNvSpPr>
            <a:spLocks noGrp="1"/>
          </p:cNvSpPr>
          <p:nvPr>
            <p:ph type="pic" sz="quarter" idx="36" hasCustomPrompt="1"/>
          </p:nvPr>
        </p:nvSpPr>
        <p:spPr bwMode="gray">
          <a:xfrm>
            <a:off x="9533207"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7" name="Bildplatzhalter 4"/>
          <p:cNvSpPr>
            <a:spLocks noGrp="1"/>
          </p:cNvSpPr>
          <p:nvPr>
            <p:ph type="pic" sz="quarter" idx="37" hasCustomPrompt="1"/>
          </p:nvPr>
        </p:nvSpPr>
        <p:spPr bwMode="gray">
          <a:xfrm>
            <a:off x="7287606"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8" name="Bildplatzhalter 3"/>
          <p:cNvSpPr>
            <a:spLocks noGrp="1"/>
          </p:cNvSpPr>
          <p:nvPr>
            <p:ph type="pic" sz="quarter" idx="38" hasCustomPrompt="1"/>
          </p:nvPr>
        </p:nvSpPr>
        <p:spPr bwMode="gray">
          <a:xfrm>
            <a:off x="5042004"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9" name="Bildplatzhalter 2"/>
          <p:cNvSpPr>
            <a:spLocks noGrp="1"/>
          </p:cNvSpPr>
          <p:nvPr>
            <p:ph type="pic" sz="quarter" idx="39" hasCustomPrompt="1"/>
          </p:nvPr>
        </p:nvSpPr>
        <p:spPr bwMode="gray">
          <a:xfrm>
            <a:off x="2796402"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40" name="Bildplatzhalter 1"/>
          <p:cNvSpPr>
            <a:spLocks noGrp="1"/>
          </p:cNvSpPr>
          <p:nvPr>
            <p:ph type="pic" sz="quarter" idx="40" hasCustomPrompt="1"/>
          </p:nvPr>
        </p:nvSpPr>
        <p:spPr bwMode="gray">
          <a:xfrm>
            <a:off x="550800" y="3998524"/>
            <a:ext cx="2106000" cy="1441050"/>
          </a:xfrm>
          <a:prstGeom prst="rect">
            <a:avLst/>
          </a:prstGeom>
          <a:solidFill>
            <a:schemeClr val="bg1"/>
          </a:solidFill>
        </p:spPr>
        <p:txBody>
          <a:bodyPr lIns="252000" tIns="252000" rIns="252000" bIns="252000" anchor="ctr" anchorCtr="0"/>
          <a:lstStyle>
            <a:lvl1pPr marL="0" marR="0" indent="0" algn="ctr" defTabSz="1088502" rtl="0" eaLnBrk="1" fontAlgn="auto" latinLnBrk="0" hangingPunct="1">
              <a:lnSpc>
                <a:spcPct val="100000"/>
              </a:lnSpc>
              <a:spcBef>
                <a:spcPts val="1000"/>
              </a:spcBef>
              <a:spcAft>
                <a:spcPts val="0"/>
              </a:spcAft>
              <a:buClrTx/>
              <a:buSzTx/>
              <a:buFont typeface="Arial" panose="020B0604020202020204" pitchFamily="34" charset="0"/>
              <a:buNone/>
              <a:tabLst/>
              <a:defRPr baseline="0"/>
            </a:lvl1pPr>
          </a:lstStyle>
          <a:p>
            <a:r>
              <a:rPr lang="zh-CN" altLang="en-US" noProof="0" dirty="0"/>
              <a:t>插入图片</a:t>
            </a:r>
            <a:endParaRPr lang="de-DE" noProof="0" dirty="0"/>
          </a:p>
        </p:txBody>
      </p:sp>
      <p:sp>
        <p:nvSpPr>
          <p:cNvPr id="42" name="Foliennummernplatzhalter"/>
          <p:cNvSpPr>
            <a:spLocks noGrp="1"/>
          </p:cNvSpPr>
          <p:nvPr>
            <p:ph type="sldNum" sz="quarter" idx="4"/>
          </p:nvPr>
        </p:nvSpPr>
        <p:spPr bwMode="gray">
          <a:xfrm>
            <a:off x="549273" y="6146219"/>
            <a:ext cx="252000" cy="306606"/>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24" name="矩形 23"/>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99268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11 图组2">
    <p:spTree>
      <p:nvGrpSpPr>
        <p:cNvPr id="1" name=""/>
        <p:cNvGrpSpPr/>
        <p:nvPr/>
      </p:nvGrpSpPr>
      <p:grpSpPr>
        <a:xfrm>
          <a:off x="0" y="0"/>
          <a:ext cx="0" cy="0"/>
          <a:chOff x="0" y="0"/>
          <a:chExt cx="0" cy="0"/>
        </a:xfrm>
      </p:grpSpPr>
      <p:sp>
        <p:nvSpPr>
          <p:cNvPr id="25" name="Textplatzhalter 7"/>
          <p:cNvSpPr>
            <a:spLocks noGrp="1"/>
          </p:cNvSpPr>
          <p:nvPr>
            <p:ph type="body" sz="quarter" idx="28" hasCustomPrompt="1"/>
          </p:nvPr>
        </p:nvSpPr>
        <p:spPr bwMode="gray">
          <a:xfrm>
            <a:off x="8038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4" name="Textplatzhalter 6"/>
          <p:cNvSpPr>
            <a:spLocks noGrp="1"/>
          </p:cNvSpPr>
          <p:nvPr>
            <p:ph type="body" sz="quarter" idx="27" hasCustomPrompt="1"/>
          </p:nvPr>
        </p:nvSpPr>
        <p:spPr bwMode="gray">
          <a:xfrm>
            <a:off x="4294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2" name="Textplatzhalter 5"/>
          <p:cNvSpPr>
            <a:spLocks noGrp="1"/>
          </p:cNvSpPr>
          <p:nvPr>
            <p:ph type="body" sz="quarter" idx="25" hasCustomPrompt="1"/>
          </p:nvPr>
        </p:nvSpPr>
        <p:spPr bwMode="gray">
          <a:xfrm>
            <a:off x="550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1" name="Textplatzhalter 4"/>
          <p:cNvSpPr>
            <a:spLocks noGrp="1"/>
          </p:cNvSpPr>
          <p:nvPr>
            <p:ph type="body" sz="quarter" idx="24" hasCustomPrompt="1"/>
          </p:nvPr>
        </p:nvSpPr>
        <p:spPr bwMode="gray">
          <a:xfrm>
            <a:off x="8038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0" name="Textplatzhalter 3"/>
          <p:cNvSpPr>
            <a:spLocks noGrp="1"/>
          </p:cNvSpPr>
          <p:nvPr>
            <p:ph type="body" sz="quarter" idx="23" hasCustomPrompt="1"/>
          </p:nvPr>
        </p:nvSpPr>
        <p:spPr bwMode="gray">
          <a:xfrm>
            <a:off x="4294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18" name="Textplatzhalter 2"/>
          <p:cNvSpPr>
            <a:spLocks noGrp="1"/>
          </p:cNvSpPr>
          <p:nvPr>
            <p:ph type="body" sz="quarter" idx="21" hasCustomPrompt="1"/>
          </p:nvPr>
        </p:nvSpPr>
        <p:spPr bwMode="gray">
          <a:xfrm>
            <a:off x="550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31" name="Bildplatzhalter 6"/>
          <p:cNvSpPr>
            <a:spLocks noGrp="1"/>
          </p:cNvSpPr>
          <p:nvPr>
            <p:ph type="pic" sz="quarter" idx="30" hasCustomPrompt="1"/>
          </p:nvPr>
        </p:nvSpPr>
        <p:spPr bwMode="gray">
          <a:xfrm>
            <a:off x="8038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33" name="Bildplatzhalter 5"/>
          <p:cNvSpPr>
            <a:spLocks noGrp="1"/>
          </p:cNvSpPr>
          <p:nvPr>
            <p:ph type="pic" sz="quarter" idx="32" hasCustomPrompt="1"/>
          </p:nvPr>
        </p:nvSpPr>
        <p:spPr bwMode="gray">
          <a:xfrm>
            <a:off x="4294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30" name="Bildplatzhalter 4"/>
          <p:cNvSpPr>
            <a:spLocks noGrp="1"/>
          </p:cNvSpPr>
          <p:nvPr>
            <p:ph type="pic" sz="quarter" idx="29" hasCustomPrompt="1"/>
          </p:nvPr>
        </p:nvSpPr>
        <p:spPr bwMode="gray">
          <a:xfrm>
            <a:off x="550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0" name="Bildplatzhalter 3"/>
          <p:cNvSpPr>
            <a:spLocks noGrp="1"/>
          </p:cNvSpPr>
          <p:nvPr>
            <p:ph type="pic" sz="quarter" idx="14" hasCustomPrompt="1"/>
          </p:nvPr>
        </p:nvSpPr>
        <p:spPr bwMode="gray">
          <a:xfrm>
            <a:off x="8038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插图图片</a:t>
            </a:r>
            <a:endParaRPr lang="en-US" noProof="0" dirty="0"/>
          </a:p>
        </p:txBody>
      </p:sp>
      <p:sp>
        <p:nvSpPr>
          <p:cNvPr id="12" name="Bildplatzhalter 2"/>
          <p:cNvSpPr>
            <a:spLocks noGrp="1"/>
          </p:cNvSpPr>
          <p:nvPr>
            <p:ph type="pic" sz="quarter" idx="16" hasCustomPrompt="1"/>
          </p:nvPr>
        </p:nvSpPr>
        <p:spPr bwMode="gray">
          <a:xfrm>
            <a:off x="4294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23" name="Foliennummernplatzhalter"/>
          <p:cNvSpPr>
            <a:spLocks noGrp="1"/>
          </p:cNvSpPr>
          <p:nvPr>
            <p:ph type="sldNum" sz="quarter" idx="4"/>
          </p:nvPr>
        </p:nvSpPr>
        <p:spPr bwMode="gray">
          <a:xfrm>
            <a:off x="549273" y="6146219"/>
            <a:ext cx="252000" cy="306606"/>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6" name="矩形 1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33907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12 图文结合">
    <p:spTree>
      <p:nvGrpSpPr>
        <p:cNvPr id="1" name=""/>
        <p:cNvGrpSpPr/>
        <p:nvPr/>
      </p:nvGrpSpPr>
      <p:grpSpPr>
        <a:xfrm>
          <a:off x="0" y="0"/>
          <a:ext cx="0" cy="0"/>
          <a:chOff x="0" y="0"/>
          <a:chExt cx="0" cy="0"/>
        </a:xfrm>
      </p:grpSpPr>
      <p:sp>
        <p:nvSpPr>
          <p:cNvPr id="15" name="Textplatzhalter 5"/>
          <p:cNvSpPr>
            <a:spLocks noGrp="1"/>
          </p:cNvSpPr>
          <p:nvPr>
            <p:ph type="body" sz="quarter" idx="18" hasCustomPrompt="1"/>
          </p:nvPr>
        </p:nvSpPr>
        <p:spPr bwMode="gray">
          <a:xfrm>
            <a:off x="8973274" y="4004744"/>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0" name="Bildplatzhalter 4"/>
          <p:cNvSpPr>
            <a:spLocks noGrp="1"/>
          </p:cNvSpPr>
          <p:nvPr>
            <p:ph type="pic" sz="quarter" idx="14" hasCustomPrompt="1"/>
          </p:nvPr>
        </p:nvSpPr>
        <p:spPr bwMode="gray">
          <a:xfrm>
            <a:off x="6167072" y="4004744"/>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6" name="Textplatzhalter 4"/>
          <p:cNvSpPr>
            <a:spLocks noGrp="1"/>
          </p:cNvSpPr>
          <p:nvPr>
            <p:ph type="body" sz="quarter" idx="19" hasCustomPrompt="1"/>
          </p:nvPr>
        </p:nvSpPr>
        <p:spPr bwMode="gray">
          <a:xfrm>
            <a:off x="3358936" y="4004744"/>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1" name="Bildplatzhalter 3"/>
          <p:cNvSpPr>
            <a:spLocks noGrp="1"/>
          </p:cNvSpPr>
          <p:nvPr>
            <p:ph type="pic" sz="quarter" idx="15" hasCustomPrompt="1"/>
          </p:nvPr>
        </p:nvSpPr>
        <p:spPr bwMode="gray">
          <a:xfrm>
            <a:off x="550800" y="4004744"/>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7" name="Textplatzhalter 3"/>
          <p:cNvSpPr>
            <a:spLocks noGrp="1"/>
          </p:cNvSpPr>
          <p:nvPr>
            <p:ph type="body" sz="quarter" idx="20" hasCustomPrompt="1"/>
          </p:nvPr>
        </p:nvSpPr>
        <p:spPr bwMode="gray">
          <a:xfrm>
            <a:off x="8975207" y="1809750"/>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2" name="Bildplatzhalter 2"/>
          <p:cNvSpPr>
            <a:spLocks noGrp="1"/>
          </p:cNvSpPr>
          <p:nvPr>
            <p:ph type="pic" sz="quarter" idx="16" hasCustomPrompt="1"/>
          </p:nvPr>
        </p:nvSpPr>
        <p:spPr bwMode="gray">
          <a:xfrm>
            <a:off x="6167072" y="1809750"/>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4" name="Textplatzhalter 2"/>
          <p:cNvSpPr>
            <a:spLocks noGrp="1"/>
          </p:cNvSpPr>
          <p:nvPr>
            <p:ph type="body" sz="quarter" idx="17" hasCustomPrompt="1"/>
          </p:nvPr>
        </p:nvSpPr>
        <p:spPr bwMode="gray">
          <a:xfrm>
            <a:off x="3357003" y="1809750"/>
            <a:ext cx="2664000" cy="1801050"/>
          </a:xfrm>
          <a:prstGeom prst="rect">
            <a:avLst/>
          </a:prstGeom>
        </p:spPr>
        <p:txBody>
          <a:bodyPr tIns="72000" bIns="72000"/>
          <a:lstStyle>
            <a:lvl1pPr marL="0" indent="0" algn="l">
              <a:lnSpc>
                <a:spcPct val="130000"/>
              </a:lnSpc>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a:t>
            </a:r>
            <a:endParaRPr lang="en-US" noProof="0" dirty="0"/>
          </a:p>
        </p:txBody>
      </p:sp>
      <p:sp>
        <p:nvSpPr>
          <p:cNvPr id="9" name="Bildplatzhalter 1"/>
          <p:cNvSpPr>
            <a:spLocks noGrp="1"/>
          </p:cNvSpPr>
          <p:nvPr>
            <p:ph type="pic" sz="quarter" idx="12" hasCustomPrompt="1"/>
          </p:nvPr>
        </p:nvSpPr>
        <p:spPr bwMode="gray">
          <a:xfrm>
            <a:off x="550800" y="1809750"/>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9" name="Foliennummernplatzhalter"/>
          <p:cNvSpPr>
            <a:spLocks noGrp="1"/>
          </p:cNvSpPr>
          <p:nvPr>
            <p:ph type="sldNum" sz="quarter" idx="4"/>
          </p:nvPr>
        </p:nvSpPr>
        <p:spPr bwMode="gray">
          <a:xfrm>
            <a:off x="549273" y="6136851"/>
            <a:ext cx="252000" cy="315974"/>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8" name="矩形 1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16631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17 文字图标">
    <p:spTree>
      <p:nvGrpSpPr>
        <p:cNvPr id="1" name=""/>
        <p:cNvGrpSpPr/>
        <p:nvPr/>
      </p:nvGrpSpPr>
      <p:grpSpPr>
        <a:xfrm>
          <a:off x="0" y="0"/>
          <a:ext cx="0" cy="0"/>
          <a:chOff x="0" y="0"/>
          <a:chExt cx="0" cy="0"/>
        </a:xfrm>
      </p:grpSpPr>
      <p:sp>
        <p:nvSpPr>
          <p:cNvPr id="11" name="Textplatzhalter 5"/>
          <p:cNvSpPr>
            <a:spLocks noGrp="1"/>
          </p:cNvSpPr>
          <p:nvPr>
            <p:ph idx="16" hasCustomPrompt="1"/>
          </p:nvPr>
        </p:nvSpPr>
        <p:spPr bwMode="gray">
          <a:xfrm>
            <a:off x="6166800" y="3895207"/>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None/>
              <a:defRPr lang="de-DE" dirty="0" smtClean="0"/>
            </a:lvl1pPr>
            <a:lvl2pPr marL="450000" indent="0" defTabSz="914400">
              <a:spcAft>
                <a:spcPts val="0"/>
              </a:spcAft>
              <a:buClr>
                <a:schemeClr val="accent2"/>
              </a:buClr>
              <a:buFont typeface="Wingdings" panose="05000000000000000000" pitchFamily="2" charset="2"/>
              <a:buNone/>
              <a:defRPr lang="de-DE" dirty="0" smtClean="0"/>
            </a:lvl2pPr>
            <a:lvl3pPr marL="810000" indent="0" defTabSz="914400">
              <a:spcAft>
                <a:spcPts val="0"/>
              </a:spcAft>
              <a:buClr>
                <a:schemeClr val="accent2"/>
              </a:buClr>
              <a:buFont typeface="Wingdings" panose="05000000000000000000" pitchFamily="2" charset="2"/>
              <a:buNone/>
              <a:defRPr lang="de-DE" dirty="0" smtClean="0"/>
            </a:lvl3pPr>
            <a:lvl4pPr marL="1170000" indent="0" defTabSz="914400">
              <a:spcAft>
                <a:spcPts val="0"/>
              </a:spcAft>
              <a:buClr>
                <a:schemeClr val="accent2"/>
              </a:buClr>
              <a:buFont typeface="Wingdings" panose="05000000000000000000" pitchFamily="2" charset="2"/>
              <a:buNone/>
              <a:defRPr lang="de-DE" dirty="0"/>
            </a:lvl4pPr>
          </a:lstStyle>
          <a:p>
            <a:pPr lvl="0"/>
            <a:r>
              <a:rPr lang="zh-CN" altLang="en-US" noProof="0" dirty="0"/>
              <a:t>插入文字或表格</a:t>
            </a:r>
            <a:endParaRPr lang="en-US" noProof="0" dirty="0"/>
          </a:p>
        </p:txBody>
      </p:sp>
      <p:sp>
        <p:nvSpPr>
          <p:cNvPr id="10" name="Textplatzhalter 4"/>
          <p:cNvSpPr>
            <a:spLocks noGrp="1"/>
          </p:cNvSpPr>
          <p:nvPr>
            <p:ph idx="15" hasCustomPrompt="1"/>
          </p:nvPr>
        </p:nvSpPr>
        <p:spPr bwMode="gray">
          <a:xfrm>
            <a:off x="550800" y="3895207"/>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stStyle>
          <a:p>
            <a:pPr lvl="0"/>
            <a:r>
              <a:rPr lang="zh-CN" altLang="en-US" noProof="0" dirty="0"/>
              <a:t>插入文字或表格</a:t>
            </a:r>
            <a:endParaRPr lang="en-US" noProof="0" dirty="0"/>
          </a:p>
        </p:txBody>
      </p:sp>
      <p:sp>
        <p:nvSpPr>
          <p:cNvPr id="9" name="Textplatzhalter 3"/>
          <p:cNvSpPr>
            <a:spLocks noGrp="1"/>
          </p:cNvSpPr>
          <p:nvPr>
            <p:ph idx="14" hasCustomPrompt="1"/>
          </p:nvPr>
        </p:nvSpPr>
        <p:spPr bwMode="gray">
          <a:xfrm>
            <a:off x="6166800" y="1809749"/>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stStyle>
          <a:p>
            <a:pPr lvl="0"/>
            <a:r>
              <a:rPr lang="zh-CN" altLang="en-US" noProof="0" dirty="0"/>
              <a:t>插入文字或表格</a:t>
            </a:r>
            <a:endParaRPr lang="en-US" noProof="0" dirty="0"/>
          </a:p>
        </p:txBody>
      </p:sp>
      <p:sp>
        <p:nvSpPr>
          <p:cNvPr id="8" name="Textplatzhalter 2"/>
          <p:cNvSpPr>
            <a:spLocks noGrp="1"/>
          </p:cNvSpPr>
          <p:nvPr>
            <p:ph idx="1" hasCustomPrompt="1"/>
          </p:nvPr>
        </p:nvSpPr>
        <p:spPr bwMode="gray">
          <a:xfrm>
            <a:off x="550800" y="1809749"/>
            <a:ext cx="5472000" cy="1910281"/>
          </a:xfrm>
          <a:prstGeom prst="rect">
            <a:avLst/>
          </a:prstGeom>
          <a:solidFill>
            <a:schemeClr val="bg1">
              <a:lumMod val="85000"/>
            </a:schemeClr>
          </a:solidFill>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vl5pPr marL="1800000" indent="-270000" defTabSz="914400">
              <a:spcAft>
                <a:spcPts val="0"/>
              </a:spcAft>
              <a:buClr>
                <a:schemeClr val="accent2"/>
              </a:buClr>
              <a:buFont typeface="Wingdings" panose="05000000000000000000" pitchFamily="2" charset="2"/>
              <a:defRPr/>
            </a:lvl5pPr>
          </a:lstStyle>
          <a:p>
            <a:pPr lvl="0"/>
            <a:r>
              <a:rPr lang="zh-CN" altLang="en-US" noProof="0" dirty="0"/>
              <a:t>插入文字或表格</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4292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18 图文结合">
    <p:spTree>
      <p:nvGrpSpPr>
        <p:cNvPr id="1" name=""/>
        <p:cNvGrpSpPr/>
        <p:nvPr/>
      </p:nvGrpSpPr>
      <p:grpSpPr>
        <a:xfrm>
          <a:off x="0" y="0"/>
          <a:ext cx="0" cy="0"/>
          <a:chOff x="0" y="0"/>
          <a:chExt cx="0" cy="0"/>
        </a:xfrm>
      </p:grpSpPr>
      <p:sp>
        <p:nvSpPr>
          <p:cNvPr id="24" name="Bildplatzhalter"/>
          <p:cNvSpPr>
            <a:spLocks noGrp="1"/>
          </p:cNvSpPr>
          <p:nvPr>
            <p:ph type="pic" sz="quarter" idx="12" hasCustomPrompt="1"/>
          </p:nvPr>
        </p:nvSpPr>
        <p:spPr bwMode="gray">
          <a:xfrm>
            <a:off x="8038800" y="2365668"/>
            <a:ext cx="3600000" cy="3441131"/>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22" name="Textplatzhalter 7"/>
          <p:cNvSpPr>
            <a:spLocks noGrp="1"/>
          </p:cNvSpPr>
          <p:nvPr>
            <p:ph type="body" sz="quarter" idx="30" hasCustomPrompt="1"/>
          </p:nvPr>
        </p:nvSpPr>
        <p:spPr bwMode="gray">
          <a:xfrm>
            <a:off x="4294800" y="4537514"/>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20" name="Textplatzhalter 6"/>
          <p:cNvSpPr>
            <a:spLocks noGrp="1"/>
          </p:cNvSpPr>
          <p:nvPr>
            <p:ph type="body" sz="quarter" idx="29" hasCustomPrompt="1"/>
          </p:nvPr>
        </p:nvSpPr>
        <p:spPr bwMode="gray">
          <a:xfrm>
            <a:off x="550800" y="4537514"/>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9" name="Textplatzhalter 5"/>
          <p:cNvSpPr>
            <a:spLocks noGrp="1"/>
          </p:cNvSpPr>
          <p:nvPr>
            <p:ph type="body" sz="quarter" idx="28" hasCustomPrompt="1"/>
          </p:nvPr>
        </p:nvSpPr>
        <p:spPr bwMode="gray">
          <a:xfrm>
            <a:off x="4294800" y="3173632"/>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8" name="Textplatzhalter 4"/>
          <p:cNvSpPr>
            <a:spLocks noGrp="1"/>
          </p:cNvSpPr>
          <p:nvPr>
            <p:ph type="body" sz="quarter" idx="27" hasCustomPrompt="1"/>
          </p:nvPr>
        </p:nvSpPr>
        <p:spPr bwMode="gray">
          <a:xfrm>
            <a:off x="550800" y="3173632"/>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7" name="Textplatzhalter 3"/>
          <p:cNvSpPr>
            <a:spLocks noGrp="1"/>
          </p:cNvSpPr>
          <p:nvPr>
            <p:ph type="body" sz="quarter" idx="26" hasCustomPrompt="1"/>
          </p:nvPr>
        </p:nvSpPr>
        <p:spPr bwMode="gray">
          <a:xfrm>
            <a:off x="4294800" y="1809750"/>
            <a:ext cx="3600000" cy="1264528"/>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输入文字</a:t>
            </a:r>
            <a:endParaRPr lang="en-US" noProof="0" dirty="0"/>
          </a:p>
        </p:txBody>
      </p:sp>
      <p:sp>
        <p:nvSpPr>
          <p:cNvPr id="16" name="Textplatzhalter 2"/>
          <p:cNvSpPr>
            <a:spLocks noGrp="1"/>
          </p:cNvSpPr>
          <p:nvPr>
            <p:ph type="body" sz="quarter" idx="25" hasCustomPrompt="1"/>
          </p:nvPr>
        </p:nvSpPr>
        <p:spPr bwMode="gray">
          <a:xfrm>
            <a:off x="550800" y="1809750"/>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1" name="矩形 10"/>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73361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19 图文结合">
    <p:spTree>
      <p:nvGrpSpPr>
        <p:cNvPr id="1" name=""/>
        <p:cNvGrpSpPr/>
        <p:nvPr/>
      </p:nvGrpSpPr>
      <p:grpSpPr>
        <a:xfrm>
          <a:off x="0" y="0"/>
          <a:ext cx="0" cy="0"/>
          <a:chOff x="0" y="0"/>
          <a:chExt cx="0" cy="0"/>
        </a:xfrm>
      </p:grpSpPr>
      <p:sp>
        <p:nvSpPr>
          <p:cNvPr id="41" name="Bildplatzhalter"/>
          <p:cNvSpPr>
            <a:spLocks noGrp="1"/>
          </p:cNvSpPr>
          <p:nvPr>
            <p:ph type="pic" sz="quarter" idx="12" hasCustomPrompt="1"/>
          </p:nvPr>
        </p:nvSpPr>
        <p:spPr bwMode="gray">
          <a:xfrm>
            <a:off x="8038800" y="1809750"/>
            <a:ext cx="3600000" cy="3997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en-US" noProof="0" dirty="0"/>
              <a:t>Please insert a picture.</a:t>
            </a:r>
          </a:p>
        </p:txBody>
      </p:sp>
      <p:sp>
        <p:nvSpPr>
          <p:cNvPr id="40" name="Textplatzhalter 9"/>
          <p:cNvSpPr>
            <a:spLocks noGrp="1"/>
          </p:cNvSpPr>
          <p:nvPr>
            <p:ph type="body" sz="quarter" idx="32" hasCustomPrompt="1"/>
          </p:nvPr>
        </p:nvSpPr>
        <p:spPr bwMode="gray">
          <a:xfrm>
            <a:off x="4294800" y="4898635"/>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9" name="Textplatzhalter 8"/>
          <p:cNvSpPr>
            <a:spLocks noGrp="1"/>
          </p:cNvSpPr>
          <p:nvPr>
            <p:ph type="body" sz="quarter" idx="31" hasCustomPrompt="1"/>
          </p:nvPr>
        </p:nvSpPr>
        <p:spPr bwMode="gray">
          <a:xfrm>
            <a:off x="550800" y="4898635"/>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8" name="Textplatzhalter 7"/>
          <p:cNvSpPr>
            <a:spLocks noGrp="1"/>
          </p:cNvSpPr>
          <p:nvPr>
            <p:ph type="body" sz="quarter" idx="30" hasCustomPrompt="1"/>
          </p:nvPr>
        </p:nvSpPr>
        <p:spPr bwMode="gray">
          <a:xfrm>
            <a:off x="4294800" y="3869007"/>
            <a:ext cx="3600000" cy="906853"/>
          </a:xfrm>
          <a:prstGeom prst="rect">
            <a:avLst/>
          </a:prstGeom>
          <a:solidFill>
            <a:schemeClr val="tx1">
              <a:lumMod val="65000"/>
              <a:lumOff val="35000"/>
            </a:schemeClr>
          </a:solidFill>
        </p:spPr>
        <p:txBody>
          <a:bodyPr lIns="252000" tIns="252000" rIns="252000" bIns="252000"/>
          <a:lstStyle>
            <a:lvl1pPr marL="0" marR="0" indent="0" algn="l" defTabSz="914400" rtl="0" eaLnBrk="1" fontAlgn="auto" latinLnBrk="0" hangingPunct="1">
              <a:lnSpc>
                <a:spcPct val="100000"/>
              </a:lnSpc>
              <a:spcBef>
                <a:spcPts val="1000"/>
              </a:spcBef>
              <a:spcAft>
                <a:spcPts val="0"/>
              </a:spcAft>
              <a:buClr>
                <a:schemeClr val="accent2"/>
              </a:buClr>
              <a:buSzTx/>
              <a:buFont typeface="Wingdings" panose="05000000000000000000" pitchFamily="2" charset="2"/>
              <a:buNone/>
              <a:tabLst/>
              <a:defRPr sz="1400">
                <a:solidFill>
                  <a:schemeClr val="bg1"/>
                </a:solidFill>
              </a:defRPr>
            </a:lvl1pPr>
          </a:lstStyle>
          <a:p>
            <a:pPr lvl="0"/>
            <a:r>
              <a:rPr lang="zh-CN" altLang="en-US" noProof="0" dirty="0"/>
              <a:t>插入文字</a:t>
            </a:r>
            <a:endParaRPr lang="en-US" altLang="zh-CN" noProof="0" dirty="0"/>
          </a:p>
        </p:txBody>
      </p:sp>
      <p:sp>
        <p:nvSpPr>
          <p:cNvPr id="37" name="Textplatzhalter 6"/>
          <p:cNvSpPr>
            <a:spLocks noGrp="1"/>
          </p:cNvSpPr>
          <p:nvPr>
            <p:ph type="body" sz="quarter" idx="29" hasCustomPrompt="1"/>
          </p:nvPr>
        </p:nvSpPr>
        <p:spPr bwMode="gray">
          <a:xfrm>
            <a:off x="550800" y="3869007"/>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6" name="Textplatzhalter 5"/>
          <p:cNvSpPr>
            <a:spLocks noGrp="1"/>
          </p:cNvSpPr>
          <p:nvPr>
            <p:ph type="body" sz="quarter" idx="28" hasCustomPrompt="1"/>
          </p:nvPr>
        </p:nvSpPr>
        <p:spPr bwMode="gray">
          <a:xfrm>
            <a:off x="4294800" y="2839378"/>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5" name="Textplatzhalter 4"/>
          <p:cNvSpPr>
            <a:spLocks noGrp="1"/>
          </p:cNvSpPr>
          <p:nvPr>
            <p:ph type="body" sz="quarter" idx="27" hasCustomPrompt="1"/>
          </p:nvPr>
        </p:nvSpPr>
        <p:spPr bwMode="gray">
          <a:xfrm>
            <a:off x="550800" y="2839378"/>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4" name="Textplatzhalter 3"/>
          <p:cNvSpPr>
            <a:spLocks noGrp="1"/>
          </p:cNvSpPr>
          <p:nvPr>
            <p:ph type="body" sz="quarter" idx="26" hasCustomPrompt="1"/>
          </p:nvPr>
        </p:nvSpPr>
        <p:spPr bwMode="gray">
          <a:xfrm>
            <a:off x="4294800" y="1809749"/>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3" name="Textplatzhalter 2"/>
          <p:cNvSpPr>
            <a:spLocks noGrp="1"/>
          </p:cNvSpPr>
          <p:nvPr>
            <p:ph type="body" sz="quarter" idx="25" hasCustomPrompt="1"/>
          </p:nvPr>
        </p:nvSpPr>
        <p:spPr bwMode="gray">
          <a:xfrm>
            <a:off x="550800" y="1809749"/>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noProof="0" dirty="0"/>
          </a:p>
        </p:txBody>
      </p:sp>
      <p:sp>
        <p:nvSpPr>
          <p:cNvPr id="14"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6"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64960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 目录">
    <p:spTree>
      <p:nvGrpSpPr>
        <p:cNvPr id="1" name=""/>
        <p:cNvGrpSpPr/>
        <p:nvPr/>
      </p:nvGrpSpPr>
      <p:grpSpPr>
        <a:xfrm>
          <a:off x="0" y="0"/>
          <a:ext cx="0" cy="0"/>
          <a:chOff x="0" y="0"/>
          <a:chExt cx="0" cy="0"/>
        </a:xfrm>
      </p:grpSpPr>
      <p:sp>
        <p:nvSpPr>
          <p:cNvPr id="3" name="AutoShape 4"/>
          <p:cNvSpPr>
            <a:spLocks/>
          </p:cNvSpPr>
          <p:nvPr userDrawn="1"/>
        </p:nvSpPr>
        <p:spPr bwMode="auto">
          <a:xfrm>
            <a:off x="1349125" y="2122562"/>
            <a:ext cx="2812026" cy="12226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26789" tIns="26789" rIns="26789" bIns="26789" anchor="ctr"/>
          <a:lstStyle/>
          <a:p>
            <a:pPr algn="ctr" eaLnBrk="1">
              <a:defRPr/>
            </a:pPr>
            <a:r>
              <a:rPr lang="zh-CN" altLang="en-US" sz="9600" b="1" dirty="0">
                <a:gradFill>
                  <a:gsLst>
                    <a:gs pos="100000">
                      <a:srgbClr val="85C532"/>
                    </a:gs>
                    <a:gs pos="0">
                      <a:srgbClr val="0074C1"/>
                    </a:gs>
                    <a:gs pos="0">
                      <a:srgbClr val="008CCF"/>
                    </a:gs>
                  </a:gsLst>
                  <a:lin ang="0" scaled="0"/>
                </a:gradFill>
                <a:ea typeface="微软雅黑" pitchFamily="34" charset="-122"/>
                <a:cs typeface="Arial" panose="020B0604020202020204" pitchFamily="34" charset="0"/>
              </a:rPr>
              <a:t>目录</a:t>
            </a:r>
            <a:endParaRPr lang="zh-CN" altLang="zh-CN" sz="9600" b="1" dirty="0">
              <a:gradFill>
                <a:gsLst>
                  <a:gs pos="100000">
                    <a:srgbClr val="85C532"/>
                  </a:gs>
                  <a:gs pos="0">
                    <a:srgbClr val="0074C1"/>
                  </a:gs>
                  <a:gs pos="0">
                    <a:srgbClr val="008CCF"/>
                  </a:gs>
                </a:gsLst>
                <a:lin ang="0" scaled="0"/>
              </a:gradFill>
              <a:ea typeface="微软雅黑" pitchFamily="34" charset="-122"/>
              <a:cs typeface="Arial" panose="020B0604020202020204" pitchFamily="34" charset="0"/>
            </a:endParaRPr>
          </a:p>
        </p:txBody>
      </p:sp>
      <p:sp>
        <p:nvSpPr>
          <p:cNvPr id="4" name="TextBox 7"/>
          <p:cNvSpPr txBox="1"/>
          <p:nvPr userDrawn="1"/>
        </p:nvSpPr>
        <p:spPr>
          <a:xfrm>
            <a:off x="1360660" y="3510626"/>
            <a:ext cx="2788954" cy="707885"/>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微软雅黑" pitchFamily="34" charset="-122"/>
                <a:ea typeface="微软雅黑" pitchFamily="34" charset="-122"/>
              </a:rPr>
              <a:t>Contents</a:t>
            </a:r>
            <a:endParaRPr lang="zh-CN" altLang="en-US" sz="4000" b="1" dirty="0">
              <a:solidFill>
                <a:schemeClr val="tx1">
                  <a:lumMod val="75000"/>
                  <a:lumOff val="25000"/>
                </a:schemeClr>
              </a:solidFill>
              <a:latin typeface="微软雅黑" pitchFamily="34" charset="-122"/>
              <a:ea typeface="微软雅黑" pitchFamily="34" charset="-122"/>
            </a:endParaRPr>
          </a:p>
        </p:txBody>
      </p:sp>
      <p:sp>
        <p:nvSpPr>
          <p:cNvPr id="19" name="矩形 18"/>
          <p:cNvSpPr/>
          <p:nvPr userDrawn="1"/>
        </p:nvSpPr>
        <p:spPr>
          <a:xfrm rot="5400000" flipV="1">
            <a:off x="5526350" y="1524556"/>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0" name="矩形 19"/>
          <p:cNvSpPr/>
          <p:nvPr userDrawn="1"/>
        </p:nvSpPr>
        <p:spPr>
          <a:xfrm rot="5400000" flipV="1">
            <a:off x="5526352" y="245542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3" name="矩形 22"/>
          <p:cNvSpPr/>
          <p:nvPr userDrawn="1"/>
        </p:nvSpPr>
        <p:spPr>
          <a:xfrm rot="5400000" flipV="1">
            <a:off x="5526356" y="524801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6" name="内容占位符 25"/>
          <p:cNvSpPr>
            <a:spLocks noGrp="1"/>
          </p:cNvSpPr>
          <p:nvPr>
            <p:ph sz="quarter" idx="10" hasCustomPrompt="1"/>
          </p:nvPr>
        </p:nvSpPr>
        <p:spPr>
          <a:xfrm>
            <a:off x="5843889" y="13256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01</a:t>
            </a:r>
            <a:endParaRPr lang="zh-CN" altLang="en-US" dirty="0"/>
          </a:p>
        </p:txBody>
      </p:sp>
      <p:sp>
        <p:nvSpPr>
          <p:cNvPr id="27" name="内容占位符 25"/>
          <p:cNvSpPr>
            <a:spLocks noGrp="1"/>
          </p:cNvSpPr>
          <p:nvPr>
            <p:ph sz="quarter" idx="11" hasCustomPrompt="1"/>
          </p:nvPr>
        </p:nvSpPr>
        <p:spPr>
          <a:xfrm>
            <a:off x="7069426" y="13256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28" name="内容占位符 25"/>
          <p:cNvSpPr>
            <a:spLocks noGrp="1"/>
          </p:cNvSpPr>
          <p:nvPr>
            <p:ph sz="quarter" idx="12" hasCustomPrompt="1"/>
          </p:nvPr>
        </p:nvSpPr>
        <p:spPr>
          <a:xfrm>
            <a:off x="5843889" y="22527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02</a:t>
            </a:r>
            <a:endParaRPr lang="zh-CN" altLang="en-US" dirty="0"/>
          </a:p>
        </p:txBody>
      </p:sp>
      <p:sp>
        <p:nvSpPr>
          <p:cNvPr id="29" name="内容占位符 25"/>
          <p:cNvSpPr>
            <a:spLocks noGrp="1"/>
          </p:cNvSpPr>
          <p:nvPr>
            <p:ph sz="quarter" idx="13" hasCustomPrompt="1"/>
          </p:nvPr>
        </p:nvSpPr>
        <p:spPr>
          <a:xfrm>
            <a:off x="7069426" y="22527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2" name="矩形 31"/>
          <p:cNvSpPr/>
          <p:nvPr userDrawn="1"/>
        </p:nvSpPr>
        <p:spPr>
          <a:xfrm rot="5400000" flipV="1">
            <a:off x="5526352" y="338252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33" name="矩形 32"/>
          <p:cNvSpPr/>
          <p:nvPr userDrawn="1"/>
        </p:nvSpPr>
        <p:spPr>
          <a:xfrm rot="5400000" flipV="1">
            <a:off x="5526353" y="4313383"/>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34" name="内容占位符 25"/>
          <p:cNvSpPr>
            <a:spLocks noGrp="1"/>
          </p:cNvSpPr>
          <p:nvPr>
            <p:ph sz="quarter" idx="14" hasCustomPrompt="1"/>
          </p:nvPr>
        </p:nvSpPr>
        <p:spPr>
          <a:xfrm>
            <a:off x="5843889" y="31798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03</a:t>
            </a:r>
            <a:endParaRPr lang="zh-CN" altLang="en-US" dirty="0"/>
          </a:p>
        </p:txBody>
      </p:sp>
      <p:sp>
        <p:nvSpPr>
          <p:cNvPr id="35" name="内容占位符 25"/>
          <p:cNvSpPr>
            <a:spLocks noGrp="1"/>
          </p:cNvSpPr>
          <p:nvPr>
            <p:ph sz="quarter" idx="15" hasCustomPrompt="1"/>
          </p:nvPr>
        </p:nvSpPr>
        <p:spPr>
          <a:xfrm>
            <a:off x="7069426" y="31798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6" name="内容占位符 25"/>
          <p:cNvSpPr>
            <a:spLocks noGrp="1"/>
          </p:cNvSpPr>
          <p:nvPr>
            <p:ph sz="quarter" idx="16" hasCustomPrompt="1"/>
          </p:nvPr>
        </p:nvSpPr>
        <p:spPr>
          <a:xfrm>
            <a:off x="5843889" y="4119536"/>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04</a:t>
            </a:r>
            <a:endParaRPr lang="zh-CN" altLang="en-US" dirty="0"/>
          </a:p>
        </p:txBody>
      </p:sp>
      <p:sp>
        <p:nvSpPr>
          <p:cNvPr id="37" name="内容占位符 25"/>
          <p:cNvSpPr>
            <a:spLocks noGrp="1"/>
          </p:cNvSpPr>
          <p:nvPr>
            <p:ph sz="quarter" idx="17" hasCustomPrompt="1"/>
          </p:nvPr>
        </p:nvSpPr>
        <p:spPr>
          <a:xfrm>
            <a:off x="7069426" y="4119536"/>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8" name="内容占位符 25"/>
          <p:cNvSpPr>
            <a:spLocks noGrp="1"/>
          </p:cNvSpPr>
          <p:nvPr>
            <p:ph sz="quarter" idx="18" hasCustomPrompt="1"/>
          </p:nvPr>
        </p:nvSpPr>
        <p:spPr>
          <a:xfrm>
            <a:off x="5843889" y="5033936"/>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05</a:t>
            </a:r>
            <a:endParaRPr lang="zh-CN" altLang="en-US" dirty="0"/>
          </a:p>
        </p:txBody>
      </p:sp>
      <p:sp>
        <p:nvSpPr>
          <p:cNvPr id="39" name="内容占位符 25"/>
          <p:cNvSpPr>
            <a:spLocks noGrp="1"/>
          </p:cNvSpPr>
          <p:nvPr>
            <p:ph sz="quarter" idx="19" hasCustomPrompt="1"/>
          </p:nvPr>
        </p:nvSpPr>
        <p:spPr>
          <a:xfrm>
            <a:off x="7069426" y="5033936"/>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Tree>
    <p:extLst>
      <p:ext uri="{BB962C8B-B14F-4D97-AF65-F5344CB8AC3E}">
        <p14:creationId xmlns:p14="http://schemas.microsoft.com/office/powerpoint/2010/main" val="84510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20 文字">
    <p:spTree>
      <p:nvGrpSpPr>
        <p:cNvPr id="1" name=""/>
        <p:cNvGrpSpPr/>
        <p:nvPr/>
      </p:nvGrpSpPr>
      <p:grpSpPr>
        <a:xfrm>
          <a:off x="0" y="0"/>
          <a:ext cx="0" cy="0"/>
          <a:chOff x="0" y="0"/>
          <a:chExt cx="0" cy="0"/>
        </a:xfrm>
      </p:grpSpPr>
      <p:sp>
        <p:nvSpPr>
          <p:cNvPr id="37" name="Textplatzhalter 9"/>
          <p:cNvSpPr>
            <a:spLocks noGrp="1"/>
          </p:cNvSpPr>
          <p:nvPr>
            <p:ph type="body" sz="quarter" idx="32" hasCustomPrompt="1"/>
          </p:nvPr>
        </p:nvSpPr>
        <p:spPr bwMode="gray">
          <a:xfrm>
            <a:off x="8975207"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6" name="Textplatzhalter 8"/>
          <p:cNvSpPr>
            <a:spLocks noGrp="1"/>
          </p:cNvSpPr>
          <p:nvPr>
            <p:ph type="body" sz="quarter" idx="31" hasCustomPrompt="1"/>
          </p:nvPr>
        </p:nvSpPr>
        <p:spPr bwMode="gray">
          <a:xfrm>
            <a:off x="6167072"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5" name="Textplatzhalter 7"/>
          <p:cNvSpPr>
            <a:spLocks noGrp="1"/>
          </p:cNvSpPr>
          <p:nvPr>
            <p:ph type="body" sz="quarter" idx="30" hasCustomPrompt="1"/>
          </p:nvPr>
        </p:nvSpPr>
        <p:spPr bwMode="gray">
          <a:xfrm>
            <a:off x="3358936"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4" name="Textplatzhalter 6"/>
          <p:cNvSpPr>
            <a:spLocks noGrp="1"/>
          </p:cNvSpPr>
          <p:nvPr>
            <p:ph type="body" sz="quarter" idx="29" hasCustomPrompt="1"/>
          </p:nvPr>
        </p:nvSpPr>
        <p:spPr bwMode="gray">
          <a:xfrm>
            <a:off x="550800"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3" name="Textplatzhalter 5"/>
          <p:cNvSpPr>
            <a:spLocks noGrp="1"/>
          </p:cNvSpPr>
          <p:nvPr>
            <p:ph type="body" sz="quarter" idx="28" hasCustomPrompt="1"/>
          </p:nvPr>
        </p:nvSpPr>
        <p:spPr bwMode="gray">
          <a:xfrm>
            <a:off x="8975207"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2" name="Textplatzhalter 4"/>
          <p:cNvSpPr>
            <a:spLocks noGrp="1"/>
          </p:cNvSpPr>
          <p:nvPr>
            <p:ph type="body" sz="quarter" idx="27" hasCustomPrompt="1"/>
          </p:nvPr>
        </p:nvSpPr>
        <p:spPr bwMode="gray">
          <a:xfrm>
            <a:off x="6167072"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1" name="Textplatzhalter 3"/>
          <p:cNvSpPr>
            <a:spLocks noGrp="1"/>
          </p:cNvSpPr>
          <p:nvPr>
            <p:ph type="body" sz="quarter" idx="26" hasCustomPrompt="1"/>
          </p:nvPr>
        </p:nvSpPr>
        <p:spPr bwMode="gray">
          <a:xfrm>
            <a:off x="3358936"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0" name="Textplatzhalter 2"/>
          <p:cNvSpPr>
            <a:spLocks noGrp="1"/>
          </p:cNvSpPr>
          <p:nvPr>
            <p:ph type="body" sz="quarter" idx="25" hasCustomPrompt="1"/>
          </p:nvPr>
        </p:nvSpPr>
        <p:spPr bwMode="gray">
          <a:xfrm>
            <a:off x="550800"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noProof="0" dirty="0"/>
          </a:p>
        </p:txBody>
      </p:sp>
      <p:sp>
        <p:nvSpPr>
          <p:cNvPr id="1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2" name="矩形 11"/>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12301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21 文字">
    <p:spTree>
      <p:nvGrpSpPr>
        <p:cNvPr id="1" name=""/>
        <p:cNvGrpSpPr/>
        <p:nvPr/>
      </p:nvGrpSpPr>
      <p:grpSpPr>
        <a:xfrm>
          <a:off x="0" y="0"/>
          <a:ext cx="0" cy="0"/>
          <a:chOff x="0" y="0"/>
          <a:chExt cx="0" cy="0"/>
        </a:xfrm>
      </p:grpSpPr>
      <p:sp>
        <p:nvSpPr>
          <p:cNvPr id="19" name="Textplatzhalter 5"/>
          <p:cNvSpPr>
            <a:spLocks noGrp="1"/>
          </p:cNvSpPr>
          <p:nvPr>
            <p:ph type="body" sz="quarter" idx="31" hasCustomPrompt="1"/>
          </p:nvPr>
        </p:nvSpPr>
        <p:spPr bwMode="gray">
          <a:xfrm>
            <a:off x="8039207"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altLang="zh-CN" noProof="0" dirty="0"/>
          </a:p>
        </p:txBody>
      </p:sp>
      <p:sp>
        <p:nvSpPr>
          <p:cNvPr id="18" name="Textplatzhalter 4"/>
          <p:cNvSpPr>
            <a:spLocks noGrp="1"/>
          </p:cNvSpPr>
          <p:nvPr>
            <p:ph type="body" sz="quarter" idx="30" hasCustomPrompt="1"/>
          </p:nvPr>
        </p:nvSpPr>
        <p:spPr bwMode="gray">
          <a:xfrm>
            <a:off x="4295206"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altLang="zh-CN" noProof="0" dirty="0"/>
          </a:p>
        </p:txBody>
      </p:sp>
      <p:sp>
        <p:nvSpPr>
          <p:cNvPr id="16" name="Textplatzhalter 3"/>
          <p:cNvSpPr>
            <a:spLocks noGrp="1"/>
          </p:cNvSpPr>
          <p:nvPr>
            <p:ph type="body" sz="quarter" idx="29" hasCustomPrompt="1"/>
          </p:nvPr>
        </p:nvSpPr>
        <p:spPr bwMode="gray">
          <a:xfrm>
            <a:off x="550800"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noProof="0" dirty="0"/>
          </a:p>
        </p:txBody>
      </p:sp>
      <p:sp>
        <p:nvSpPr>
          <p:cNvPr id="9"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550864" y="1809750"/>
            <a:ext cx="11086410" cy="1619249"/>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2"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64849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22 图文结合">
    <p:spTree>
      <p:nvGrpSpPr>
        <p:cNvPr id="1" name=""/>
        <p:cNvGrpSpPr/>
        <p:nvPr/>
      </p:nvGrpSpPr>
      <p:grpSpPr>
        <a:xfrm>
          <a:off x="0" y="0"/>
          <a:ext cx="0" cy="0"/>
          <a:chOff x="0" y="0"/>
          <a:chExt cx="0" cy="0"/>
        </a:xfrm>
      </p:grpSpPr>
      <p:sp>
        <p:nvSpPr>
          <p:cNvPr id="10" name="Bildplatzhalter 3"/>
          <p:cNvSpPr>
            <a:spLocks noGrp="1"/>
          </p:cNvSpPr>
          <p:nvPr>
            <p:ph type="pic" sz="quarter" idx="14" hasCustomPrompt="1"/>
          </p:nvPr>
        </p:nvSpPr>
        <p:spPr bwMode="gray">
          <a:xfrm>
            <a:off x="8039207"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1" name="Bildplatzhalter 2"/>
          <p:cNvSpPr>
            <a:spLocks noGrp="1"/>
          </p:cNvSpPr>
          <p:nvPr>
            <p:ph type="pic" sz="quarter" idx="15" hasCustomPrompt="1"/>
          </p:nvPr>
        </p:nvSpPr>
        <p:spPr bwMode="gray">
          <a:xfrm>
            <a:off x="4295206"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3" name="内容占位符 9"/>
          <p:cNvSpPr>
            <a:spLocks noGrp="1"/>
          </p:cNvSpPr>
          <p:nvPr>
            <p:ph sz="quarter" idx="13"/>
          </p:nvPr>
        </p:nvSpPr>
        <p:spPr>
          <a:xfrm>
            <a:off x="550864" y="1809750"/>
            <a:ext cx="11086410" cy="16192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3923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22 文字">
    <p:spTree>
      <p:nvGrpSpPr>
        <p:cNvPr id="1" name=""/>
        <p:cNvGrpSpPr/>
        <p:nvPr/>
      </p:nvGrpSpPr>
      <p:grpSpPr>
        <a:xfrm>
          <a:off x="0" y="0"/>
          <a:ext cx="0" cy="0"/>
          <a:chOff x="0" y="0"/>
          <a:chExt cx="0" cy="0"/>
        </a:xfrm>
      </p:grpSpPr>
      <p:sp>
        <p:nvSpPr>
          <p:cNvPr id="12" name="Textplatzhalter 3"/>
          <p:cNvSpPr>
            <a:spLocks noGrp="1"/>
          </p:cNvSpPr>
          <p:nvPr>
            <p:ph type="body" sz="quarter" idx="17" hasCustomPrompt="1"/>
          </p:nvPr>
        </p:nvSpPr>
        <p:spPr bwMode="gray">
          <a:xfrm>
            <a:off x="549273" y="3754800"/>
            <a:ext cx="11090277" cy="2052000"/>
          </a:xfrm>
          <a:prstGeom prst="rect">
            <a:avLst/>
          </a:prstGeom>
          <a:solidFill>
            <a:srgbClr val="008CCF"/>
          </a:solidFill>
        </p:spPr>
        <p:txBody>
          <a:bodyPr lIns="540000" tIns="252000" rIns="540000" bIns="252000" anchor="ctr" anchorCtr="0"/>
          <a:lstStyle>
            <a:lvl1pPr marL="0" indent="0" algn="ctr">
              <a:buFontTx/>
              <a:buNone/>
              <a:defRPr sz="2800">
                <a:solidFill>
                  <a:schemeClr val="bg1"/>
                </a:solidFill>
              </a:defRPr>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重要观点陈述</a:t>
            </a:r>
            <a:endParaRPr lang="en-US" noProof="0" dirty="0"/>
          </a:p>
        </p:txBody>
      </p:sp>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8" name="内容占位符 9"/>
          <p:cNvSpPr>
            <a:spLocks noGrp="1"/>
          </p:cNvSpPr>
          <p:nvPr>
            <p:ph sz="quarter" idx="13"/>
          </p:nvPr>
        </p:nvSpPr>
        <p:spPr>
          <a:xfrm>
            <a:off x="549273" y="1809750"/>
            <a:ext cx="6283327" cy="16192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0"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70505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23 重点阐述文字">
    <p:spTree>
      <p:nvGrpSpPr>
        <p:cNvPr id="1" name=""/>
        <p:cNvGrpSpPr/>
        <p:nvPr/>
      </p:nvGrpSpPr>
      <p:grpSpPr>
        <a:xfrm>
          <a:off x="0" y="0"/>
          <a:ext cx="0" cy="0"/>
          <a:chOff x="0" y="0"/>
          <a:chExt cx="0" cy="0"/>
        </a:xfrm>
      </p:grpSpPr>
      <p:sp>
        <p:nvSpPr>
          <p:cNvPr id="9" name="Textplatzhalter"/>
          <p:cNvSpPr>
            <a:spLocks noGrp="1"/>
          </p:cNvSpPr>
          <p:nvPr>
            <p:ph type="body" sz="quarter" idx="17" hasCustomPrompt="1"/>
          </p:nvPr>
        </p:nvSpPr>
        <p:spPr bwMode="gray">
          <a:xfrm>
            <a:off x="550863" y="909638"/>
            <a:ext cx="11088688" cy="4897162"/>
          </a:xfrm>
          <a:prstGeom prst="rect">
            <a:avLst/>
          </a:prstGeom>
          <a:solidFill>
            <a:srgbClr val="008CCF"/>
          </a:solidFill>
        </p:spPr>
        <p:txBody>
          <a:bodyPr lIns="540000" tIns="540000" rIns="540000" bIns="540000" anchor="ctr" anchorCtr="0"/>
          <a:lstStyle>
            <a:lvl1pPr marL="0" indent="0" algn="ctr">
              <a:buFontTx/>
              <a:buNone/>
              <a:defRPr sz="2800" baseline="0">
                <a:solidFill>
                  <a:schemeClr val="bg1"/>
                </a:solidFill>
              </a:defRPr>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重要观点陈述</a:t>
            </a:r>
            <a:endParaRPr lang="en-US" altLang="zh-CN" noProof="0" dirty="0"/>
          </a:p>
        </p:txBody>
      </p:sp>
      <p:sp>
        <p:nvSpPr>
          <p:cNvPr id="6"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157551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
        <p:nvSpPr>
          <p:cNvPr id="3" name="矩形 2"/>
          <p:cNvSpPr/>
          <p:nvPr userDrawn="1"/>
        </p:nvSpPr>
        <p:spPr>
          <a:xfrm>
            <a:off x="0" y="0"/>
            <a:ext cx="12292013" cy="6857108"/>
          </a:xfrm>
          <a:prstGeom prst="rect">
            <a:avLst/>
          </a:prstGeom>
          <a:solidFill>
            <a:srgbClr val="028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stretch>
            <a:fillRect/>
          </a:stretch>
        </p:blipFill>
        <p:spPr>
          <a:xfrm>
            <a:off x="3395477" y="2610901"/>
            <a:ext cx="5399458" cy="818099"/>
          </a:xfrm>
          <a:prstGeom prst="rect">
            <a:avLst/>
          </a:prstGeom>
        </p:spPr>
      </p:pic>
      <p:sp>
        <p:nvSpPr>
          <p:cNvPr id="8"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97935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lumMod val="7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40603" y="1475263"/>
            <a:ext cx="662361" cy="379656"/>
          </a:xfrm>
          <a:prstGeom prst="rect">
            <a:avLst/>
          </a:prstGeom>
        </p:spPr>
        <p:txBody>
          <a:bodyPr wrap="none">
            <a:spAutoFit/>
          </a:bodyPr>
          <a:lstStyle/>
          <a:p>
            <a:pPr defTabSz="609585"/>
            <a:r>
              <a:rPr lang="zh-CN" altLang="en-US" sz="1867" dirty="0">
                <a:solidFill>
                  <a:schemeClr val="tx1">
                    <a:lumMod val="95000"/>
                    <a:lumOff val="5000"/>
                  </a:schemeClr>
                </a:solidFill>
                <a:latin typeface="Segoe UI Light"/>
                <a:cs typeface="Segoe UI Light"/>
              </a:rPr>
              <a:t>标注</a:t>
            </a:r>
          </a:p>
        </p:txBody>
      </p:sp>
      <p:sp>
        <p:nvSpPr>
          <p:cNvPr id="4" name="矩形 3"/>
          <p:cNvSpPr/>
          <p:nvPr userDrawn="1"/>
        </p:nvSpPr>
        <p:spPr>
          <a:xfrm>
            <a:off x="2857674" y="1557338"/>
            <a:ext cx="1402001" cy="2492414"/>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Segoe UI Light"/>
                <a:cs typeface="Segoe UI Light"/>
              </a:rPr>
              <a:t>字体使用</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zh-CN" altLang="en-US"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字号大小</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行距</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颜色</a:t>
            </a:r>
            <a:endParaRPr lang="en-US" altLang="zh-CN" sz="1333" dirty="0">
              <a:solidFill>
                <a:schemeClr val="tx1">
                  <a:lumMod val="95000"/>
                  <a:lumOff val="5000"/>
                </a:schemeClr>
              </a:solidFill>
              <a:latin typeface="Segoe UI Light"/>
              <a:cs typeface="Segoe UI Light"/>
            </a:endParaRPr>
          </a:p>
        </p:txBody>
      </p:sp>
      <p:sp>
        <p:nvSpPr>
          <p:cNvPr id="5" name="矩形 4"/>
          <p:cNvSpPr/>
          <p:nvPr userDrawn="1"/>
        </p:nvSpPr>
        <p:spPr>
          <a:xfrm>
            <a:off x="4395052" y="1557338"/>
            <a:ext cx="3727457" cy="1692386"/>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Segoe UI Light"/>
                <a:cs typeface="Segoe UI Light"/>
              </a:rPr>
              <a:t>微软雅黑    微软雅黑加粗</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一级标题： </a:t>
            </a:r>
            <a:r>
              <a:rPr lang="en-US" altLang="zh-CN" sz="1333" dirty="0">
                <a:solidFill>
                  <a:schemeClr val="tx1">
                    <a:lumMod val="95000"/>
                    <a:lumOff val="5000"/>
                  </a:schemeClr>
                </a:solidFill>
                <a:latin typeface="+mn-ea"/>
                <a:ea typeface="+mn-ea"/>
                <a:cs typeface="Segoe UI Light"/>
              </a:rPr>
              <a:t>28pt</a:t>
            </a:r>
          </a:p>
          <a:p>
            <a:pPr defTabSz="609585">
              <a:lnSpc>
                <a:spcPct val="130000"/>
              </a:lnSpc>
            </a:pPr>
            <a:r>
              <a:rPr lang="zh-CN" altLang="en-US" sz="1333" dirty="0">
                <a:solidFill>
                  <a:schemeClr val="tx1">
                    <a:lumMod val="95000"/>
                    <a:lumOff val="5000"/>
                  </a:schemeClr>
                </a:solidFill>
                <a:latin typeface="Segoe UI Light"/>
                <a:cs typeface="Segoe UI Light"/>
              </a:rPr>
              <a:t>依据页面内容的多少进行选择，但原则</a:t>
            </a:r>
            <a:r>
              <a:rPr lang="zh-CN" altLang="en-US" sz="1333" dirty="0">
                <a:solidFill>
                  <a:schemeClr val="tx1">
                    <a:lumMod val="95000"/>
                    <a:lumOff val="5000"/>
                  </a:schemeClr>
                </a:solidFill>
                <a:latin typeface="+mn-ea"/>
                <a:ea typeface="+mn-ea"/>
                <a:cs typeface="Segoe UI Light"/>
              </a:rPr>
              <a:t>≥</a:t>
            </a:r>
            <a:r>
              <a:rPr lang="en-US" altLang="zh-CN" sz="1333" dirty="0">
                <a:solidFill>
                  <a:schemeClr val="tx1">
                    <a:lumMod val="95000"/>
                    <a:lumOff val="5000"/>
                  </a:schemeClr>
                </a:solidFill>
                <a:latin typeface="+mn-ea"/>
                <a:ea typeface="+mn-ea"/>
                <a:cs typeface="Segoe UI Light"/>
              </a:rPr>
              <a:t>12pt</a:t>
            </a: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正文 </a:t>
            </a:r>
            <a:r>
              <a:rPr lang="en-US" altLang="zh-CN" sz="1333" dirty="0">
                <a:solidFill>
                  <a:schemeClr val="tx1">
                    <a:lumMod val="95000"/>
                    <a:lumOff val="5000"/>
                  </a:schemeClr>
                </a:solidFill>
                <a:latin typeface="+mn-ea"/>
                <a:ea typeface="+mn-ea"/>
                <a:cs typeface="Segoe UI Light"/>
              </a:rPr>
              <a:t>1.3</a:t>
            </a:r>
          </a:p>
        </p:txBody>
      </p:sp>
      <p:sp>
        <p:nvSpPr>
          <p:cNvPr id="7" name="矩形 6"/>
          <p:cNvSpPr/>
          <p:nvPr userDrawn="1"/>
        </p:nvSpPr>
        <p:spPr>
          <a:xfrm>
            <a:off x="5176185" y="3708265"/>
            <a:ext cx="247650" cy="247650"/>
          </a:xfrm>
          <a:prstGeom prst="rect">
            <a:avLst/>
          </a:prstGeom>
          <a:solidFill>
            <a:srgbClr val="87C828"/>
          </a:solidFill>
          <a:ln>
            <a:noFill/>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endParaRPr lang="zh-CN" altLang="en-US" sz="1800" dirty="0" err="1">
              <a:solidFill>
                <a:srgbClr val="85C02F"/>
              </a:solidFill>
            </a:endParaRPr>
          </a:p>
        </p:txBody>
      </p:sp>
      <p:sp>
        <p:nvSpPr>
          <p:cNvPr id="8" name="矩形 7"/>
          <p:cNvSpPr/>
          <p:nvPr userDrawn="1"/>
        </p:nvSpPr>
        <p:spPr>
          <a:xfrm>
            <a:off x="4395051" y="3665538"/>
            <a:ext cx="3727457" cy="333105"/>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mn-ea"/>
                <a:ea typeface="+mn-ea"/>
                <a:cs typeface="Segoe UI Light"/>
              </a:rPr>
              <a:t>辅助色</a:t>
            </a:r>
            <a:endParaRPr lang="en-US" altLang="zh-CN" sz="1333" dirty="0">
              <a:solidFill>
                <a:schemeClr val="tx1">
                  <a:lumMod val="95000"/>
                  <a:lumOff val="5000"/>
                </a:schemeClr>
              </a:solidFill>
              <a:latin typeface="+mn-ea"/>
              <a:ea typeface="+mn-ea"/>
              <a:cs typeface="Segoe UI Light"/>
            </a:endParaRPr>
          </a:p>
        </p:txBody>
      </p:sp>
      <p:sp>
        <p:nvSpPr>
          <p:cNvPr id="9" name="矩形 8"/>
          <p:cNvSpPr/>
          <p:nvPr userDrawn="1"/>
        </p:nvSpPr>
        <p:spPr>
          <a:xfrm>
            <a:off x="5595201" y="3665538"/>
            <a:ext cx="3727457" cy="359009"/>
          </a:xfrm>
          <a:prstGeom prst="rect">
            <a:avLst/>
          </a:prstGeom>
        </p:spPr>
        <p:txBody>
          <a:bodyPr wrap="square">
            <a:spAutoFit/>
          </a:bodyPr>
          <a:lstStyle/>
          <a:p>
            <a:pPr defTabSz="609585">
              <a:lnSpc>
                <a:spcPct val="130000"/>
              </a:lnSpc>
            </a:pPr>
            <a:r>
              <a:rPr lang="en-US" altLang="zh-CN" sz="1333" dirty="0">
                <a:solidFill>
                  <a:schemeClr val="tx1">
                    <a:lumMod val="95000"/>
                    <a:lumOff val="5000"/>
                  </a:schemeClr>
                </a:solidFill>
                <a:latin typeface="+mn-ea"/>
                <a:ea typeface="+mn-ea"/>
                <a:cs typeface="Segoe UI Light"/>
              </a:rPr>
              <a:t>R 135  G 200   B</a:t>
            </a:r>
            <a:r>
              <a:rPr lang="en-US" altLang="zh-CN" sz="1333" baseline="0" dirty="0">
                <a:solidFill>
                  <a:schemeClr val="tx1">
                    <a:lumMod val="95000"/>
                    <a:lumOff val="5000"/>
                  </a:schemeClr>
                </a:solidFill>
                <a:latin typeface="+mn-ea"/>
                <a:ea typeface="+mn-ea"/>
                <a:cs typeface="Segoe UI Light"/>
              </a:rPr>
              <a:t> 40</a:t>
            </a:r>
            <a:r>
              <a:rPr lang="en-US" altLang="zh-CN" sz="1333" dirty="0">
                <a:solidFill>
                  <a:schemeClr val="tx1">
                    <a:lumMod val="95000"/>
                    <a:lumOff val="5000"/>
                  </a:schemeClr>
                </a:solidFill>
                <a:latin typeface="+mn-ea"/>
                <a:ea typeface="+mn-ea"/>
                <a:cs typeface="Segoe UI Light"/>
              </a:rPr>
              <a:t> </a:t>
            </a:r>
          </a:p>
        </p:txBody>
      </p:sp>
      <p:sp>
        <p:nvSpPr>
          <p:cNvPr id="10" name="矩形 9"/>
          <p:cNvSpPr/>
          <p:nvPr userDrawn="1"/>
        </p:nvSpPr>
        <p:spPr>
          <a:xfrm>
            <a:off x="5176185" y="4316536"/>
            <a:ext cx="247650" cy="247650"/>
          </a:xfrm>
          <a:prstGeom prst="rect">
            <a:avLst/>
          </a:prstGeom>
          <a:solidFill>
            <a:srgbClr val="008CCF"/>
          </a:solidFill>
          <a:ln>
            <a:noFill/>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endParaRPr lang="zh-CN" altLang="en-US" sz="1800" dirty="0" err="1">
              <a:solidFill>
                <a:srgbClr val="85C02F"/>
              </a:solidFill>
            </a:endParaRPr>
          </a:p>
        </p:txBody>
      </p:sp>
      <p:sp>
        <p:nvSpPr>
          <p:cNvPr id="11" name="矩形 10"/>
          <p:cNvSpPr/>
          <p:nvPr userDrawn="1"/>
        </p:nvSpPr>
        <p:spPr>
          <a:xfrm>
            <a:off x="5595201" y="4273809"/>
            <a:ext cx="3727457" cy="359009"/>
          </a:xfrm>
          <a:prstGeom prst="rect">
            <a:avLst/>
          </a:prstGeom>
        </p:spPr>
        <p:txBody>
          <a:bodyPr wrap="square">
            <a:spAutoFit/>
          </a:bodyPr>
          <a:lstStyle/>
          <a:p>
            <a:pPr defTabSz="609585">
              <a:lnSpc>
                <a:spcPct val="130000"/>
              </a:lnSpc>
            </a:pPr>
            <a:r>
              <a:rPr lang="en-US" altLang="zh-CN" sz="1333" dirty="0">
                <a:solidFill>
                  <a:schemeClr val="tx1">
                    <a:lumMod val="95000"/>
                    <a:lumOff val="5000"/>
                  </a:schemeClr>
                </a:solidFill>
                <a:latin typeface="+mn-ea"/>
                <a:ea typeface="+mn-ea"/>
                <a:cs typeface="Segoe UI Light"/>
              </a:rPr>
              <a:t>R 0      G 140   B</a:t>
            </a:r>
            <a:r>
              <a:rPr lang="en-US" altLang="zh-CN" sz="1333" baseline="0" dirty="0">
                <a:solidFill>
                  <a:schemeClr val="tx1">
                    <a:lumMod val="95000"/>
                    <a:lumOff val="5000"/>
                  </a:schemeClr>
                </a:solidFill>
                <a:latin typeface="+mn-ea"/>
                <a:ea typeface="+mn-ea"/>
                <a:cs typeface="Segoe UI Light"/>
              </a:rPr>
              <a:t> 207</a:t>
            </a:r>
            <a:r>
              <a:rPr lang="en-US" altLang="zh-CN" sz="1333" dirty="0">
                <a:solidFill>
                  <a:schemeClr val="tx1">
                    <a:lumMod val="95000"/>
                    <a:lumOff val="5000"/>
                  </a:schemeClr>
                </a:solidFill>
                <a:latin typeface="+mn-ea"/>
                <a:ea typeface="+mn-ea"/>
                <a:cs typeface="Segoe UI Light"/>
              </a:rPr>
              <a:t> </a:t>
            </a:r>
          </a:p>
        </p:txBody>
      </p:sp>
    </p:spTree>
    <p:extLst>
      <p:ext uri="{BB962C8B-B14F-4D97-AF65-F5344CB8AC3E}">
        <p14:creationId xmlns:p14="http://schemas.microsoft.com/office/powerpoint/2010/main" val="132112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962" b="814"/>
          <a:stretch/>
        </p:blipFill>
        <p:spPr>
          <a:xfrm>
            <a:off x="-111317" y="-123423"/>
            <a:ext cx="12328119" cy="7010402"/>
          </a:xfrm>
          <a:prstGeom prst="rect">
            <a:avLst/>
          </a:prstGeom>
        </p:spPr>
      </p:pic>
      <p:pic>
        <p:nvPicPr>
          <p:cNvPr id="7" name="图片 6"/>
          <p:cNvPicPr>
            <a:picLocks noChangeAspect="1"/>
          </p:cNvPicPr>
          <p:nvPr userDrawn="1"/>
        </p:nvPicPr>
        <p:blipFill rotWithShape="1">
          <a:blip r:embed="rId3"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8"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40059960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1221037"/>
            <a:ext cx="12190412" cy="5638551"/>
          </a:xfrm>
          <a:prstGeom prst="rect">
            <a:avLst/>
          </a:prstGeom>
        </p:spPr>
      </p:pic>
      <p:sp>
        <p:nvSpPr>
          <p:cNvPr id="40" name="文本框 31"/>
          <p:cNvSpPr txBox="1"/>
          <p:nvPr userDrawn="1"/>
        </p:nvSpPr>
        <p:spPr>
          <a:xfrm>
            <a:off x="457890" y="6001688"/>
            <a:ext cx="3420591" cy="535519"/>
          </a:xfrm>
          <a:prstGeom prst="rect">
            <a:avLst/>
          </a:prstGeom>
          <a:noFill/>
        </p:spPr>
        <p:txBody>
          <a:bodyPr wrap="square" lIns="91428" tIns="45714" rIns="91428" bIns="45714" rtlCol="0">
            <a:spAutoFit/>
          </a:bodyPr>
          <a:lstStyle/>
          <a:p>
            <a:pPr marL="0" marR="0" lvl="0" indent="0" algn="just" defTabSz="1219078" rtl="0" eaLnBrk="1" fontAlgn="base" latinLnBrk="0" hangingPunct="1">
              <a:lnSpc>
                <a:spcPct val="12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All rights reserved </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汇川技术，内部资料</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1219078" rtl="0" eaLnBrk="1" fontAlgn="base" latinLnBrk="0" hangingPunct="1">
              <a:lnSpc>
                <a:spcPct val="12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Company Confidential </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注意保密，严禁外传</a:t>
            </a:r>
          </a:p>
        </p:txBody>
      </p:sp>
      <p:sp>
        <p:nvSpPr>
          <p:cNvPr id="41" name="TextBox 13"/>
          <p:cNvSpPr txBox="1"/>
          <p:nvPr userDrawn="1"/>
        </p:nvSpPr>
        <p:spPr>
          <a:xfrm>
            <a:off x="457890" y="5570106"/>
            <a:ext cx="2285718" cy="461665"/>
          </a:xfrm>
          <a:prstGeom prst="rect">
            <a:avLst/>
          </a:prstGeom>
          <a:noFill/>
        </p:spPr>
        <p:txBody>
          <a:bodyPr wrap="square" rtlCol="0">
            <a:spAutoFit/>
          </a:bodyPr>
          <a:lstStyle/>
          <a:p>
            <a:pPr marL="0" marR="0" lvl="0" indent="0" algn="l" defTabSz="1219078"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密级</a:t>
            </a:r>
            <a:r>
              <a:rPr kumimoji="0" lang="en-US" altLang="zh-CN"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公开</a:t>
            </a:r>
            <a:r>
              <a:rPr kumimoji="0" lang="en-US" altLang="zh-CN"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endPar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1214" y="2277399"/>
            <a:ext cx="5956486" cy="3796956"/>
          </a:xfrm>
          <a:prstGeom prst="rect">
            <a:avLst/>
          </a:prstGeom>
        </p:spPr>
      </p:pic>
      <p:pic>
        <p:nvPicPr>
          <p:cNvPr id="7" name="图片 6"/>
          <p:cNvPicPr>
            <a:picLocks noChangeAspect="1"/>
          </p:cNvPicPr>
          <p:nvPr userDrawn="1"/>
        </p:nvPicPr>
        <p:blipFill rotWithShape="1">
          <a:blip r:embed="rId4"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8"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26217918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文介绍">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3"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351334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级目录">
    <p:spTree>
      <p:nvGrpSpPr>
        <p:cNvPr id="1" name=""/>
        <p:cNvGrpSpPr/>
        <p:nvPr/>
      </p:nvGrpSpPr>
      <p:grpSpPr>
        <a:xfrm>
          <a:off x="0" y="0"/>
          <a:ext cx="0" cy="0"/>
          <a:chOff x="0" y="0"/>
          <a:chExt cx="0" cy="0"/>
        </a:xfrm>
      </p:grpSpPr>
      <p:sp>
        <p:nvSpPr>
          <p:cNvPr id="8" name="Bildplatzhalter 1"/>
          <p:cNvSpPr>
            <a:spLocks noGrp="1"/>
          </p:cNvSpPr>
          <p:nvPr>
            <p:ph type="pic" sz="quarter" idx="12" hasCustomPrompt="1"/>
          </p:nvPr>
        </p:nvSpPr>
        <p:spPr bwMode="gray">
          <a:xfrm>
            <a:off x="6604000" y="1557794"/>
            <a:ext cx="5033275" cy="4248150"/>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5" name="矩形 14"/>
          <p:cNvSpPr/>
          <p:nvPr/>
        </p:nvSpPr>
        <p:spPr>
          <a:xfrm rot="2037035">
            <a:off x="1600954" y="4319386"/>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80BB2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6" name="组合 5"/>
          <p:cNvGrpSpPr/>
          <p:nvPr/>
        </p:nvGrpSpPr>
        <p:grpSpPr>
          <a:xfrm rot="5401190">
            <a:off x="2929900" y="2662882"/>
            <a:ext cx="187346" cy="6463921"/>
            <a:chOff x="1601672" y="-1118831"/>
            <a:chExt cx="102209" cy="9144000"/>
          </a:xfrm>
        </p:grpSpPr>
        <p:pic>
          <p:nvPicPr>
            <p:cNvPr id="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矩形 2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9" name="矩形 14"/>
          <p:cNvSpPr/>
          <p:nvPr/>
        </p:nvSpPr>
        <p:spPr>
          <a:xfrm rot="2037035">
            <a:off x="1558333" y="3239322"/>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028DC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 name="矩形 14"/>
          <p:cNvSpPr/>
          <p:nvPr/>
        </p:nvSpPr>
        <p:spPr>
          <a:xfrm rot="2037035">
            <a:off x="1305276" y="2175248"/>
            <a:ext cx="1039107" cy="1948280"/>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13648 w 1237784"/>
              <a:gd name="connsiteY3" fmla="*/ 838862 h 2334439"/>
              <a:gd name="connsiteX4" fmla="*/ 1224136 w 1237784"/>
              <a:gd name="connsiteY4" fmla="*/ 0 h 2334439"/>
              <a:gd name="connsiteX0" fmla="*/ 1237784 w 1237784"/>
              <a:gd name="connsiteY0" fmla="*/ 0 h 2320791"/>
              <a:gd name="connsiteX1" fmla="*/ 1237784 w 1237784"/>
              <a:gd name="connsiteY1" fmla="*/ 1472187 h 2320791"/>
              <a:gd name="connsiteX2" fmla="*/ 0 w 1237784"/>
              <a:gd name="connsiteY2" fmla="*/ 2320791 h 2320791"/>
              <a:gd name="connsiteX3" fmla="*/ 13648 w 1237784"/>
              <a:gd name="connsiteY3" fmla="*/ 825214 h 2320791"/>
              <a:gd name="connsiteX4" fmla="*/ 1237784 w 1237784"/>
              <a:gd name="connsiteY4" fmla="*/ 0 h 23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20791">
                <a:moveTo>
                  <a:pt x="1237784" y="0"/>
                </a:moveTo>
                <a:lnTo>
                  <a:pt x="1237784" y="1472187"/>
                </a:lnTo>
                <a:lnTo>
                  <a:pt x="0" y="2320791"/>
                </a:lnTo>
                <a:lnTo>
                  <a:pt x="13648" y="825214"/>
                </a:lnTo>
                <a:lnTo>
                  <a:pt x="1237784" y="0"/>
                </a:lnTo>
                <a:close/>
              </a:path>
            </a:pathLst>
          </a:custGeom>
          <a:solidFill>
            <a:srgbClr val="80BB2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1" name="组合 10"/>
          <p:cNvGrpSpPr/>
          <p:nvPr/>
        </p:nvGrpSpPr>
        <p:grpSpPr>
          <a:xfrm rot="5401190">
            <a:off x="2650099" y="-360582"/>
            <a:ext cx="187383" cy="6160207"/>
            <a:chOff x="1601672" y="-1118831"/>
            <a:chExt cx="102209" cy="9144000"/>
          </a:xfrm>
        </p:grpSpPr>
        <p:pic>
          <p:nvPicPr>
            <p:cNvPr id="2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2" name="组合 11"/>
          <p:cNvGrpSpPr/>
          <p:nvPr/>
        </p:nvGrpSpPr>
        <p:grpSpPr>
          <a:xfrm rot="5401190">
            <a:off x="2887278" y="1582819"/>
            <a:ext cx="187346" cy="6463921"/>
            <a:chOff x="1601672" y="-1118831"/>
            <a:chExt cx="102209" cy="9144000"/>
          </a:xfrm>
        </p:grpSpPr>
        <p:pic>
          <p:nvPicPr>
            <p:cNvPr id="2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3" name="矩形 14"/>
          <p:cNvSpPr/>
          <p:nvPr/>
        </p:nvSpPr>
        <p:spPr>
          <a:xfrm rot="2037035">
            <a:off x="999933" y="1145461"/>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028DC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4" name="组合 13"/>
          <p:cNvGrpSpPr/>
          <p:nvPr/>
        </p:nvGrpSpPr>
        <p:grpSpPr>
          <a:xfrm rot="5401190">
            <a:off x="2188147" y="-619004"/>
            <a:ext cx="310476" cy="4667605"/>
            <a:chOff x="1601672" y="-1118831"/>
            <a:chExt cx="154347" cy="9144000"/>
          </a:xfrm>
        </p:grpSpPr>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5" name="组合 14"/>
          <p:cNvGrpSpPr/>
          <p:nvPr/>
        </p:nvGrpSpPr>
        <p:grpSpPr>
          <a:xfrm rot="5401190">
            <a:off x="2532206" y="581989"/>
            <a:ext cx="225464" cy="6358024"/>
            <a:chOff x="1601672" y="-1118831"/>
            <a:chExt cx="102209" cy="9144000"/>
          </a:xfrm>
        </p:grpSpPr>
        <p:pic>
          <p:nvPicPr>
            <p:cNvPr id="1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29" name="内容占位符 28"/>
          <p:cNvSpPr>
            <a:spLocks noGrp="1"/>
          </p:cNvSpPr>
          <p:nvPr>
            <p:ph sz="quarter" idx="13" hasCustomPrompt="1"/>
          </p:nvPr>
        </p:nvSpPr>
        <p:spPr>
          <a:xfrm>
            <a:off x="2828925" y="1860824"/>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0" name="内容占位符 28"/>
          <p:cNvSpPr>
            <a:spLocks noGrp="1"/>
          </p:cNvSpPr>
          <p:nvPr>
            <p:ph sz="quarter" idx="14" hasCustomPrompt="1"/>
          </p:nvPr>
        </p:nvSpPr>
        <p:spPr>
          <a:xfrm>
            <a:off x="2828925" y="2938099"/>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1" name="内容占位符 28"/>
          <p:cNvSpPr>
            <a:spLocks noGrp="1"/>
          </p:cNvSpPr>
          <p:nvPr>
            <p:ph sz="quarter" idx="15" hasCustomPrompt="1"/>
          </p:nvPr>
        </p:nvSpPr>
        <p:spPr>
          <a:xfrm>
            <a:off x="2828925" y="4017291"/>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2" name="内容占位符 28"/>
          <p:cNvSpPr>
            <a:spLocks noGrp="1"/>
          </p:cNvSpPr>
          <p:nvPr>
            <p:ph sz="quarter" idx="16" hasCustomPrompt="1"/>
          </p:nvPr>
        </p:nvSpPr>
        <p:spPr>
          <a:xfrm>
            <a:off x="2828925" y="5134471"/>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362601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24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158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图文介绍">
    <p:spTree>
      <p:nvGrpSpPr>
        <p:cNvPr id="1" name=""/>
        <p:cNvGrpSpPr/>
        <p:nvPr/>
      </p:nvGrpSpPr>
      <p:grpSpPr>
        <a:xfrm>
          <a:off x="0" y="0"/>
          <a:ext cx="0" cy="0"/>
          <a:chOff x="0" y="0"/>
          <a:chExt cx="0" cy="0"/>
        </a:xfrm>
      </p:grpSpPr>
      <p:sp>
        <p:nvSpPr>
          <p:cNvPr id="3" name="标题 1"/>
          <p:cNvSpPr>
            <a:spLocks noGrp="1"/>
          </p:cNvSpPr>
          <p:nvPr>
            <p:ph type="title"/>
          </p:nvPr>
        </p:nvSpPr>
        <p:spPr>
          <a:xfrm>
            <a:off x="1991286" y="476784"/>
            <a:ext cx="8602795" cy="564389"/>
          </a:xfrm>
          <a:prstGeom prst="rect">
            <a:avLst/>
          </a:prstGeom>
        </p:spPr>
        <p:txBody>
          <a:bodyPr anchor="ctr" anchorCtr="0"/>
          <a:lstStyle>
            <a:lvl1pPr algn="l">
              <a:lnSpc>
                <a:spcPct val="100000"/>
              </a:lnSpc>
              <a:defRPr sz="2400" b="1">
                <a:solidFill>
                  <a:schemeClr val="bg1"/>
                </a:solidFill>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322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1 全图">
    <p:spTree>
      <p:nvGrpSpPr>
        <p:cNvPr id="1" name=""/>
        <p:cNvGrpSpPr/>
        <p:nvPr/>
      </p:nvGrpSpPr>
      <p:grpSpPr>
        <a:xfrm>
          <a:off x="0" y="0"/>
          <a:ext cx="0" cy="0"/>
          <a:chOff x="0" y="0"/>
          <a:chExt cx="0" cy="0"/>
        </a:xfrm>
      </p:grpSpPr>
      <p:sp>
        <p:nvSpPr>
          <p:cNvPr id="8" name="Bildplatzhalter"/>
          <p:cNvSpPr>
            <a:spLocks noGrp="1"/>
          </p:cNvSpPr>
          <p:nvPr>
            <p:ph type="pic" sz="quarter" idx="12" hasCustomPrompt="1"/>
          </p:nvPr>
        </p:nvSpPr>
        <p:spPr bwMode="gray">
          <a:xfrm>
            <a:off x="551207" y="1809750"/>
            <a:ext cx="11088000" cy="3524251"/>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请插入图片</a:t>
            </a:r>
            <a:endParaRPr lang="en-US" noProof="0" dirty="0"/>
          </a:p>
        </p:txBody>
      </p:sp>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5" name="Fußzeilenplatzhalter"/>
          <p:cNvSpPr>
            <a:spLocks noGrp="1"/>
          </p:cNvSpPr>
          <p:nvPr>
            <p:ph type="ftr" sz="quarter" idx="3"/>
          </p:nvPr>
        </p:nvSpPr>
        <p:spPr bwMode="gray">
          <a:xfrm>
            <a:off x="551207" y="5445489"/>
            <a:ext cx="7164000" cy="359999"/>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de-DE" dirty="0"/>
          </a:p>
        </p:txBody>
      </p:sp>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24504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文结合">
    <p:spTree>
      <p:nvGrpSpPr>
        <p:cNvPr id="1" name=""/>
        <p:cNvGrpSpPr/>
        <p:nvPr/>
      </p:nvGrpSpPr>
      <p:grpSpPr>
        <a:xfrm>
          <a:off x="0" y="0"/>
          <a:ext cx="0" cy="0"/>
          <a:chOff x="0" y="0"/>
          <a:chExt cx="0" cy="0"/>
        </a:xfrm>
      </p:grpSpPr>
      <p:sp>
        <p:nvSpPr>
          <p:cNvPr id="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4" name="矩形 3"/>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16319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2 图文结合1">
    <p:spTree>
      <p:nvGrpSpPr>
        <p:cNvPr id="1" name=""/>
        <p:cNvGrpSpPr/>
        <p:nvPr/>
      </p:nvGrpSpPr>
      <p:grpSpPr>
        <a:xfrm>
          <a:off x="0" y="0"/>
          <a:ext cx="0" cy="0"/>
          <a:chOff x="0" y="0"/>
          <a:chExt cx="0" cy="0"/>
        </a:xfrm>
      </p:grpSpPr>
      <p:sp>
        <p:nvSpPr>
          <p:cNvPr id="8" name="Bildplatzhalter"/>
          <p:cNvSpPr>
            <a:spLocks noGrp="1"/>
          </p:cNvSpPr>
          <p:nvPr>
            <p:ph type="pic" sz="quarter" idx="12" hasCustomPrompt="1"/>
          </p:nvPr>
        </p:nvSpPr>
        <p:spPr bwMode="gray">
          <a:xfrm>
            <a:off x="549275" y="1809750"/>
            <a:ext cx="3598329" cy="3995738"/>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4"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4394200" y="1809750"/>
            <a:ext cx="7245350"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56393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3 文字">
    <p:spTree>
      <p:nvGrpSpPr>
        <p:cNvPr id="1" name=""/>
        <p:cNvGrpSpPr/>
        <p:nvPr/>
      </p:nvGrpSpPr>
      <p:grpSpPr>
        <a:xfrm>
          <a:off x="0" y="0"/>
          <a:ext cx="0" cy="0"/>
          <a:chOff x="0" y="0"/>
          <a:chExt cx="0" cy="0"/>
        </a:xfrm>
      </p:grpSpPr>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8" name="内容占位符 9"/>
          <p:cNvSpPr>
            <a:spLocks noGrp="1"/>
          </p:cNvSpPr>
          <p:nvPr>
            <p:ph sz="quarter" idx="13"/>
          </p:nvPr>
        </p:nvSpPr>
        <p:spPr>
          <a:xfrm>
            <a:off x="549273" y="1809750"/>
            <a:ext cx="11090277"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5" name="矩形 4"/>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4812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4图标">
    <p:spTree>
      <p:nvGrpSpPr>
        <p:cNvPr id="1" name=""/>
        <p:cNvGrpSpPr/>
        <p:nvPr/>
      </p:nvGrpSpPr>
      <p:grpSpPr>
        <a:xfrm>
          <a:off x="0" y="0"/>
          <a:ext cx="0" cy="0"/>
          <a:chOff x="0" y="0"/>
          <a:chExt cx="0" cy="0"/>
        </a:xfrm>
      </p:grpSpPr>
      <p:sp>
        <p:nvSpPr>
          <p:cNvPr id="6"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7" name="内容占位符 9"/>
          <p:cNvSpPr>
            <a:spLocks noGrp="1"/>
          </p:cNvSpPr>
          <p:nvPr>
            <p:ph sz="quarter" idx="13" hasCustomPrompt="1"/>
          </p:nvPr>
        </p:nvSpPr>
        <p:spPr>
          <a:xfrm>
            <a:off x="549273" y="1809750"/>
            <a:ext cx="11090277" cy="3995738"/>
          </a:xfrm>
          <a:prstGeom prst="rect">
            <a:avLst/>
          </a:prstGeom>
        </p:spPr>
        <p:txBody>
          <a:bodyPr anchor="ctr"/>
          <a:lstStyle>
            <a:lvl1pPr marL="0" indent="0" algn="ctr">
              <a:lnSpc>
                <a:spcPct val="130000"/>
              </a:lnSpc>
              <a:buNone/>
              <a:defRPr/>
            </a:lvl1pPr>
            <a:lvl2pPr marL="720000" indent="-270000">
              <a:lnSpc>
                <a:spcPct val="130000"/>
              </a:lnSpc>
              <a:buClr>
                <a:srgbClr val="008CCF"/>
              </a:buClr>
              <a:buSzPct val="100000"/>
              <a:buFont typeface="Wingdings" panose="05000000000000000000" pitchFamily="2" charset="2"/>
              <a:buChar char="n"/>
              <a:defRPr/>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插入图表</a:t>
            </a:r>
          </a:p>
        </p:txBody>
      </p:sp>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5" name="矩形 4"/>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43881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5 两列文字图标">
    <p:spTree>
      <p:nvGrpSpPr>
        <p:cNvPr id="1" name=""/>
        <p:cNvGrpSpPr/>
        <p:nvPr/>
      </p:nvGrpSpPr>
      <p:grpSpPr>
        <a:xfrm>
          <a:off x="0" y="0"/>
          <a:ext cx="0" cy="0"/>
          <a:chOff x="0" y="0"/>
          <a:chExt cx="0" cy="0"/>
        </a:xfrm>
      </p:grpSpPr>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549274" y="1809750"/>
            <a:ext cx="5473702"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1" name="内容占位符 9"/>
          <p:cNvSpPr>
            <a:spLocks noGrp="1"/>
          </p:cNvSpPr>
          <p:nvPr>
            <p:ph sz="quarter" idx="14"/>
          </p:nvPr>
        </p:nvSpPr>
        <p:spPr>
          <a:xfrm>
            <a:off x="6167438" y="1809750"/>
            <a:ext cx="5473702"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3"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7819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94" userDrawn="1">
          <p15:clr>
            <a:srgbClr val="FBAE40"/>
          </p15:clr>
        </p15:guide>
        <p15:guide id="2" pos="388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7" name="Vermaßung"/>
          <p:cNvGrpSpPr/>
          <p:nvPr/>
        </p:nvGrpSpPr>
        <p:grpSpPr bwMode="gray">
          <a:xfrm>
            <a:off x="-345996" y="-294916"/>
            <a:ext cx="12338928" cy="6748104"/>
            <a:chOff x="-345996" y="-294916"/>
            <a:chExt cx="12338928" cy="6748104"/>
          </a:xfrm>
        </p:grpSpPr>
        <p:cxnSp>
          <p:nvCxnSpPr>
            <p:cNvPr id="26" name="Gerade Verbindung 25"/>
            <p:cNvCxnSpPr/>
            <p:nvPr/>
          </p:nvCxnSpPr>
          <p:spPr bwMode="gray">
            <a:xfrm flipV="1">
              <a:off x="549275" y="-294916"/>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cxnSp>
          <p:nvCxnSpPr>
            <p:cNvPr id="27" name="Gerade Verbindung 26"/>
            <p:cNvCxnSpPr/>
            <p:nvPr/>
          </p:nvCxnSpPr>
          <p:spPr bwMode="gray">
            <a:xfrm flipV="1">
              <a:off x="11639822" y="-294916"/>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4" name="Textfeld 39"/>
            <p:cNvSpPr txBox="1"/>
            <p:nvPr/>
          </p:nvSpPr>
          <p:spPr bwMode="gray">
            <a:xfrm>
              <a:off x="11632932" y="-142267"/>
              <a:ext cx="360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l">
                <a:lnSpc>
                  <a:spcPct val="100000"/>
                </a:lnSpc>
              </a:pPr>
              <a:r>
                <a:rPr lang="de-DE" sz="800" b="0" i="0" kern="0" baseline="0" dirty="0">
                  <a:solidFill>
                    <a:schemeClr val="tx2"/>
                  </a:solidFill>
                  <a:latin typeface="微软雅黑" panose="020B0503020204020204" pitchFamily="34" charset="-122"/>
                </a:rPr>
                <a:t>15,40</a:t>
              </a:r>
            </a:p>
          </p:txBody>
        </p:sp>
        <p:sp>
          <p:nvSpPr>
            <p:cNvPr id="25" name="Textfeld 39"/>
            <p:cNvSpPr txBox="1"/>
            <p:nvPr/>
          </p:nvSpPr>
          <p:spPr bwMode="gray">
            <a:xfrm>
              <a:off x="523081" y="-142267"/>
              <a:ext cx="360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l">
                <a:lnSpc>
                  <a:spcPct val="100000"/>
                </a:lnSpc>
              </a:pPr>
              <a:r>
                <a:rPr lang="de-DE" sz="800" b="0" i="0" kern="0" baseline="0" dirty="0">
                  <a:solidFill>
                    <a:schemeClr val="tx2"/>
                  </a:solidFill>
                  <a:latin typeface="微软雅黑" panose="020B0503020204020204" pitchFamily="34" charset="-122"/>
                </a:rPr>
                <a:t>15,40</a:t>
              </a:r>
            </a:p>
          </p:txBody>
        </p:sp>
        <p:sp>
          <p:nvSpPr>
            <p:cNvPr id="11" name="Textfeld 39"/>
            <p:cNvSpPr txBox="1"/>
            <p:nvPr/>
          </p:nvSpPr>
          <p:spPr bwMode="gray">
            <a:xfrm>
              <a:off x="-343330" y="318823"/>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8,20</a:t>
              </a:r>
            </a:p>
          </p:txBody>
        </p:sp>
        <p:cxnSp>
          <p:nvCxnSpPr>
            <p:cNvPr id="12" name="Gerade Verbindung 11"/>
            <p:cNvCxnSpPr/>
            <p:nvPr/>
          </p:nvCxnSpPr>
          <p:spPr bwMode="gray">
            <a:xfrm rot="5400000" flipV="1">
              <a:off x="-180000" y="332250"/>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3" name="Textfeld 39"/>
            <p:cNvSpPr txBox="1"/>
            <p:nvPr/>
          </p:nvSpPr>
          <p:spPr bwMode="gray">
            <a:xfrm>
              <a:off x="-345996" y="751447"/>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7,00</a:t>
              </a:r>
            </a:p>
          </p:txBody>
        </p:sp>
        <p:cxnSp>
          <p:nvCxnSpPr>
            <p:cNvPr id="14" name="Gerade Verbindung 13"/>
            <p:cNvCxnSpPr/>
            <p:nvPr/>
          </p:nvCxnSpPr>
          <p:spPr bwMode="gray">
            <a:xfrm rot="5400000" flipV="1">
              <a:off x="-180000" y="764050"/>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5" name="Textfeld 39"/>
            <p:cNvSpPr txBox="1"/>
            <p:nvPr/>
          </p:nvSpPr>
          <p:spPr bwMode="gray">
            <a:xfrm>
              <a:off x="-345996" y="1363447"/>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5,20</a:t>
              </a:r>
            </a:p>
          </p:txBody>
        </p:sp>
        <p:cxnSp>
          <p:nvCxnSpPr>
            <p:cNvPr id="16" name="Gerade Verbindung 15"/>
            <p:cNvCxnSpPr/>
            <p:nvPr/>
          </p:nvCxnSpPr>
          <p:spPr bwMode="gray">
            <a:xfrm rot="5400000" flipV="1">
              <a:off x="-180000" y="1413794"/>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7" name="Textfeld 39"/>
            <p:cNvSpPr txBox="1"/>
            <p:nvPr/>
          </p:nvSpPr>
          <p:spPr bwMode="gray">
            <a:xfrm>
              <a:off x="-345996" y="5662058"/>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6,60</a:t>
              </a:r>
            </a:p>
          </p:txBody>
        </p:sp>
        <p:cxnSp>
          <p:nvCxnSpPr>
            <p:cNvPr id="18" name="Gerade Verbindung 17"/>
            <p:cNvCxnSpPr/>
            <p:nvPr/>
          </p:nvCxnSpPr>
          <p:spPr bwMode="gray">
            <a:xfrm rot="5400000" flipV="1">
              <a:off x="-165996" y="5659273"/>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9" name="Textfeld 39"/>
            <p:cNvSpPr txBox="1"/>
            <p:nvPr/>
          </p:nvSpPr>
          <p:spPr bwMode="gray">
            <a:xfrm>
              <a:off x="-345996" y="5934653"/>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7,40</a:t>
              </a:r>
            </a:p>
          </p:txBody>
        </p:sp>
        <p:cxnSp>
          <p:nvCxnSpPr>
            <p:cNvPr id="20" name="Gerade Verbindung 19"/>
            <p:cNvCxnSpPr/>
            <p:nvPr/>
          </p:nvCxnSpPr>
          <p:spPr bwMode="gray">
            <a:xfrm rot="5400000" flipV="1">
              <a:off x="-180000" y="5948825"/>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1" name="Textfeld 39"/>
            <p:cNvSpPr txBox="1"/>
            <p:nvPr/>
          </p:nvSpPr>
          <p:spPr bwMode="gray">
            <a:xfrm>
              <a:off x="-345996" y="6294448"/>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8,40</a:t>
              </a:r>
            </a:p>
          </p:txBody>
        </p:sp>
        <p:cxnSp>
          <p:nvCxnSpPr>
            <p:cNvPr id="22" name="Gerade Verbindung 21"/>
            <p:cNvCxnSpPr/>
            <p:nvPr/>
          </p:nvCxnSpPr>
          <p:spPr bwMode="gray">
            <a:xfrm rot="5400000" flipV="1">
              <a:off x="-180000" y="6309188"/>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8" name="Textfeld 39"/>
            <p:cNvSpPr txBox="1"/>
            <p:nvPr userDrawn="1"/>
          </p:nvSpPr>
          <p:spPr bwMode="gray">
            <a:xfrm>
              <a:off x="-345996" y="1613816"/>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4.50</a:t>
              </a:r>
            </a:p>
          </p:txBody>
        </p:sp>
        <p:cxnSp>
          <p:nvCxnSpPr>
            <p:cNvPr id="29" name="Gerade Verbindung 15"/>
            <p:cNvCxnSpPr/>
            <p:nvPr userDrawn="1"/>
          </p:nvCxnSpPr>
          <p:spPr bwMode="gray">
            <a:xfrm rot="5400000" flipV="1">
              <a:off x="-180000" y="1664163"/>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grpSp>
      <p:sp>
        <p:nvSpPr>
          <p:cNvPr id="49" name="TextBox 6"/>
          <p:cNvSpPr txBox="1"/>
          <p:nvPr userDrawn="1"/>
        </p:nvSpPr>
        <p:spPr>
          <a:xfrm>
            <a:off x="484981" y="337803"/>
            <a:ext cx="2602261" cy="192332"/>
          </a:xfrm>
          <a:prstGeom prst="rect">
            <a:avLst/>
          </a:prstGeom>
          <a:noFill/>
        </p:spPr>
        <p:txBody>
          <a:bodyPr wrap="none" lIns="68553" tIns="34276" rIns="68553" bIns="34276">
            <a:spAutoFit/>
          </a:bodyPr>
          <a:lstStyle/>
          <a:p>
            <a:pPr algn="l">
              <a:defRPr/>
            </a:pP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工业自动化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工业机器人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新能源汽车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轨道交通</a:t>
            </a:r>
          </a:p>
        </p:txBody>
      </p:sp>
      <p:pic>
        <p:nvPicPr>
          <p:cNvPr id="2" name="图片 1"/>
          <p:cNvPicPr>
            <a:picLocks noChangeAspect="1"/>
          </p:cNvPicPr>
          <p:nvPr userDrawn="1"/>
        </p:nvPicPr>
        <p:blipFill>
          <a:blip r:embed="rId28"/>
          <a:stretch>
            <a:fillRect/>
          </a:stretch>
        </p:blipFill>
        <p:spPr>
          <a:xfrm>
            <a:off x="10137863" y="253722"/>
            <a:ext cx="1501959" cy="237151"/>
          </a:xfrm>
          <a:prstGeom prst="rect">
            <a:avLst/>
          </a:prstGeom>
        </p:spPr>
      </p:pic>
    </p:spTree>
    <p:extLst>
      <p:ext uri="{BB962C8B-B14F-4D97-AF65-F5344CB8AC3E}">
        <p14:creationId xmlns:p14="http://schemas.microsoft.com/office/powerpoint/2010/main" val="1920591836"/>
      </p:ext>
    </p:extLst>
  </p:cSld>
  <p:clrMap bg1="lt1" tx1="dk1" bg2="lt2" tx2="dk2" accent1="accent1" accent2="accent2" accent3="accent3" accent4="accent4" accent5="accent5" accent6="accent6" hlink="hlink" folHlink="folHlink"/>
  <p:sldLayoutIdLst>
    <p:sldLayoutId id="2147483711" r:id="rId1"/>
    <p:sldLayoutId id="2147483655" r:id="rId2"/>
    <p:sldLayoutId id="2147483653" r:id="rId3"/>
    <p:sldLayoutId id="2147483654" r:id="rId4"/>
    <p:sldLayoutId id="2147483714" r:id="rId5"/>
    <p:sldLayoutId id="2147483679" r:id="rId6"/>
    <p:sldLayoutId id="2147483705" r:id="rId7"/>
    <p:sldLayoutId id="2147483663" r:id="rId8"/>
    <p:sldLayoutId id="2147483662" r:id="rId9"/>
    <p:sldLayoutId id="2147483674" r:id="rId10"/>
    <p:sldLayoutId id="2147483708" r:id="rId11"/>
    <p:sldLayoutId id="2147483692" r:id="rId12"/>
    <p:sldLayoutId id="2147483675" r:id="rId13"/>
    <p:sldLayoutId id="2147483673" r:id="rId14"/>
    <p:sldLayoutId id="2147483677" r:id="rId15"/>
    <p:sldLayoutId id="2147483696" r:id="rId16"/>
    <p:sldLayoutId id="2147483695" r:id="rId17"/>
    <p:sldLayoutId id="2147483684" r:id="rId18"/>
    <p:sldLayoutId id="2147483685" r:id="rId19"/>
    <p:sldLayoutId id="2147483697" r:id="rId20"/>
    <p:sldLayoutId id="2147483689" r:id="rId21"/>
    <p:sldLayoutId id="2147483694" r:id="rId22"/>
    <p:sldLayoutId id="2147483690" r:id="rId23"/>
    <p:sldLayoutId id="2147483683" r:id="rId24"/>
    <p:sldLayoutId id="2147483712" r:id="rId25"/>
    <p:sldLayoutId id="214748371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800" b="1" i="0" kern="1200">
          <a:solidFill>
            <a:schemeClr val="tx1"/>
          </a:solidFill>
          <a:latin typeface="Microsoft YaHei" charset="-122"/>
          <a:ea typeface="Microsoft YaHei" charset="-122"/>
          <a:cs typeface="Microsoft YaHei" charset="-122"/>
        </a:defRPr>
      </a:lvl1pPr>
    </p:titleStyle>
    <p:bodyStyle>
      <a:lvl1pPr marL="27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1pPr>
      <a:lvl2pPr marL="72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2pPr>
      <a:lvl3pPr marL="108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3pPr>
      <a:lvl4pPr marL="144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4pPr>
      <a:lvl5pPr marL="180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5pPr>
      <a:lvl6pPr marL="2160000" indent="-270000" algn="l" defTabSz="914400" rtl="0" eaLnBrk="1" latinLnBrk="0" hangingPunct="1">
        <a:lnSpc>
          <a:spcPct val="100000"/>
        </a:lnSpc>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6pPr>
      <a:lvl7pPr marL="2520000" indent="-270000" algn="l" defTabSz="914400" rtl="0" eaLnBrk="1" latinLnBrk="0" hangingPunct="1">
        <a:lnSpc>
          <a:spcPct val="100000"/>
        </a:lnSpc>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2" userDrawn="1">
          <p15:clr>
            <a:srgbClr val="F26B43"/>
          </p15:clr>
        </p15:guide>
        <p15:guide id="3" orient="horz" pos="301" userDrawn="1">
          <p15:clr>
            <a:srgbClr val="F26B43"/>
          </p15:clr>
        </p15:guide>
        <p15:guide id="4" orient="horz" pos="573" userDrawn="1">
          <p15:clr>
            <a:srgbClr val="F26B43"/>
          </p15:clr>
        </p15:guide>
        <p15:guide id="5" orient="horz" pos="981" userDrawn="1">
          <p15:clr>
            <a:srgbClr val="F26B43"/>
          </p15:clr>
        </p15:guide>
        <p15:guide id="6" orient="horz" pos="3657" userDrawn="1">
          <p15:clr>
            <a:srgbClr val="F26B43"/>
          </p15:clr>
        </p15:guide>
        <p15:guide id="7" orient="horz" pos="3839" userDrawn="1">
          <p15:clr>
            <a:srgbClr val="F26B43"/>
          </p15:clr>
        </p15:guide>
        <p15:guide id="8" orient="horz" pos="4066" userDrawn="1">
          <p15:clr>
            <a:srgbClr val="F26B43"/>
          </p15:clr>
        </p15:guide>
        <p15:guide id="9" orient="horz" pos="2160" userDrawn="1">
          <p15:clr>
            <a:srgbClr val="F26B43"/>
          </p15:clr>
        </p15:guide>
        <p15:guide id="10" orient="horz" pos="11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94236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Lst>
  <p:txStyles>
    <p:titleStyle>
      <a:lvl1pPr algn="ctr" rtl="0" eaLnBrk="0" fontAlgn="base" hangingPunct="0">
        <a:spcBef>
          <a:spcPct val="0"/>
        </a:spcBef>
        <a:spcAft>
          <a:spcPct val="0"/>
        </a:spcAft>
        <a:defRPr sz="5866" kern="1200">
          <a:solidFill>
            <a:schemeClr val="tx1"/>
          </a:solidFill>
          <a:latin typeface="+mj-lt"/>
          <a:ea typeface="+mj-ea"/>
          <a:cs typeface="+mj-cs"/>
        </a:defRPr>
      </a:lvl1pPr>
      <a:lvl2pPr algn="ctr" rtl="0" eaLnBrk="0" fontAlgn="base" hangingPunct="0">
        <a:spcBef>
          <a:spcPct val="0"/>
        </a:spcBef>
        <a:spcAft>
          <a:spcPct val="0"/>
        </a:spcAft>
        <a:defRPr sz="5866">
          <a:solidFill>
            <a:schemeClr val="tx1"/>
          </a:solidFill>
          <a:latin typeface="Calibri" pitchFamily="34" charset="0"/>
          <a:ea typeface="宋体" pitchFamily="2" charset="-122"/>
        </a:defRPr>
      </a:lvl2pPr>
      <a:lvl3pPr algn="ctr" rtl="0" eaLnBrk="0" fontAlgn="base" hangingPunct="0">
        <a:spcBef>
          <a:spcPct val="0"/>
        </a:spcBef>
        <a:spcAft>
          <a:spcPct val="0"/>
        </a:spcAft>
        <a:defRPr sz="5866">
          <a:solidFill>
            <a:schemeClr val="tx1"/>
          </a:solidFill>
          <a:latin typeface="Calibri" pitchFamily="34" charset="0"/>
          <a:ea typeface="宋体" pitchFamily="2" charset="-122"/>
        </a:defRPr>
      </a:lvl3pPr>
      <a:lvl4pPr algn="ctr" rtl="0" eaLnBrk="0" fontAlgn="base" hangingPunct="0">
        <a:spcBef>
          <a:spcPct val="0"/>
        </a:spcBef>
        <a:spcAft>
          <a:spcPct val="0"/>
        </a:spcAft>
        <a:defRPr sz="5866">
          <a:solidFill>
            <a:schemeClr val="tx1"/>
          </a:solidFill>
          <a:latin typeface="Calibri" pitchFamily="34" charset="0"/>
          <a:ea typeface="宋体" pitchFamily="2" charset="-122"/>
        </a:defRPr>
      </a:lvl4pPr>
      <a:lvl5pPr algn="ctr" rtl="0" eaLnBrk="0" fontAlgn="base" hangingPunct="0">
        <a:spcBef>
          <a:spcPct val="0"/>
        </a:spcBef>
        <a:spcAft>
          <a:spcPct val="0"/>
        </a:spcAft>
        <a:defRPr sz="5866">
          <a:solidFill>
            <a:schemeClr val="tx1"/>
          </a:solidFill>
          <a:latin typeface="Calibri" pitchFamily="34" charset="0"/>
          <a:ea typeface="宋体" pitchFamily="2" charset="-122"/>
        </a:defRPr>
      </a:lvl5pPr>
      <a:lvl6pPr marL="609539" algn="ctr" rtl="0" fontAlgn="base">
        <a:spcBef>
          <a:spcPct val="0"/>
        </a:spcBef>
        <a:spcAft>
          <a:spcPct val="0"/>
        </a:spcAft>
        <a:defRPr sz="5866">
          <a:solidFill>
            <a:schemeClr val="tx1"/>
          </a:solidFill>
          <a:latin typeface="Calibri" pitchFamily="34" charset="0"/>
          <a:ea typeface="宋体" pitchFamily="2" charset="-122"/>
        </a:defRPr>
      </a:lvl6pPr>
      <a:lvl7pPr marL="1219078" algn="ctr" rtl="0" fontAlgn="base">
        <a:spcBef>
          <a:spcPct val="0"/>
        </a:spcBef>
        <a:spcAft>
          <a:spcPct val="0"/>
        </a:spcAft>
        <a:defRPr sz="5866">
          <a:solidFill>
            <a:schemeClr val="tx1"/>
          </a:solidFill>
          <a:latin typeface="Calibri" pitchFamily="34" charset="0"/>
          <a:ea typeface="宋体" pitchFamily="2" charset="-122"/>
        </a:defRPr>
      </a:lvl7pPr>
      <a:lvl8pPr marL="1828617" algn="ctr" rtl="0" fontAlgn="base">
        <a:spcBef>
          <a:spcPct val="0"/>
        </a:spcBef>
        <a:spcAft>
          <a:spcPct val="0"/>
        </a:spcAft>
        <a:defRPr sz="5866">
          <a:solidFill>
            <a:schemeClr val="tx1"/>
          </a:solidFill>
          <a:latin typeface="Calibri" pitchFamily="34" charset="0"/>
          <a:ea typeface="宋体" pitchFamily="2" charset="-122"/>
        </a:defRPr>
      </a:lvl8pPr>
      <a:lvl9pPr marL="2438156" algn="ctr" rtl="0" fontAlgn="base">
        <a:spcBef>
          <a:spcPct val="0"/>
        </a:spcBef>
        <a:spcAft>
          <a:spcPct val="0"/>
        </a:spcAft>
        <a:defRPr sz="5866">
          <a:solidFill>
            <a:schemeClr val="tx1"/>
          </a:solidFill>
          <a:latin typeface="Calibri" pitchFamily="34" charset="0"/>
          <a:ea typeface="宋体" pitchFamily="2" charset="-122"/>
        </a:defRPr>
      </a:lvl9pPr>
    </p:titleStyle>
    <p:bodyStyle>
      <a:lvl1pPr marL="457154" indent="-457154" algn="l" rtl="0" eaLnBrk="0" fontAlgn="base" hangingPunct="0">
        <a:spcBef>
          <a:spcPct val="20000"/>
        </a:spcBef>
        <a:spcAft>
          <a:spcPct val="0"/>
        </a:spcAft>
        <a:buFont typeface="Arial" pitchFamily="34" charset="0"/>
        <a:buChar char="•"/>
        <a:defRPr sz="4266" kern="1200">
          <a:solidFill>
            <a:schemeClr val="tx1"/>
          </a:solidFill>
          <a:latin typeface="+mn-lt"/>
          <a:ea typeface="+mn-ea"/>
          <a:cs typeface="+mn-cs"/>
        </a:defRPr>
      </a:lvl1pPr>
      <a:lvl2pPr marL="990501" indent="-380962" algn="l" rtl="0" eaLnBrk="0" fontAlgn="base" hangingPunct="0">
        <a:spcBef>
          <a:spcPct val="20000"/>
        </a:spcBef>
        <a:spcAft>
          <a:spcPct val="0"/>
        </a:spcAft>
        <a:buFont typeface="Arial" pitchFamily="34" charset="0"/>
        <a:buChar char="–"/>
        <a:defRPr sz="3733" kern="1200">
          <a:solidFill>
            <a:schemeClr val="tx1"/>
          </a:solidFill>
          <a:latin typeface="+mn-lt"/>
          <a:ea typeface="+mn-ea"/>
          <a:cs typeface="+mn-cs"/>
        </a:defRPr>
      </a:lvl2pPr>
      <a:lvl3pPr marL="1523848" indent="-30477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3pPr>
      <a:lvl4pPr marL="2133387" indent="-304770" algn="l" rtl="0" eaLnBrk="0" fontAlgn="base" hangingPunct="0">
        <a:spcBef>
          <a:spcPct val="20000"/>
        </a:spcBef>
        <a:spcAft>
          <a:spcPct val="0"/>
        </a:spcAft>
        <a:buFont typeface="Arial" pitchFamily="34" charset="0"/>
        <a:buChar char="–"/>
        <a:defRPr sz="2666" kern="1200">
          <a:solidFill>
            <a:schemeClr val="tx1"/>
          </a:solidFill>
          <a:latin typeface="+mn-lt"/>
          <a:ea typeface="+mn-ea"/>
          <a:cs typeface="+mn-cs"/>
        </a:defRPr>
      </a:lvl4pPr>
      <a:lvl5pPr marL="2742926" indent="-304770" algn="l" rtl="0" eaLnBrk="0" fontAlgn="base" hangingPunct="0">
        <a:spcBef>
          <a:spcPct val="20000"/>
        </a:spcBef>
        <a:spcAft>
          <a:spcPct val="0"/>
        </a:spcAft>
        <a:buFont typeface="Arial" pitchFamily="34" charset="0"/>
        <a:buChar char="»"/>
        <a:defRPr sz="2666" kern="1200">
          <a:solidFill>
            <a:schemeClr val="tx1"/>
          </a:solidFill>
          <a:latin typeface="+mn-lt"/>
          <a:ea typeface="+mn-ea"/>
          <a:cs typeface="+mn-cs"/>
        </a:defRPr>
      </a:lvl5pPr>
      <a:lvl6pPr marL="3352465"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2004"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1543"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1082"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zh-CN"/>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9.xml"/><Relationship Id="rId5" Type="http://schemas.openxmlformats.org/officeDocument/2006/relationships/image" Target="../media/image92.png"/><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5.png"/><Relationship Id="rId7" Type="http://schemas.openxmlformats.org/officeDocument/2006/relationships/image" Target="../media/image96.png"/><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1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image" Target="../media/image46.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103.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6.png"/><Relationship Id="rId7"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107.png"/><Relationship Id="rId5" Type="http://schemas.openxmlformats.org/officeDocument/2006/relationships/image" Target="../media/image105.png"/><Relationship Id="rId10" Type="http://schemas.openxmlformats.org/officeDocument/2006/relationships/image" Target="../media/image111.png"/><Relationship Id="rId4" Type="http://schemas.openxmlformats.org/officeDocument/2006/relationships/image" Target="../media/image104.png"/><Relationship Id="rId9" Type="http://schemas.openxmlformats.org/officeDocument/2006/relationships/image" Target="../media/image1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2.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6.xml"/><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9.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0.png"/></Relationships>
</file>

<file path=ppt/slides/_rels/slide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平移运动</a:t>
            </a:r>
          </a:p>
        </p:txBody>
      </p:sp>
      <p:sp>
        <p:nvSpPr>
          <p:cNvPr id="3" name="Freeform 3">
            <a:extLst>
              <a:ext uri="{FF2B5EF4-FFF2-40B4-BE49-F238E27FC236}">
                <a16:creationId xmlns:a16="http://schemas.microsoft.com/office/drawing/2014/main" id="{7BC1B2D1-E2EE-3D41-A468-9481BC5F74C2}"/>
              </a:ext>
            </a:extLst>
          </p:cNvPr>
          <p:cNvSpPr/>
          <p:nvPr/>
        </p:nvSpPr>
        <p:spPr>
          <a:xfrm rot="180679">
            <a:off x="910768" y="2204545"/>
            <a:ext cx="4892685" cy="3050165"/>
          </a:xfrm>
          <a:custGeom>
            <a:avLst/>
            <a:gdLst>
              <a:gd name="connsiteX0" fmla="*/ 0 w 5396089"/>
              <a:gd name="connsiteY0" fmla="*/ 3050165 h 3050165"/>
              <a:gd name="connsiteX1" fmla="*/ 2178756 w 5396089"/>
              <a:gd name="connsiteY1" fmla="*/ 2165 h 3050165"/>
              <a:gd name="connsiteX2" fmla="*/ 5396089 w 5396089"/>
              <a:gd name="connsiteY2" fmla="*/ 2666343 h 3050165"/>
            </a:gdLst>
            <a:ahLst/>
            <a:cxnLst>
              <a:cxn ang="0">
                <a:pos x="connsiteX0" y="connsiteY0"/>
              </a:cxn>
              <a:cxn ang="0">
                <a:pos x="connsiteX1" y="connsiteY1"/>
              </a:cxn>
              <a:cxn ang="0">
                <a:pos x="connsiteX2" y="connsiteY2"/>
              </a:cxn>
            </a:cxnLst>
            <a:rect l="l" t="t" r="r" b="b"/>
            <a:pathLst>
              <a:path w="5396089" h="3050165">
                <a:moveTo>
                  <a:pt x="0" y="3050165"/>
                </a:moveTo>
                <a:cubicBezTo>
                  <a:pt x="639704" y="1558150"/>
                  <a:pt x="1279408" y="66135"/>
                  <a:pt x="2178756" y="2165"/>
                </a:cubicBezTo>
                <a:cubicBezTo>
                  <a:pt x="3078104" y="-61805"/>
                  <a:pt x="4237096" y="1302269"/>
                  <a:pt x="5396089" y="2666343"/>
                </a:cubicBezTo>
              </a:path>
            </a:pathLst>
          </a:custGeom>
          <a:noFill/>
          <a:ln w="508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pic>
        <p:nvPicPr>
          <p:cNvPr id="4" name="Picture 2">
            <a:extLst>
              <a:ext uri="{FF2B5EF4-FFF2-40B4-BE49-F238E27FC236}">
                <a16:creationId xmlns:a16="http://schemas.microsoft.com/office/drawing/2014/main" id="{32307E53-2C4C-8B43-A9E3-8FB53357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21" y="4617327"/>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4566E77-1197-1446-8E24-485538D0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343" y="2997768"/>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A2BFC4B-88FD-BF43-8C59-87F4729A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089" y="1732183"/>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01992E8-BD23-FF4B-86FB-67040642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643" y="3111308"/>
            <a:ext cx="768019" cy="74508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2EFF310-4DAC-9442-A205-5581EA2B95E5}"/>
              </a:ext>
            </a:extLst>
          </p:cNvPr>
          <p:cNvSpPr txBox="1">
            <a:spLocks/>
          </p:cNvSpPr>
          <p:nvPr/>
        </p:nvSpPr>
        <p:spPr>
          <a:xfrm>
            <a:off x="3106251" y="4999857"/>
            <a:ext cx="1770071" cy="1567800"/>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12" name="Straight Arrow Connector 62">
            <a:extLst>
              <a:ext uri="{FF2B5EF4-FFF2-40B4-BE49-F238E27FC236}">
                <a16:creationId xmlns:a16="http://schemas.microsoft.com/office/drawing/2014/main" id="{E4192EC4-E086-3242-90D2-B104331B72D4}"/>
              </a:ext>
            </a:extLst>
          </p:cNvPr>
          <p:cNvCxnSpPr>
            <a:cxnSpLocks/>
          </p:cNvCxnSpPr>
          <p:nvPr/>
        </p:nvCxnSpPr>
        <p:spPr>
          <a:xfrm flipV="1">
            <a:off x="3991285" y="5090169"/>
            <a:ext cx="0" cy="133566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65">
            <a:extLst>
              <a:ext uri="{FF2B5EF4-FFF2-40B4-BE49-F238E27FC236}">
                <a16:creationId xmlns:a16="http://schemas.microsoft.com/office/drawing/2014/main" id="{F3A43700-AAC7-EE46-9C3F-98AEC5377512}"/>
              </a:ext>
            </a:extLst>
          </p:cNvPr>
          <p:cNvCxnSpPr>
            <a:cxnSpLocks/>
          </p:cNvCxnSpPr>
          <p:nvPr/>
        </p:nvCxnSpPr>
        <p:spPr>
          <a:xfrm>
            <a:off x="3198864" y="5859095"/>
            <a:ext cx="158484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55FA1570-64F1-1942-A758-6C10808F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973" y="5373496"/>
            <a:ext cx="768019" cy="7450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78">
                <a:extLst>
                  <a:ext uri="{FF2B5EF4-FFF2-40B4-BE49-F238E27FC236}">
                    <a16:creationId xmlns:a16="http://schemas.microsoft.com/office/drawing/2014/main" id="{F9F14CAE-FB41-1C48-83C6-E19FB3EEFDD8}"/>
                  </a:ext>
                </a:extLst>
              </p:cNvPr>
              <p:cNvSpPr txBox="1"/>
              <p:nvPr/>
            </p:nvSpPr>
            <p:spPr>
              <a:xfrm>
                <a:off x="1984293" y="5082097"/>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16" name="TextBox 78">
                <a:extLst>
                  <a:ext uri="{FF2B5EF4-FFF2-40B4-BE49-F238E27FC236}">
                    <a16:creationId xmlns:a16="http://schemas.microsoft.com/office/drawing/2014/main" id="{F9F14CAE-FB41-1C48-83C6-E19FB3EEFDD8}"/>
                  </a:ext>
                </a:extLst>
              </p:cNvPr>
              <p:cNvSpPr txBox="1">
                <a:spLocks noRot="1" noChangeAspect="1" noMove="1" noResize="1" noEditPoints="1" noAdjustHandles="1" noChangeArrowheads="1" noChangeShapeType="1" noTextEdit="1"/>
              </p:cNvSpPr>
              <p:nvPr/>
            </p:nvSpPr>
            <p:spPr>
              <a:xfrm>
                <a:off x="1984293" y="5082097"/>
                <a:ext cx="486013" cy="385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79">
                <a:extLst>
                  <a:ext uri="{FF2B5EF4-FFF2-40B4-BE49-F238E27FC236}">
                    <a16:creationId xmlns:a16="http://schemas.microsoft.com/office/drawing/2014/main" id="{5C3909B4-29AD-2A40-846C-BEE579F65BD2}"/>
                  </a:ext>
                </a:extLst>
              </p:cNvPr>
              <p:cNvSpPr txBox="1"/>
              <p:nvPr/>
            </p:nvSpPr>
            <p:spPr>
              <a:xfrm>
                <a:off x="1990027" y="423906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𝐱</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7" name="TextBox 79">
                <a:extLst>
                  <a:ext uri="{FF2B5EF4-FFF2-40B4-BE49-F238E27FC236}">
                    <a16:creationId xmlns:a16="http://schemas.microsoft.com/office/drawing/2014/main" id="{5C3909B4-29AD-2A40-846C-BEE579F65BD2}"/>
                  </a:ext>
                </a:extLst>
              </p:cNvPr>
              <p:cNvSpPr txBox="1">
                <a:spLocks noRot="1" noChangeAspect="1" noMove="1" noResize="1" noEditPoints="1" noAdjustHandles="1" noChangeArrowheads="1" noChangeShapeType="1" noTextEdit="1"/>
              </p:cNvSpPr>
              <p:nvPr/>
            </p:nvSpPr>
            <p:spPr>
              <a:xfrm>
                <a:off x="1990027" y="4239063"/>
                <a:ext cx="486013" cy="385105"/>
              </a:xfrm>
              <a:prstGeom prst="rect">
                <a:avLst/>
              </a:prstGeom>
              <a:blipFill>
                <a:blip r:embed="rId5"/>
                <a:stretch>
                  <a:fillRect/>
                </a:stretch>
              </a:blipFill>
            </p:spPr>
            <p:txBody>
              <a:bodyPr/>
              <a:lstStyle/>
              <a:p>
                <a:r>
                  <a:rPr lang="zh-CN" altLang="en-US">
                    <a:noFill/>
                  </a:rPr>
                  <a:t> </a:t>
                </a:r>
              </a:p>
            </p:txBody>
          </p:sp>
        </mc:Fallback>
      </mc:AlternateContent>
      <p:cxnSp>
        <p:nvCxnSpPr>
          <p:cNvPr id="18" name="Straight Arrow Connector 82">
            <a:extLst>
              <a:ext uri="{FF2B5EF4-FFF2-40B4-BE49-F238E27FC236}">
                <a16:creationId xmlns:a16="http://schemas.microsoft.com/office/drawing/2014/main" id="{01EB46DD-7D21-C54B-9901-E56C406042DF}"/>
              </a:ext>
            </a:extLst>
          </p:cNvPr>
          <p:cNvCxnSpPr>
            <a:cxnSpLocks/>
          </p:cNvCxnSpPr>
          <p:nvPr/>
        </p:nvCxnSpPr>
        <p:spPr>
          <a:xfrm flipH="1">
            <a:off x="1420699" y="5010899"/>
            <a:ext cx="1522482"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3">
            <a:extLst>
              <a:ext uri="{FF2B5EF4-FFF2-40B4-BE49-F238E27FC236}">
                <a16:creationId xmlns:a16="http://schemas.microsoft.com/office/drawing/2014/main" id="{1DFA2D18-8BD0-D147-B35D-227073B69E8E}"/>
              </a:ext>
            </a:extLst>
          </p:cNvPr>
          <p:cNvCxnSpPr>
            <a:cxnSpLocks/>
          </p:cNvCxnSpPr>
          <p:nvPr/>
        </p:nvCxnSpPr>
        <p:spPr>
          <a:xfrm flipV="1">
            <a:off x="3246470" y="3927501"/>
            <a:ext cx="1204088" cy="959387"/>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84">
            <a:extLst>
              <a:ext uri="{FF2B5EF4-FFF2-40B4-BE49-F238E27FC236}">
                <a16:creationId xmlns:a16="http://schemas.microsoft.com/office/drawing/2014/main" id="{ACD0E51F-62EF-6C41-9EA6-0BA8806E5C8B}"/>
              </a:ext>
            </a:extLst>
          </p:cNvPr>
          <p:cNvCxnSpPr>
            <a:cxnSpLocks/>
          </p:cNvCxnSpPr>
          <p:nvPr/>
        </p:nvCxnSpPr>
        <p:spPr>
          <a:xfrm flipH="1" flipV="1">
            <a:off x="3146840" y="2606590"/>
            <a:ext cx="1" cy="2212923"/>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85">
            <a:extLst>
              <a:ext uri="{FF2B5EF4-FFF2-40B4-BE49-F238E27FC236}">
                <a16:creationId xmlns:a16="http://schemas.microsoft.com/office/drawing/2014/main" id="{2ADDA7E2-E10A-7347-B142-D2018B4ECAE9}"/>
              </a:ext>
            </a:extLst>
          </p:cNvPr>
          <p:cNvCxnSpPr>
            <a:cxnSpLocks/>
          </p:cNvCxnSpPr>
          <p:nvPr/>
        </p:nvCxnSpPr>
        <p:spPr>
          <a:xfrm flipH="1" flipV="1">
            <a:off x="2237672" y="3844603"/>
            <a:ext cx="805351" cy="1046455"/>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itle 1">
                <a:extLst>
                  <a:ext uri="{FF2B5EF4-FFF2-40B4-BE49-F238E27FC236}">
                    <a16:creationId xmlns:a16="http://schemas.microsoft.com/office/drawing/2014/main" id="{176D7BA2-7987-0642-884F-FB28C2A0347B}"/>
                  </a:ext>
                </a:extLst>
              </p:cNvPr>
              <p:cNvSpPr txBox="1">
                <a:spLocks/>
              </p:cNvSpPr>
              <p:nvPr/>
            </p:nvSpPr>
            <p:spPr>
              <a:xfrm>
                <a:off x="5848767" y="2291023"/>
                <a:ext cx="5905082" cy="940514"/>
              </a:xfrm>
              <a:prstGeom prst="rect">
                <a:avLst/>
              </a:prstGeom>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dirty="0"/>
                  <a:t>平移运动包含位置</a:t>
                </a:r>
                <a14:m>
                  <m:oMath xmlns:m="http://schemas.openxmlformats.org/officeDocument/2006/math">
                    <m:r>
                      <a:rPr lang="en-US" b="1">
                        <a:latin typeface="Cambria Math" panose="02040503050406030204" pitchFamily="18" charset="0"/>
                      </a:rPr>
                      <m:t>𝐱</m:t>
                    </m:r>
                  </m:oMath>
                </a14:m>
                <a:r>
                  <a:rPr lang="en-US" altLang="zh-CN" dirty="0"/>
                  <a:t> </a:t>
                </a:r>
                <a:r>
                  <a:rPr lang="zh-CN" altLang="en-US" dirty="0"/>
                  <a:t>以及线性速度</a:t>
                </a:r>
                <a14:m>
                  <m:oMath xmlns:m="http://schemas.openxmlformats.org/officeDocument/2006/math">
                    <m:r>
                      <a:rPr lang="en-US" b="1" i="0" smtClean="0">
                        <a:latin typeface="Cambria Math" panose="02040503050406030204" pitchFamily="18" charset="0"/>
                      </a:rPr>
                      <m:t>𝐯</m:t>
                    </m:r>
                  </m:oMath>
                </a14:m>
                <a:r>
                  <a:rPr lang="zh-CN" altLang="en-US" dirty="0"/>
                  <a:t>两个状态量</a:t>
                </a:r>
                <a:endParaRPr lang="en-CN" dirty="0"/>
              </a:p>
            </p:txBody>
          </p:sp>
        </mc:Choice>
        <mc:Fallback xmlns="">
          <p:sp>
            <p:nvSpPr>
              <p:cNvPr id="22" name="Title 1">
                <a:extLst>
                  <a:ext uri="{FF2B5EF4-FFF2-40B4-BE49-F238E27FC236}">
                    <a16:creationId xmlns:a16="http://schemas.microsoft.com/office/drawing/2014/main" id="{176D7BA2-7987-0642-884F-FB28C2A0347B}"/>
                  </a:ext>
                </a:extLst>
              </p:cNvPr>
              <p:cNvSpPr txBox="1">
                <a:spLocks noRot="1" noChangeAspect="1" noMove="1" noResize="1" noEditPoints="1" noAdjustHandles="1" noChangeArrowheads="1" noChangeShapeType="1" noTextEdit="1"/>
              </p:cNvSpPr>
              <p:nvPr/>
            </p:nvSpPr>
            <p:spPr>
              <a:xfrm>
                <a:off x="5848767" y="2291023"/>
                <a:ext cx="5905082" cy="940514"/>
              </a:xfrm>
              <a:prstGeom prst="rect">
                <a:avLst/>
              </a:prstGeom>
              <a:blipFill>
                <a:blip r:embed="rId6"/>
                <a:stretch>
                  <a:fillRect l="-826"/>
                </a:stretch>
              </a:blipFill>
            </p:spPr>
            <p:txBody>
              <a:bodyPr/>
              <a:lstStyle/>
              <a:p>
                <a:r>
                  <a:rPr lang="zh-CN" altLang="en-US">
                    <a:noFill/>
                  </a:rPr>
                  <a:t> </a:t>
                </a:r>
              </a:p>
            </p:txBody>
          </p:sp>
        </mc:Fallback>
      </mc:AlternateContent>
      <p:sp>
        <p:nvSpPr>
          <p:cNvPr id="25" name="Title 1">
            <a:extLst>
              <a:ext uri="{FF2B5EF4-FFF2-40B4-BE49-F238E27FC236}">
                <a16:creationId xmlns:a16="http://schemas.microsoft.com/office/drawing/2014/main" id="{076BEBA3-CAE0-E040-A539-497A82F87845}"/>
              </a:ext>
            </a:extLst>
          </p:cNvPr>
          <p:cNvSpPr txBox="1">
            <a:spLocks/>
          </p:cNvSpPr>
          <p:nvPr/>
        </p:nvSpPr>
        <p:spPr>
          <a:xfrm>
            <a:off x="407647" y="5292994"/>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(current)</a:t>
            </a:r>
            <a:endParaRPr lang="en-CN" sz="1800" dirty="0"/>
          </a:p>
        </p:txBody>
      </p:sp>
      <p:sp>
        <p:nvSpPr>
          <p:cNvPr id="26" name="Title 1">
            <a:extLst>
              <a:ext uri="{FF2B5EF4-FFF2-40B4-BE49-F238E27FC236}">
                <a16:creationId xmlns:a16="http://schemas.microsoft.com/office/drawing/2014/main" id="{7ACD26E0-F7B8-8E44-B478-B36F0391D6B9}"/>
              </a:ext>
            </a:extLst>
          </p:cNvPr>
          <p:cNvSpPr txBox="1">
            <a:spLocks/>
          </p:cNvSpPr>
          <p:nvPr/>
        </p:nvSpPr>
        <p:spPr>
          <a:xfrm>
            <a:off x="1431987" y="3663802"/>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(next)</a:t>
            </a:r>
            <a:endParaRPr lang="en-CN" sz="1800" dirty="0"/>
          </a:p>
        </p:txBody>
      </p:sp>
      <mc:AlternateContent xmlns:mc="http://schemas.openxmlformats.org/markup-compatibility/2006" xmlns:a14="http://schemas.microsoft.com/office/drawing/2010/main">
        <mc:Choice Requires="a14">
          <p:sp>
            <p:nvSpPr>
              <p:cNvPr id="27" name="TextBox 102">
                <a:extLst>
                  <a:ext uri="{FF2B5EF4-FFF2-40B4-BE49-F238E27FC236}">
                    <a16:creationId xmlns:a16="http://schemas.microsoft.com/office/drawing/2014/main" id="{D83C83CA-63A3-0D4F-8902-977AB55ECFF0}"/>
                  </a:ext>
                </a:extLst>
              </p:cNvPr>
              <p:cNvSpPr txBox="1"/>
              <p:nvPr/>
            </p:nvSpPr>
            <p:spPr>
              <a:xfrm>
                <a:off x="5803057" y="4128945"/>
                <a:ext cx="4840239" cy="900824"/>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smtClean="0">
                          <a:latin typeface="Cambria Math" panose="02040503050406030204" pitchFamily="18" charset="0"/>
                        </a:rPr>
                        <m:t>𝐱</m:t>
                      </m:r>
                      <m:d>
                        <m:dPr>
                          <m:ctrlPr>
                            <a:rPr lang="en-US" sz="2400" b="1"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[1]</m:t>
                              </m:r>
                            </m:sup>
                          </m:sSup>
                        </m:e>
                      </m:d>
                      <m:r>
                        <a:rPr lang="en-US" sz="2400" b="1" i="0" smtClean="0">
                          <a:latin typeface="Cambria Math" panose="02040503050406030204" pitchFamily="18" charset="0"/>
                        </a:rPr>
                        <m:t>=</m:t>
                      </m:r>
                      <m:r>
                        <a:rPr lang="en-US" sz="2400" b="1">
                          <a:latin typeface="Cambria Math" panose="02040503050406030204" pitchFamily="18" charset="0"/>
                        </a:rPr>
                        <m:t>𝐱</m:t>
                      </m:r>
                      <m:d>
                        <m:dPr>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[0]</m:t>
                              </m:r>
                            </m:sup>
                          </m:sSup>
                        </m:e>
                      </m:d>
                      <m:r>
                        <a:rPr lang="en-US" sz="2400" b="1" i="0" smtClean="0">
                          <a:latin typeface="Cambria Math" panose="02040503050406030204" pitchFamily="18" charset="0"/>
                        </a:rPr>
                        <m:t>+</m:t>
                      </m:r>
                      <m:nary>
                        <m:naryPr>
                          <m:ctrlPr>
                            <a:rPr lang="en-US" sz="240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 </m:t>
                          </m:r>
                        </m:sub>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[1]</m:t>
                              </m:r>
                            </m:sup>
                          </m:sSup>
                        </m:sup>
                        <m:e>
                          <m:r>
                            <a:rPr lang="en-US" sz="2400" b="1" i="0" smtClean="0">
                              <a:latin typeface="Cambria Math" panose="02040503050406030204" pitchFamily="18" charset="0"/>
                            </a:rPr>
                            <m:t>𝐯</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oMath>
                  </m:oMathPara>
                </a14:m>
                <a:endParaRPr lang="en-CN" sz="2400" dirty="0"/>
              </a:p>
            </p:txBody>
          </p:sp>
        </mc:Choice>
        <mc:Fallback xmlns="">
          <p:sp>
            <p:nvSpPr>
              <p:cNvPr id="27" name="TextBox 102">
                <a:extLst>
                  <a:ext uri="{FF2B5EF4-FFF2-40B4-BE49-F238E27FC236}">
                    <a16:creationId xmlns:a16="http://schemas.microsoft.com/office/drawing/2014/main" id="{D83C83CA-63A3-0D4F-8902-977AB55ECFF0}"/>
                  </a:ext>
                </a:extLst>
              </p:cNvPr>
              <p:cNvSpPr txBox="1">
                <a:spLocks noRot="1" noChangeAspect="1" noMove="1" noResize="1" noEditPoints="1" noAdjustHandles="1" noChangeArrowheads="1" noChangeShapeType="1" noTextEdit="1"/>
              </p:cNvSpPr>
              <p:nvPr/>
            </p:nvSpPr>
            <p:spPr>
              <a:xfrm>
                <a:off x="5803057" y="4128945"/>
                <a:ext cx="4840239" cy="900824"/>
              </a:xfrm>
              <a:prstGeom prst="rect">
                <a:avLst/>
              </a:prstGeom>
              <a:blipFill>
                <a:blip r:embed="rId7"/>
                <a:stretch>
                  <a:fillRect/>
                </a:stretch>
              </a:blipFill>
            </p:spPr>
            <p:txBody>
              <a:bodyPr/>
              <a:lstStyle/>
              <a:p>
                <a:r>
                  <a:rPr lang="zh-CN" altLang="en-US">
                    <a:noFill/>
                  </a:rPr>
                  <a:t> </a:t>
                </a:r>
              </a:p>
            </p:txBody>
          </p:sp>
        </mc:Fallback>
      </mc:AlternateContent>
      <p:sp>
        <p:nvSpPr>
          <p:cNvPr id="28" name="Left Brace 103">
            <a:extLst>
              <a:ext uri="{FF2B5EF4-FFF2-40B4-BE49-F238E27FC236}">
                <a16:creationId xmlns:a16="http://schemas.microsoft.com/office/drawing/2014/main" id="{9963930F-F28D-0946-9ED3-BACEFCB10B4C}"/>
              </a:ext>
            </a:extLst>
          </p:cNvPr>
          <p:cNvSpPr/>
          <p:nvPr/>
        </p:nvSpPr>
        <p:spPr>
          <a:xfrm>
            <a:off x="5926787" y="3705102"/>
            <a:ext cx="158495" cy="95938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29" name="TextBox 104">
                <a:extLst>
                  <a:ext uri="{FF2B5EF4-FFF2-40B4-BE49-F238E27FC236}">
                    <a16:creationId xmlns:a16="http://schemas.microsoft.com/office/drawing/2014/main" id="{3823EBFF-A6E9-E745-844E-200D761E6D0C}"/>
                  </a:ext>
                </a:extLst>
              </p:cNvPr>
              <p:cNvSpPr txBox="1"/>
              <p:nvPr/>
            </p:nvSpPr>
            <p:spPr>
              <a:xfrm>
                <a:off x="5904371" y="3201771"/>
                <a:ext cx="6428016" cy="900824"/>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𝐯</m:t>
                      </m:r>
                      <m:d>
                        <m:dPr>
                          <m:ctrlPr>
                            <a:rPr lang="en-US" sz="2400" b="1"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e>
                      </m:d>
                      <m:r>
                        <a:rPr lang="en-US" sz="2400" b="1" i="0" smtClean="0">
                          <a:latin typeface="Cambria Math" panose="02040503050406030204" pitchFamily="18" charset="0"/>
                        </a:rPr>
                        <m:t>=</m:t>
                      </m:r>
                      <m:r>
                        <a:rPr lang="en-US" sz="2400" b="1" i="0" smtClean="0">
                          <a:latin typeface="Cambria Math" panose="02040503050406030204" pitchFamily="18" charset="0"/>
                        </a:rPr>
                        <m:t>𝐯</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e>
                      </m:d>
                      <m:r>
                        <a:rPr lang="en-US" sz="2400" b="1"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smtClean="0">
                              <a:latin typeface="Cambria Math" panose="02040503050406030204" pitchFamily="18" charset="0"/>
                            </a:rPr>
                            <m:t>𝑀</m:t>
                          </m:r>
                        </m:e>
                        <m:sup>
                          <m:r>
                            <a:rPr lang="en-US" sz="2400" b="0" i="1" smtClean="0">
                              <a:latin typeface="Cambria Math" panose="02040503050406030204" pitchFamily="18" charset="0"/>
                            </a:rPr>
                            <m:t>−1</m:t>
                          </m:r>
                        </m:sup>
                      </m:sSup>
                      <m:nary>
                        <m:naryPr>
                          <m:ctrlPr>
                            <a:rPr lang="en-US" sz="2400" i="1" smtClean="0">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sub>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sup>
                        <m:e>
                          <m:r>
                            <a:rPr lang="en-US" sz="2400" b="1" i="0" smtClean="0">
                              <a:latin typeface="Cambria Math" panose="02040503050406030204" pitchFamily="18" charset="0"/>
                            </a:rPr>
                            <m:t>𝐟</m:t>
                          </m:r>
                          <m:d>
                            <m:dPr>
                              <m:ctrlPr>
                                <a:rPr lang="en-US" sz="2400" b="0" i="1" smtClean="0">
                                  <a:latin typeface="Cambria Math" panose="02040503050406030204" pitchFamily="18" charset="0"/>
                                </a:rPr>
                              </m:ctrlPr>
                            </m:dPr>
                            <m:e>
                              <m:r>
                                <a:rPr lang="en-US" sz="2400" b="1">
                                  <a:latin typeface="Cambria Math" panose="02040503050406030204" pitchFamily="18" charset="0"/>
                                </a:rPr>
                                <m:t>𝐱</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b="1" i="0" smtClean="0">
                                  <a:latin typeface="Cambria Math" panose="02040503050406030204" pitchFamily="18" charset="0"/>
                                </a:rPr>
                                <m:t>𝐯</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oMath>
                  </m:oMathPara>
                </a14:m>
                <a:endParaRPr lang="en-CN" sz="2400" dirty="0"/>
              </a:p>
            </p:txBody>
          </p:sp>
        </mc:Choice>
        <mc:Fallback xmlns="">
          <p:sp>
            <p:nvSpPr>
              <p:cNvPr id="29" name="TextBox 104">
                <a:extLst>
                  <a:ext uri="{FF2B5EF4-FFF2-40B4-BE49-F238E27FC236}">
                    <a16:creationId xmlns:a16="http://schemas.microsoft.com/office/drawing/2014/main" id="{3823EBFF-A6E9-E745-844E-200D761E6D0C}"/>
                  </a:ext>
                </a:extLst>
              </p:cNvPr>
              <p:cNvSpPr txBox="1">
                <a:spLocks noRot="1" noChangeAspect="1" noMove="1" noResize="1" noEditPoints="1" noAdjustHandles="1" noChangeArrowheads="1" noChangeShapeType="1" noTextEdit="1"/>
              </p:cNvSpPr>
              <p:nvPr/>
            </p:nvSpPr>
            <p:spPr>
              <a:xfrm>
                <a:off x="5904371" y="3201771"/>
                <a:ext cx="6428016" cy="900824"/>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577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p:pic>
        <p:nvPicPr>
          <p:cNvPr id="7" name="图片 6">
            <a:extLst>
              <a:ext uri="{FF2B5EF4-FFF2-40B4-BE49-F238E27FC236}">
                <a16:creationId xmlns:a16="http://schemas.microsoft.com/office/drawing/2014/main" id="{00E4D7BB-74E3-445C-B924-050876502C4D}"/>
              </a:ext>
            </a:extLst>
          </p:cNvPr>
          <p:cNvPicPr>
            <a:picLocks noChangeAspect="1"/>
          </p:cNvPicPr>
          <p:nvPr/>
        </p:nvPicPr>
        <p:blipFill>
          <a:blip r:embed="rId3"/>
          <a:stretch>
            <a:fillRect/>
          </a:stretch>
        </p:blipFill>
        <p:spPr>
          <a:xfrm>
            <a:off x="1507747" y="2588855"/>
            <a:ext cx="8736767" cy="1951831"/>
          </a:xfrm>
          <a:prstGeom prst="rect">
            <a:avLst/>
          </a:prstGeom>
        </p:spPr>
      </p:pic>
      <p:sp>
        <p:nvSpPr>
          <p:cNvPr id="9" name="矩形 8">
            <a:extLst>
              <a:ext uri="{FF2B5EF4-FFF2-40B4-BE49-F238E27FC236}">
                <a16:creationId xmlns:a16="http://schemas.microsoft.com/office/drawing/2014/main" id="{569A0C3B-383C-4325-A396-3E8958B9328C}"/>
              </a:ext>
            </a:extLst>
          </p:cNvPr>
          <p:cNvSpPr/>
          <p:nvPr/>
        </p:nvSpPr>
        <p:spPr>
          <a:xfrm>
            <a:off x="914400" y="4752316"/>
            <a:ext cx="10725150" cy="679353"/>
          </a:xfrm>
          <a:prstGeom prst="rect">
            <a:avLst/>
          </a:prstGeom>
        </p:spPr>
        <p:txBody>
          <a:bodyPr wrap="square">
            <a:spAutoFit/>
          </a:bodyPr>
          <a:lstStyle/>
          <a:p>
            <a:pPr>
              <a:lnSpc>
                <a:spcPct val="125000"/>
              </a:lnSpc>
            </a:pPr>
            <a:r>
              <a:rPr lang="zh-CN" altLang="en-US" sz="1600" dirty="0"/>
              <a:t>与基于力的碰撞处理不同，在PBD方法中，当检测到两个物体发生穿透时，直接根据碰撞约束修正物体位置，使物体不发生穿透，然后根据位置更新速度信息。这种处理方式没有反应延迟，能保证仿真过程中物体不发生穿透。</a:t>
            </a:r>
          </a:p>
        </p:txBody>
      </p:sp>
      <p:sp>
        <p:nvSpPr>
          <p:cNvPr id="4" name="矩形 3">
            <a:extLst>
              <a:ext uri="{FF2B5EF4-FFF2-40B4-BE49-F238E27FC236}">
                <a16:creationId xmlns:a16="http://schemas.microsoft.com/office/drawing/2014/main" id="{47C24686-0588-4414-AF8C-0F2EA1FB636A}"/>
              </a:ext>
            </a:extLst>
          </p:cNvPr>
          <p:cNvSpPr/>
          <p:nvPr/>
        </p:nvSpPr>
        <p:spPr>
          <a:xfrm>
            <a:off x="695790" y="1358525"/>
            <a:ext cx="10496550" cy="679353"/>
          </a:xfrm>
          <a:prstGeom prst="rect">
            <a:avLst/>
          </a:prstGeom>
        </p:spPr>
        <p:txBody>
          <a:bodyPr wrap="square">
            <a:spAutoFit/>
          </a:bodyPr>
          <a:lstStyle/>
          <a:p>
            <a:pPr>
              <a:lnSpc>
                <a:spcPct val="125000"/>
              </a:lnSpc>
            </a:pPr>
            <a:r>
              <a:rPr lang="zh-CN" altLang="en-US" sz="1600" dirty="0"/>
              <a:t>与基于力的方法先求解力再根据力的值进行数值积分不同，</a:t>
            </a:r>
            <a:r>
              <a:rPr lang="en-US" altLang="zh-CN" sz="1600" dirty="0">
                <a:latin typeface="+mn-ea"/>
              </a:rPr>
              <a:t>PBD</a:t>
            </a:r>
            <a:r>
              <a:rPr lang="zh-CN" altLang="en-US" sz="1600" dirty="0">
                <a:latin typeface="+mn-ea"/>
              </a:rPr>
              <a:t>（</a:t>
            </a:r>
            <a:r>
              <a:rPr lang="en-US" altLang="zh-CN" sz="1600" dirty="0">
                <a:latin typeface="+mn-ea"/>
              </a:rPr>
              <a:t>Position Based Dynamics</a:t>
            </a:r>
            <a:r>
              <a:rPr lang="zh-CN" altLang="en-US" sz="1600" dirty="0">
                <a:latin typeface="+mn-ea"/>
              </a:rPr>
              <a:t>）</a:t>
            </a:r>
            <a:r>
              <a:rPr lang="zh-CN" altLang="en-US" sz="1600" dirty="0"/>
              <a:t>先根据物理运动构建约束，然后对约束进行投影得出位置信息，并依此更新速度值。不同的约束关系可以模拟出不同材质的物体。</a:t>
            </a:r>
          </a:p>
        </p:txBody>
      </p:sp>
    </p:spTree>
    <p:extLst>
      <p:ext uri="{BB962C8B-B14F-4D97-AF65-F5344CB8AC3E}">
        <p14:creationId xmlns:p14="http://schemas.microsoft.com/office/powerpoint/2010/main" val="164485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44">
                <a:extLst>
                  <a:ext uri="{FF2B5EF4-FFF2-40B4-BE49-F238E27FC236}">
                    <a16:creationId xmlns:a16="http://schemas.microsoft.com/office/drawing/2014/main" id="{8C8F2B83-D7A3-4792-B871-CCBA52BFF232}"/>
                  </a:ext>
                </a:extLst>
              </p:cNvPr>
              <p:cNvSpPr/>
              <p:nvPr/>
            </p:nvSpPr>
            <p:spPr>
              <a:xfrm>
                <a:off x="695790" y="2422173"/>
                <a:ext cx="6018093" cy="43523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arenBoth"/>
                </a:pPr>
                <a:r>
                  <a:rPr lang="en-US" altLang="zh-CN" sz="1600" b="1" dirty="0">
                    <a:solidFill>
                      <a:schemeClr val="tx1"/>
                    </a:solidFill>
                  </a:rPr>
                  <a:t>forall</a:t>
                </a:r>
                <a:r>
                  <a:rPr lang="en-US" altLang="zh-CN" sz="1600" dirty="0">
                    <a:solidFill>
                      <a:schemeClr val="tx1"/>
                    </a:solidFill>
                  </a:rPr>
                  <a:t> vertices </a:t>
                </a:r>
                <a14:m>
                  <m:oMath xmlns:m="http://schemas.openxmlformats.org/officeDocument/2006/math">
                    <m:r>
                      <a:rPr lang="en-US" altLang="zh-CN" sz="1600" i="1" dirty="0" smtClean="0">
                        <a:solidFill>
                          <a:schemeClr val="tx1"/>
                        </a:solidFill>
                        <a:latin typeface="Cambria Math" panose="02040503050406030204" pitchFamily="18" charset="0"/>
                      </a:rPr>
                      <m:t>𝑖</m:t>
                    </m:r>
                  </m:oMath>
                </a14:m>
                <a:endParaRPr lang="en-US" altLang="zh-CN" sz="1600" dirty="0">
                  <a:solidFill>
                    <a:schemeClr val="tx1"/>
                  </a:solidFill>
                </a:endParaRPr>
              </a:p>
              <a:p>
                <a:pPr marL="342900" indent="-342900">
                  <a:buAutoNum type="arabicParenBoth" startAt="2"/>
                </a:pPr>
                <a:r>
                  <a:rPr lang="en-US" sz="1600" dirty="0">
                    <a:solidFill>
                      <a:schemeClr val="tx1"/>
                    </a:solidFill>
                  </a:rPr>
                  <a:t>    initialize </a:t>
                </a: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sSubSup>
                      <m:sSubSupPr>
                        <m:ctrlPr>
                          <a:rPr lang="en-US" altLang="zh-CN" sz="1600" i="1" dirty="0" smtClean="0">
                            <a:solidFill>
                              <a:schemeClr val="tx1"/>
                            </a:solidFill>
                            <a:latin typeface="Cambria Math" panose="02040503050406030204" pitchFamily="18" charset="0"/>
                          </a:rPr>
                        </m:ctrlPr>
                      </m:sSubSup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up>
                        <m:r>
                          <a:rPr lang="en-US" altLang="zh-CN" sz="1600" i="1" dirty="0">
                            <a:solidFill>
                              <a:schemeClr val="tx1"/>
                            </a:solidFill>
                            <a:latin typeface="Cambria Math" panose="02040503050406030204" pitchFamily="18" charset="0"/>
                          </a:rPr>
                          <m:t>0</m:t>
                        </m:r>
                      </m:sup>
                    </m:sSubSup>
                    <m:r>
                      <a:rPr lang="en-US" sz="1600" i="1" dirty="0" smtClean="0">
                        <a:solidFill>
                          <a:schemeClr val="tx1"/>
                        </a:solidFill>
                        <a:latin typeface="Cambria Math" panose="02040503050406030204" pitchFamily="18" charset="0"/>
                      </a:rPr>
                      <m:t>,</m:t>
                    </m:r>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sSubSup>
                      <m:sSubSupPr>
                        <m:ctrlPr>
                          <a:rPr lang="en-US" altLang="zh-CN" sz="1600" i="1" dirty="0" smtClean="0">
                            <a:solidFill>
                              <a:schemeClr val="tx1"/>
                            </a:solidFill>
                            <a:latin typeface="Cambria Math" panose="02040503050406030204" pitchFamily="18" charset="0"/>
                          </a:rPr>
                        </m:ctrlPr>
                      </m:sSubSup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up>
                        <m:r>
                          <a:rPr lang="en-US" altLang="zh-CN" sz="1600" i="1" dirty="0">
                            <a:solidFill>
                              <a:schemeClr val="tx1"/>
                            </a:solidFill>
                            <a:latin typeface="Cambria Math" panose="02040503050406030204" pitchFamily="18" charset="0"/>
                          </a:rPr>
                          <m:t>0</m:t>
                        </m:r>
                      </m:sup>
                    </m:sSubSup>
                    <m:r>
                      <a:rPr lang="en-US" sz="1600" i="1" dirty="0" smtClean="0">
                        <a:solidFill>
                          <a:schemeClr val="tx1"/>
                        </a:solidFill>
                        <a:latin typeface="Cambria Math" panose="02040503050406030204" pitchFamily="18" charset="0"/>
                      </a:rPr>
                      <m:t>,</m:t>
                    </m:r>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𝑤</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f>
                      <m:fPr>
                        <m:type m:val="skw"/>
                        <m:ctrlPr>
                          <a:rPr lang="en-US" altLang="zh-CN" sz="1600" i="1" dirty="0" smtClean="0">
                            <a:solidFill>
                              <a:schemeClr val="tx1"/>
                            </a:solidFill>
                            <a:latin typeface="Cambria Math" panose="02040503050406030204" pitchFamily="18" charset="0"/>
                          </a:rPr>
                        </m:ctrlPr>
                      </m:fPr>
                      <m:num>
                        <m:r>
                          <a:rPr lang="en-US" altLang="zh-CN" sz="1600" i="1" dirty="0">
                            <a:solidFill>
                              <a:schemeClr val="tx1"/>
                            </a:solidFill>
                            <a:latin typeface="Cambria Math" panose="02040503050406030204" pitchFamily="18" charset="0"/>
                          </a:rPr>
                          <m:t>1</m:t>
                        </m:r>
                      </m:num>
                      <m:den>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𝑚</m:t>
                            </m:r>
                          </m:e>
                          <m:sub>
                            <m:r>
                              <a:rPr lang="en-US" altLang="zh-CN" sz="1600" i="1" dirty="0">
                                <a:solidFill>
                                  <a:schemeClr val="tx1"/>
                                </a:solidFill>
                                <a:latin typeface="Cambria Math" panose="02040503050406030204" pitchFamily="18" charset="0"/>
                              </a:rPr>
                              <m:t>𝑖</m:t>
                            </m:r>
                          </m:sub>
                        </m:sSub>
                      </m:den>
                    </m:f>
                  </m:oMath>
                </a14:m>
                <a:endParaRPr lang="en-US" sz="1600" dirty="0">
                  <a:solidFill>
                    <a:schemeClr val="tx1"/>
                  </a:solidFill>
                </a:endParaRPr>
              </a:p>
              <a:p>
                <a:pPr marL="342900" indent="-342900">
                  <a:buAutoNum type="arabicParenBoth" startAt="2"/>
                </a:pPr>
                <a:r>
                  <a:rPr lang="en-US" sz="1600" b="1" dirty="0" err="1">
                    <a:solidFill>
                      <a:schemeClr val="tx1"/>
                    </a:solidFill>
                  </a:rPr>
                  <a:t>endfor</a:t>
                </a:r>
                <a:endParaRPr lang="en-US" sz="1600" b="1" dirty="0">
                  <a:solidFill>
                    <a:schemeClr val="tx1"/>
                  </a:solidFill>
                </a:endParaRPr>
              </a:p>
              <a:p>
                <a:pPr marL="342900" indent="-342900">
                  <a:buAutoNum type="arabicParenBoth" startAt="2"/>
                </a:pPr>
                <a:r>
                  <a:rPr lang="en-US" sz="1600" b="1" dirty="0">
                    <a:solidFill>
                      <a:schemeClr val="tx1"/>
                    </a:solidFill>
                  </a:rPr>
                  <a:t>loop</a:t>
                </a:r>
              </a:p>
              <a:p>
                <a:pPr marL="342900" indent="-342900">
                  <a:buAutoNum type="arabicParenBoth" startAt="2"/>
                </a:pPr>
                <a:r>
                  <a:rPr lang="en-US" sz="1600" dirty="0">
                    <a:solidFill>
                      <a:schemeClr val="tx1"/>
                    </a:solidFill>
                  </a:rPr>
                  <a:t>    </a:t>
                </a:r>
                <a:r>
                  <a:rPr lang="en-US" sz="1600" b="1" dirty="0" err="1">
                    <a:solidFill>
                      <a:schemeClr val="tx1"/>
                    </a:solidFill>
                  </a:rPr>
                  <a:t>forall</a:t>
                </a:r>
                <a:r>
                  <a:rPr lang="en-US" sz="1600" dirty="0">
                    <a:solidFill>
                      <a:schemeClr val="tx1"/>
                    </a:solidFill>
                  </a:rPr>
                  <a:t> vertices </a:t>
                </a:r>
                <a14:m>
                  <m:oMath xmlns:m="http://schemas.openxmlformats.org/officeDocument/2006/math">
                    <m:r>
                      <a:rPr lang="en-US" sz="1600" b="0" i="1" dirty="0" smtClean="0">
                        <a:solidFill>
                          <a:schemeClr val="tx1"/>
                        </a:solidFill>
                        <a:latin typeface="Cambria Math" panose="02040503050406030204" pitchFamily="18" charset="0"/>
                      </a:rPr>
                      <m:t>𝑖</m:t>
                    </m:r>
                  </m:oMath>
                </a14:m>
                <a:r>
                  <a:rPr lang="en-US" sz="1600" dirty="0">
                    <a:solidFill>
                      <a:schemeClr val="tx1"/>
                    </a:solidFill>
                  </a:rPr>
                  <a:t> </a:t>
                </a:r>
                <a:r>
                  <a:rPr lang="en-US" sz="1600" b="1" dirty="0">
                    <a:solidFill>
                      <a:schemeClr val="tx1"/>
                    </a:solidFill>
                  </a:rPr>
                  <a:t>do</a:t>
                </a:r>
                <a:r>
                  <a:rPr lang="en-US" sz="1600" dirty="0">
                    <a:solidFill>
                      <a:schemeClr val="tx1"/>
                    </a:solidFill>
                  </a:rPr>
                  <a:t> </a:t>
                </a: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err="1"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r>
                      <a:rPr lang="en-US" sz="1600"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𝑤</m:t>
                        </m:r>
                      </m:e>
                      <m:sub>
                        <m:r>
                          <a:rPr lang="en-US" altLang="zh-CN" sz="1600" i="1" dirty="0">
                            <a:solidFill>
                              <a:schemeClr val="tx1"/>
                            </a:solidFill>
                            <a:latin typeface="Cambria Math" panose="02040503050406030204" pitchFamily="18" charset="0"/>
                          </a:rPr>
                          <m:t>𝑖</m:t>
                        </m:r>
                      </m:sub>
                    </m:sSub>
                    <m:r>
                      <a:rPr lang="en-US" altLang="zh-CN" sz="1600" i="1" dirty="0" smtClean="0">
                        <a:solidFill>
                          <a:schemeClr val="tx1"/>
                        </a:solidFill>
                        <a:latin typeface="Cambria Math" panose="02040503050406030204" pitchFamily="18" charset="0"/>
                        <a:ea typeface="Cambria Math" panose="02040503050406030204" pitchFamily="18" charset="0"/>
                      </a:rPr>
                      <m:t>∙</m:t>
                    </m:r>
                    <m:sSub>
                      <m:sSubPr>
                        <m:ctrlPr>
                          <a:rPr lang="en-US" altLang="zh-CN" sz="1600" i="1" dirty="0" smtClean="0">
                            <a:solidFill>
                              <a:schemeClr val="tx1"/>
                            </a:solidFill>
                            <a:latin typeface="Cambria Math" panose="02040503050406030204" pitchFamily="18" charset="0"/>
                            <a:ea typeface="Cambria Math" panose="02040503050406030204" pitchFamily="18" charset="0"/>
                          </a:rPr>
                        </m:ctrlPr>
                      </m:sSubPr>
                      <m:e>
                        <m:r>
                          <a:rPr lang="en-US" altLang="zh-CN" sz="1600" i="1" dirty="0">
                            <a:solidFill>
                              <a:schemeClr val="tx1"/>
                            </a:solidFill>
                            <a:latin typeface="Cambria Math" panose="02040503050406030204" pitchFamily="18" charset="0"/>
                            <a:sym typeface="Wingdings" panose="05000000000000000000" pitchFamily="2" charset="2"/>
                          </a:rPr>
                          <m:t>𝑓</m:t>
                        </m:r>
                      </m:e>
                      <m:sub>
                        <m:r>
                          <a:rPr lang="en-US" altLang="zh-CN" sz="1600" i="1" dirty="0">
                            <a:solidFill>
                              <a:schemeClr val="tx1"/>
                            </a:solidFill>
                            <a:latin typeface="Cambria Math" panose="02040503050406030204" pitchFamily="18" charset="0"/>
                            <a:sym typeface="Wingdings" panose="05000000000000000000" pitchFamily="2" charset="2"/>
                          </a:rPr>
                          <m:t>𝑒𝑥𝑡</m:t>
                        </m:r>
                      </m:sub>
                    </m:sSub>
                    <m:r>
                      <a:rPr lang="en-US" sz="1600" b="0" i="1" dirty="0" smtClean="0">
                        <a:solidFill>
                          <a:schemeClr val="tx1"/>
                        </a:solidFill>
                        <a:latin typeface="Cambria Math" panose="02040503050406030204" pitchFamily="18" charset="0"/>
                        <a:sym typeface="Wingdings" panose="05000000000000000000" pitchFamily="2" charset="2"/>
                      </a:rPr>
                      <m:t> </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sym typeface="Wingdings" panose="05000000000000000000" pitchFamily="2" charset="2"/>
                      </a:rPr>
                      <m:t>)</m:t>
                    </m:r>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dampVelocities</a:t>
                </a:r>
                <a:r>
                  <a:rPr lang="en-US" sz="1600" dirty="0">
                    <a:solidFill>
                      <a:schemeClr val="tx1"/>
                    </a:solidFill>
                    <a:sym typeface="Wingdings" panose="05000000000000000000" pitchFamily="2" charset="2"/>
                  </a:rPr>
                  <a:t>(v1,…,</a:t>
                </a:r>
                <a:r>
                  <a:rPr lang="en-US" sz="1600" dirty="0" err="1">
                    <a:solidFill>
                      <a:schemeClr val="tx1"/>
                    </a:solidFill>
                    <a:sym typeface="Wingdings" panose="05000000000000000000" pitchFamily="2" charset="2"/>
                  </a:rPr>
                  <a:t>vn</a:t>
                </a:r>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b="1" dirty="0">
                    <a:solidFill>
                      <a:schemeClr val="tx1"/>
                    </a:solidFill>
                    <a:sym typeface="Wingdings" panose="05000000000000000000" pitchFamily="2" charset="2"/>
                  </a:rPr>
                  <a:t> </a:t>
                </a:r>
                <a:r>
                  <a:rPr lang="en-US" sz="1600" dirty="0">
                    <a:solidFill>
                      <a:schemeClr val="tx1"/>
                    </a:solidFill>
                    <a:sym typeface="Wingdings" panose="05000000000000000000" pitchFamily="2" charset="2"/>
                  </a:rPr>
                  <a:t>vertices </a:t>
                </a:r>
                <a14:m>
                  <m:oMath xmlns:m="http://schemas.openxmlformats.org/officeDocument/2006/math">
                    <m:r>
                      <a:rPr lang="en-US" altLang="zh-CN" sz="1600" i="1" dirty="0">
                        <a:solidFill>
                          <a:schemeClr val="tx1"/>
                        </a:solidFill>
                        <a:latin typeface="Cambria Math" panose="02040503050406030204" pitchFamily="18" charset="0"/>
                      </a:rPr>
                      <m:t>𝑖</m:t>
                    </m:r>
                  </m:oMath>
                </a14:m>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do</a:t>
                </a: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err="1" smtClean="0">
                        <a:solidFill>
                          <a:schemeClr val="tx1"/>
                        </a:solidFill>
                        <a:latin typeface="Cambria Math" panose="02040503050406030204" pitchFamily="18" charset="0"/>
                        <a:sym typeface="Wingdings" panose="05000000000000000000" pitchFamily="2" charset="2"/>
                      </a:rPr>
                      <m:t>+</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dirty="0">
                    <a:solidFill>
                      <a:schemeClr val="tx1"/>
                    </a:solidFill>
                    <a:sym typeface="Wingdings" panose="05000000000000000000" pitchFamily="2" charset="2"/>
                  </a:rPr>
                  <a:t> vertices </a:t>
                </a:r>
                <a14:m>
                  <m:oMath xmlns:m="http://schemas.openxmlformats.org/officeDocument/2006/math">
                    <m:r>
                      <a:rPr lang="en-US" altLang="zh-CN" sz="1600" i="1" dirty="0">
                        <a:solidFill>
                          <a:schemeClr val="tx1"/>
                        </a:solidFill>
                        <a:latin typeface="Cambria Math" panose="02040503050406030204" pitchFamily="18" charset="0"/>
                      </a:rPr>
                      <m:t>𝑖</m:t>
                    </m:r>
                  </m:oMath>
                </a14:m>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do</a:t>
                </a: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generateCollisionConstraints</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zh-CN" alt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loop</a:t>
                </a: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solverIterations</a:t>
                </a: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times</a:t>
                </a:r>
              </a:p>
              <a:p>
                <a:pPr marL="342900" indent="-342900">
                  <a:buAutoNum type="arabicParenBoth" startAt="2"/>
                </a:pP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projectConstraints</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𝐶</m:t>
                        </m:r>
                      </m:e>
                      <m:sub>
                        <m:r>
                          <a:rPr lang="en-US" altLang="zh-CN" sz="1600" i="1" dirty="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𝐶</m:t>
                        </m:r>
                      </m:e>
                      <m:sub>
                        <m:r>
                          <a:rPr lang="en-US" altLang="zh-CN" sz="1600" b="0" i="1" dirty="0" smtClean="0">
                            <a:solidFill>
                              <a:schemeClr val="tx1"/>
                            </a:solidFill>
                            <a:latin typeface="Cambria Math" panose="02040503050406030204" pitchFamily="18" charset="0"/>
                            <a:sym typeface="Wingdings" panose="05000000000000000000" pitchFamily="2" charset="2"/>
                          </a:rPr>
                          <m:t>𝑚</m:t>
                        </m:r>
                      </m:sub>
                    </m:sSub>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𝑝</m:t>
                        </m:r>
                      </m:e>
                      <m:sub>
                        <m:r>
                          <a:rPr lang="en-US" altLang="zh-CN" sz="1600" b="0" i="1" dirty="0" smtClean="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𝑛</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endloop</a:t>
                </a:r>
                <a:endParaRPr lang="en-US" sz="1600" b="1"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dirty="0">
                    <a:solidFill>
                      <a:schemeClr val="tx1"/>
                    </a:solidFill>
                    <a:sym typeface="Wingdings" panose="05000000000000000000" pitchFamily="2" charset="2"/>
                  </a:rPr>
                  <a:t> vertices </a:t>
                </a:r>
                <a14:m>
                  <m:oMath xmlns:m="http://schemas.openxmlformats.org/officeDocument/2006/math">
                    <m:r>
                      <a:rPr lang="en-US" sz="1600" i="1" dirty="0" smtClean="0">
                        <a:solidFill>
                          <a:schemeClr val="tx1"/>
                        </a:solidFill>
                        <a:latin typeface="Cambria Math" panose="02040503050406030204" pitchFamily="18" charset="0"/>
                        <a:sym typeface="Wingdings" panose="05000000000000000000" pitchFamily="2" charset="2"/>
                      </a:rPr>
                      <m:t>𝑖</m:t>
                    </m:r>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altLang="zh-CN" sz="1600" i="1" dirty="0" smtClean="0">
                        <a:solidFill>
                          <a:schemeClr val="tx1"/>
                        </a:solidFill>
                        <a:latin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sym typeface="Wingdings" panose="05000000000000000000" pitchFamily="2" charset="2"/>
                      </a:rPr>
                      <m:t>𝑡</m:t>
                    </m:r>
                  </m:oMath>
                </a14:m>
                <a:endParaRPr lang="en-US" altLang="zh-CN"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𝑥</m:t>
                        </m:r>
                      </m:e>
                      <m:sub>
                        <m:r>
                          <a:rPr lang="en-US" altLang="zh-CN" sz="1600" b="0" i="1" dirty="0" smtClean="0">
                            <a:solidFill>
                              <a:schemeClr val="tx1"/>
                            </a:solidFill>
                            <a:latin typeface="Cambria Math" panose="02040503050406030204" pitchFamily="18" charset="0"/>
                            <a:sym typeface="Wingdings" panose="05000000000000000000" pitchFamily="2" charset="2"/>
                          </a:rPr>
                          <m:t>𝑖</m:t>
                        </m:r>
                      </m:sub>
                    </m:sSub>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endfor</a:t>
                </a:r>
                <a:endParaRPr lang="en-US" sz="1600" b="1"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altLang="zh-CN" sz="1600" dirty="0" err="1">
                    <a:solidFill>
                      <a:schemeClr val="tx1"/>
                    </a:solidFill>
                    <a:sym typeface="Wingdings" panose="05000000000000000000" pitchFamily="2" charset="2"/>
                  </a:rPr>
                  <a:t>v</a:t>
                </a:r>
                <a:r>
                  <a:rPr lang="en-US" sz="1600" dirty="0" err="1">
                    <a:solidFill>
                      <a:schemeClr val="tx1"/>
                    </a:solidFill>
                    <a:sym typeface="Wingdings" panose="05000000000000000000" pitchFamily="2" charset="2"/>
                  </a:rPr>
                  <a:t>elocityUpdate</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b="0" i="1" dirty="0" smtClean="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b="0" i="1" dirty="0" smtClean="0">
                            <a:solidFill>
                              <a:schemeClr val="tx1"/>
                            </a:solidFill>
                            <a:latin typeface="Cambria Math" panose="02040503050406030204" pitchFamily="18" charset="0"/>
                            <a:sym typeface="Wingdings" panose="05000000000000000000" pitchFamily="2" charset="2"/>
                          </a:rPr>
                          <m:t>𝑛</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endloop</a:t>
                </a:r>
                <a:endParaRPr lang="en-CN" sz="1600" b="1" dirty="0">
                  <a:solidFill>
                    <a:schemeClr val="tx1"/>
                  </a:solidFill>
                </a:endParaRPr>
              </a:p>
            </p:txBody>
          </p:sp>
        </mc:Choice>
        <mc:Fallback xmlns="">
          <p:sp>
            <p:nvSpPr>
              <p:cNvPr id="7" name="Rectangle 44">
                <a:extLst>
                  <a:ext uri="{FF2B5EF4-FFF2-40B4-BE49-F238E27FC236}">
                    <a16:creationId xmlns:a16="http://schemas.microsoft.com/office/drawing/2014/main" id="{8C8F2B83-D7A3-4792-B871-CCBA52BFF232}"/>
                  </a:ext>
                </a:extLst>
              </p:cNvPr>
              <p:cNvSpPr>
                <a:spLocks noRot="1" noChangeAspect="1" noMove="1" noResize="1" noEditPoints="1" noAdjustHandles="1" noChangeArrowheads="1" noChangeShapeType="1" noTextEdit="1"/>
              </p:cNvSpPr>
              <p:nvPr/>
            </p:nvSpPr>
            <p:spPr>
              <a:xfrm>
                <a:off x="695790" y="2422173"/>
                <a:ext cx="6018093" cy="4352303"/>
              </a:xfrm>
              <a:prstGeom prst="rect">
                <a:avLst/>
              </a:prstGeom>
              <a:blipFill>
                <a:blip r:embed="rId3"/>
                <a:stretch>
                  <a:fillRect l="-405" t="-700" b="-700"/>
                </a:stretch>
              </a:blipFill>
              <a:ln>
                <a:noFill/>
              </a:ln>
            </p:spPr>
            <p:txBody>
              <a:bodyPr/>
              <a:lstStyle/>
              <a:p>
                <a:r>
                  <a:rPr lang="zh-CN" altLang="en-US">
                    <a:noFill/>
                  </a:rPr>
                  <a:t> </a:t>
                </a:r>
              </a:p>
            </p:txBody>
          </p:sp>
        </mc:Fallback>
      </mc:AlternateContent>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5117169-BF87-457C-AD55-2083A6C04938}"/>
                  </a:ext>
                </a:extLst>
              </p:cNvPr>
              <p:cNvSpPr/>
              <p:nvPr/>
            </p:nvSpPr>
            <p:spPr>
              <a:xfrm>
                <a:off x="643038" y="1413962"/>
                <a:ext cx="11208966" cy="947632"/>
              </a:xfrm>
              <a:prstGeom prst="rect">
                <a:avLst/>
              </a:prstGeom>
            </p:spPr>
            <p:txBody>
              <a:bodyPr wrap="square">
                <a:spAutoFit/>
              </a:bodyPr>
              <a:lstStyle/>
              <a:p>
                <a:pPr lvl="0" defTabSz="914400" eaLnBrk="0" fontAlgn="base" hangingPunct="0">
                  <a:lnSpc>
                    <a:spcPct val="125000"/>
                  </a:lnSpc>
                  <a:spcBef>
                    <a:spcPct val="0"/>
                  </a:spcBef>
                  <a:spcAft>
                    <a:spcPct val="0"/>
                  </a:spcAft>
                </a:pPr>
                <a:r>
                  <a:rPr lang="zh-CN" altLang="zh-CN" sz="1400" dirty="0">
                    <a:latin typeface="+mn-ea"/>
                  </a:rPr>
                  <a:t>在PBD算法中，运动的物</a:t>
                </a:r>
                <a:r>
                  <a:rPr lang="zh-CN" altLang="en-US" sz="1400" dirty="0">
                    <a:latin typeface="+mn-ea"/>
                  </a:rPr>
                  <a:t>体</a:t>
                </a:r>
                <a:r>
                  <a:rPr lang="zh-CN" altLang="zh-CN" sz="1400" dirty="0">
                    <a:latin typeface="+mn-ea"/>
                  </a:rPr>
                  <a:t>由</a:t>
                </a:r>
                <a14:m>
                  <m:oMath xmlns:m="http://schemas.openxmlformats.org/officeDocument/2006/math">
                    <m:r>
                      <a:rPr lang="zh-CN" altLang="zh-CN" sz="1400" i="1" dirty="0" smtClean="0">
                        <a:latin typeface="Cambria Math" panose="02040503050406030204" pitchFamily="18" charset="0"/>
                      </a:rPr>
                      <m:t>𝑁</m:t>
                    </m:r>
                  </m:oMath>
                </a14:m>
                <a:r>
                  <a:rPr lang="zh-CN" altLang="zh-CN" sz="1400" dirty="0">
                    <a:latin typeface="+mn-ea"/>
                  </a:rPr>
                  <a:t>个顶点和</a:t>
                </a:r>
                <a14:m>
                  <m:oMath xmlns:m="http://schemas.openxmlformats.org/officeDocument/2006/math">
                    <m:r>
                      <a:rPr lang="zh-CN" altLang="zh-CN" sz="1400" i="1" dirty="0" smtClean="0">
                        <a:latin typeface="Cambria Math" panose="02040503050406030204" pitchFamily="18" charset="0"/>
                      </a:rPr>
                      <m:t>𝑀</m:t>
                    </m:r>
                  </m:oMath>
                </a14:m>
                <a:r>
                  <a:rPr lang="zh-CN" altLang="zh-CN" sz="1400" dirty="0">
                    <a:latin typeface="+mn-ea"/>
                  </a:rPr>
                  <a:t>个约束组成。顶点</a:t>
                </a:r>
                <a14:m>
                  <m:oMath xmlns:m="http://schemas.openxmlformats.org/officeDocument/2006/math">
                    <m:r>
                      <a:rPr lang="en-US" altLang="zh-CN" sz="1400" i="1" dirty="0" smtClean="0">
                        <a:latin typeface="Cambria Math" panose="02040503050406030204" pitchFamily="18" charset="0"/>
                      </a:rPr>
                      <m:t>𝑖</m:t>
                    </m:r>
                    <m:r>
                      <a:rPr lang="zh-CN" altLang="zh-CN" sz="1400" i="1" dirty="0" smtClean="0">
                        <a:latin typeface="Cambria Math" panose="02040503050406030204" pitchFamily="18" charset="0"/>
                      </a:rPr>
                      <m:t>∈[1,…,</m:t>
                    </m:r>
                    <m:r>
                      <a:rPr lang="zh-CN" altLang="zh-CN" sz="1400" i="1" dirty="0" smtClean="0">
                        <a:latin typeface="Cambria Math" panose="02040503050406030204" pitchFamily="18" charset="0"/>
                      </a:rPr>
                      <m:t>𝑁</m:t>
                    </m:r>
                    <m:r>
                      <a:rPr lang="zh-CN" altLang="zh-CN" sz="1400" i="1" dirty="0" smtClean="0">
                        <a:latin typeface="Cambria Math" panose="02040503050406030204" pitchFamily="18" charset="0"/>
                      </a:rPr>
                      <m:t>]</m:t>
                    </m:r>
                  </m:oMath>
                </a14:m>
                <a:r>
                  <a:rPr lang="zh-CN" altLang="zh-CN" sz="1400" dirty="0">
                    <a:latin typeface="+mn-ea"/>
                  </a:rPr>
                  <a:t>的质量为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𝑚</m:t>
                        </m:r>
                      </m:e>
                      <m:sub>
                        <m:r>
                          <a:rPr lang="en-US" altLang="zh-CN" sz="1400" b="0" i="1" dirty="0" smtClean="0">
                            <a:latin typeface="Cambria Math" panose="02040503050406030204" pitchFamily="18" charset="0"/>
                          </a:rPr>
                          <m:t>𝑖</m:t>
                        </m:r>
                      </m:sub>
                    </m:sSub>
                  </m:oMath>
                </a14:m>
                <a:r>
                  <a:rPr lang="zh-CN" altLang="en-US" sz="1400" dirty="0">
                    <a:latin typeface="+mn-ea"/>
                  </a:rPr>
                  <a:t>，</a:t>
                </a:r>
                <a:r>
                  <a:rPr lang="zh-CN" altLang="zh-CN" sz="1400" dirty="0">
                    <a:latin typeface="+mn-ea"/>
                  </a:rPr>
                  <a:t>位置为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latin typeface="+mn-ea"/>
                  </a:rPr>
                  <a:t>，</a:t>
                </a:r>
                <a:r>
                  <a:rPr lang="zh-CN" altLang="zh-CN" sz="1400" dirty="0">
                    <a:latin typeface="+mn-ea"/>
                  </a:rPr>
                  <a:t>速度为</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𝑖</m:t>
                        </m:r>
                      </m:sub>
                    </m:sSub>
                  </m:oMath>
                </a14:m>
                <a:r>
                  <a:rPr lang="zh-CN" altLang="en-US" sz="1400" dirty="0">
                    <a:latin typeface="+mn-ea"/>
                  </a:rPr>
                  <a:t>，</a:t>
                </a:r>
                <a:r>
                  <a:rPr lang="zh-CN" altLang="zh-CN" sz="1400" dirty="0">
                    <a:latin typeface="+mn-ea"/>
                  </a:rPr>
                  <a:t>每个约束有</a:t>
                </a:r>
                <a:r>
                  <a:rPr lang="zh-CN" altLang="en-US" sz="1400" dirty="0">
                    <a:latin typeface="+mn-ea"/>
                  </a:rPr>
                  <a:t>以下</a:t>
                </a:r>
                <a:r>
                  <a:rPr lang="zh-CN" altLang="zh-CN" sz="1400" dirty="0">
                    <a:latin typeface="+mn-ea"/>
                  </a:rPr>
                  <a:t>性质</a:t>
                </a:r>
                <a:r>
                  <a:rPr lang="zh-CN" altLang="en-US" sz="1400" dirty="0">
                    <a:latin typeface="+mn-ea"/>
                  </a:rPr>
                  <a:t>：</a:t>
                </a:r>
                <a:endParaRPr lang="zh-CN" altLang="zh-CN" sz="1400" dirty="0">
                  <a:latin typeface="+mn-ea"/>
                </a:endParaRPr>
              </a:p>
              <a:p>
                <a:pPr lvl="0" defTabSz="914400" eaLnBrk="0" fontAlgn="base" hangingPunct="0">
                  <a:lnSpc>
                    <a:spcPct val="125000"/>
                  </a:lnSpc>
                  <a:spcBef>
                    <a:spcPct val="0"/>
                  </a:spcBef>
                  <a:spcAft>
                    <a:spcPct val="0"/>
                  </a:spcAft>
                </a:pPr>
                <a:r>
                  <a:rPr lang="zh-CN" altLang="en-US" sz="1400" dirty="0">
                    <a:latin typeface="+mn-ea"/>
                  </a:rPr>
                  <a:t>（</a:t>
                </a:r>
                <a:r>
                  <a:rPr lang="en-US" altLang="zh-CN" sz="1400" dirty="0">
                    <a:latin typeface="+mn-ea"/>
                  </a:rPr>
                  <a:t>1</a:t>
                </a:r>
                <a:r>
                  <a:rPr lang="zh-CN" altLang="en-US" sz="1400" dirty="0">
                    <a:latin typeface="+mn-ea"/>
                  </a:rPr>
                  <a:t>）</a:t>
                </a:r>
                <a:r>
                  <a:rPr lang="zh-CN" altLang="zh-CN" sz="1400" dirty="0">
                    <a:latin typeface="+mn-ea"/>
                  </a:rPr>
                  <a:t>约束的基数为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𝑗</m:t>
                        </m:r>
                      </m:sub>
                    </m:sSub>
                  </m:oMath>
                </a14:m>
                <a:r>
                  <a:rPr lang="zh-CN" altLang="en-US" sz="1400" dirty="0">
                    <a:latin typeface="+mn-ea"/>
                  </a:rPr>
                  <a:t>，</a:t>
                </a:r>
                <a:r>
                  <a:rPr lang="zh-CN" altLang="zh-CN" sz="1400" dirty="0">
                    <a:latin typeface="+mn-ea"/>
                  </a:rPr>
                  <a:t>即第</a:t>
                </a:r>
                <a14:m>
                  <m:oMath xmlns:m="http://schemas.openxmlformats.org/officeDocument/2006/math">
                    <m:r>
                      <a:rPr lang="zh-CN" altLang="zh-CN" sz="1400" i="1" dirty="0" smtClean="0">
                        <a:latin typeface="Cambria Math" panose="02040503050406030204" pitchFamily="18" charset="0"/>
                      </a:rPr>
                      <m:t>𝑗</m:t>
                    </m:r>
                  </m:oMath>
                </a14:m>
                <a:r>
                  <a:rPr lang="zh-CN" altLang="zh-CN" sz="1400" dirty="0">
                    <a:latin typeface="+mn-ea"/>
                  </a:rPr>
                  <a:t>个约束所影响的顶点数目为</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𝑛</m:t>
                        </m:r>
                      </m:e>
                      <m:sub>
                        <m:r>
                          <a:rPr lang="en-US" altLang="zh-CN" sz="1400" i="1" dirty="0">
                            <a:latin typeface="Cambria Math" panose="02040503050406030204" pitchFamily="18" charset="0"/>
                          </a:rPr>
                          <m:t>𝑗</m:t>
                        </m:r>
                      </m:sub>
                    </m:sSub>
                  </m:oMath>
                </a14:m>
                <a:r>
                  <a:rPr lang="zh-CN" altLang="zh-CN" sz="1400" dirty="0">
                    <a:latin typeface="+mn-ea"/>
                  </a:rPr>
                  <a:t>个</a:t>
                </a:r>
                <a:r>
                  <a:rPr lang="zh-CN" altLang="en-US" sz="1400" dirty="0">
                    <a:latin typeface="+mn-ea"/>
                  </a:rPr>
                  <a:t>（</a:t>
                </a:r>
                <a:r>
                  <a:rPr lang="en-US" altLang="zh-CN" sz="1400" dirty="0">
                    <a:latin typeface="+mn-ea"/>
                  </a:rPr>
                  <a:t>2</a:t>
                </a:r>
                <a:r>
                  <a:rPr lang="zh-CN" altLang="en-US" sz="1400" dirty="0">
                    <a:latin typeface="+mn-ea"/>
                  </a:rPr>
                  <a:t>）</a:t>
                </a:r>
                <a:r>
                  <a:rPr lang="zh-CN" altLang="zh-CN" sz="1400" dirty="0">
                    <a:latin typeface="+mn-ea"/>
                  </a:rPr>
                  <a:t>约束函数</a:t>
                </a:r>
                <a14:m>
                  <m:oMath xmlns:m="http://schemas.openxmlformats.org/officeDocument/2006/math">
                    <m:r>
                      <a:rPr lang="zh-CN" altLang="zh-CN" sz="1400" i="1" dirty="0" smtClean="0">
                        <a:latin typeface="Cambria Math" panose="02040503050406030204" pitchFamily="18" charset="0"/>
                      </a:rPr>
                      <m:t>𝐶𝑗</m:t>
                    </m:r>
                    <m:r>
                      <a:rPr lang="zh-CN" altLang="zh-CN" sz="1400" i="1" dirty="0" smtClean="0">
                        <a:latin typeface="Cambria Math" panose="02040503050406030204" pitchFamily="18" charset="0"/>
                      </a:rPr>
                      <m:t>:</m:t>
                    </m:r>
                    <m:sSup>
                      <m:sSupPr>
                        <m:ctrlPr>
                          <a:rPr lang="zh-CN" altLang="en-US" sz="1400" i="1" dirty="0" smtClean="0">
                            <a:latin typeface="Cambria Math" panose="02040503050406030204" pitchFamily="18" charset="0"/>
                          </a:rPr>
                        </m:ctrlPr>
                      </m:sSupPr>
                      <m:e>
                        <m:r>
                          <a:rPr lang="zh-CN" altLang="zh-CN" sz="1400" i="1" dirty="0">
                            <a:latin typeface="Cambria Math" panose="02040503050406030204" pitchFamily="18" charset="0"/>
                          </a:rPr>
                          <m:t>𝑅</m:t>
                        </m:r>
                      </m:e>
                      <m:sup>
                        <m:r>
                          <a:rPr lang="zh-CN" altLang="zh-CN" sz="1400" i="1" dirty="0">
                            <a:latin typeface="Cambria Math" panose="02040503050406030204" pitchFamily="18" charset="0"/>
                          </a:rPr>
                          <m:t>3</m:t>
                        </m:r>
                        <m:r>
                          <a:rPr lang="zh-CN" altLang="zh-CN" sz="1400" i="1" dirty="0">
                            <a:latin typeface="Cambria Math" panose="02040503050406030204" pitchFamily="18" charset="0"/>
                          </a:rPr>
                          <m:t>𝑛𝑗</m:t>
                        </m:r>
                      </m:sup>
                    </m:sSup>
                    <m:r>
                      <a:rPr lang="zh-CN" altLang="zh-CN" sz="1400" i="1" dirty="0">
                        <a:latin typeface="Cambria Math" panose="02040503050406030204" pitchFamily="18" charset="0"/>
                      </a:rPr>
                      <m:t>→</m:t>
                    </m:r>
                    <m:r>
                      <a:rPr lang="zh-CN" altLang="zh-CN" sz="1400" i="1" dirty="0" smtClean="0">
                        <a:latin typeface="Cambria Math" panose="02040503050406030204" pitchFamily="18" charset="0"/>
                      </a:rPr>
                      <m:t>𝑅</m:t>
                    </m:r>
                  </m:oMath>
                </a14:m>
                <a:r>
                  <a:rPr lang="zh-CN" altLang="en-US" sz="1400" dirty="0">
                    <a:latin typeface="+mn-ea"/>
                  </a:rPr>
                  <a:t>（</a:t>
                </a:r>
                <a:r>
                  <a:rPr lang="en-US" altLang="zh-CN" sz="1400" dirty="0">
                    <a:latin typeface="+mn-ea"/>
                  </a:rPr>
                  <a:t>3</a:t>
                </a:r>
                <a:r>
                  <a:rPr lang="zh-CN" altLang="en-US" sz="1400" dirty="0">
                    <a:latin typeface="+mn-ea"/>
                  </a:rPr>
                  <a:t>）</a:t>
                </a:r>
                <a:r>
                  <a:rPr lang="zh-CN" altLang="zh-CN" sz="1400" dirty="0">
                    <a:latin typeface="+mn-ea"/>
                  </a:rPr>
                  <a:t>受约束影响的顶点索引值集合</a:t>
                </a:r>
                <a14:m>
                  <m:oMath xmlns:m="http://schemas.openxmlformats.org/officeDocument/2006/math">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𝑖</m:t>
                            </m:r>
                          </m:e>
                          <m:sub>
                            <m:r>
                              <a:rPr lang="en-US" altLang="zh-CN" sz="1400" b="0" i="1" dirty="0" smtClean="0">
                                <a:latin typeface="Cambria Math" panose="02040503050406030204" pitchFamily="18" charset="0"/>
                              </a:rPr>
                              <m:t>1</m:t>
                            </m:r>
                          </m:sub>
                        </m:sSub>
                        <m:r>
                          <a:rPr lang="zh-CN" altLang="zh-CN" sz="1400" i="1" dirty="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𝑖</m:t>
                            </m:r>
                          </m:e>
                          <m:sub>
                            <m:r>
                              <a:rPr lang="en-US" altLang="zh-CN" sz="1400" b="0" i="1" dirty="0" smtClean="0">
                                <a:latin typeface="Cambria Math" panose="02040503050406030204" pitchFamily="18" charset="0"/>
                              </a:rPr>
                              <m:t>𝑛𝑗</m:t>
                            </m:r>
                          </m:sub>
                        </m:sSub>
                      </m:e>
                    </m:d>
                    <m:r>
                      <a:rPr lang="zh-CN" altLang="zh-CN" sz="1400" i="1" dirty="0" smtClean="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𝑖</m:t>
                        </m:r>
                      </m:e>
                      <m:sub>
                        <m:r>
                          <a:rPr lang="en-US" altLang="zh-CN" sz="1400" b="0" i="1" dirty="0" smtClean="0">
                            <a:latin typeface="Cambria Math" panose="02040503050406030204" pitchFamily="18" charset="0"/>
                          </a:rPr>
                          <m:t>𝑘</m:t>
                        </m:r>
                      </m:sub>
                    </m:sSub>
                    <m:r>
                      <a:rPr lang="zh-CN" altLang="zh-CN" sz="1400" i="1" dirty="0" smtClean="0">
                        <a:latin typeface="Cambria Math" panose="02040503050406030204" pitchFamily="18" charset="0"/>
                      </a:rPr>
                      <m:t>∈[1,…,</m:t>
                    </m:r>
                    <m:r>
                      <a:rPr lang="zh-CN" altLang="zh-CN" sz="1400" i="1" dirty="0" smtClean="0">
                        <a:latin typeface="Cambria Math" panose="02040503050406030204" pitchFamily="18" charset="0"/>
                      </a:rPr>
                      <m:t>𝑁</m:t>
                    </m:r>
                    <m:r>
                      <a:rPr lang="zh-CN" altLang="zh-CN" sz="1400" i="1" dirty="0" smtClean="0">
                        <a:latin typeface="Cambria Math" panose="02040503050406030204" pitchFamily="18" charset="0"/>
                      </a:rPr>
                      <m:t>] </m:t>
                    </m:r>
                  </m:oMath>
                </a14:m>
                <a:r>
                  <a:rPr lang="zh-CN" altLang="en-US" sz="1400" dirty="0">
                    <a:latin typeface="+mn-ea"/>
                  </a:rPr>
                  <a:t>（</a:t>
                </a:r>
                <a:r>
                  <a:rPr lang="en-US" altLang="zh-CN" sz="1400" dirty="0">
                    <a:latin typeface="+mn-ea"/>
                  </a:rPr>
                  <a:t>4</a:t>
                </a:r>
                <a:r>
                  <a:rPr lang="zh-CN" altLang="en-US" sz="1400" dirty="0">
                    <a:latin typeface="+mn-ea"/>
                  </a:rPr>
                  <a:t>）</a:t>
                </a:r>
                <a:r>
                  <a:rPr lang="zh-CN" altLang="zh-CN" sz="1400" dirty="0">
                    <a:latin typeface="+mn-ea"/>
                  </a:rPr>
                  <a:t>每个约束都有对应的刚性参数</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𝑘</m:t>
                        </m:r>
                      </m:e>
                      <m:sub>
                        <m:r>
                          <a:rPr lang="en-US" altLang="zh-CN" sz="1400" b="0" i="1" dirty="0" smtClean="0">
                            <a:latin typeface="Cambria Math" panose="02040503050406030204" pitchFamily="18" charset="0"/>
                          </a:rPr>
                          <m:t>𝑗</m:t>
                        </m:r>
                      </m:sub>
                    </m:sSub>
                    <m:r>
                      <a:rPr lang="zh-CN" altLang="zh-CN" sz="1400" i="1" dirty="0" smtClean="0">
                        <a:latin typeface="Cambria Math" panose="02040503050406030204" pitchFamily="18" charset="0"/>
                      </a:rPr>
                      <m:t>∈[0,1]</m:t>
                    </m:r>
                  </m:oMath>
                </a14:m>
                <a:endParaRPr lang="zh-CN" altLang="zh-CN" sz="1400" dirty="0">
                  <a:latin typeface="+mn-ea"/>
                </a:endParaRPr>
              </a:p>
            </p:txBody>
          </p:sp>
        </mc:Choice>
        <mc:Fallback xmlns="">
          <p:sp>
            <p:nvSpPr>
              <p:cNvPr id="9" name="矩形 8">
                <a:extLst>
                  <a:ext uri="{FF2B5EF4-FFF2-40B4-BE49-F238E27FC236}">
                    <a16:creationId xmlns:a16="http://schemas.microsoft.com/office/drawing/2014/main" id="{25117169-BF87-457C-AD55-2083A6C04938}"/>
                  </a:ext>
                </a:extLst>
              </p:cNvPr>
              <p:cNvSpPr>
                <a:spLocks noRot="1" noChangeAspect="1" noMove="1" noResize="1" noEditPoints="1" noAdjustHandles="1" noChangeArrowheads="1" noChangeShapeType="1" noTextEdit="1"/>
              </p:cNvSpPr>
              <p:nvPr/>
            </p:nvSpPr>
            <p:spPr>
              <a:xfrm>
                <a:off x="643038" y="1413962"/>
                <a:ext cx="11208966" cy="947632"/>
              </a:xfrm>
              <a:prstGeom prst="rect">
                <a:avLst/>
              </a:prstGeom>
              <a:blipFill>
                <a:blip r:embed="rId4"/>
                <a:stretch>
                  <a:fillRect l="-163" b="-387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BDAD9BB-2F35-45B6-A921-2E4EEA0C9809}"/>
              </a:ext>
            </a:extLst>
          </p:cNvPr>
          <p:cNvSpPr/>
          <p:nvPr/>
        </p:nvSpPr>
        <p:spPr>
          <a:xfrm>
            <a:off x="7303477" y="2744026"/>
            <a:ext cx="3595856" cy="307777"/>
          </a:xfrm>
          <a:prstGeom prst="rect">
            <a:avLst/>
          </a:prstGeom>
        </p:spPr>
        <p:txBody>
          <a:bodyPr wrap="none">
            <a:spAutoFit/>
          </a:bodyPr>
          <a:lstStyle/>
          <a:p>
            <a:r>
              <a:rPr lang="zh-CN" altLang="zh-CN" sz="1400" dirty="0">
                <a:latin typeface="Lato" panose="020F0502020204030203" pitchFamily="34" charset="0"/>
              </a:rPr>
              <a:t>对顶点的位置、速度和质量倒数进行初始化</a:t>
            </a:r>
            <a:endParaRPr lang="zh-CN" altLang="en-US" sz="1400" dirty="0"/>
          </a:p>
        </p:txBody>
      </p:sp>
      <p:sp>
        <p:nvSpPr>
          <p:cNvPr id="11" name="矩形 10">
            <a:extLst>
              <a:ext uri="{FF2B5EF4-FFF2-40B4-BE49-F238E27FC236}">
                <a16:creationId xmlns:a16="http://schemas.microsoft.com/office/drawing/2014/main" id="{95D02E87-7BCD-4BC7-AC47-CE4D8F981472}"/>
              </a:ext>
            </a:extLst>
          </p:cNvPr>
          <p:cNvSpPr/>
          <p:nvPr/>
        </p:nvSpPr>
        <p:spPr>
          <a:xfrm>
            <a:off x="7303477" y="3731368"/>
            <a:ext cx="4451838" cy="307777"/>
          </a:xfrm>
          <a:prstGeom prst="rect">
            <a:avLst/>
          </a:prstGeom>
        </p:spPr>
        <p:txBody>
          <a:bodyPr wrap="square">
            <a:spAutoFit/>
          </a:bodyPr>
          <a:lstStyle/>
          <a:p>
            <a:r>
              <a:rPr lang="zh-CN" altLang="en-US" sz="1400" dirty="0">
                <a:latin typeface="Lato" panose="020F0502020204030203" pitchFamily="34" charset="0"/>
              </a:rPr>
              <a:t>添加阻尼的作用，模拟物体在运动时的速度衰减</a:t>
            </a:r>
            <a:endParaRPr lang="zh-CN" altLang="en-US" sz="1400" dirty="0"/>
          </a:p>
        </p:txBody>
      </p:sp>
      <p:sp>
        <p:nvSpPr>
          <p:cNvPr id="12" name="矩形 11">
            <a:extLst>
              <a:ext uri="{FF2B5EF4-FFF2-40B4-BE49-F238E27FC236}">
                <a16:creationId xmlns:a16="http://schemas.microsoft.com/office/drawing/2014/main" id="{B92B9391-4701-48BA-8917-46E40D1FA0A1}"/>
              </a:ext>
            </a:extLst>
          </p:cNvPr>
          <p:cNvSpPr/>
          <p:nvPr/>
        </p:nvSpPr>
        <p:spPr>
          <a:xfrm>
            <a:off x="7372228" y="6134922"/>
            <a:ext cx="4528038" cy="307777"/>
          </a:xfrm>
          <a:prstGeom prst="rect">
            <a:avLst/>
          </a:prstGeom>
        </p:spPr>
        <p:txBody>
          <a:bodyPr wrap="square">
            <a:spAutoFit/>
          </a:bodyPr>
          <a:lstStyle/>
          <a:p>
            <a:r>
              <a:rPr lang="zh-CN" altLang="en-US" sz="1400" dirty="0">
                <a:latin typeface="Lato" panose="020F0502020204030203" pitchFamily="34" charset="0"/>
              </a:rPr>
              <a:t>根据摩擦系数</a:t>
            </a:r>
            <a:r>
              <a:rPr lang="en-US" altLang="zh-CN" sz="1400" dirty="0">
                <a:latin typeface="Lato" panose="020F0502020204030203" pitchFamily="34" charset="0"/>
              </a:rPr>
              <a:t>(friction)</a:t>
            </a:r>
            <a:r>
              <a:rPr lang="zh-CN" altLang="en-US" sz="1400" dirty="0">
                <a:latin typeface="Lato" panose="020F0502020204030203" pitchFamily="34" charset="0"/>
              </a:rPr>
              <a:t>和恢复系数</a:t>
            </a:r>
            <a:r>
              <a:rPr lang="en-US" altLang="zh-CN" sz="1400" dirty="0">
                <a:latin typeface="Lato" panose="020F0502020204030203" pitchFamily="34" charset="0"/>
              </a:rPr>
              <a:t>(restitution)</a:t>
            </a:r>
            <a:r>
              <a:rPr lang="zh-CN" altLang="en-US" sz="1400" dirty="0">
                <a:latin typeface="Lato" panose="020F0502020204030203" pitchFamily="34" charset="0"/>
              </a:rPr>
              <a:t>更新速度</a:t>
            </a:r>
            <a:endParaRPr lang="zh-CN" altLang="en-US" sz="1400" dirty="0"/>
          </a:p>
        </p:txBody>
      </p:sp>
      <p:sp>
        <p:nvSpPr>
          <p:cNvPr id="13" name="矩形 12">
            <a:extLst>
              <a:ext uri="{FF2B5EF4-FFF2-40B4-BE49-F238E27FC236}">
                <a16:creationId xmlns:a16="http://schemas.microsoft.com/office/drawing/2014/main" id="{283DF992-CB73-40ED-80C3-E1C31579003D}"/>
              </a:ext>
            </a:extLst>
          </p:cNvPr>
          <p:cNvSpPr/>
          <p:nvPr/>
        </p:nvSpPr>
        <p:spPr>
          <a:xfrm>
            <a:off x="7303477" y="4610833"/>
            <a:ext cx="4812323" cy="523220"/>
          </a:xfrm>
          <a:prstGeom prst="rect">
            <a:avLst/>
          </a:prstGeom>
        </p:spPr>
        <p:txBody>
          <a:bodyPr wrap="square">
            <a:spAutoFit/>
          </a:bodyPr>
          <a:lstStyle/>
          <a:p>
            <a:r>
              <a:rPr lang="zh-CN" altLang="en-US" sz="1400" dirty="0">
                <a:latin typeface="Lato" panose="020F0502020204030203" pitchFamily="34" charset="0"/>
              </a:rPr>
              <a:t>约束投影。根据这些约束做迭代求解，得到服从给定约束的顶点位置</a:t>
            </a:r>
            <a:endParaRPr lang="zh-CN" altLang="en-US" sz="1400" dirty="0"/>
          </a:p>
        </p:txBody>
      </p:sp>
      <p:sp>
        <p:nvSpPr>
          <p:cNvPr id="14" name="矩形 13">
            <a:extLst>
              <a:ext uri="{FF2B5EF4-FFF2-40B4-BE49-F238E27FC236}">
                <a16:creationId xmlns:a16="http://schemas.microsoft.com/office/drawing/2014/main" id="{86C687D6-51DB-4256-9922-E4A008432679}"/>
              </a:ext>
            </a:extLst>
          </p:cNvPr>
          <p:cNvSpPr/>
          <p:nvPr/>
        </p:nvSpPr>
        <p:spPr>
          <a:xfrm>
            <a:off x="7303477" y="4241836"/>
            <a:ext cx="2790092" cy="307777"/>
          </a:xfrm>
          <a:prstGeom prst="rect">
            <a:avLst/>
          </a:prstGeom>
        </p:spPr>
        <p:txBody>
          <a:bodyPr wrap="square">
            <a:spAutoFit/>
          </a:bodyPr>
          <a:lstStyle/>
          <a:p>
            <a:r>
              <a:rPr lang="zh-CN" altLang="en-US" sz="1400" dirty="0">
                <a:latin typeface="Lato" panose="020F0502020204030203" pitchFamily="34" charset="0"/>
              </a:rPr>
              <a:t>生成碰撞约束，确保不发生穿透</a:t>
            </a:r>
            <a:endParaRPr lang="zh-CN" altLang="en-US" sz="1400"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B415D52-96F7-4587-8ED8-49BE976B386E}"/>
                  </a:ext>
                </a:extLst>
              </p:cNvPr>
              <p:cNvSpPr/>
              <p:nvPr/>
            </p:nvSpPr>
            <p:spPr>
              <a:xfrm>
                <a:off x="7303477" y="3496741"/>
                <a:ext cx="4336073" cy="307777"/>
              </a:xfrm>
              <a:prstGeom prst="rect">
                <a:avLst/>
              </a:prstGeom>
            </p:spPr>
            <p:txBody>
              <a:bodyPr wrap="square">
                <a:spAutoFit/>
              </a:bodyPr>
              <a:lstStyle/>
              <a:p>
                <a:r>
                  <a:rPr lang="zh-CN" altLang="en-US" sz="1400" dirty="0">
                    <a:latin typeface="Lato" panose="020F0502020204030203" pitchFamily="34" charset="0"/>
                  </a:rPr>
                  <a:t>在无约束作用下，</a:t>
                </a:r>
                <a:r>
                  <a:rPr lang="zh-CN" altLang="zh-CN" sz="1400" dirty="0">
                    <a:latin typeface="Lato" panose="020F0502020204030203" pitchFamily="34" charset="0"/>
                  </a:rPr>
                  <a:t>预测</a:t>
                </a:r>
                <a:r>
                  <a:rPr lang="zh-CN" altLang="en-US" sz="1400" dirty="0">
                    <a:latin typeface="Lato" panose="020F0502020204030203" pitchFamily="34" charset="0"/>
                  </a:rPr>
                  <a:t>计算力</a:t>
                </a:r>
                <a14:m>
                  <m:oMath xmlns:m="http://schemas.openxmlformats.org/officeDocument/2006/math">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sym typeface="Wingdings" panose="05000000000000000000" pitchFamily="2" charset="2"/>
                          </a:rPr>
                          <m:t>𝑓</m:t>
                        </m:r>
                      </m:e>
                      <m:sub>
                        <m:r>
                          <a:rPr lang="en-US" altLang="zh-CN" sz="1400" i="1" dirty="0">
                            <a:latin typeface="Cambria Math" panose="02040503050406030204" pitchFamily="18" charset="0"/>
                            <a:sym typeface="Wingdings" panose="05000000000000000000" pitchFamily="2" charset="2"/>
                          </a:rPr>
                          <m:t>𝑒𝑥𝑡</m:t>
                        </m:r>
                      </m:sub>
                    </m:sSub>
                  </m:oMath>
                </a14:m>
                <a:r>
                  <a:rPr lang="zh-CN" altLang="zh-CN" sz="1400" dirty="0">
                    <a:latin typeface="Lato" panose="020F0502020204030203" pitchFamily="34" charset="0"/>
                  </a:rPr>
                  <a:t>在的作用下的速度</a:t>
                </a:r>
                <a:endParaRPr lang="zh-CN" altLang="en-US" sz="1400" dirty="0"/>
              </a:p>
            </p:txBody>
          </p:sp>
        </mc:Choice>
        <mc:Fallback xmlns="">
          <p:sp>
            <p:nvSpPr>
              <p:cNvPr id="15" name="矩形 14">
                <a:extLst>
                  <a:ext uri="{FF2B5EF4-FFF2-40B4-BE49-F238E27FC236}">
                    <a16:creationId xmlns:a16="http://schemas.microsoft.com/office/drawing/2014/main" id="{8B415D52-96F7-4587-8ED8-49BE976B386E}"/>
                  </a:ext>
                </a:extLst>
              </p:cNvPr>
              <p:cNvSpPr>
                <a:spLocks noRot="1" noChangeAspect="1" noMove="1" noResize="1" noEditPoints="1" noAdjustHandles="1" noChangeArrowheads="1" noChangeShapeType="1" noTextEdit="1"/>
              </p:cNvSpPr>
              <p:nvPr/>
            </p:nvSpPr>
            <p:spPr>
              <a:xfrm>
                <a:off x="7303477" y="3496741"/>
                <a:ext cx="4336073" cy="307777"/>
              </a:xfrm>
              <a:prstGeom prst="rect">
                <a:avLst/>
              </a:prstGeom>
              <a:blipFill>
                <a:blip r:embed="rId5"/>
                <a:stretch>
                  <a:fillRect l="-422" t="-4000" b="-20000"/>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8CE647E-67E6-47D9-B778-19DA3718A1BD}"/>
              </a:ext>
            </a:extLst>
          </p:cNvPr>
          <p:cNvSpPr/>
          <p:nvPr/>
        </p:nvSpPr>
        <p:spPr>
          <a:xfrm>
            <a:off x="1249788" y="2744026"/>
            <a:ext cx="3339797"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D9D2552-B58F-486D-B9BB-139737197BBB}"/>
              </a:ext>
            </a:extLst>
          </p:cNvPr>
          <p:cNvSpPr/>
          <p:nvPr/>
        </p:nvSpPr>
        <p:spPr>
          <a:xfrm>
            <a:off x="1249788" y="3536456"/>
            <a:ext cx="4175066" cy="228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4E6A2B7-957E-4BE1-9BC4-98D2D164522F}"/>
              </a:ext>
            </a:extLst>
          </p:cNvPr>
          <p:cNvSpPr/>
          <p:nvPr/>
        </p:nvSpPr>
        <p:spPr>
          <a:xfrm>
            <a:off x="1249788" y="3771083"/>
            <a:ext cx="2831675" cy="228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D42BC4A-73FF-4A33-8F33-D3DE1C4F7300}"/>
              </a:ext>
            </a:extLst>
          </p:cNvPr>
          <p:cNvSpPr/>
          <p:nvPr/>
        </p:nvSpPr>
        <p:spPr>
          <a:xfrm>
            <a:off x="1249788" y="4273022"/>
            <a:ext cx="526531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A89F245-4677-4EFA-BC60-A9058B839B52}"/>
              </a:ext>
            </a:extLst>
          </p:cNvPr>
          <p:cNvSpPr/>
          <p:nvPr/>
        </p:nvSpPr>
        <p:spPr>
          <a:xfrm>
            <a:off x="1249788" y="4735781"/>
            <a:ext cx="436615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FBBE0C1-35AF-4B38-9E81-2C31701C5A85}"/>
              </a:ext>
            </a:extLst>
          </p:cNvPr>
          <p:cNvSpPr/>
          <p:nvPr/>
        </p:nvSpPr>
        <p:spPr>
          <a:xfrm>
            <a:off x="1249788" y="6197294"/>
            <a:ext cx="290311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06CFC991-4391-4CDC-854A-DAE348E9389C}"/>
              </a:ext>
            </a:extLst>
          </p:cNvPr>
          <p:cNvCxnSpPr>
            <a:endCxn id="15" idx="1"/>
          </p:cNvCxnSpPr>
          <p:nvPr/>
        </p:nvCxnSpPr>
        <p:spPr>
          <a:xfrm>
            <a:off x="5424854" y="3650629"/>
            <a:ext cx="1878623" cy="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ADD4D2C-2584-4C48-81E0-CB5B825AEA2E}"/>
              </a:ext>
            </a:extLst>
          </p:cNvPr>
          <p:cNvCxnSpPr>
            <a:stCxn id="22" idx="3"/>
            <a:endCxn id="11" idx="1"/>
          </p:cNvCxnSpPr>
          <p:nvPr/>
        </p:nvCxnSpPr>
        <p:spPr>
          <a:xfrm>
            <a:off x="4081463" y="3885257"/>
            <a:ext cx="3222014"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AB2E64D-54AF-4B19-B55D-1B0D965D1EF3}"/>
              </a:ext>
            </a:extLst>
          </p:cNvPr>
          <p:cNvCxnSpPr>
            <a:stCxn id="23" idx="3"/>
            <a:endCxn id="14" idx="1"/>
          </p:cNvCxnSpPr>
          <p:nvPr/>
        </p:nvCxnSpPr>
        <p:spPr>
          <a:xfrm>
            <a:off x="6515100" y="4395725"/>
            <a:ext cx="788377"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B5D57A7-9145-4C19-BD80-EBBF668A4C24}"/>
              </a:ext>
            </a:extLst>
          </p:cNvPr>
          <p:cNvCxnSpPr>
            <a:stCxn id="25" idx="3"/>
            <a:endCxn id="12" idx="1"/>
          </p:cNvCxnSpPr>
          <p:nvPr/>
        </p:nvCxnSpPr>
        <p:spPr>
          <a:xfrm flipV="1">
            <a:off x="4152900" y="6288811"/>
            <a:ext cx="3219328" cy="3118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3C8E06B-31F0-45A2-9FCF-5177CAB7380F}"/>
              </a:ext>
            </a:extLst>
          </p:cNvPr>
          <p:cNvCxnSpPr>
            <a:stCxn id="20" idx="3"/>
            <a:endCxn id="6" idx="1"/>
          </p:cNvCxnSpPr>
          <p:nvPr/>
        </p:nvCxnSpPr>
        <p:spPr>
          <a:xfrm>
            <a:off x="4589585" y="2897915"/>
            <a:ext cx="271389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F40BCE3-7AC2-4411-B883-EB820209A7F3}"/>
              </a:ext>
            </a:extLst>
          </p:cNvPr>
          <p:cNvCxnSpPr>
            <a:endCxn id="13" idx="1"/>
          </p:cNvCxnSpPr>
          <p:nvPr/>
        </p:nvCxnSpPr>
        <p:spPr>
          <a:xfrm>
            <a:off x="5615940" y="4872443"/>
            <a:ext cx="16875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84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p:sp>
        <p:nvSpPr>
          <p:cNvPr id="3" name="文本框 2">
            <a:extLst>
              <a:ext uri="{FF2B5EF4-FFF2-40B4-BE49-F238E27FC236}">
                <a16:creationId xmlns:a16="http://schemas.microsoft.com/office/drawing/2014/main" id="{AED020CC-61F1-489B-A6B3-ED6AC8C589A5}"/>
              </a:ext>
            </a:extLst>
          </p:cNvPr>
          <p:cNvSpPr txBox="1"/>
          <p:nvPr/>
        </p:nvSpPr>
        <p:spPr>
          <a:xfrm>
            <a:off x="695790" y="1390959"/>
            <a:ext cx="1261884" cy="415498"/>
          </a:xfrm>
          <a:prstGeom prst="rect">
            <a:avLst/>
          </a:prstGeom>
          <a:noFill/>
        </p:spPr>
        <p:txBody>
          <a:bodyPr wrap="none" rtlCol="0">
            <a:spAutoFit/>
          </a:bodyPr>
          <a:lstStyle/>
          <a:p>
            <a:r>
              <a:rPr lang="zh-CN" altLang="en-US" dirty="0"/>
              <a:t>约束投影</a:t>
            </a:r>
          </a:p>
        </p:txBody>
      </p:sp>
      <p:pic>
        <p:nvPicPr>
          <p:cNvPr id="26" name="图片 25">
            <a:extLst>
              <a:ext uri="{FF2B5EF4-FFF2-40B4-BE49-F238E27FC236}">
                <a16:creationId xmlns:a16="http://schemas.microsoft.com/office/drawing/2014/main" id="{8721613B-003D-4789-A077-6D68C278C6CC}"/>
              </a:ext>
            </a:extLst>
          </p:cNvPr>
          <p:cNvPicPr>
            <a:picLocks noChangeAspect="1"/>
          </p:cNvPicPr>
          <p:nvPr/>
        </p:nvPicPr>
        <p:blipFill rotWithShape="1">
          <a:blip r:embed="rId3"/>
          <a:srcRect t="11167" r="20383" b="17946"/>
          <a:stretch/>
        </p:blipFill>
        <p:spPr>
          <a:xfrm>
            <a:off x="8075496" y="3821201"/>
            <a:ext cx="3858491" cy="142340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69A31C8-BAD5-4892-9582-E797042E25D6}"/>
                  </a:ext>
                </a:extLst>
              </p:cNvPr>
              <p:cNvSpPr txBox="1"/>
              <p:nvPr/>
            </p:nvSpPr>
            <p:spPr>
              <a:xfrm>
                <a:off x="695790" y="1809830"/>
                <a:ext cx="11075614" cy="1648208"/>
              </a:xfrm>
              <a:prstGeom prst="rect">
                <a:avLst/>
              </a:prstGeom>
              <a:noFill/>
            </p:spPr>
            <p:txBody>
              <a:bodyPr wrap="square" rtlCol="0">
                <a:spAutoFit/>
              </a:bodyPr>
              <a:lstStyle/>
              <a:p>
                <a:pPr>
                  <a:lnSpc>
                    <a:spcPct val="125000"/>
                  </a:lnSpc>
                </a:pPr>
                <a:r>
                  <a:rPr lang="zh-CN" altLang="en-US" sz="1400" dirty="0"/>
                  <a:t>约束投影就是解算约束，得到满足所有约束的下一时刻位置的过程。设有一个基数为</a:t>
                </a:r>
                <a14:m>
                  <m:oMath xmlns:m="http://schemas.openxmlformats.org/officeDocument/2006/math">
                    <m:r>
                      <a:rPr lang="en-US" altLang="zh-CN" sz="1400" i="1" dirty="0" smtClean="0">
                        <a:latin typeface="Cambria Math" panose="02040503050406030204" pitchFamily="18" charset="0"/>
                      </a:rPr>
                      <m:t>𝑛</m:t>
                    </m:r>
                  </m:oMath>
                </a14:m>
                <a:r>
                  <a:rPr lang="zh-CN" altLang="en-US" sz="1400" dirty="0"/>
                  <a:t>的约束，关联的粒子点为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𝑝</m:t>
                        </m:r>
                      </m:e>
                      <m:sub>
                        <m:r>
                          <a:rPr lang="en-US" altLang="zh-CN" sz="1400" b="0" i="1" dirty="0" smtClean="0">
                            <a:latin typeface="Cambria Math" panose="02040503050406030204" pitchFamily="18" charset="0"/>
                          </a:rPr>
                          <m:t>1</m:t>
                        </m:r>
                      </m:sub>
                    </m:sSub>
                    <m:r>
                      <a:rPr lang="en-US" altLang="zh-CN" sz="1400" i="1" dirty="0" smtClean="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𝑛</m:t>
                        </m:r>
                      </m:sub>
                    </m:sSub>
                  </m:oMath>
                </a14:m>
                <a:r>
                  <a:rPr lang="zh-CN" altLang="en-US" sz="1400" dirty="0"/>
                  <a:t>，约束函数记为</a:t>
                </a:r>
                <a14:m>
                  <m:oMath xmlns:m="http://schemas.openxmlformats.org/officeDocument/2006/math">
                    <m:r>
                      <a:rPr lang="en-US" altLang="zh-CN" sz="1400" i="1" dirty="0" smtClean="0">
                        <a:latin typeface="Cambria Math" panose="02040503050406030204" pitchFamily="18" charset="0"/>
                      </a:rPr>
                      <m:t>𝐶</m:t>
                    </m:r>
                    <m:r>
                      <a:rPr lang="zh-CN" altLang="en-US" sz="1400" i="1" dirty="0">
                        <a:latin typeface="Cambria Math" panose="02040503050406030204" pitchFamily="18" charset="0"/>
                      </a:rPr>
                      <m:t>，</m:t>
                    </m:r>
                  </m:oMath>
                </a14:m>
                <a:r>
                  <a:rPr lang="zh-CN" altLang="en-US" sz="1400" dirty="0"/>
                  <a:t>刚度系数为</a:t>
                </a:r>
                <a14:m>
                  <m:oMath xmlns:m="http://schemas.openxmlformats.org/officeDocument/2006/math">
                    <m:r>
                      <a:rPr lang="en-US" altLang="zh-CN" sz="1400" i="1" dirty="0" smtClean="0">
                        <a:latin typeface="Cambria Math" panose="02040503050406030204" pitchFamily="18" charset="0"/>
                      </a:rPr>
                      <m:t>𝑘</m:t>
                    </m:r>
                    <m:r>
                      <a:rPr lang="zh-CN" altLang="en-US" sz="1400" i="1" dirty="0">
                        <a:latin typeface="Cambria Math" panose="02040503050406030204" pitchFamily="18" charset="0"/>
                      </a:rPr>
                      <m:t>，</m:t>
                    </m:r>
                  </m:oMath>
                </a14:m>
                <a:r>
                  <a:rPr lang="zh-CN" altLang="en-US" sz="1400" dirty="0"/>
                  <a:t>记</a:t>
                </a:r>
                <a14:m>
                  <m:oMath xmlns:m="http://schemas.openxmlformats.org/officeDocument/2006/math">
                    <m:r>
                      <a:rPr lang="en-US" altLang="zh-CN" sz="1400" i="1" dirty="0" smtClean="0">
                        <a:latin typeface="Cambria Math" panose="02040503050406030204" pitchFamily="18" charset="0"/>
                      </a:rPr>
                      <m:t>𝑝</m:t>
                    </m:r>
                    <m:sSup>
                      <m:sSupPr>
                        <m:ctrlPr>
                          <a:rPr lang="en-US" altLang="zh-CN" sz="1400" i="1" dirty="0" smtClean="0">
                            <a:latin typeface="Cambria Math" panose="02040503050406030204" pitchFamily="18" charset="0"/>
                          </a:rPr>
                        </m:ctrlPr>
                      </m:sSupPr>
                      <m:e>
                        <m:r>
                          <a:rPr lang="en-US" altLang="zh-CN" sz="1400" i="1" dirty="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1</m:t>
                            </m:r>
                          </m:sub>
                          <m:sup>
                            <m:r>
                              <a:rPr lang="en-US" altLang="zh-CN" sz="1400" i="1" dirty="0">
                                <a:latin typeface="Cambria Math" panose="02040503050406030204" pitchFamily="18" charset="0"/>
                              </a:rPr>
                              <m:t>𝑇</m:t>
                            </m:r>
                          </m:sup>
                        </m:sSubSup>
                        <m:r>
                          <a:rPr lang="en-US" altLang="zh-CN" sz="1400" i="1" dirty="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𝑛</m:t>
                            </m:r>
                          </m:sub>
                          <m:sup>
                            <m:r>
                              <a:rPr lang="en-US" altLang="zh-CN" sz="1400" i="1" dirty="0">
                                <a:latin typeface="Cambria Math" panose="02040503050406030204" pitchFamily="18" charset="0"/>
                              </a:rPr>
                              <m:t>𝑇</m:t>
                            </m:r>
                          </m:sup>
                        </m:sSubSup>
                        <m:r>
                          <a:rPr lang="en-US" altLang="zh-CN" sz="1400" i="1" dirty="0">
                            <a:latin typeface="Cambria Math" panose="02040503050406030204" pitchFamily="18" charset="0"/>
                          </a:rPr>
                          <m:t>]</m:t>
                        </m:r>
                      </m:e>
                      <m:sup>
                        <m:r>
                          <a:rPr lang="en-US" altLang="zh-CN" sz="1400" i="1" dirty="0">
                            <a:latin typeface="Cambria Math" panose="02040503050406030204" pitchFamily="18" charset="0"/>
                          </a:rPr>
                          <m:t>𝑇</m:t>
                        </m:r>
                      </m:sup>
                    </m:sSup>
                    <m:r>
                      <a:rPr lang="zh-CN" altLang="en-US" sz="1400" i="1" dirty="0">
                        <a:latin typeface="Cambria Math" panose="02040503050406030204" pitchFamily="18" charset="0"/>
                      </a:rPr>
                      <m:t>，</m:t>
                    </m:r>
                  </m:oMath>
                </a14:m>
                <a:r>
                  <a:rPr lang="zh-CN" altLang="en-US" sz="1400" dirty="0"/>
                  <a:t>则等式约束函数表示为：</a:t>
                </a:r>
                <a14:m>
                  <m:oMath xmlns:m="http://schemas.openxmlformats.org/officeDocument/2006/math">
                    <m:r>
                      <a:rPr lang="en-US" altLang="zh-CN" sz="1400" i="1" dirty="0" smtClean="0">
                        <a:latin typeface="Cambria Math" panose="02040503050406030204" pitchFamily="18" charset="0"/>
                      </a:rPr>
                      <m:t>𝐶</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)=0</m:t>
                    </m:r>
                  </m:oMath>
                </a14:m>
                <a:r>
                  <a:rPr lang="zh-CN" altLang="en-US" sz="1400" dirty="0"/>
                  <a:t>。</a:t>
                </a:r>
                <a:endParaRPr lang="en-US" altLang="zh-CN" sz="1400" dirty="0"/>
              </a:p>
              <a:p>
                <a:pPr>
                  <a:lnSpc>
                    <a:spcPct val="125000"/>
                  </a:lnSpc>
                </a:pPr>
                <a:r>
                  <a:rPr lang="zh-CN" altLang="en-US" sz="1400" dirty="0"/>
                  <a:t>在经过无约束的运动后，需要计算一个偏移量</a:t>
                </a: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𝑝</m:t>
                    </m:r>
                  </m:oMath>
                </a14:m>
                <a:r>
                  <a:rPr lang="zh-CN" altLang="en-US" sz="1400" dirty="0"/>
                  <a:t>，使物体的顶点重新满足约束，即</a:t>
                </a:r>
                <a14:m>
                  <m:oMath xmlns:m="http://schemas.openxmlformats.org/officeDocument/2006/math">
                    <m:r>
                      <a:rPr lang="en-US" altLang="zh-CN" sz="1400" i="1" dirty="0" smtClean="0">
                        <a:latin typeface="Cambria Math" panose="02040503050406030204" pitchFamily="18" charset="0"/>
                      </a:rPr>
                      <m:t>𝐶</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m:t>
                    </m:r>
                    <m:r>
                      <m:rPr>
                        <m:sty m:val="p"/>
                      </m:rPr>
                      <a:rPr lang="el-GR" altLang="zh-CN" sz="1400" i="0" dirty="0">
                        <a:latin typeface="Cambria Math" panose="02040503050406030204" pitchFamily="18" charset="0"/>
                      </a:rPr>
                      <m:t>Δ</m:t>
                    </m:r>
                    <m:r>
                      <a:rPr lang="en-US" altLang="zh-CN" sz="1400" i="1" dirty="0">
                        <a:latin typeface="Cambria Math" panose="02040503050406030204" pitchFamily="18" charset="0"/>
                      </a:rPr>
                      <m:t>𝑝</m:t>
                    </m:r>
                    <m:r>
                      <a:rPr lang="en-US" altLang="zh-CN" sz="1400" i="1" dirty="0">
                        <a:latin typeface="Cambria Math" panose="02040503050406030204" pitchFamily="18" charset="0"/>
                      </a:rPr>
                      <m:t>)=0</m:t>
                    </m:r>
                  </m:oMath>
                </a14:m>
                <a:r>
                  <a:rPr lang="zh-CN" altLang="en-US" sz="1400" dirty="0"/>
                  <a:t>。</a:t>
                </a:r>
                <a:endParaRPr lang="en-US" altLang="zh-CN" sz="1400" dirty="0"/>
              </a:p>
              <a:p>
                <a:pPr>
                  <a:lnSpc>
                    <a:spcPct val="125000"/>
                  </a:lnSpc>
                </a:pPr>
                <a:endParaRPr lang="en-US" altLang="zh-CN" sz="1200" dirty="0"/>
              </a:p>
              <a:p>
                <a:pPr>
                  <a:lnSpc>
                    <a:spcPct val="125000"/>
                  </a:lnSpc>
                </a:pPr>
                <a:r>
                  <a:rPr lang="zh-CN" altLang="en-US" sz="1400" dirty="0"/>
                  <a:t>为了使粒子在</a:t>
                </a:r>
                <a14:m>
                  <m:oMath xmlns:m="http://schemas.openxmlformats.org/officeDocument/2006/math">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m:t>
                    </m:r>
                    <m:r>
                      <m:rPr>
                        <m:sty m:val="p"/>
                      </m:rPr>
                      <a:rPr lang="en-US" altLang="zh-CN" sz="1400" i="0" dirty="0" err="1">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出依然满足约束条件，需要求得</a:t>
                </a:r>
                <a14:m>
                  <m:oMath xmlns:m="http://schemas.openxmlformats.org/officeDocument/2006/math">
                    <m:r>
                      <m:rPr>
                        <m:sty m:val="p"/>
                      </m:rPr>
                      <a:rPr lang="en-US" altLang="zh-CN" sz="1400" i="0" dirty="0" smtClean="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的大小和方向。通常是希望只移动最小的距离来满足约束，因此</a:t>
                </a:r>
                <a:r>
                  <a:rPr lang="en-US" altLang="zh-CN" sz="1400" dirty="0"/>
                  <a:t>PBD</a:t>
                </a:r>
                <a:r>
                  <a:rPr lang="zh-CN" altLang="en-US" sz="1400" dirty="0"/>
                  <a:t>算法将</a:t>
                </a:r>
                <a14:m>
                  <m:oMath xmlns:m="http://schemas.openxmlformats.org/officeDocument/2006/math">
                    <m:r>
                      <m:rPr>
                        <m:sty m:val="p"/>
                      </m:rPr>
                      <a:rPr lang="en-US" altLang="zh-CN" sz="1400" i="0" dirty="0" smtClean="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的方向限制在约束函数的梯度方向</a:t>
                </a:r>
                <a14:m>
                  <m:oMath xmlns:m="http://schemas.openxmlformats.org/officeDocument/2006/math">
                    <m:r>
                      <m:rPr>
                        <m:sty m:val="p"/>
                      </m:rPr>
                      <a:rPr lang="zh-CN" altLang="en-US" sz="1400" i="0" dirty="0" smtClean="0">
                        <a:latin typeface="Cambria Math" panose="02040503050406030204" pitchFamily="18" charset="0"/>
                      </a:rPr>
                      <m:t>∇</m:t>
                    </m:r>
                    <m:r>
                      <a:rPr lang="en-US" altLang="zh-CN" sz="1400" i="1" dirty="0">
                        <a:latin typeface="Cambria Math" panose="02040503050406030204" pitchFamily="18" charset="0"/>
                      </a:rPr>
                      <m:t>𝐶</m:t>
                    </m:r>
                    <m:r>
                      <a:rPr lang="en-US" altLang="zh-CN" sz="1400" i="1" dirty="0">
                        <a:latin typeface="Cambria Math" panose="02040503050406030204" pitchFamily="18" charset="0"/>
                      </a:rPr>
                      <m:t>(</m:t>
                    </m:r>
                    <m:r>
                      <a:rPr lang="en-US" altLang="zh-CN" sz="1400" i="1" dirty="0">
                        <a:latin typeface="Cambria Math" panose="02040503050406030204" pitchFamily="18" charset="0"/>
                      </a:rPr>
                      <m:t>𝑝</m:t>
                    </m:r>
                    <m:r>
                      <a:rPr lang="en-US" altLang="zh-CN" sz="1400" i="1" dirty="0">
                        <a:latin typeface="Cambria Math" panose="02040503050406030204" pitchFamily="18" charset="0"/>
                      </a:rPr>
                      <m:t>)</m:t>
                    </m:r>
                  </m:oMath>
                </a14:m>
                <a:r>
                  <a:rPr lang="zh-CN" altLang="en-US" sz="1400" dirty="0"/>
                  <a:t>上，将</a:t>
                </a:r>
                <a14:m>
                  <m:oMath xmlns:m="http://schemas.openxmlformats.org/officeDocument/2006/math">
                    <m:r>
                      <m:rPr>
                        <m:sty m:val="p"/>
                      </m:rPr>
                      <a:rPr lang="en-US" altLang="zh-CN" sz="1400" dirty="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的大小设置为</a:t>
                </a:r>
                <a14:m>
                  <m:oMath xmlns:m="http://schemas.openxmlformats.org/officeDocument/2006/math">
                    <m:r>
                      <a:rPr lang="el-GR" altLang="zh-CN" sz="1400" i="1" dirty="0">
                        <a:latin typeface="Cambria Math" panose="02040503050406030204" pitchFamily="18" charset="0"/>
                      </a:rPr>
                      <m:t>𝜆</m:t>
                    </m:r>
                  </m:oMath>
                </a14:m>
                <a:r>
                  <a:rPr lang="zh-CN" altLang="en-US" sz="1400" dirty="0"/>
                  <a:t>。</a:t>
                </a:r>
              </a:p>
            </p:txBody>
          </p:sp>
        </mc:Choice>
        <mc:Fallback xmlns="">
          <p:sp>
            <p:nvSpPr>
              <p:cNvPr id="4" name="文本框 3">
                <a:extLst>
                  <a:ext uri="{FF2B5EF4-FFF2-40B4-BE49-F238E27FC236}">
                    <a16:creationId xmlns:a16="http://schemas.microsoft.com/office/drawing/2014/main" id="{E69A31C8-BAD5-4892-9582-E797042E25D6}"/>
                  </a:ext>
                </a:extLst>
              </p:cNvPr>
              <p:cNvSpPr txBox="1">
                <a:spLocks noRot="1" noChangeAspect="1" noMove="1" noResize="1" noEditPoints="1" noAdjustHandles="1" noChangeArrowheads="1" noChangeShapeType="1" noTextEdit="1"/>
              </p:cNvSpPr>
              <p:nvPr/>
            </p:nvSpPr>
            <p:spPr>
              <a:xfrm>
                <a:off x="695790" y="1809830"/>
                <a:ext cx="11075614" cy="1648208"/>
              </a:xfrm>
              <a:prstGeom prst="rect">
                <a:avLst/>
              </a:prstGeom>
              <a:blipFill>
                <a:blip r:embed="rId4"/>
                <a:stretch>
                  <a:fillRect l="-165" b="-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74EC6AA-3C25-4DAC-8D75-86FA91BE3B8B}"/>
                  </a:ext>
                </a:extLst>
              </p:cNvPr>
              <p:cNvSpPr/>
              <p:nvPr/>
            </p:nvSpPr>
            <p:spPr>
              <a:xfrm>
                <a:off x="695790" y="3744995"/>
                <a:ext cx="3563476" cy="731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i="1" dirty="0" smtClean="0">
                              <a:latin typeface="Cambria Math" panose="02040503050406030204" pitchFamily="18" charset="0"/>
                            </a:rPr>
                          </m:ctrlPr>
                        </m:dPr>
                        <m:e>
                          <m:eqArr>
                            <m:eqArrPr>
                              <m:ctrlPr>
                                <a:rPr lang="en-US" altLang="zh-CN" sz="1600" i="1" dirty="0">
                                  <a:latin typeface="Cambria Math" panose="02040503050406030204" pitchFamily="18" charset="0"/>
                                </a:rPr>
                              </m:ctrlPr>
                            </m:eqArrPr>
                            <m:e>
                              <m:r>
                                <a:rPr lang="en-US" altLang="zh-CN" sz="1600" i="1" dirty="0">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a:rPr lang="en-US" altLang="zh-CN" sz="1600" i="1" dirty="0">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=0</m:t>
                              </m:r>
                            </m:e>
                            <m:e>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a:rPr lang="el-GR" altLang="zh-CN" sz="1600" i="1" dirty="0">
                                  <a:latin typeface="Cambria Math" panose="02040503050406030204" pitchFamily="18" charset="0"/>
                                </a:rPr>
                                <m:t>𝜆</m:t>
                              </m:r>
                              <m:r>
                                <a:rPr lang="en-US" altLang="zh-CN" sz="1600" i="1" dirty="0" smtClean="0">
                                  <a:latin typeface="Cambria Math" panose="02040503050406030204" pitchFamily="18" charset="0"/>
                                  <a:ea typeface="Cambria Math" panose="02040503050406030204" pitchFamily="18" charset="0"/>
                                </a:rPr>
                                <m:t>∙</m:t>
                              </m:r>
                              <m:sSub>
                                <m:sSubPr>
                                  <m:ctrlPr>
                                    <a:rPr lang="en-US" altLang="zh-CN" sz="1600" i="1" dirty="0" smtClean="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d>
                                <m:dPr>
                                  <m:ctrlPr>
                                    <a:rPr lang="en-US" altLang="zh-CN" sz="1600" i="1" dirty="0" err="1">
                                      <a:latin typeface="Cambria Math" panose="02040503050406030204" pitchFamily="18" charset="0"/>
                                    </a:rPr>
                                  </m:ctrlPr>
                                </m:dPr>
                                <m:e>
                                  <m:r>
                                    <a:rPr lang="en-US" altLang="zh-CN" sz="1600" i="1" dirty="0">
                                      <a:latin typeface="Cambria Math" panose="02040503050406030204" pitchFamily="18" charset="0"/>
                                    </a:rPr>
                                    <m:t>𝑝</m:t>
                                  </m:r>
                                </m:e>
                              </m:d>
                              <m:r>
                                <a:rPr lang="en-US" altLang="zh-CN" sz="1600" b="0" i="1" dirty="0" smtClean="0">
                                  <a:latin typeface="Cambria Math" panose="02040503050406030204" pitchFamily="18" charset="0"/>
                                </a:rPr>
                                <m:t>                                        </m:t>
                              </m:r>
                            </m:e>
                          </m:eqArr>
                        </m:e>
                      </m:d>
                    </m:oMath>
                  </m:oMathPara>
                </a14:m>
                <a:endParaRPr lang="zh-CN" altLang="en-US" dirty="0"/>
              </a:p>
            </p:txBody>
          </p:sp>
        </mc:Choice>
        <mc:Fallback xmlns="">
          <p:sp>
            <p:nvSpPr>
              <p:cNvPr id="5" name="矩形 4">
                <a:extLst>
                  <a:ext uri="{FF2B5EF4-FFF2-40B4-BE49-F238E27FC236}">
                    <a16:creationId xmlns:a16="http://schemas.microsoft.com/office/drawing/2014/main" id="{F74EC6AA-3C25-4DAC-8D75-86FA91BE3B8B}"/>
                  </a:ext>
                </a:extLst>
              </p:cNvPr>
              <p:cNvSpPr>
                <a:spLocks noRot="1" noChangeAspect="1" noMove="1" noResize="1" noEditPoints="1" noAdjustHandles="1" noChangeArrowheads="1" noChangeShapeType="1" noTextEdit="1"/>
              </p:cNvSpPr>
              <p:nvPr/>
            </p:nvSpPr>
            <p:spPr>
              <a:xfrm>
                <a:off x="695790" y="3744995"/>
                <a:ext cx="3563476" cy="7318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43C91D-38E6-466B-AAB0-C8CE480FBDEC}"/>
                  </a:ext>
                </a:extLst>
              </p:cNvPr>
              <p:cNvSpPr txBox="1"/>
              <p:nvPr/>
            </p:nvSpPr>
            <p:spPr>
              <a:xfrm>
                <a:off x="4756948" y="3501118"/>
                <a:ext cx="3277500" cy="911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l-GR" altLang="zh-CN" sz="1600" i="1" dirty="0" smtClean="0">
                              <a:latin typeface="Cambria Math" panose="02040503050406030204" pitchFamily="18" charset="0"/>
                            </a:rPr>
                          </m:ctrlPr>
                        </m:dPr>
                        <m:e>
                          <m:eqArr>
                            <m:eqArrPr>
                              <m:ctrlPr>
                                <a:rPr lang="el-GR" altLang="zh-CN" sz="1600" i="1" dirty="0" smtClean="0">
                                  <a:latin typeface="Cambria Math" panose="02040503050406030204" pitchFamily="18" charset="0"/>
                                  <a:ea typeface="Cambria Math" panose="02040503050406030204" pitchFamily="18" charset="0"/>
                                </a:rPr>
                              </m:ctrlPr>
                            </m:eqArrPr>
                            <m:e>
                              <m:r>
                                <a:rPr lang="el-GR" altLang="zh-CN" sz="1600" i="1" dirty="0">
                                  <a:latin typeface="Cambria Math" panose="02040503050406030204" pitchFamily="18" charset="0"/>
                                  <a:ea typeface="Cambria Math" panose="02040503050406030204" pitchFamily="18" charset="0"/>
                                </a:rPr>
                                <m:t>𝜆</m:t>
                              </m:r>
                              <m:r>
                                <a:rPr lang="en-US" altLang="zh-CN" sz="1600" i="1" dirty="0">
                                  <a:latin typeface="Cambria Math" panose="02040503050406030204" pitchFamily="18" charset="0"/>
                                  <a:ea typeface="Cambria Math" panose="02040503050406030204" pitchFamily="18" charset="0"/>
                                </a:rPr>
                                <m:t>=</m:t>
                              </m:r>
                              <m:r>
                                <a:rPr lang="el-GR" altLang="zh-CN" sz="1600" i="1">
                                  <a:latin typeface="Cambria Math" panose="02040503050406030204" pitchFamily="18" charset="0"/>
                                  <a:ea typeface="Cambria Math" panose="02040503050406030204" pitchFamily="18" charset="0"/>
                                </a:rPr>
                                <m:t>−</m:t>
                              </m:r>
                              <m:f>
                                <m:fPr>
                                  <m:type m:val="lin"/>
                                  <m:ctrlPr>
                                    <a:rPr lang="en-US" altLang="zh-CN" sz="1600" i="1">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𝐶</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𝑝</m:t>
                                      </m:r>
                                    </m:e>
                                  </m:d>
                                </m:num>
                                <m:den>
                                  <m:sSup>
                                    <m:sSupPr>
                                      <m:ctrlPr>
                                        <a:rPr lang="en-US" altLang="zh-CN" sz="1600" i="1">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d>
                                    </m:e>
                                    <m:sup>
                                      <m:r>
                                        <a:rPr lang="en-US" altLang="zh-CN" sz="1600" i="1">
                                          <a:latin typeface="Cambria Math" panose="02040503050406030204" pitchFamily="18" charset="0"/>
                                          <a:ea typeface="Cambria Math" panose="02040503050406030204" pitchFamily="18" charset="0"/>
                                        </a:rPr>
                                        <m:t>2</m:t>
                                      </m:r>
                                    </m:sup>
                                  </m:sSup>
                                </m:den>
                              </m:f>
                              <m:r>
                                <a:rPr lang="en-US" altLang="zh-CN" sz="1600" b="0" i="1" smtClean="0">
                                  <a:latin typeface="Cambria Math" panose="02040503050406030204" pitchFamily="18" charset="0"/>
                                  <a:ea typeface="Cambria Math" panose="02040503050406030204" pitchFamily="18" charset="0"/>
                                </a:rPr>
                                <m:t>                         </m:t>
                              </m:r>
                            </m:e>
                            <m:e>
                              <m:r>
                                <a:rPr lang="el-GR" altLang="zh-CN" sz="1600" i="1">
                                  <a:latin typeface="Cambria Math" panose="02040503050406030204" pitchFamily="18" charset="0"/>
                                  <a:ea typeface="Cambria Math" panose="02040503050406030204" pitchFamily="18" charset="0"/>
                                </a:rPr>
                                <m:t>𝛥</m:t>
                              </m:r>
                              <m:r>
                                <a:rPr lang="en-US" altLang="zh-CN" sz="1600" i="1">
                                  <a:latin typeface="Cambria Math" panose="02040503050406030204" pitchFamily="18" charset="0"/>
                                  <a:ea typeface="Cambria Math" panose="02040503050406030204" pitchFamily="18" charset="0"/>
                                </a:rPr>
                                <m:t>𝑝</m:t>
                              </m:r>
                              <m:r>
                                <a:rPr lang="en-US" altLang="zh-CN" sz="1600" i="1">
                                  <a:latin typeface="Cambria Math" panose="02040503050406030204" pitchFamily="18" charset="0"/>
                                  <a:ea typeface="Cambria Math" panose="02040503050406030204" pitchFamily="18" charset="0"/>
                                </a:rPr>
                                <m:t>=−</m:t>
                              </m:r>
                              <m:d>
                                <m:dPr>
                                  <m:ctrlPr>
                                    <a:rPr lang="en-US" altLang="zh-CN" sz="1600" i="1" smtClean="0">
                                      <a:latin typeface="Cambria Math" panose="02040503050406030204" pitchFamily="18" charset="0"/>
                                      <a:ea typeface="Cambria Math" panose="02040503050406030204" pitchFamily="18" charset="0"/>
                                    </a:rPr>
                                  </m:ctrlPr>
                                </m:dPr>
                                <m:e>
                                  <m:f>
                                    <m:fPr>
                                      <m:type m:val="skw"/>
                                      <m:ctrlPr>
                                        <a:rPr lang="en-US" altLang="zh-CN" sz="1600" i="1" smtClean="0">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𝐶</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𝑝</m:t>
                                      </m:r>
                                      <m:r>
                                        <a:rPr lang="en-US" altLang="zh-CN" sz="1600" i="1">
                                          <a:latin typeface="Cambria Math" panose="02040503050406030204" pitchFamily="18" charset="0"/>
                                          <a:ea typeface="Cambria Math" panose="02040503050406030204" pitchFamily="18" charset="0"/>
                                        </a:rPr>
                                        <m:t>)</m:t>
                                      </m:r>
                                    </m:num>
                                    <m:den>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sup>
                                          <m:r>
                                            <a:rPr lang="en-US" altLang="zh-CN" sz="1600" i="1">
                                              <a:latin typeface="Cambria Math" panose="02040503050406030204" pitchFamily="18" charset="0"/>
                                              <a:ea typeface="Cambria Math" panose="02040503050406030204" pitchFamily="18" charset="0"/>
                                            </a:rPr>
                                            <m:t>2</m:t>
                                          </m:r>
                                        </m:sup>
                                      </m:sSup>
                                    </m:den>
                                  </m:f>
                                </m:e>
                              </m:d>
                              <m:r>
                                <a:rPr lang="en-US" altLang="zh-CN" sz="1600" i="1" smtClean="0">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eqArr>
                        </m:e>
                      </m:d>
                    </m:oMath>
                  </m:oMathPara>
                </a14:m>
                <a:endParaRPr lang="zh-CN" altLang="en-US" sz="1600" dirty="0"/>
              </a:p>
            </p:txBody>
          </p:sp>
        </mc:Choice>
        <mc:Fallback xmlns="">
          <p:sp>
            <p:nvSpPr>
              <p:cNvPr id="6" name="文本框 5">
                <a:extLst>
                  <a:ext uri="{FF2B5EF4-FFF2-40B4-BE49-F238E27FC236}">
                    <a16:creationId xmlns:a16="http://schemas.microsoft.com/office/drawing/2014/main" id="{DC43C91D-38E6-466B-AAB0-C8CE480FBDEC}"/>
                  </a:ext>
                </a:extLst>
              </p:cNvPr>
              <p:cNvSpPr txBox="1">
                <a:spLocks noRot="1" noChangeAspect="1" noMove="1" noResize="1" noEditPoints="1" noAdjustHandles="1" noChangeArrowheads="1" noChangeShapeType="1" noTextEdit="1"/>
              </p:cNvSpPr>
              <p:nvPr/>
            </p:nvSpPr>
            <p:spPr>
              <a:xfrm>
                <a:off x="4756948" y="3501118"/>
                <a:ext cx="3277500" cy="911724"/>
              </a:xfrm>
              <a:prstGeom prst="rect">
                <a:avLst/>
              </a:prstGeom>
              <a:blipFill>
                <a:blip r:embed="rId6"/>
                <a:stretch>
                  <a:fillRect b="-21333"/>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4C253927-C19C-4DCF-BCA2-C64FD2E66173}"/>
              </a:ext>
            </a:extLst>
          </p:cNvPr>
          <p:cNvSpPr/>
          <p:nvPr/>
        </p:nvSpPr>
        <p:spPr>
          <a:xfrm>
            <a:off x="3402623" y="5108331"/>
            <a:ext cx="334108" cy="45719"/>
          </a:xfrm>
          <a:prstGeom prst="rightArrow">
            <a:avLst/>
          </a:prstGeom>
          <a:solidFill>
            <a:schemeClr val="bg1">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48449EC-52FF-4362-896C-BC224D282003}"/>
              </a:ext>
            </a:extLst>
          </p:cNvPr>
          <p:cNvSpPr/>
          <p:nvPr/>
        </p:nvSpPr>
        <p:spPr>
          <a:xfrm flipV="1">
            <a:off x="4212335" y="3981968"/>
            <a:ext cx="503565" cy="154982"/>
          </a:xfrm>
          <a:prstGeom prst="rightArrow">
            <a:avLst/>
          </a:prstGeom>
          <a:solidFill>
            <a:schemeClr val="accent1">
              <a:lumMod val="60000"/>
              <a:lumOff val="40000"/>
              <a:alpha val="67843"/>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05003D5-6D3A-463A-A87A-ACF2583DABCB}"/>
                  </a:ext>
                </a:extLst>
              </p:cNvPr>
              <p:cNvSpPr txBox="1"/>
              <p:nvPr/>
            </p:nvSpPr>
            <p:spPr>
              <a:xfrm>
                <a:off x="774522" y="4905591"/>
                <a:ext cx="3212161" cy="307777"/>
              </a:xfrm>
              <a:prstGeom prst="rect">
                <a:avLst/>
              </a:prstGeom>
              <a:noFill/>
            </p:spPr>
            <p:txBody>
              <a:bodyPr wrap="none" rtlCol="0">
                <a:spAutoFit/>
              </a:bodyPr>
              <a:lstStyle/>
              <a:p>
                <a:r>
                  <a:rPr lang="zh-CN" altLang="en-US" sz="1400" dirty="0"/>
                  <a:t>具体到某一个顶点所需的位移</a:t>
                </a:r>
                <a14:m>
                  <m:oMath xmlns:m="http://schemas.openxmlformats.org/officeDocument/2006/math">
                    <m:sSub>
                      <m:sSubPr>
                        <m:ctrlPr>
                          <a:rPr lang="en-US" altLang="zh-CN" sz="1400" i="1" dirty="0" smtClean="0">
                            <a:latin typeface="Cambria Math" panose="02040503050406030204" pitchFamily="18" charset="0"/>
                          </a:rPr>
                        </m:ctrlPr>
                      </m:sSubPr>
                      <m:e>
                        <m:r>
                          <m:rPr>
                            <m:sty m:val="p"/>
                          </m:rPr>
                          <a:rPr lang="en-US" altLang="zh-CN" sz="1400" dirty="0">
                            <a:latin typeface="Cambria Math" panose="02040503050406030204" pitchFamily="18" charset="0"/>
                          </a:rPr>
                          <m:t>Δ</m:t>
                        </m:r>
                        <m:r>
                          <a:rPr lang="en-US" altLang="zh-CN" sz="1400" i="1" dirty="0" err="1">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为：</a:t>
                </a:r>
              </a:p>
            </p:txBody>
          </p:sp>
        </mc:Choice>
        <mc:Fallback xmlns="">
          <p:sp>
            <p:nvSpPr>
              <p:cNvPr id="11" name="文本框 10">
                <a:extLst>
                  <a:ext uri="{FF2B5EF4-FFF2-40B4-BE49-F238E27FC236}">
                    <a16:creationId xmlns:a16="http://schemas.microsoft.com/office/drawing/2014/main" id="{505003D5-6D3A-463A-A87A-ACF2583DABCB}"/>
                  </a:ext>
                </a:extLst>
              </p:cNvPr>
              <p:cNvSpPr txBox="1">
                <a:spLocks noRot="1" noChangeAspect="1" noMove="1" noResize="1" noEditPoints="1" noAdjustHandles="1" noChangeArrowheads="1" noChangeShapeType="1" noTextEdit="1"/>
              </p:cNvSpPr>
              <p:nvPr/>
            </p:nvSpPr>
            <p:spPr>
              <a:xfrm>
                <a:off x="774522" y="4905591"/>
                <a:ext cx="3212161" cy="307777"/>
              </a:xfrm>
              <a:prstGeom prst="rect">
                <a:avLst/>
              </a:prstGeom>
              <a:blipFill>
                <a:blip r:embed="rId7"/>
                <a:stretch>
                  <a:fillRect l="-569"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04B7C5D-EBF5-47BE-85D1-6AC0DA0DFD4E}"/>
                  </a:ext>
                </a:extLst>
              </p:cNvPr>
              <p:cNvSpPr/>
              <p:nvPr/>
            </p:nvSpPr>
            <p:spPr>
              <a:xfrm>
                <a:off x="3854997" y="4881941"/>
                <a:ext cx="2898934" cy="362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m:rPr>
                              <m:sty m:val="p"/>
                            </m:rPr>
                            <a:rPr lang="zh-CN" altLang="en-US" sz="1600" dirty="0">
                              <a:latin typeface="Cambria Math" panose="02040503050406030204" pitchFamily="18" charset="0"/>
                            </a:rPr>
                            <m:t>Δ</m:t>
                          </m:r>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𝑖</m:t>
                          </m:r>
                        </m:sub>
                      </m:sSub>
                      <m:r>
                        <a:rPr lang="zh-CN" altLang="en-US" sz="1600" i="1" dirty="0">
                          <a:latin typeface="Cambria Math" panose="02040503050406030204" pitchFamily="18" charset="0"/>
                        </a:rPr>
                        <m:t>=−</m:t>
                      </m:r>
                      <m:r>
                        <a:rPr lang="zh-CN" altLang="en-US" sz="1600" i="1" dirty="0">
                          <a:latin typeface="Cambria Math" panose="02040503050406030204" pitchFamily="18" charset="0"/>
                        </a:rPr>
                        <m:t>𝑠</m:t>
                      </m:r>
                      <m:r>
                        <a:rPr lang="zh-CN" altLang="en-US" sz="1600" i="1" dirty="0" smtClean="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zh-CN" altLang="en-US" sz="1600" i="1" dirty="0">
                              <a:latin typeface="Cambria Math" panose="02040503050406030204" pitchFamily="18" charset="0"/>
                            </a:rPr>
                            <m:t>𝑤</m:t>
                          </m:r>
                        </m:e>
                        <m:sub>
                          <m:r>
                            <a:rPr lang="zh-CN" altLang="en-US" sz="1600" i="1" dirty="0">
                              <a:latin typeface="Cambria Math" panose="02040503050406030204" pitchFamily="18" charset="0"/>
                            </a:rPr>
                            <m:t>𝑖</m:t>
                          </m:r>
                        </m:sub>
                      </m:sSub>
                      <m:r>
                        <a:rPr lang="en-US" altLang="zh-CN" sz="1600" i="1" dirty="0" smtClean="0">
                          <a:latin typeface="Cambria Math" panose="02040503050406030204" pitchFamily="18" charset="0"/>
                          <a:ea typeface="Cambria Math" panose="02040503050406030204" pitchFamily="18" charset="0"/>
                        </a:rPr>
                        <m:t>∙</m:t>
                      </m:r>
                      <m:sSub>
                        <m:sSubPr>
                          <m:ctrlPr>
                            <a:rPr lang="en-US" altLang="zh-CN" sz="1600" i="1" dirty="0" smtClean="0">
                              <a:latin typeface="Cambria Math" panose="02040503050406030204" pitchFamily="18" charset="0"/>
                              <a:ea typeface="Cambria Math" panose="02040503050406030204" pitchFamily="18" charset="0"/>
                            </a:rPr>
                          </m:ctrlPr>
                        </m:sSubPr>
                        <m:e>
                          <m:r>
                            <m:rPr>
                              <m:sty m:val="p"/>
                            </m:rPr>
                            <a:rPr lang="zh-CN" altLang="en-US" sz="1600" dirty="0">
                              <a:latin typeface="Cambria Math" panose="02040503050406030204" pitchFamily="18" charset="0"/>
                            </a:rPr>
                            <m:t>∇</m:t>
                          </m:r>
                        </m:e>
                        <m:sub>
                          <m:sSub>
                            <m:sSubPr>
                              <m:ctrlPr>
                                <a:rPr lang="en-US" altLang="zh-CN" sz="1600" i="1" dirty="0" smtClean="0">
                                  <a:latin typeface="Cambria Math" panose="02040503050406030204" pitchFamily="18" charset="0"/>
                                  <a:ea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𝑖</m:t>
                              </m:r>
                            </m:sub>
                          </m:sSub>
                        </m:sub>
                      </m:sSub>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b="0" i="1" dirty="0" smtClean="0">
                              <a:latin typeface="Cambria Math" panose="02040503050406030204" pitchFamily="18" charset="0"/>
                            </a:rPr>
                            <m:t>𝑛</m:t>
                          </m:r>
                        </m:sub>
                      </m:sSub>
                      <m:r>
                        <a:rPr lang="zh-CN" altLang="en-US" sz="1600" i="1" dirty="0">
                          <a:latin typeface="Cambria Math" panose="02040503050406030204" pitchFamily="18" charset="0"/>
                        </a:rPr>
                        <m:t>)</m:t>
                      </m:r>
                    </m:oMath>
                  </m:oMathPara>
                </a14:m>
                <a:endParaRPr lang="zh-CN" altLang="en-US" sz="1600" dirty="0"/>
              </a:p>
            </p:txBody>
          </p:sp>
        </mc:Choice>
        <mc:Fallback xmlns="">
          <p:sp>
            <p:nvSpPr>
              <p:cNvPr id="12" name="矩形 11">
                <a:extLst>
                  <a:ext uri="{FF2B5EF4-FFF2-40B4-BE49-F238E27FC236}">
                    <a16:creationId xmlns:a16="http://schemas.microsoft.com/office/drawing/2014/main" id="{F04B7C5D-EBF5-47BE-85D1-6AC0DA0DFD4E}"/>
                  </a:ext>
                </a:extLst>
              </p:cNvPr>
              <p:cNvSpPr>
                <a:spLocks noRot="1" noChangeAspect="1" noMove="1" noResize="1" noEditPoints="1" noAdjustHandles="1" noChangeArrowheads="1" noChangeShapeType="1" noTextEdit="1"/>
              </p:cNvSpPr>
              <p:nvPr/>
            </p:nvSpPr>
            <p:spPr>
              <a:xfrm>
                <a:off x="3854997" y="4881941"/>
                <a:ext cx="2898934" cy="362663"/>
              </a:xfrm>
              <a:prstGeom prst="rect">
                <a:avLst/>
              </a:prstGeom>
              <a:blipFill>
                <a:blip r:embed="rId8"/>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E72624E-8AA5-4D08-BAC9-652742011A35}"/>
                  </a:ext>
                </a:extLst>
              </p:cNvPr>
              <p:cNvSpPr/>
              <p:nvPr/>
            </p:nvSpPr>
            <p:spPr>
              <a:xfrm>
                <a:off x="3854997" y="5340805"/>
                <a:ext cx="2948179" cy="7144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𝑠</m:t>
                      </m:r>
                      <m:r>
                        <a:rPr lang="zh-CN" altLang="en-US" sz="1600" i="1" dirty="0" smtClean="0">
                          <a:latin typeface="Cambria Math" panose="02040503050406030204" pitchFamily="18" charset="0"/>
                        </a:rPr>
                        <m:t>=</m:t>
                      </m:r>
                      <m:f>
                        <m:fPr>
                          <m:ctrlPr>
                            <a:rPr lang="en-US" altLang="zh-CN" sz="1600" i="1" dirty="0" smtClean="0">
                              <a:latin typeface="Cambria Math" panose="02040503050406030204" pitchFamily="18" charset="0"/>
                            </a:rPr>
                          </m:ctrlPr>
                        </m:fPr>
                        <m:num>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𝑛</m:t>
                              </m:r>
                            </m:sub>
                          </m:sSub>
                          <m:r>
                            <a:rPr lang="zh-CN" altLang="en-US" sz="1600" i="1" dirty="0">
                              <a:latin typeface="Cambria Math" panose="02040503050406030204" pitchFamily="18" charset="0"/>
                            </a:rPr>
                            <m:t>)</m:t>
                          </m:r>
                        </m:num>
                        <m:den>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𝑤</m:t>
                              </m:r>
                            </m:e>
                            <m:sub>
                              <m:r>
                                <a:rPr lang="en-US" altLang="zh-CN" sz="1600" b="0" i="1" dirty="0" smtClean="0">
                                  <a:latin typeface="Cambria Math" panose="02040503050406030204" pitchFamily="18" charset="0"/>
                                </a:rPr>
                                <m:t>𝑗</m:t>
                              </m:r>
                            </m:sub>
                          </m:sSub>
                          <m:nary>
                            <m:naryPr>
                              <m:chr m:val="∑"/>
                              <m:ctrlPr>
                                <a:rPr lang="en-US" altLang="zh-CN" sz="1600" i="1" dirty="0" smtClean="0">
                                  <a:latin typeface="Cambria Math" panose="02040503050406030204" pitchFamily="18" charset="0"/>
                                </a:rPr>
                              </m:ctrlPr>
                            </m:naryPr>
                            <m:sub>
                              <m:r>
                                <m:rPr>
                                  <m:brk m:alnAt="23"/>
                                </m:rPr>
                                <a:rPr lang="en-US" altLang="zh-CN" sz="1600" b="0" i="1" dirty="0" smtClean="0">
                                  <a:latin typeface="Cambria Math" panose="02040503050406030204" pitchFamily="18" charset="0"/>
                                </a:rPr>
                                <m:t>𝑗</m:t>
                              </m:r>
                              <m:r>
                                <a:rPr lang="en-US" altLang="zh-CN" sz="1600" b="0" i="1" dirty="0" smtClean="0">
                                  <a:latin typeface="Cambria Math" panose="02040503050406030204" pitchFamily="18" charset="0"/>
                                </a:rPr>
                                <m:t>=0</m:t>
                              </m:r>
                            </m:sub>
                            <m:sup>
                              <m:r>
                                <a:rPr lang="en-US" altLang="zh-CN" sz="1600" b="0" i="1" dirty="0" smtClean="0">
                                  <a:latin typeface="Cambria Math" panose="02040503050406030204" pitchFamily="18" charset="0"/>
                                </a:rPr>
                                <m:t>𝑛</m:t>
                              </m:r>
                            </m:sup>
                            <m:e>
                              <m:sSup>
                                <m:sSupPr>
                                  <m:ctrlPr>
                                    <a:rPr lang="en-US" altLang="zh-CN" sz="1600" i="1" dirty="0" smtClean="0">
                                      <a:latin typeface="Cambria Math" panose="02040503050406030204" pitchFamily="18" charset="0"/>
                                    </a:rPr>
                                  </m:ctrlPr>
                                </m:sSupPr>
                                <m:e>
                                  <m:d>
                                    <m:dPr>
                                      <m:begChr m:val="|"/>
                                      <m:endChr m:val=""/>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zh-CN" altLang="en-US" sz="1600" dirty="0">
                                                  <a:latin typeface="Cambria Math" panose="02040503050406030204" pitchFamily="18" charset="0"/>
                                                </a:rPr>
                                                <m:t>Δ</m:t>
                                              </m:r>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𝑗</m:t>
                                              </m:r>
                                            </m:sub>
                                          </m:sSub>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𝑛</m:t>
                                              </m:r>
                                            </m:sub>
                                          </m:sSub>
                                          <m:r>
                                            <a:rPr lang="en-US" altLang="zh-CN" sz="1600" i="1" dirty="0">
                                              <a:latin typeface="Cambria Math" panose="02040503050406030204" pitchFamily="18" charset="0"/>
                                            </a:rPr>
                                            <m:t>)</m:t>
                                          </m:r>
                                        </m:e>
                                      </m:d>
                                    </m:e>
                                  </m:d>
                                </m:e>
                                <m:sup>
                                  <m:r>
                                    <a:rPr lang="zh-CN" altLang="en-US" sz="1600" i="1" dirty="0">
                                      <a:latin typeface="Cambria Math" panose="02040503050406030204" pitchFamily="18" charset="0"/>
                                    </a:rPr>
                                    <m:t>2</m:t>
                                  </m:r>
                                </m:sup>
                              </m:sSup>
                            </m:e>
                          </m:nary>
                        </m:den>
                      </m:f>
                    </m:oMath>
                  </m:oMathPara>
                </a14:m>
                <a:endParaRPr lang="zh-CN" altLang="en-US" sz="1600" dirty="0"/>
              </a:p>
            </p:txBody>
          </p:sp>
        </mc:Choice>
        <mc:Fallback xmlns="">
          <p:sp>
            <p:nvSpPr>
              <p:cNvPr id="13" name="矩形 12">
                <a:extLst>
                  <a:ext uri="{FF2B5EF4-FFF2-40B4-BE49-F238E27FC236}">
                    <a16:creationId xmlns:a16="http://schemas.microsoft.com/office/drawing/2014/main" id="{BE72624E-8AA5-4D08-BAC9-652742011A35}"/>
                  </a:ext>
                </a:extLst>
              </p:cNvPr>
              <p:cNvSpPr>
                <a:spLocks noRot="1" noChangeAspect="1" noMove="1" noResize="1" noEditPoints="1" noAdjustHandles="1" noChangeArrowheads="1" noChangeShapeType="1" noTextEdit="1"/>
              </p:cNvSpPr>
              <p:nvPr/>
            </p:nvSpPr>
            <p:spPr>
              <a:xfrm>
                <a:off x="3854997" y="5340805"/>
                <a:ext cx="2948179" cy="71442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63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ea typeface="+mj-ea"/>
              </a:rPr>
              <a:t>常用约束</a:t>
            </a: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碰撞约束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9" y="1929319"/>
                <a:ext cx="7067819" cy="4106894"/>
              </a:xfrm>
              <a:prstGeom prst="rect">
                <a:avLst/>
              </a:prstGeom>
            </p:spPr>
            <p:txBody>
              <a:bodyPr wrap="square">
                <a:spAutoFit/>
              </a:bodyPr>
              <a:lstStyle/>
              <a:p>
                <a:pPr algn="just">
                  <a:lnSpc>
                    <a:spcPct val="125000"/>
                  </a:lnSpc>
                </a:pPr>
                <a:r>
                  <a:rPr lang="zh-CN" altLang="en-US" sz="1400" dirty="0"/>
                  <a:t>碰撞约束的数量取决于发生穿透的顶点数量。当物体的一个顶点</a:t>
                </a:r>
                <a14:m>
                  <m:oMath xmlns:m="http://schemas.openxmlformats.org/officeDocument/2006/math">
                    <m:r>
                      <a:rPr lang="en-US" altLang="zh-CN" sz="1400" i="1" dirty="0" smtClean="0">
                        <a:latin typeface="Cambria Math" panose="02040503050406030204" pitchFamily="18" charset="0"/>
                      </a:rPr>
                      <m:t>𝑖</m:t>
                    </m:r>
                  </m:oMath>
                </a14:m>
                <a:r>
                  <a:rPr lang="zh-CN" altLang="en-US" sz="1400" dirty="0"/>
                  <a:t>从点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t>运动到点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时，可能存在两种碰撞情况：连续碰撞（continuous collision）和静态碰撞（static collision）。</a:t>
                </a:r>
                <a:endParaRPr lang="en-US" altLang="zh-CN" sz="1400" dirty="0"/>
              </a:p>
              <a:p>
                <a:pPr algn="just">
                  <a:lnSpc>
                    <a:spcPct val="125000"/>
                  </a:lnSpc>
                </a:pPr>
                <a:endParaRPr lang="en-US" altLang="zh-CN" sz="1400" dirty="0"/>
              </a:p>
              <a:p>
                <a:pPr algn="just">
                  <a:lnSpc>
                    <a:spcPct val="125000"/>
                  </a:lnSpc>
                </a:pPr>
                <a:r>
                  <a:rPr lang="zh-CN" altLang="en-US" sz="1400" dirty="0"/>
                  <a:t>对于连续碰撞处理，为顶点</a:t>
                </a:r>
                <a14:m>
                  <m:oMath xmlns:m="http://schemas.openxmlformats.org/officeDocument/2006/math">
                    <m:r>
                      <a:rPr lang="en-US" altLang="zh-CN" sz="1400" i="1" dirty="0">
                        <a:latin typeface="Cambria Math" panose="02040503050406030204" pitchFamily="18" charset="0"/>
                      </a:rPr>
                      <m:t>𝑖</m:t>
                    </m:r>
                  </m:oMath>
                </a14:m>
                <a:r>
                  <a:rPr lang="zh-CN" altLang="en-US" sz="1400" dirty="0"/>
                  <a:t>连接射线</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i="1" dirty="0">
                            <a:latin typeface="Cambria Math" panose="02040503050406030204" pitchFamily="18" charset="0"/>
                          </a:rPr>
                          <m:t>𝑖</m:t>
                        </m:r>
                      </m:sub>
                    </m:sSub>
                    <m:r>
                      <a:rPr lang="en-US" altLang="zh-CN" sz="1400" i="1" dirty="0" smtClean="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𝑖</m:t>
                        </m:r>
                      </m:sub>
                    </m:sSub>
                  </m:oMath>
                </a14:m>
                <a:r>
                  <a:rPr lang="zh-CN" altLang="en-US" sz="1400" dirty="0"/>
                  <a:t>。如果这条射线进入了一个物体，就计算入口点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i="1" dirty="0">
                            <a:latin typeface="Cambria Math" panose="02040503050406030204" pitchFamily="18" charset="0"/>
                          </a:rPr>
                          <m:t>𝑐</m:t>
                        </m:r>
                      </m:sub>
                    </m:sSub>
                  </m:oMath>
                </a14:m>
                <a:r>
                  <a:rPr lang="zh-CN" altLang="en-US" sz="1400" dirty="0"/>
                  <a:t> 和这个位置的表面法线</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𝑐</m:t>
                        </m:r>
                      </m:sub>
                    </m:sSub>
                    <m:r>
                      <a:rPr lang="zh-CN" altLang="en-US" sz="1400" i="1" dirty="0" smtClean="0">
                        <a:latin typeface="Cambria Math" panose="02040503050406030204" pitchFamily="18" charset="0"/>
                      </a:rPr>
                      <m:t> </m:t>
                    </m:r>
                  </m:oMath>
                </a14:m>
                <a:r>
                  <a:rPr lang="zh-CN" altLang="en-US" sz="1400" dirty="0"/>
                  <a:t>。此时需要在约束列表添加一个碰撞约束</a:t>
                </a:r>
                <a:r>
                  <a:rPr lang="en-US" altLang="zh-CN" sz="1400" dirty="0"/>
                  <a:t>(</a:t>
                </a:r>
                <a:r>
                  <a:rPr lang="zh-CN" altLang="en-US" sz="1400" dirty="0"/>
                  <a:t>不等式约束</a:t>
                </a:r>
                <a:r>
                  <a:rPr lang="en-US" altLang="zh-CN" sz="1400" dirty="0"/>
                  <a:t>)</a:t>
                </a:r>
                <a:r>
                  <a:rPr lang="zh-CN" altLang="en-US" sz="1400" dirty="0"/>
                  <a:t>：</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𝑐</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𝑐</m:t>
                          </m:r>
                        </m:sub>
                      </m:sSub>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如果射线完全位于一个物体内部，此时需要进行静态碰撞处理。计算最接近点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oMath>
                </a14:m>
                <a:r>
                  <a:rPr lang="zh-CN" altLang="en-US" sz="1400" dirty="0"/>
                  <a:t>的表面点</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和这个位置的表面法线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 ，在约束列表添加碰撞约束：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b="0" i="1" smtClean="0">
                                  <a:latin typeface="Cambria Math" panose="02040503050406030204" pitchFamily="18" charset="0"/>
                                </a:rPr>
                                <m:t>𝑠</m:t>
                              </m:r>
                            </m:sub>
                          </m:sSub>
                        </m:e>
                      </m:d>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i="1">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摩擦和恢复因素的印象可以通过在算法的步骤（</a:t>
                </a:r>
                <a:r>
                  <a:rPr lang="en-US" altLang="zh-CN" sz="1400" dirty="0"/>
                  <a:t>16</a:t>
                </a:r>
                <a:r>
                  <a:rPr lang="zh-CN" altLang="en-US" sz="1400" dirty="0"/>
                  <a:t>）中更新碰撞顶点的速度来处理。已生成碰撞约束的每个顶点的速度都会在垂直于碰撞法线的方向上进行阻尼，并在碰撞法线的方向上反映出来。</a:t>
                </a:r>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9" y="1929319"/>
                <a:ext cx="7067819" cy="4106894"/>
              </a:xfrm>
              <a:prstGeom prst="rect">
                <a:avLst/>
              </a:prstGeom>
              <a:blipFill>
                <a:blip r:embed="rId3"/>
                <a:stretch>
                  <a:fillRect l="-259" r="-2759" b="-59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8C74EA2-C934-BC1F-D1F1-BB83E82772A7}"/>
              </a:ext>
            </a:extLst>
          </p:cNvPr>
          <p:cNvPicPr>
            <a:picLocks noChangeAspect="1"/>
          </p:cNvPicPr>
          <p:nvPr/>
        </p:nvPicPr>
        <p:blipFill>
          <a:blip r:embed="rId4"/>
          <a:stretch>
            <a:fillRect/>
          </a:stretch>
        </p:blipFill>
        <p:spPr>
          <a:xfrm>
            <a:off x="7763608" y="2189287"/>
            <a:ext cx="3952919" cy="2999933"/>
          </a:xfrm>
          <a:prstGeom prst="rect">
            <a:avLst/>
          </a:prstGeom>
        </p:spPr>
      </p:pic>
    </p:spTree>
    <p:extLst>
      <p:ext uri="{BB962C8B-B14F-4D97-AF65-F5344CB8AC3E}">
        <p14:creationId xmlns:p14="http://schemas.microsoft.com/office/powerpoint/2010/main" val="106584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980029" cy="415498"/>
          </a:xfrm>
          <a:prstGeom prst="rect">
            <a:avLst/>
          </a:prstGeom>
          <a:noFill/>
        </p:spPr>
        <p:txBody>
          <a:bodyPr wrap="none" rtlCol="0">
            <a:spAutoFit/>
          </a:bodyPr>
          <a:lstStyle/>
          <a:p>
            <a:r>
              <a:rPr lang="zh-CN" altLang="en-US" dirty="0"/>
              <a:t>拉伸</a:t>
            </a:r>
            <a:r>
              <a:rPr lang="en-US" altLang="zh-CN" dirty="0"/>
              <a:t>(</a:t>
            </a:r>
            <a:r>
              <a:rPr lang="zh-CN" altLang="en-US" dirty="0"/>
              <a:t>距离</a:t>
            </a:r>
            <a:r>
              <a:rPr lang="en-US" altLang="zh-CN" dirty="0"/>
              <a:t>)</a:t>
            </a:r>
            <a:r>
              <a:rPr lang="zh-CN" altLang="en-US" dirty="0"/>
              <a:t>约束</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6DEA87-B789-4EED-AF23-4CD335613AD7}"/>
                  </a:ext>
                </a:extLst>
              </p:cNvPr>
              <p:cNvSpPr txBox="1"/>
              <p:nvPr/>
            </p:nvSpPr>
            <p:spPr>
              <a:xfrm>
                <a:off x="701914" y="1927950"/>
                <a:ext cx="11075615" cy="4246484"/>
              </a:xfrm>
              <a:prstGeom prst="rect">
                <a:avLst/>
              </a:prstGeom>
              <a:noFill/>
            </p:spPr>
            <p:txBody>
              <a:bodyPr wrap="square" rtlCol="0">
                <a:spAutoFit/>
              </a:bodyPr>
              <a:lstStyle/>
              <a:p>
                <a:pPr>
                  <a:lnSpc>
                    <a:spcPct val="125000"/>
                  </a:lnSpc>
                </a:pPr>
                <a:r>
                  <a:rPr lang="zh-CN" altLang="en-US" sz="1400" dirty="0"/>
                  <a:t>拉伸约束作用于两个顶点之间，表示两个顶点的距离保持不变。当模型发生形变时，顶点间的距离发生变化，拉伸约束保证距离不变，防止模型形变过大，无法恢复。两个顶点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之间的拉伸约束定义为：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e>
                      </m:d>
                      <m:r>
                        <a:rPr lang="en-US" altLang="zh-CN" sz="1400" i="1">
                          <a:latin typeface="Cambria Math" panose="02040503050406030204" pitchFamily="18" charset="0"/>
                        </a:rPr>
                        <m:t>=</m:t>
                      </m:r>
                      <m:d>
                        <m:dPr>
                          <m:begChr m:val="|"/>
                          <m:endChr m:val="|"/>
                          <m:ctrlPr>
                            <a:rPr lang="en-US" altLang="zh-CN" sz="140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oMath>
                  </m:oMathPara>
                </a14:m>
                <a:endParaRPr lang="en-US" altLang="zh-CN" sz="1400" dirty="0"/>
              </a:p>
              <a:p>
                <a:pPr>
                  <a:lnSpc>
                    <a:spcPct val="125000"/>
                  </a:lnSpc>
                </a:pPr>
                <a:endParaRPr lang="en-US" altLang="zh-CN" sz="1400" dirty="0"/>
              </a:p>
              <a:p>
                <a:pPr>
                  <a:lnSpc>
                    <a:spcPct val="125000"/>
                  </a:lnSpc>
                </a:pPr>
                <a:r>
                  <a:rPr lang="zh-CN" altLang="en-US" sz="1400" dirty="0"/>
                  <a:t>拉伸约束方程在顶点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处的梯度分别为：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0"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endParaRPr lang="en-US" altLang="zh-CN" sz="1400" dirty="0"/>
              </a:p>
              <a:p>
                <a:pPr>
                  <a:lnSpc>
                    <a:spcPct val="125000"/>
                  </a:lnSpc>
                </a:pPr>
                <a:r>
                  <a:rPr lang="zh-CN" altLang="en-US" sz="1400" dirty="0"/>
                  <a:t>因此，为满足两顶点</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的拉伸约束需要移动的偏移量为：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den>
                      </m:f>
                      <m:r>
                        <a:rPr lang="en-US" altLang="zh-CN" sz="1400" b="0" i="1" smtClean="0">
                          <a:latin typeface="Cambria Math" panose="02040503050406030204" pitchFamily="18" charset="0"/>
                        </a:rPr>
                        <m:t>(</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den>
                      </m:f>
                      <m:r>
                        <a:rPr lang="en-US" altLang="zh-CN" sz="1400" b="0" i="1" smtClean="0">
                          <a:latin typeface="Cambria Math" panose="02040503050406030204" pitchFamily="18" charset="0"/>
                        </a:rPr>
                        <m:t>(</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zh-CN" altLang="en-US" sz="1400" dirty="0"/>
              </a:p>
              <a:p>
                <a:pPr>
                  <a:lnSpc>
                    <a:spcPct val="125000"/>
                  </a:lnSpc>
                </a:pPr>
                <a:endParaRPr lang="zh-CN" altLang="en-US" sz="1400" dirty="0"/>
              </a:p>
            </p:txBody>
          </p:sp>
        </mc:Choice>
        <mc:Fallback xmlns="">
          <p:sp>
            <p:nvSpPr>
              <p:cNvPr id="9" name="文本框 8">
                <a:extLst>
                  <a:ext uri="{FF2B5EF4-FFF2-40B4-BE49-F238E27FC236}">
                    <a16:creationId xmlns:a16="http://schemas.microsoft.com/office/drawing/2014/main" id="{2D6DEA87-B789-4EED-AF23-4CD335613AD7}"/>
                  </a:ext>
                </a:extLst>
              </p:cNvPr>
              <p:cNvSpPr txBox="1">
                <a:spLocks noRot="1" noChangeAspect="1" noMove="1" noResize="1" noEditPoints="1" noAdjustHandles="1" noChangeArrowheads="1" noChangeShapeType="1" noTextEdit="1"/>
              </p:cNvSpPr>
              <p:nvPr/>
            </p:nvSpPr>
            <p:spPr>
              <a:xfrm>
                <a:off x="701914" y="1927950"/>
                <a:ext cx="11075615" cy="4246484"/>
              </a:xfrm>
              <a:prstGeom prst="rect">
                <a:avLst/>
              </a:prstGeom>
              <a:blipFill>
                <a:blip r:embed="rId3"/>
                <a:stretch>
                  <a:fillRect l="-165"/>
                </a:stretch>
              </a:blipFill>
            </p:spPr>
            <p:txBody>
              <a:bodyPr/>
              <a:lstStyle/>
              <a:p>
                <a:r>
                  <a:rPr lang="zh-CN" altLang="en-US">
                    <a:noFill/>
                  </a:rPr>
                  <a:t> </a:t>
                </a:r>
              </a:p>
            </p:txBody>
          </p:sp>
        </mc:Fallback>
      </mc:AlternateContent>
      <p:sp>
        <p:nvSpPr>
          <p:cNvPr id="39" name="Title 1">
            <a:extLst>
              <a:ext uri="{FF2B5EF4-FFF2-40B4-BE49-F238E27FC236}">
                <a16:creationId xmlns:a16="http://schemas.microsoft.com/office/drawing/2014/main" id="{C38EA041-F597-8526-F7FB-5A3D2203E0B6}"/>
              </a:ext>
            </a:extLst>
          </p:cNvPr>
          <p:cNvSpPr txBox="1">
            <a:spLocks/>
          </p:cNvSpPr>
          <p:nvPr/>
        </p:nvSpPr>
        <p:spPr>
          <a:xfrm>
            <a:off x="8412480" y="2743200"/>
            <a:ext cx="2816352" cy="2822448"/>
          </a:xfrm>
          <a:prstGeom prst="rect">
            <a:avLst/>
          </a:prstGeom>
          <a:solidFill>
            <a:schemeClr val="bg2"/>
          </a:solidFill>
          <a:ln>
            <a:solidFill>
              <a:schemeClr val="dk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1800" dirty="0"/>
          </a:p>
        </p:txBody>
      </p:sp>
      <p:cxnSp>
        <p:nvCxnSpPr>
          <p:cNvPr id="40" name="Straight Connector 3">
            <a:extLst>
              <a:ext uri="{FF2B5EF4-FFF2-40B4-BE49-F238E27FC236}">
                <a16:creationId xmlns:a16="http://schemas.microsoft.com/office/drawing/2014/main" id="{AABD8BBE-FD94-D000-13BF-20B81B45DA0F}"/>
              </a:ext>
            </a:extLst>
          </p:cNvPr>
          <p:cNvCxnSpPr>
            <a:cxnSpLocks/>
          </p:cNvCxnSpPr>
          <p:nvPr/>
        </p:nvCxnSpPr>
        <p:spPr>
          <a:xfrm flipV="1">
            <a:off x="8819886" y="2952792"/>
            <a:ext cx="1807645" cy="23616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5">
                <a:extLst>
                  <a:ext uri="{FF2B5EF4-FFF2-40B4-BE49-F238E27FC236}">
                    <a16:creationId xmlns:a16="http://schemas.microsoft.com/office/drawing/2014/main" id="{9B6D9297-1420-942C-BFD2-80327DFE8423}"/>
                  </a:ext>
                </a:extLst>
              </p:cNvPr>
              <p:cNvSpPr txBox="1"/>
              <p:nvPr/>
            </p:nvSpPr>
            <p:spPr>
              <a:xfrm>
                <a:off x="8929370" y="5239156"/>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𝒑</m:t>
                          </m:r>
                        </m:e>
                        <m:sub>
                          <m:r>
                            <a:rPr lang="en-US" sz="1800" b="0" i="1" smtClean="0">
                              <a:latin typeface="Cambria Math" panose="02040503050406030204" pitchFamily="18" charset="0"/>
                            </a:rPr>
                            <m:t>2</m:t>
                          </m:r>
                        </m:sub>
                      </m:sSub>
                    </m:oMath>
                  </m:oMathPara>
                </a14:m>
                <a:endParaRPr lang="en-CN" sz="1800" i="1" dirty="0"/>
              </a:p>
            </p:txBody>
          </p:sp>
        </mc:Choice>
        <mc:Fallback xmlns="">
          <p:sp>
            <p:nvSpPr>
              <p:cNvPr id="41" name="TextBox 45">
                <a:extLst>
                  <a:ext uri="{FF2B5EF4-FFF2-40B4-BE49-F238E27FC236}">
                    <a16:creationId xmlns:a16="http://schemas.microsoft.com/office/drawing/2014/main" id="{9B6D9297-1420-942C-BFD2-80327DFE8423}"/>
                  </a:ext>
                </a:extLst>
              </p:cNvPr>
              <p:cNvSpPr txBox="1">
                <a:spLocks noRot="1" noChangeAspect="1" noMove="1" noResize="1" noEditPoints="1" noAdjustHandles="1" noChangeArrowheads="1" noChangeShapeType="1" noTextEdit="1"/>
              </p:cNvSpPr>
              <p:nvPr/>
            </p:nvSpPr>
            <p:spPr>
              <a:xfrm>
                <a:off x="8929370" y="5239156"/>
                <a:ext cx="486013" cy="276999"/>
              </a:xfrm>
              <a:prstGeom prst="rect">
                <a:avLst/>
              </a:prstGeom>
              <a:blipFill>
                <a:blip r:embed="rId4"/>
                <a:stretch>
                  <a:fillRect b="-26087"/>
                </a:stretch>
              </a:blipFill>
            </p:spPr>
            <p:txBody>
              <a:bodyPr/>
              <a:lstStyle/>
              <a:p>
                <a:r>
                  <a:rPr lang="zh-CN" altLang="en-US">
                    <a:noFill/>
                  </a:rPr>
                  <a:t> </a:t>
                </a:r>
              </a:p>
            </p:txBody>
          </p:sp>
        </mc:Fallback>
      </mc:AlternateContent>
      <p:sp>
        <p:nvSpPr>
          <p:cNvPr id="42" name="Oval 47">
            <a:extLst>
              <a:ext uri="{FF2B5EF4-FFF2-40B4-BE49-F238E27FC236}">
                <a16:creationId xmlns:a16="http://schemas.microsoft.com/office/drawing/2014/main" id="{5DE8C28C-D999-6A52-9F3E-CF41D82193A6}"/>
              </a:ext>
            </a:extLst>
          </p:cNvPr>
          <p:cNvSpPr/>
          <p:nvPr/>
        </p:nvSpPr>
        <p:spPr>
          <a:xfrm>
            <a:off x="10533258" y="2866223"/>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43" name="Oval 48">
            <a:extLst>
              <a:ext uri="{FF2B5EF4-FFF2-40B4-BE49-F238E27FC236}">
                <a16:creationId xmlns:a16="http://schemas.microsoft.com/office/drawing/2014/main" id="{18C245A7-2408-160D-0DB0-CA36AAF4E204}"/>
              </a:ext>
            </a:extLst>
          </p:cNvPr>
          <p:cNvSpPr/>
          <p:nvPr/>
        </p:nvSpPr>
        <p:spPr>
          <a:xfrm>
            <a:off x="8774149" y="5195797"/>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mc:AlternateContent xmlns:mc="http://schemas.openxmlformats.org/markup-compatibility/2006" xmlns:a14="http://schemas.microsoft.com/office/drawing/2010/main">
        <mc:Choice Requires="a14">
          <p:sp>
            <p:nvSpPr>
              <p:cNvPr id="44" name="TextBox 49">
                <a:extLst>
                  <a:ext uri="{FF2B5EF4-FFF2-40B4-BE49-F238E27FC236}">
                    <a16:creationId xmlns:a16="http://schemas.microsoft.com/office/drawing/2014/main" id="{F79879BF-4680-E480-3BD3-06A4C0A9E69C}"/>
                  </a:ext>
                </a:extLst>
              </p:cNvPr>
              <p:cNvSpPr txBox="1"/>
              <p:nvPr/>
            </p:nvSpPr>
            <p:spPr>
              <a:xfrm>
                <a:off x="10682249" y="2893472"/>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𝒑</m:t>
                          </m:r>
                        </m:e>
                        <m:sub>
                          <m:r>
                            <a:rPr lang="en-US" sz="1800" b="0" i="1" smtClean="0">
                              <a:latin typeface="Cambria Math" panose="02040503050406030204" pitchFamily="18" charset="0"/>
                            </a:rPr>
                            <m:t>1</m:t>
                          </m:r>
                        </m:sub>
                      </m:sSub>
                    </m:oMath>
                  </m:oMathPara>
                </a14:m>
                <a:endParaRPr lang="en-CN" sz="1800" i="1" dirty="0"/>
              </a:p>
            </p:txBody>
          </p:sp>
        </mc:Choice>
        <mc:Fallback xmlns="">
          <p:sp>
            <p:nvSpPr>
              <p:cNvPr id="44" name="TextBox 49">
                <a:extLst>
                  <a:ext uri="{FF2B5EF4-FFF2-40B4-BE49-F238E27FC236}">
                    <a16:creationId xmlns:a16="http://schemas.microsoft.com/office/drawing/2014/main" id="{F79879BF-4680-E480-3BD3-06A4C0A9E69C}"/>
                  </a:ext>
                </a:extLst>
              </p:cNvPr>
              <p:cNvSpPr txBox="1">
                <a:spLocks noRot="1" noChangeAspect="1" noMove="1" noResize="1" noEditPoints="1" noAdjustHandles="1" noChangeArrowheads="1" noChangeShapeType="1" noTextEdit="1"/>
              </p:cNvSpPr>
              <p:nvPr/>
            </p:nvSpPr>
            <p:spPr>
              <a:xfrm>
                <a:off x="10682249" y="2893472"/>
                <a:ext cx="486013" cy="276999"/>
              </a:xfrm>
              <a:prstGeom prst="rect">
                <a:avLst/>
              </a:prstGeom>
              <a:blipFill>
                <a:blip r:embed="rId5"/>
                <a:stretch>
                  <a:fillRect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60">
                <a:extLst>
                  <a:ext uri="{FF2B5EF4-FFF2-40B4-BE49-F238E27FC236}">
                    <a16:creationId xmlns:a16="http://schemas.microsoft.com/office/drawing/2014/main" id="{88CD0CAA-DB7D-616F-42AE-8FEDC34A65B7}"/>
                  </a:ext>
                </a:extLst>
              </p:cNvPr>
              <p:cNvSpPr txBox="1"/>
              <p:nvPr/>
            </p:nvSpPr>
            <p:spPr>
              <a:xfrm>
                <a:off x="9305901" y="4773028"/>
                <a:ext cx="486013" cy="284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solidFill>
                                <a:schemeClr val="accent6"/>
                              </a:solidFill>
                              <a:latin typeface="Cambria Math" panose="02040503050406030204" pitchFamily="18" charset="0"/>
                            </a:rPr>
                          </m:ctrlPr>
                        </m:sSubSupPr>
                        <m:e>
                          <m:r>
                            <a:rPr lang="en-US" sz="1800" b="1" i="1" smtClean="0">
                              <a:solidFill>
                                <a:schemeClr val="accent6"/>
                              </a:solidFill>
                              <a:latin typeface="Cambria Math" panose="02040503050406030204" pitchFamily="18" charset="0"/>
                            </a:rPr>
                            <m:t>𝒑</m:t>
                          </m:r>
                        </m:e>
                        <m:sub>
                          <m:r>
                            <a:rPr lang="en-US" sz="1800" b="0" i="1" smtClean="0">
                              <a:solidFill>
                                <a:schemeClr val="accent6"/>
                              </a:solidFill>
                              <a:latin typeface="Cambria Math" panose="02040503050406030204" pitchFamily="18" charset="0"/>
                            </a:rPr>
                            <m:t>2</m:t>
                          </m:r>
                        </m:sub>
                        <m:sup>
                          <m:r>
                            <m:rPr>
                              <m:sty m:val="p"/>
                            </m:rPr>
                            <a:rPr lang="en-US" sz="1800">
                              <a:solidFill>
                                <a:schemeClr val="accent6"/>
                              </a:solidFill>
                              <a:latin typeface="Cambria Math" panose="02040503050406030204" pitchFamily="18" charset="0"/>
                            </a:rPr>
                            <m:t>new</m:t>
                          </m:r>
                        </m:sup>
                      </m:sSubSup>
                    </m:oMath>
                  </m:oMathPara>
                </a14:m>
                <a:endParaRPr lang="en-CN" sz="1800" i="1" dirty="0">
                  <a:solidFill>
                    <a:schemeClr val="accent6"/>
                  </a:solidFill>
                </a:endParaRPr>
              </a:p>
            </p:txBody>
          </p:sp>
        </mc:Choice>
        <mc:Fallback xmlns="">
          <p:sp>
            <p:nvSpPr>
              <p:cNvPr id="45" name="TextBox 60">
                <a:extLst>
                  <a:ext uri="{FF2B5EF4-FFF2-40B4-BE49-F238E27FC236}">
                    <a16:creationId xmlns:a16="http://schemas.microsoft.com/office/drawing/2014/main" id="{88CD0CAA-DB7D-616F-42AE-8FEDC34A65B7}"/>
                  </a:ext>
                </a:extLst>
              </p:cNvPr>
              <p:cNvSpPr txBox="1">
                <a:spLocks noRot="1" noChangeAspect="1" noMove="1" noResize="1" noEditPoints="1" noAdjustHandles="1" noChangeArrowheads="1" noChangeShapeType="1" noTextEdit="1"/>
              </p:cNvSpPr>
              <p:nvPr/>
            </p:nvSpPr>
            <p:spPr>
              <a:xfrm>
                <a:off x="9305901" y="4773028"/>
                <a:ext cx="486013" cy="284117"/>
              </a:xfrm>
              <a:prstGeom prst="rect">
                <a:avLst/>
              </a:prstGeom>
              <a:blipFill>
                <a:blip r:embed="rId6"/>
                <a:stretch>
                  <a:fillRect l="-17722" r="-10127" b="-23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64">
                <a:extLst>
                  <a:ext uri="{FF2B5EF4-FFF2-40B4-BE49-F238E27FC236}">
                    <a16:creationId xmlns:a16="http://schemas.microsoft.com/office/drawing/2014/main" id="{DDC1904E-E7D8-2CE3-2014-B4EA50E41838}"/>
                  </a:ext>
                </a:extLst>
              </p:cNvPr>
              <p:cNvSpPr txBox="1"/>
              <p:nvPr/>
            </p:nvSpPr>
            <p:spPr>
              <a:xfrm>
                <a:off x="10319547" y="3445831"/>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solidFill>
                                <a:schemeClr val="accent6"/>
                              </a:solidFill>
                              <a:latin typeface="Cambria Math" panose="02040503050406030204" pitchFamily="18" charset="0"/>
                            </a:rPr>
                          </m:ctrlPr>
                        </m:sSubSupPr>
                        <m:e>
                          <m:r>
                            <a:rPr lang="en-US" sz="1800" b="1" i="1" smtClean="0">
                              <a:solidFill>
                                <a:schemeClr val="accent6"/>
                              </a:solidFill>
                              <a:latin typeface="Cambria Math" panose="02040503050406030204" pitchFamily="18" charset="0"/>
                            </a:rPr>
                            <m:t>𝒑</m:t>
                          </m:r>
                        </m:e>
                        <m:sub>
                          <m:r>
                            <a:rPr lang="en-US" sz="1800" b="0" i="1" smtClean="0">
                              <a:solidFill>
                                <a:schemeClr val="accent6"/>
                              </a:solidFill>
                              <a:latin typeface="Cambria Math" panose="02040503050406030204" pitchFamily="18" charset="0"/>
                            </a:rPr>
                            <m:t>1</m:t>
                          </m:r>
                        </m:sub>
                        <m:sup>
                          <m:r>
                            <m:rPr>
                              <m:sty m:val="p"/>
                            </m:rPr>
                            <a:rPr lang="en-US" sz="1800">
                              <a:solidFill>
                                <a:schemeClr val="accent6"/>
                              </a:solidFill>
                              <a:latin typeface="Cambria Math" panose="02040503050406030204" pitchFamily="18" charset="0"/>
                            </a:rPr>
                            <m:t>new</m:t>
                          </m:r>
                        </m:sup>
                      </m:sSubSup>
                    </m:oMath>
                  </m:oMathPara>
                </a14:m>
                <a:endParaRPr lang="en-CN" sz="1800" i="1" dirty="0">
                  <a:solidFill>
                    <a:schemeClr val="accent6"/>
                  </a:solidFill>
                </a:endParaRPr>
              </a:p>
            </p:txBody>
          </p:sp>
        </mc:Choice>
        <mc:Fallback xmlns="">
          <p:sp>
            <p:nvSpPr>
              <p:cNvPr id="46" name="TextBox 64">
                <a:extLst>
                  <a:ext uri="{FF2B5EF4-FFF2-40B4-BE49-F238E27FC236}">
                    <a16:creationId xmlns:a16="http://schemas.microsoft.com/office/drawing/2014/main" id="{DDC1904E-E7D8-2CE3-2014-B4EA50E41838}"/>
                  </a:ext>
                </a:extLst>
              </p:cNvPr>
              <p:cNvSpPr txBox="1">
                <a:spLocks noRot="1" noChangeAspect="1" noMove="1" noResize="1" noEditPoints="1" noAdjustHandles="1" noChangeArrowheads="1" noChangeShapeType="1" noTextEdit="1"/>
              </p:cNvSpPr>
              <p:nvPr/>
            </p:nvSpPr>
            <p:spPr>
              <a:xfrm>
                <a:off x="10319547" y="3445831"/>
                <a:ext cx="486013" cy="276999"/>
              </a:xfrm>
              <a:prstGeom prst="rect">
                <a:avLst/>
              </a:prstGeom>
              <a:blipFill>
                <a:blip r:embed="rId7"/>
                <a:stretch>
                  <a:fillRect l="-17500" r="-8750" b="-26087"/>
                </a:stretch>
              </a:blipFill>
            </p:spPr>
            <p:txBody>
              <a:bodyPr/>
              <a:lstStyle/>
              <a:p>
                <a:r>
                  <a:rPr lang="zh-CN" altLang="en-US">
                    <a:noFill/>
                  </a:rPr>
                  <a:t> </a:t>
                </a:r>
              </a:p>
            </p:txBody>
          </p:sp>
        </mc:Fallback>
      </mc:AlternateContent>
      <p:sp>
        <p:nvSpPr>
          <p:cNvPr id="47" name="Right Arrow 14">
            <a:extLst>
              <a:ext uri="{FF2B5EF4-FFF2-40B4-BE49-F238E27FC236}">
                <a16:creationId xmlns:a16="http://schemas.microsoft.com/office/drawing/2014/main" id="{A9B84DE5-AA3B-CCB1-4AFD-D00B9106702D}"/>
              </a:ext>
            </a:extLst>
          </p:cNvPr>
          <p:cNvSpPr/>
          <p:nvPr/>
        </p:nvSpPr>
        <p:spPr>
          <a:xfrm rot="18518239">
            <a:off x="8706485" y="4828378"/>
            <a:ext cx="360914" cy="1961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sz="1600" dirty="0"/>
          </a:p>
        </p:txBody>
      </p:sp>
      <p:cxnSp>
        <p:nvCxnSpPr>
          <p:cNvPr id="49" name="Straight Connector 66">
            <a:extLst>
              <a:ext uri="{FF2B5EF4-FFF2-40B4-BE49-F238E27FC236}">
                <a16:creationId xmlns:a16="http://schemas.microsoft.com/office/drawing/2014/main" id="{5782F5F1-251A-5B5D-67FC-6E398C0948F9}"/>
              </a:ext>
            </a:extLst>
          </p:cNvPr>
          <p:cNvCxnSpPr>
            <a:cxnSpLocks/>
          </p:cNvCxnSpPr>
          <p:nvPr/>
        </p:nvCxnSpPr>
        <p:spPr>
          <a:xfrm flipV="1">
            <a:off x="9231877" y="3413461"/>
            <a:ext cx="1016133" cy="134112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Oval 58">
            <a:extLst>
              <a:ext uri="{FF2B5EF4-FFF2-40B4-BE49-F238E27FC236}">
                <a16:creationId xmlns:a16="http://schemas.microsoft.com/office/drawing/2014/main" id="{0343F6D5-C3C4-D5F4-9D8F-5EA649703627}"/>
              </a:ext>
            </a:extLst>
          </p:cNvPr>
          <p:cNvSpPr/>
          <p:nvPr/>
        </p:nvSpPr>
        <p:spPr>
          <a:xfrm>
            <a:off x="10126329" y="3367212"/>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51" name="Oval 61">
            <a:extLst>
              <a:ext uri="{FF2B5EF4-FFF2-40B4-BE49-F238E27FC236}">
                <a16:creationId xmlns:a16="http://schemas.microsoft.com/office/drawing/2014/main" id="{BB6157A4-38C7-1271-1697-F0CEC31DE13C}"/>
              </a:ext>
            </a:extLst>
          </p:cNvPr>
          <p:cNvSpPr/>
          <p:nvPr/>
        </p:nvSpPr>
        <p:spPr>
          <a:xfrm>
            <a:off x="9108800" y="4708444"/>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56" name="Right Arrow 14">
            <a:extLst>
              <a:ext uri="{FF2B5EF4-FFF2-40B4-BE49-F238E27FC236}">
                <a16:creationId xmlns:a16="http://schemas.microsoft.com/office/drawing/2014/main" id="{DA9B4DD9-4562-92A0-4340-9D5AFC1EFF24}"/>
              </a:ext>
            </a:extLst>
          </p:cNvPr>
          <p:cNvSpPr/>
          <p:nvPr/>
        </p:nvSpPr>
        <p:spPr>
          <a:xfrm rot="7913182">
            <a:off x="10104585" y="3015977"/>
            <a:ext cx="360914" cy="1961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sz="1600" dirty="0"/>
          </a:p>
        </p:txBody>
      </p:sp>
    </p:spTree>
    <p:extLst>
      <p:ext uri="{BB962C8B-B14F-4D97-AF65-F5344CB8AC3E}">
        <p14:creationId xmlns:p14="http://schemas.microsoft.com/office/powerpoint/2010/main" val="24547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par>
                                <p:cTn id="8" presetID="9"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dissolve">
                                      <p:cBhvr>
                                        <p:cTn id="19" dur="500"/>
                                        <p:tgtEl>
                                          <p:spTgt spid="4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dissolve">
                                      <p:cBhvr>
                                        <p:cTn id="25" dur="500"/>
                                        <p:tgtEl>
                                          <p:spTgt spid="4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dissolve">
                                      <p:cBhvr>
                                        <p:cTn id="28" dur="500"/>
                                        <p:tgtEl>
                                          <p:spTgt spid="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500"/>
                                        <p:tgtEl>
                                          <p:spTgt spid="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dissolve">
                                      <p:cBhvr>
                                        <p:cTn id="40" dur="500"/>
                                        <p:tgtEl>
                                          <p:spTgt spid="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dissolv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42" grpId="0" animBg="1"/>
      <p:bldP spid="43" grpId="0" animBg="1"/>
      <p:bldP spid="44" grpId="0"/>
      <p:bldP spid="45" grpId="0"/>
      <p:bldP spid="46" grpId="0"/>
      <p:bldP spid="47" grpId="0" animBg="1"/>
      <p:bldP spid="50" grpId="0" animBg="1"/>
      <p:bldP spid="51"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体积约束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8" y="1787879"/>
                <a:ext cx="8054127" cy="5071709"/>
              </a:xfrm>
              <a:prstGeom prst="rect">
                <a:avLst/>
              </a:prstGeom>
            </p:spPr>
            <p:txBody>
              <a:bodyPr wrap="square">
                <a:spAutoFit/>
              </a:bodyPr>
              <a:lstStyle/>
              <a:p>
                <a:pPr algn="just">
                  <a:lnSpc>
                    <a:spcPct val="125000"/>
                  </a:lnSpc>
                </a:pPr>
                <a:r>
                  <a:rPr lang="zh-CN" altLang="en-US" sz="1400" dirty="0"/>
                  <a:t>一个体积约束作用于由</a:t>
                </a:r>
                <a:r>
                  <a:rPr lang="en-US" altLang="zh-CN" sz="1400" dirty="0"/>
                  <a:t>4</a:t>
                </a:r>
                <a:r>
                  <a:rPr lang="zh-CN" altLang="en-US" sz="1400" dirty="0"/>
                  <a:t>个顶点组成的四面体。在对三维弹性体进行仿真时，期望弹性体在无外力作用下能恢复原状态。因此需要满足体积约束：</a:t>
                </a:r>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e>
                      </m:d>
                      <m:r>
                        <a:rPr lang="en-US" altLang="zh-CN" sz="1400" b="0" i="0"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6</m:t>
                          </m:r>
                        </m:den>
                      </m:f>
                      <m:d>
                        <m:dPr>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𝑉</m:t>
                          </m:r>
                        </m:e>
                        <m:sub>
                          <m:r>
                            <a:rPr lang="en-US" altLang="zh-CN" sz="1400" i="1">
                              <a:latin typeface="Cambria Math" panose="02040503050406030204" pitchFamily="18" charset="0"/>
                              <a:ea typeface="Cambria Math" panose="02040503050406030204" pitchFamily="18" charset="0"/>
                            </a:rPr>
                            <m:t>0</m:t>
                          </m:r>
                        </m:sub>
                      </m:sSub>
                    </m:oMath>
                  </m:oMathPara>
                </a14:m>
                <a:endParaRPr lang="en-US" altLang="zh-CN" sz="1400" dirty="0"/>
              </a:p>
              <a:p>
                <a:pPr algn="just">
                  <a:lnSpc>
                    <a:spcPct val="125000"/>
                  </a:lnSpc>
                </a:pPr>
                <a14:m>
                  <m:oMath xmlns:m="http://schemas.openxmlformats.org/officeDocument/2006/math">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e>
                    </m:d>
                    <m:r>
                      <a:rPr lang="zh-CN" altLang="en-US" sz="1400" i="1">
                        <a:latin typeface="Cambria Math" panose="02040503050406030204" pitchFamily="18" charset="0"/>
                      </a:rPr>
                      <m:t>，</m:t>
                    </m:r>
                  </m:oMath>
                </a14:m>
                <a:r>
                  <a:rPr lang="zh-CN" altLang="en-US" sz="1400" dirty="0"/>
                  <a:t>体积约束方程在四个顶点处的梯度分别为：</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r>
                        <a:rPr lang="en-US" altLang="zh-CN" sz="1400" b="0" i="0"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r>
                  <a:rPr lang="zh-CN" altLang="en-US" sz="1400" dirty="0"/>
                  <a:t>根据梯度求得每个顶点的偏移量：</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box>
                        <m:boxPr>
                          <m:ctrlPr>
                            <a:rPr lang="en-US" altLang="zh-CN" sz="1400" b="0" i="1" smtClean="0">
                              <a:latin typeface="Cambria Math" panose="02040503050406030204" pitchFamily="18" charset="0"/>
                            </a:rPr>
                          </m:ctrlPr>
                        </m:boxPr>
                        <m:e>
                          <m:argPr>
                            <m:argSz m:val="-1"/>
                          </m:argPr>
                          <m:f>
                            <m:fPr>
                              <m:ctrlPr>
                                <a:rPr lang="en-US" altLang="zh-CN" sz="1400" b="0" i="1" smtClean="0">
                                  <a:latin typeface="Cambria Math" panose="02040503050406030204" pitchFamily="18" charset="0"/>
                                </a:rPr>
                              </m:ctrlPr>
                            </m:fPr>
                            <m:num>
                              <m:r>
                                <a:rPr lang="en-US" altLang="zh-CN" sz="1400" i="1">
                                  <a:latin typeface="Cambria Math" panose="02040503050406030204" pitchFamily="18" charset="0"/>
                                </a:rPr>
                                <m:t>𝑉</m:t>
                              </m:r>
                              <m:r>
                                <a:rPr lang="en-US" altLang="zh-CN" sz="1400" i="1">
                                  <a:latin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𝑉</m:t>
                                  </m:r>
                                </m:e>
                                <m:sub>
                                  <m:r>
                                    <a:rPr lang="en-US" altLang="zh-CN" sz="1400" i="1">
                                      <a:latin typeface="Cambria Math" panose="02040503050406030204" pitchFamily="18" charset="0"/>
                                      <a:ea typeface="Cambria Math" panose="02040503050406030204" pitchFamily="18" charset="0"/>
                                    </a:rPr>
                                    <m:t>0</m:t>
                                  </m:r>
                                </m:sub>
                              </m:sSub>
                            </m:num>
                            <m:den>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begChr m:val="|"/>
                                          <m:endChr m:val="|"/>
                                          <m:ctrlPr>
                                            <a:rPr lang="en-US" altLang="zh-CN" sz="1400" i="1">
                                              <a:latin typeface="Cambria Math" panose="02040503050406030204" pitchFamily="18" charset="0"/>
                                            </a:rPr>
                                          </m:ctrlPr>
                                        </m:dPr>
                                        <m:e>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𝑖</m:t>
                                              </m:r>
                                            </m:sub>
                                          </m:sSub>
                                          <m:r>
                                            <a:rPr lang="en-US" altLang="zh-CN" sz="1400" i="1">
                                              <a:latin typeface="Cambria Math" panose="02040503050406030204" pitchFamily="18" charset="0"/>
                                              <a:ea typeface="Cambria Math" panose="02040503050406030204" pitchFamily="18" charset="0"/>
                                            </a:rPr>
                                            <m:t>𝐶</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𝑝</m:t>
                                          </m:r>
                                          <m:r>
                                            <a:rPr lang="en-US" altLang="zh-CN" sz="1400" i="1">
                                              <a:latin typeface="Cambria Math" panose="02040503050406030204" pitchFamily="18" charset="0"/>
                                              <a:ea typeface="Cambria Math" panose="02040503050406030204" pitchFamily="18" charset="0"/>
                                            </a:rPr>
                                            <m:t>)</m:t>
                                          </m:r>
                                        </m:e>
                                      </m:d>
                                    </m:e>
                                    <m:sup>
                                      <m:r>
                                        <a:rPr lang="en-US" altLang="zh-CN" sz="1400" i="1">
                                          <a:latin typeface="Cambria Math" panose="02040503050406030204" pitchFamily="18" charset="0"/>
                                        </a:rPr>
                                        <m:t>2</m:t>
                                      </m:r>
                                    </m:sup>
                                  </m:sSup>
                                </m:e>
                              </m:nary>
                            </m:den>
                          </m:f>
                        </m:e>
                      </m:box>
                    </m:oMath>
                  </m:oMathPara>
                </a14:m>
                <a:endParaRPr lang="en-US" altLang="zh-CN" sz="1400" dirty="0"/>
              </a:p>
              <a:p>
                <a:pPr algn="just">
                  <a:lnSpc>
                    <a:spcPct val="125000"/>
                  </a:lnSpc>
                </a:pPr>
                <a:r>
                  <a:rPr lang="zh-CN" altLang="en-US" sz="1400" dirty="0"/>
                  <a:t>对三维弹性物体进行仿真时，需要同时满足拉伸约束和体积约束。体积约束保证弹性体不发生体积的膨胀和缩小，而拉伸约束保证物体上的每个质点回到原位（也就是最终弹性体恢复原状）。</a:t>
                </a:r>
                <a:endParaRPr lang="en-US" altLang="zh-CN" sz="1400" dirty="0"/>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8" y="1787879"/>
                <a:ext cx="8054127" cy="5071709"/>
              </a:xfrm>
              <a:prstGeom prst="rect">
                <a:avLst/>
              </a:prstGeom>
              <a:blipFill>
                <a:blip r:embed="rId3"/>
                <a:stretch>
                  <a:fillRect l="-227" r="-227" b="-361"/>
                </a:stretch>
              </a:blipFill>
            </p:spPr>
            <p:txBody>
              <a:bodyPr/>
              <a:lstStyle/>
              <a:p>
                <a:r>
                  <a:rPr lang="zh-CN" altLang="en-US">
                    <a:noFill/>
                  </a:rPr>
                  <a:t> </a:t>
                </a:r>
              </a:p>
            </p:txBody>
          </p:sp>
        </mc:Fallback>
      </mc:AlternateContent>
      <p:grpSp>
        <p:nvGrpSpPr>
          <p:cNvPr id="29" name="组合 28">
            <a:extLst>
              <a:ext uri="{FF2B5EF4-FFF2-40B4-BE49-F238E27FC236}">
                <a16:creationId xmlns:a16="http://schemas.microsoft.com/office/drawing/2014/main" id="{E2A480CD-D6F6-B009-6E42-F369E0488953}"/>
              </a:ext>
            </a:extLst>
          </p:cNvPr>
          <p:cNvGrpSpPr/>
          <p:nvPr/>
        </p:nvGrpSpPr>
        <p:grpSpPr>
          <a:xfrm>
            <a:off x="8795437" y="2368601"/>
            <a:ext cx="3169769" cy="3249445"/>
            <a:chOff x="4095827" y="1500277"/>
            <a:chExt cx="3998758" cy="3789809"/>
          </a:xfrm>
        </p:grpSpPr>
        <p:cxnSp>
          <p:nvCxnSpPr>
            <p:cNvPr id="6" name="Straight Connector 40">
              <a:extLst>
                <a:ext uri="{FF2B5EF4-FFF2-40B4-BE49-F238E27FC236}">
                  <a16:creationId xmlns:a16="http://schemas.microsoft.com/office/drawing/2014/main" id="{BDC6108B-74AC-5044-93D3-B184AE4DD9E7}"/>
                </a:ext>
              </a:extLst>
            </p:cNvPr>
            <p:cNvCxnSpPr>
              <a:cxnSpLocks/>
            </p:cNvCxnSpPr>
            <p:nvPr/>
          </p:nvCxnSpPr>
          <p:spPr>
            <a:xfrm flipH="1" flipV="1">
              <a:off x="4377419" y="4091509"/>
              <a:ext cx="3308436" cy="34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71">
                  <a:extLst>
                    <a:ext uri="{FF2B5EF4-FFF2-40B4-BE49-F238E27FC236}">
                      <a16:creationId xmlns:a16="http://schemas.microsoft.com/office/drawing/2014/main" id="{3D45EA64-7B08-BE4E-A698-02CFB681BCBB}"/>
                    </a:ext>
                  </a:extLst>
                </p:cNvPr>
                <p:cNvSpPr txBox="1"/>
                <p:nvPr/>
              </p:nvSpPr>
              <p:spPr>
                <a:xfrm>
                  <a:off x="5927610" y="1500277"/>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4</m:t>
                            </m:r>
                          </m:sub>
                        </m:sSub>
                      </m:oMath>
                    </m:oMathPara>
                  </a14:m>
                  <a:endParaRPr lang="en-CN" sz="2000" dirty="0"/>
                </a:p>
              </p:txBody>
            </p:sp>
          </mc:Choice>
          <mc:Fallback xmlns="">
            <p:sp>
              <p:nvSpPr>
                <p:cNvPr id="9" name="TextBox 71">
                  <a:extLst>
                    <a:ext uri="{FF2B5EF4-FFF2-40B4-BE49-F238E27FC236}">
                      <a16:creationId xmlns:a16="http://schemas.microsoft.com/office/drawing/2014/main" id="{3D45EA64-7B08-BE4E-A698-02CFB681BCBB}"/>
                    </a:ext>
                  </a:extLst>
                </p:cNvPr>
                <p:cNvSpPr txBox="1">
                  <a:spLocks noRot="1" noChangeAspect="1" noMove="1" noResize="1" noEditPoints="1" noAdjustHandles="1" noChangeArrowheads="1" noChangeShapeType="1" noTextEdit="1"/>
                </p:cNvSpPr>
                <p:nvPr/>
              </p:nvSpPr>
              <p:spPr>
                <a:xfrm>
                  <a:off x="5927610" y="1500277"/>
                  <a:ext cx="665091" cy="358959"/>
                </a:xfrm>
                <a:prstGeom prst="rect">
                  <a:avLst/>
                </a:prstGeom>
                <a:blipFill>
                  <a:blip r:embed="rId4"/>
                  <a:stretch>
                    <a:fillRect b="-30000"/>
                  </a:stretch>
                </a:blipFill>
              </p:spPr>
              <p:txBody>
                <a:bodyPr/>
                <a:lstStyle/>
                <a:p>
                  <a:r>
                    <a:rPr lang="zh-CN" altLang="en-US">
                      <a:noFill/>
                    </a:rPr>
                    <a:t> </a:t>
                  </a:r>
                </a:p>
              </p:txBody>
            </p:sp>
          </mc:Fallback>
        </mc:AlternateContent>
        <p:cxnSp>
          <p:nvCxnSpPr>
            <p:cNvPr id="11" name="Straight Connector 5">
              <a:extLst>
                <a:ext uri="{FF2B5EF4-FFF2-40B4-BE49-F238E27FC236}">
                  <a16:creationId xmlns:a16="http://schemas.microsoft.com/office/drawing/2014/main" id="{86693F07-22D4-AB47-B056-41F551346126}"/>
                </a:ext>
              </a:extLst>
            </p:cNvPr>
            <p:cNvCxnSpPr>
              <a:cxnSpLocks/>
            </p:cNvCxnSpPr>
            <p:nvPr/>
          </p:nvCxnSpPr>
          <p:spPr>
            <a:xfrm flipH="1">
              <a:off x="4394015" y="2000109"/>
              <a:ext cx="1808480" cy="21138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46">
              <a:extLst>
                <a:ext uri="{FF2B5EF4-FFF2-40B4-BE49-F238E27FC236}">
                  <a16:creationId xmlns:a16="http://schemas.microsoft.com/office/drawing/2014/main" id="{D8ADD1F8-05A4-3B49-B350-BF180C8ECEAE}"/>
                </a:ext>
              </a:extLst>
            </p:cNvPr>
            <p:cNvCxnSpPr>
              <a:cxnSpLocks/>
            </p:cNvCxnSpPr>
            <p:nvPr/>
          </p:nvCxnSpPr>
          <p:spPr>
            <a:xfrm flipH="1">
              <a:off x="5724975" y="2000109"/>
              <a:ext cx="477521" cy="2814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49">
              <a:extLst>
                <a:ext uri="{FF2B5EF4-FFF2-40B4-BE49-F238E27FC236}">
                  <a16:creationId xmlns:a16="http://schemas.microsoft.com/office/drawing/2014/main" id="{1793055B-C271-BE49-950D-7462AA0741CB}"/>
                </a:ext>
              </a:extLst>
            </p:cNvPr>
            <p:cNvCxnSpPr>
              <a:cxnSpLocks/>
            </p:cNvCxnSpPr>
            <p:nvPr/>
          </p:nvCxnSpPr>
          <p:spPr>
            <a:xfrm>
              <a:off x="6202496" y="2000109"/>
              <a:ext cx="1483359" cy="21138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69">
              <a:extLst>
                <a:ext uri="{FF2B5EF4-FFF2-40B4-BE49-F238E27FC236}">
                  <a16:creationId xmlns:a16="http://schemas.microsoft.com/office/drawing/2014/main" id="{04EB4059-0060-6141-B4A7-5C833FADA826}"/>
                </a:ext>
              </a:extLst>
            </p:cNvPr>
            <p:cNvSpPr/>
            <p:nvPr/>
          </p:nvSpPr>
          <p:spPr>
            <a:xfrm>
              <a:off x="6110852" y="192239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5" name="TextBox 63">
                  <a:extLst>
                    <a:ext uri="{FF2B5EF4-FFF2-40B4-BE49-F238E27FC236}">
                      <a16:creationId xmlns:a16="http://schemas.microsoft.com/office/drawing/2014/main" id="{7D724EA2-338B-1843-8A24-723B1F36A93F}"/>
                    </a:ext>
                  </a:extLst>
                </p:cNvPr>
                <p:cNvSpPr txBox="1"/>
                <p:nvPr/>
              </p:nvSpPr>
              <p:spPr>
                <a:xfrm>
                  <a:off x="4095827" y="4180438"/>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1</m:t>
                            </m:r>
                          </m:sub>
                        </m:sSub>
                      </m:oMath>
                    </m:oMathPara>
                  </a14:m>
                  <a:endParaRPr lang="en-CN" sz="2000" dirty="0"/>
                </a:p>
              </p:txBody>
            </p:sp>
          </mc:Choice>
          <mc:Fallback xmlns="">
            <p:sp>
              <p:nvSpPr>
                <p:cNvPr id="15" name="TextBox 63">
                  <a:extLst>
                    <a:ext uri="{FF2B5EF4-FFF2-40B4-BE49-F238E27FC236}">
                      <a16:creationId xmlns:a16="http://schemas.microsoft.com/office/drawing/2014/main" id="{7D724EA2-338B-1843-8A24-723B1F36A93F}"/>
                    </a:ext>
                  </a:extLst>
                </p:cNvPr>
                <p:cNvSpPr txBox="1">
                  <a:spLocks noRot="1" noChangeAspect="1" noMove="1" noResize="1" noEditPoints="1" noAdjustHandles="1" noChangeArrowheads="1" noChangeShapeType="1" noTextEdit="1"/>
                </p:cNvSpPr>
                <p:nvPr/>
              </p:nvSpPr>
              <p:spPr>
                <a:xfrm>
                  <a:off x="4095827" y="4180438"/>
                  <a:ext cx="665091" cy="358959"/>
                </a:xfrm>
                <a:prstGeom prst="rect">
                  <a:avLst/>
                </a:prstGeom>
                <a:blipFill>
                  <a:blip r:embed="rId5"/>
                  <a:stretch>
                    <a:fillRect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64">
                  <a:extLst>
                    <a:ext uri="{FF2B5EF4-FFF2-40B4-BE49-F238E27FC236}">
                      <a16:creationId xmlns:a16="http://schemas.microsoft.com/office/drawing/2014/main" id="{21BEB193-76EC-BB4F-A15E-5AC0029B4CD6}"/>
                    </a:ext>
                  </a:extLst>
                </p:cNvPr>
                <p:cNvSpPr txBox="1"/>
                <p:nvPr/>
              </p:nvSpPr>
              <p:spPr>
                <a:xfrm>
                  <a:off x="5445761" y="4931127"/>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2</m:t>
                            </m:r>
                          </m:sub>
                        </m:sSub>
                      </m:oMath>
                    </m:oMathPara>
                  </a14:m>
                  <a:endParaRPr lang="en-CN" sz="2000" dirty="0"/>
                </a:p>
              </p:txBody>
            </p:sp>
          </mc:Choice>
          <mc:Fallback xmlns="">
            <p:sp>
              <p:nvSpPr>
                <p:cNvPr id="16" name="TextBox 64">
                  <a:extLst>
                    <a:ext uri="{FF2B5EF4-FFF2-40B4-BE49-F238E27FC236}">
                      <a16:creationId xmlns:a16="http://schemas.microsoft.com/office/drawing/2014/main" id="{21BEB193-76EC-BB4F-A15E-5AC0029B4CD6}"/>
                    </a:ext>
                  </a:extLst>
                </p:cNvPr>
                <p:cNvSpPr txBox="1">
                  <a:spLocks noRot="1" noChangeAspect="1" noMove="1" noResize="1" noEditPoints="1" noAdjustHandles="1" noChangeArrowheads="1" noChangeShapeType="1" noTextEdit="1"/>
                </p:cNvSpPr>
                <p:nvPr/>
              </p:nvSpPr>
              <p:spPr>
                <a:xfrm>
                  <a:off x="5445761" y="4931127"/>
                  <a:ext cx="665091" cy="358959"/>
                </a:xfrm>
                <a:prstGeom prst="rect">
                  <a:avLst/>
                </a:prstGeom>
                <a:blipFill>
                  <a:blip r:embed="rId6"/>
                  <a:stretch>
                    <a:fillRect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65">
                  <a:extLst>
                    <a:ext uri="{FF2B5EF4-FFF2-40B4-BE49-F238E27FC236}">
                      <a16:creationId xmlns:a16="http://schemas.microsoft.com/office/drawing/2014/main" id="{1F1159AC-6E39-004E-B082-FF2ADE8F73AC}"/>
                    </a:ext>
                  </a:extLst>
                </p:cNvPr>
                <p:cNvSpPr txBox="1"/>
                <p:nvPr/>
              </p:nvSpPr>
              <p:spPr>
                <a:xfrm>
                  <a:off x="7429494" y="4234968"/>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3</m:t>
                            </m:r>
                          </m:sub>
                        </m:sSub>
                      </m:oMath>
                    </m:oMathPara>
                  </a14:m>
                  <a:endParaRPr lang="en-CN" sz="2000" dirty="0"/>
                </a:p>
              </p:txBody>
            </p:sp>
          </mc:Choice>
          <mc:Fallback xmlns="">
            <p:sp>
              <p:nvSpPr>
                <p:cNvPr id="17" name="TextBox 65">
                  <a:extLst>
                    <a:ext uri="{FF2B5EF4-FFF2-40B4-BE49-F238E27FC236}">
                      <a16:creationId xmlns:a16="http://schemas.microsoft.com/office/drawing/2014/main" id="{1F1159AC-6E39-004E-B082-FF2ADE8F73AC}"/>
                    </a:ext>
                  </a:extLst>
                </p:cNvPr>
                <p:cNvSpPr txBox="1">
                  <a:spLocks noRot="1" noChangeAspect="1" noMove="1" noResize="1" noEditPoints="1" noAdjustHandles="1" noChangeArrowheads="1" noChangeShapeType="1" noTextEdit="1"/>
                </p:cNvSpPr>
                <p:nvPr/>
              </p:nvSpPr>
              <p:spPr>
                <a:xfrm>
                  <a:off x="7429494" y="4234968"/>
                  <a:ext cx="665091" cy="358959"/>
                </a:xfrm>
                <a:prstGeom prst="rect">
                  <a:avLst/>
                </a:prstGeom>
                <a:blipFill>
                  <a:blip r:embed="rId7"/>
                  <a:stretch>
                    <a:fillRect b="-27451"/>
                  </a:stretch>
                </a:blipFill>
              </p:spPr>
              <p:txBody>
                <a:bodyPr/>
                <a:lstStyle/>
                <a:p>
                  <a:r>
                    <a:rPr lang="zh-CN" altLang="en-US">
                      <a:noFill/>
                    </a:rPr>
                    <a:t> </a:t>
                  </a:r>
                </a:p>
              </p:txBody>
            </p:sp>
          </mc:Fallback>
        </mc:AlternateContent>
        <p:cxnSp>
          <p:nvCxnSpPr>
            <p:cNvPr id="22" name="Straight Connector 41">
              <a:extLst>
                <a:ext uri="{FF2B5EF4-FFF2-40B4-BE49-F238E27FC236}">
                  <a16:creationId xmlns:a16="http://schemas.microsoft.com/office/drawing/2014/main" id="{3ABDADA9-BBC2-AA49-86F2-5C4776FADF99}"/>
                </a:ext>
              </a:extLst>
            </p:cNvPr>
            <p:cNvCxnSpPr>
              <a:cxnSpLocks/>
              <a:stCxn id="26" idx="5"/>
            </p:cNvCxnSpPr>
            <p:nvPr/>
          </p:nvCxnSpPr>
          <p:spPr>
            <a:xfrm flipH="1" flipV="1">
              <a:off x="4398899" y="4085026"/>
              <a:ext cx="1390878" cy="79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2">
              <a:extLst>
                <a:ext uri="{FF2B5EF4-FFF2-40B4-BE49-F238E27FC236}">
                  <a16:creationId xmlns:a16="http://schemas.microsoft.com/office/drawing/2014/main" id="{91CA320A-1F64-C644-BBB5-0CC69E1E14BF}"/>
                </a:ext>
              </a:extLst>
            </p:cNvPr>
            <p:cNvCxnSpPr>
              <a:cxnSpLocks/>
            </p:cNvCxnSpPr>
            <p:nvPr/>
          </p:nvCxnSpPr>
          <p:spPr>
            <a:xfrm flipH="1">
              <a:off x="5724976" y="4123412"/>
              <a:ext cx="1960879" cy="7034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2">
              <a:extLst>
                <a:ext uri="{FF2B5EF4-FFF2-40B4-BE49-F238E27FC236}">
                  <a16:creationId xmlns:a16="http://schemas.microsoft.com/office/drawing/2014/main" id="{9DFE69DD-F02A-C14B-ADB1-5679C42D58C0}"/>
                </a:ext>
              </a:extLst>
            </p:cNvPr>
            <p:cNvSpPr/>
            <p:nvPr/>
          </p:nvSpPr>
          <p:spPr>
            <a:xfrm>
              <a:off x="4302371" y="3983415"/>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sp>
          <p:nvSpPr>
            <p:cNvPr id="25" name="Oval 53">
              <a:extLst>
                <a:ext uri="{FF2B5EF4-FFF2-40B4-BE49-F238E27FC236}">
                  <a16:creationId xmlns:a16="http://schemas.microsoft.com/office/drawing/2014/main" id="{667F9706-FC29-8E47-B714-2A6BE11D734F}"/>
                </a:ext>
              </a:extLst>
            </p:cNvPr>
            <p:cNvSpPr/>
            <p:nvPr/>
          </p:nvSpPr>
          <p:spPr>
            <a:xfrm>
              <a:off x="7594211" y="402702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sp>
          <p:nvSpPr>
            <p:cNvPr id="26" name="Oval 54">
              <a:extLst>
                <a:ext uri="{FF2B5EF4-FFF2-40B4-BE49-F238E27FC236}">
                  <a16:creationId xmlns:a16="http://schemas.microsoft.com/office/drawing/2014/main" id="{2A6054E8-575B-8641-BBF4-EF635BF25EE1}"/>
                </a:ext>
              </a:extLst>
            </p:cNvPr>
            <p:cNvSpPr/>
            <p:nvPr/>
          </p:nvSpPr>
          <p:spPr>
            <a:xfrm>
              <a:off x="5633331" y="472300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grpSp>
    </p:spTree>
    <p:extLst>
      <p:ext uri="{BB962C8B-B14F-4D97-AF65-F5344CB8AC3E}">
        <p14:creationId xmlns:p14="http://schemas.microsoft.com/office/powerpoint/2010/main" val="146292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弯曲约束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90" y="1806457"/>
                <a:ext cx="7208496" cy="4516429"/>
              </a:xfrm>
              <a:prstGeom prst="rect">
                <a:avLst/>
              </a:prstGeom>
            </p:spPr>
            <p:txBody>
              <a:bodyPr wrap="square">
                <a:spAutoFit/>
              </a:bodyPr>
              <a:lstStyle/>
              <a:p>
                <a:pPr algn="just">
                  <a:lnSpc>
                    <a:spcPct val="125000"/>
                  </a:lnSpc>
                </a:pPr>
                <a:r>
                  <a:rPr lang="zh-CN" altLang="en-US" sz="1400" dirty="0"/>
                  <a:t>二面角弯曲约束通过约束相邻两个三角面所成的角度来限制弯曲，常用于布料模拟仿真中。</a:t>
                </a:r>
                <a:endParaRPr lang="en-US" altLang="zh-CN" sz="1400" dirty="0"/>
              </a:p>
              <a:p>
                <a:pPr algn="just">
                  <a:lnSpc>
                    <a:spcPct val="125000"/>
                  </a:lnSpc>
                </a:pPr>
                <a:r>
                  <a:rPr lang="zh-CN" altLang="en-US" sz="1400" dirty="0"/>
                  <a:t>对于每一对相邻的三角形</a:t>
                </a:r>
                <a14:m>
                  <m:oMath xmlns:m="http://schemas.openxmlformats.org/officeDocument/2006/math">
                    <m:r>
                      <a:rPr lang="en-US" altLang="zh-CN" sz="1400" i="1" dirty="0"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dirty="0" smtClean="0">
                        <a:latin typeface="Cambria Math" panose="02040503050406030204" pitchFamily="18" charset="0"/>
                      </a:rPr>
                      <m:t>)</m:t>
                    </m:r>
                  </m:oMath>
                </a14:m>
                <a:r>
                  <a:rPr lang="zh-CN" altLang="en-US" sz="1400" dirty="0"/>
                  <a:t>和</a:t>
                </a:r>
                <a14:m>
                  <m:oMath xmlns:m="http://schemas.openxmlformats.org/officeDocument/2006/math">
                    <m:r>
                      <a:rPr lang="en-US" altLang="zh-CN" sz="1400" i="1" dirty="0"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smtClean="0">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r>
                      <a:rPr lang="en-US" altLang="zh-CN" sz="1400" i="1" dirty="0" smtClean="0">
                        <a:latin typeface="Cambria Math" panose="02040503050406030204" pitchFamily="18" charset="0"/>
                      </a:rPr>
                      <m:t>)</m:t>
                    </m:r>
                    <m:r>
                      <a:rPr lang="zh-CN" altLang="en-US" sz="1400" i="1" dirty="0" smtClean="0">
                        <a:latin typeface="Cambria Math" panose="02040503050406030204" pitchFamily="18" charset="0"/>
                      </a:rPr>
                      <m:t> </m:t>
                    </m:r>
                    <m:r>
                      <a:rPr lang="zh-CN" altLang="en-US" sz="1400" i="1" dirty="0">
                        <a:latin typeface="Cambria Math" panose="02040503050406030204" pitchFamily="18" charset="0"/>
                      </a:rPr>
                      <m:t>，</m:t>
                    </m:r>
                  </m:oMath>
                </a14:m>
                <a:r>
                  <a:rPr lang="zh-CN" altLang="en-US" sz="1400" dirty="0"/>
                  <a:t>生成一个弯曲约束：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e>
                      </m:d>
                      <m:r>
                        <a:rPr lang="en-US" altLang="zh-CN" sz="1400" b="0" i="1"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sSup>
                            <m:sSupPr>
                              <m:ctrlPr>
                                <a:rPr lang="en-US" altLang="zh-CN" sz="1400" b="0" i="1" smtClean="0">
                                  <a:latin typeface="Cambria Math" panose="02040503050406030204" pitchFamily="18" charset="0"/>
                                </a:rPr>
                              </m:ctrlPr>
                            </m:sSupPr>
                            <m:e>
                              <m:r>
                                <m:rPr>
                                  <m:sty m:val="p"/>
                                </m:rPr>
                                <a:rPr lang="en-US" altLang="zh-CN" sz="1400" b="0" i="0" smtClean="0">
                                  <a:latin typeface="Cambria Math" panose="02040503050406030204" pitchFamily="18" charset="0"/>
                                </a:rPr>
                                <m:t>cos</m:t>
                              </m:r>
                            </m:e>
                            <m:sup>
                              <m:r>
                                <a:rPr lang="en-US" altLang="zh-CN" sz="1400" b="0" i="1" smtClean="0">
                                  <a:latin typeface="Cambria Math" panose="02040503050406030204" pitchFamily="18" charset="0"/>
                                </a:rPr>
                                <m:t>−1</m:t>
                              </m:r>
                            </m:sup>
                          </m:sSup>
                        </m:fName>
                        <m:e>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2</m:t>
                                  </m:r>
                                </m:sub>
                              </m:sSub>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zh-CN" altLang="en-US" sz="1400" i="1">
                                  <a:latin typeface="Cambria Math" panose="02040503050406030204" pitchFamily="18" charset="0"/>
                                </a:rPr>
                                <m:t>𝜑</m:t>
                              </m:r>
                            </m:e>
                            <m:sub>
                              <m:r>
                                <a:rPr lang="en-US" altLang="zh-CN" sz="1400" b="0" i="1" smtClean="0">
                                  <a:latin typeface="Cambria Math" panose="02040503050406030204" pitchFamily="18" charset="0"/>
                                </a:rPr>
                                <m:t>0</m:t>
                              </m:r>
                            </m:sub>
                          </m:sSub>
                        </m:e>
                      </m:func>
                    </m:oMath>
                  </m:oMathPara>
                </a14:m>
                <a:endParaRPr lang="en-US" altLang="zh-CN" sz="1400" b="0" dirty="0"/>
              </a:p>
              <a:p>
                <a:pPr algn="just">
                  <a:lnSpc>
                    <a:spcPct val="125000"/>
                  </a:lnSpc>
                </a:pPr>
                <a:r>
                  <a:rPr lang="zh-CN" altLang="en-US" sz="1400" dirty="0"/>
                  <a:t>设</a:t>
                </a:r>
                <a14:m>
                  <m:oMath xmlns:m="http://schemas.openxmlformats.org/officeDocument/2006/math">
                    <m:r>
                      <a:rPr lang="en-US" altLang="zh-CN" sz="1400" i="1" dirty="0">
                        <a:latin typeface="Cambria Math" panose="02040503050406030204" pitchFamily="18" charset="0"/>
                      </a:rPr>
                      <m:t>𝑑</m:t>
                    </m:r>
                    <m:r>
                      <a:rPr lang="en-US" altLang="zh-CN" sz="1400" i="1" dirty="0" smtClean="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2</m:t>
                        </m:r>
                      </m:sub>
                    </m:sSub>
                  </m:oMath>
                </a14:m>
                <a:r>
                  <a:rPr lang="zh-CN" altLang="en-US" sz="1400" dirty="0"/>
                  <a:t>，</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1</m:t>
                        </m:r>
                      </m:sub>
                    </m:sSub>
                    <m:r>
                      <a:rPr lang="en-US" altLang="zh-CN" sz="1400" b="0" i="1" dirty="0" smtClean="0">
                        <a:latin typeface="Cambria Math" panose="02040503050406030204" pitchFamily="18" charset="0"/>
                      </a:rPr>
                      <m:t>=</m:t>
                    </m:r>
                    <m:f>
                      <m:fPr>
                        <m:ctrlPr>
                          <a:rPr lang="en-US" altLang="zh-CN" sz="1400" b="0" i="1" dirty="0"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num>
                      <m:den>
                        <m:d>
                          <m:dPr>
                            <m:begChr m:val="|"/>
                            <m:endChr m:val=""/>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e>
                            </m:d>
                          </m:e>
                        </m:d>
                      </m:den>
                    </m:f>
                    <m:r>
                      <a:rPr lang="zh-CN" altLang="en-US" sz="1400" i="1" dirty="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𝑛</m:t>
                        </m:r>
                      </m:e>
                      <m:sub>
                        <m:r>
                          <a:rPr lang="en-US" altLang="zh-CN" sz="1400" b="0" i="1" dirty="0" smtClean="0">
                            <a:latin typeface="Cambria Math" panose="02040503050406030204" pitchFamily="18" charset="0"/>
                          </a:rPr>
                          <m:t>2</m:t>
                        </m:r>
                      </m:sub>
                    </m:sSub>
                    <m:r>
                      <a:rPr lang="en-US" altLang="zh-CN" sz="1400" i="1" dirty="0">
                        <a:latin typeface="Cambria Math" panose="02040503050406030204" pitchFamily="18" charset="0"/>
                      </a:rPr>
                      <m:t>=</m:t>
                    </m:r>
                    <m:f>
                      <m:fPr>
                        <m:ctrlPr>
                          <a:rPr lang="en-US" altLang="zh-CN" sz="1400" i="1" dirty="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num>
                      <m:den>
                        <m:d>
                          <m:dPr>
                            <m:begChr m:val="|"/>
                            <m:endChr m:val=""/>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e>
                            </m:d>
                          </m:e>
                        </m:d>
                      </m:den>
                    </m:f>
                    <m:r>
                      <a:rPr lang="zh-CN" altLang="en-US" sz="1400" i="1">
                        <a:latin typeface="Cambria Math" panose="02040503050406030204" pitchFamily="18" charset="0"/>
                      </a:rPr>
                      <m:t>，</m:t>
                    </m:r>
                  </m:oMath>
                </a14:m>
                <a:r>
                  <a:rPr lang="zh-CN" altLang="en-US" sz="1400" dirty="0"/>
                  <a:t>计算约束方程在各点处的梯度分量：</a:t>
                </a:r>
                <a:endParaRPr lang="en-US" altLang="zh-CN" sz="1400" dirty="0"/>
              </a:p>
              <a:p>
                <a:pPr algn="just">
                  <a:lnSpc>
                    <a:spcPct val="125000"/>
                  </a:lnSpc>
                </a:pPr>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endParaRPr lang="en-US" altLang="zh-CN" sz="1400" dirty="0"/>
              </a:p>
              <a:p>
                <a:pPr algn="just">
                  <a:lnSpc>
                    <a:spcPct val="125000"/>
                  </a:lnSpc>
                </a:pPr>
                <a14:m>
                  <m:oMathPara xmlns:m="http://schemas.openxmlformats.org/officeDocument/2006/math">
                    <m:oMathParaPr>
                      <m:jc m:val="left"/>
                    </m:oMathParaPr>
                    <m:oMath xmlns:m="http://schemas.openxmlformats.org/officeDocument/2006/math">
                      <m:r>
                        <a:rPr lang="en-US" altLang="zh-CN" sz="1400" i="1">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 </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ea typeface="Cambria Math" panose="02040503050406030204" pitchFamily="18" charset="0"/>
                                </a:rPr>
                              </m:ctrlPr>
                            </m:radPr>
                            <m:deg/>
                            <m:e>
                              <m:r>
                                <a:rPr lang="en-US" altLang="zh-CN" sz="1400" i="1" dirty="0">
                                  <a:latin typeface="Cambria Math" panose="02040503050406030204" pitchFamily="18" charset="0"/>
                                  <a:ea typeface="Cambria Math" panose="02040503050406030204" pitchFamily="18" charset="0"/>
                                </a:rPr>
                                <m:t>1−</m:t>
                              </m:r>
                              <m:sSup>
                                <m:sSupPr>
                                  <m:ctrlPr>
                                    <a:rPr lang="en-US" altLang="zh-CN" sz="1400" i="1" dirty="0">
                                      <a:latin typeface="Cambria Math" panose="02040503050406030204" pitchFamily="18" charset="0"/>
                                      <a:ea typeface="Cambria Math" panose="02040503050406030204" pitchFamily="18" charset="0"/>
                                    </a:rPr>
                                  </m:ctrlPr>
                                </m:sSupPr>
                                <m:e>
                                  <m:r>
                                    <a:rPr lang="en-US" altLang="zh-CN" sz="1400" i="1" dirty="0">
                                      <a:latin typeface="Cambria Math" panose="02040503050406030204" pitchFamily="18" charset="0"/>
                                      <a:ea typeface="Cambria Math" panose="02040503050406030204" pitchFamily="18" charset="0"/>
                                    </a:rPr>
                                    <m:t>𝑑</m:t>
                                  </m:r>
                                </m:e>
                                <m:sup>
                                  <m:r>
                                    <a:rPr lang="en-US" altLang="zh-CN" sz="1400" i="1" dirty="0">
                                      <a:latin typeface="Cambria Math" panose="02040503050406030204" pitchFamily="18" charset="0"/>
                                      <a:ea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oMath>
                  </m:oMathPara>
                </a14:m>
                <a:endParaRPr lang="en-US" altLang="zh-CN" sz="1400" i="1" dirty="0">
                  <a:latin typeface="Cambria Math" panose="02040503050406030204" pitchFamily="18" charset="0"/>
                  <a:ea typeface="Cambria Math" panose="02040503050406030204" pitchFamily="18" charset="0"/>
                </a:endParaRPr>
              </a:p>
              <a:p>
                <a:pPr algn="just">
                  <a:lnSpc>
                    <a:spcPct val="125000"/>
                  </a:lnSpc>
                </a:pPr>
                <a:r>
                  <a:rPr lang="en-US" altLang="zh-CN" sz="1400" dirty="0">
                    <a:ea typeface="Cambria Math" panose="02040503050406030204" pitchFamily="18" charset="0"/>
                  </a:rPr>
                  <a:t> </a:t>
                </a:r>
                <a14:m>
                  <m:oMath xmlns:m="http://schemas.openxmlformats.org/officeDocument/2006/math">
                    <m:r>
                      <a:rPr lang="en-US" altLang="zh-CN" sz="1400" b="0" i="0" smtClean="0">
                        <a:latin typeface="Cambria Math" panose="02040503050406030204" pitchFamily="18" charset="0"/>
                        <a:ea typeface="Cambria Math" panose="02040503050406030204" pitchFamily="18" charset="0"/>
                      </a:rPr>
                      <m:t>                                               </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r>
                  <a:rPr lang="en-US" altLang="zh-CN" sz="1400" dirty="0"/>
                  <a:t>+</a:t>
                </a:r>
                <a14:m>
                  <m:oMath xmlns:m="http://schemas.openxmlformats.org/officeDocument/2006/math">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2</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oMath>
                </a14:m>
                <a:endParaRPr lang="en-US" altLang="zh-CN" sz="1400" dirty="0"/>
              </a:p>
              <a:p>
                <a:pPr algn="ctr">
                  <a:lnSpc>
                    <a:spcPct val="125000"/>
                  </a:lnSpc>
                </a:pPr>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oMath>
                </a14:m>
                <a:endParaRPr lang="en-US" altLang="zh-CN" sz="1400" dirty="0"/>
              </a:p>
              <a:p>
                <a:pPr algn="ctr">
                  <a:lnSpc>
                    <a:spcPct val="125000"/>
                  </a:lnSpc>
                </a:pPr>
                <a:endParaRPr lang="en-US" altLang="zh-CN" sz="1400" dirty="0"/>
              </a:p>
              <a:p>
                <a:pPr algn="just">
                  <a:lnSpc>
                    <a:spcPct val="125000"/>
                  </a:lnSpc>
                </a:pPr>
                <a:r>
                  <a:rPr lang="zh-CN" altLang="en-US" sz="1400" dirty="0"/>
                  <a:t>最终修正得到的位置偏移量为：</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𝑖</m:t>
                          </m:r>
                        </m:sub>
                      </m:sSub>
                      <m:r>
                        <a:rPr lang="en-US" altLang="zh-CN" sz="1400" b="0" i="1"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sSub>
                            <m:sSubPr>
                              <m:ctrlPr>
                                <a:rPr lang="en-US" altLang="zh-CN" sz="1400" i="1" dirty="0">
                                  <a:latin typeface="Cambria Math" panose="02040503050406030204" pitchFamily="18" charset="0"/>
                                </a:rPr>
                              </m:ctrlPr>
                            </m:sSubPr>
                            <m:e>
                              <m:r>
                                <a:rPr lang="zh-CN" altLang="en-US" sz="1400" i="1" dirty="0">
                                  <a:latin typeface="Cambria Math" panose="02040503050406030204" pitchFamily="18" charset="0"/>
                                </a:rPr>
                                <m:t>𝑤</m:t>
                              </m:r>
                            </m:e>
                            <m:sub>
                              <m:r>
                                <a:rPr lang="en-US" altLang="zh-CN" sz="1400" b="0" i="1" dirty="0" smtClean="0">
                                  <a:latin typeface="Cambria Math" panose="02040503050406030204" pitchFamily="18" charset="0"/>
                                </a:rPr>
                                <m:t>𝑖</m:t>
                              </m:r>
                            </m:sub>
                          </m:sSub>
                          <m:rad>
                            <m:radPr>
                              <m:degHide m:val="on"/>
                              <m:ctrlPr>
                                <a:rPr lang="en-US" altLang="zh-CN" sz="1400" i="1" dirty="0" smtClean="0">
                                  <a:latin typeface="Cambria Math" panose="02040503050406030204" pitchFamily="18" charset="0"/>
                                </a:rPr>
                              </m:ctrlPr>
                            </m:radPr>
                            <m:deg/>
                            <m:e>
                              <m:r>
                                <a:rPr lang="en-US" altLang="zh-CN" sz="1400" b="0" i="1" dirty="0" smtClean="0">
                                  <a:latin typeface="Cambria Math" panose="02040503050406030204" pitchFamily="18" charset="0"/>
                                </a:rPr>
                                <m:t>1−</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𝑑</m:t>
                                  </m:r>
                                </m:e>
                                <m:sup>
                                  <m:r>
                                    <a:rPr lang="en-US" altLang="zh-CN" sz="1400" b="0" i="1" dirty="0" smtClean="0">
                                      <a:latin typeface="Cambria Math" panose="02040503050406030204" pitchFamily="18" charset="0"/>
                                    </a:rPr>
                                    <m:t>2</m:t>
                                  </m:r>
                                </m:sup>
                              </m:sSup>
                            </m:e>
                          </m:rad>
                          <m:r>
                            <a:rPr lang="en-US" altLang="zh-CN" sz="1400" b="0" i="1" dirty="0" smtClean="0">
                              <a:latin typeface="Cambria Math" panose="02040503050406030204" pitchFamily="18" charset="0"/>
                            </a:rPr>
                            <m:t>(</m:t>
                          </m:r>
                          <m:func>
                            <m:funcPr>
                              <m:ctrlPr>
                                <a:rPr lang="en-US" altLang="zh-CN" sz="1400" i="1">
                                  <a:latin typeface="Cambria Math" panose="02040503050406030204" pitchFamily="18" charset="0"/>
                                </a:rPr>
                              </m:ctrlPr>
                            </m:funcPr>
                            <m:fName>
                              <m:sSup>
                                <m:sSupPr>
                                  <m:ctrlPr>
                                    <a:rPr lang="en-US" altLang="zh-CN" sz="1400" i="1">
                                      <a:latin typeface="Cambria Math" panose="02040503050406030204" pitchFamily="18" charset="0"/>
                                    </a:rPr>
                                  </m:ctrlPr>
                                </m:sSupPr>
                                <m:e>
                                  <m:r>
                                    <m:rPr>
                                      <m:sty m:val="p"/>
                                    </m:rPr>
                                    <a:rPr lang="en-US" altLang="zh-CN" sz="1400">
                                      <a:latin typeface="Cambria Math" panose="02040503050406030204" pitchFamily="18" charset="0"/>
                                    </a:rPr>
                                    <m:t>cos</m:t>
                                  </m:r>
                                </m:e>
                                <m:sup>
                                  <m:r>
                                    <a:rPr lang="en-US" altLang="zh-CN" sz="1400" i="1">
                                      <a:latin typeface="Cambria Math" panose="02040503050406030204" pitchFamily="18" charset="0"/>
                                    </a:rPr>
                                    <m:t>−1</m:t>
                                  </m:r>
                                </m:sup>
                              </m:sSup>
                            </m:fName>
                            <m:e>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𝑑</m:t>
                                  </m:r>
                                </m:e>
                              </m:d>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𝜑</m:t>
                                  </m:r>
                                </m:e>
                                <m:sub>
                                  <m:r>
                                    <a:rPr lang="en-US" altLang="zh-CN" sz="1400" i="1">
                                      <a:latin typeface="Cambria Math" panose="02040503050406030204" pitchFamily="18" charset="0"/>
                                    </a:rPr>
                                    <m:t>0</m:t>
                                  </m:r>
                                </m:sub>
                              </m:sSub>
                            </m:e>
                          </m:func>
                          <m:r>
                            <a:rPr lang="en-US" altLang="zh-CN" sz="1400" b="0" i="1" dirty="0" smtClean="0">
                              <a:latin typeface="Cambria Math" panose="02040503050406030204" pitchFamily="18" charset="0"/>
                            </a:rPr>
                            <m:t>)</m:t>
                          </m:r>
                        </m:num>
                        <m:den>
                          <m:nary>
                            <m:naryPr>
                              <m:chr m:val="∑"/>
                              <m:ctrlPr>
                                <a:rPr lang="en-US" altLang="zh-CN" sz="1400" i="1" dirty="0">
                                  <a:latin typeface="Cambria Math" panose="02040503050406030204" pitchFamily="18" charset="0"/>
                                </a:rPr>
                              </m:ctrlPr>
                            </m:naryPr>
                            <m:sub>
                              <m:r>
                                <m:rPr>
                                  <m:brk m:alnAt="23"/>
                                </m:rPr>
                                <a:rPr lang="en-US" altLang="zh-CN" sz="1400" i="1" dirty="0">
                                  <a:latin typeface="Cambria Math" panose="02040503050406030204" pitchFamily="18" charset="0"/>
                                </a:rPr>
                                <m:t>𝑗</m:t>
                              </m:r>
                              <m:r>
                                <a:rPr lang="en-US" altLang="zh-CN" sz="1400" i="1" dirty="0">
                                  <a:latin typeface="Cambria Math" panose="02040503050406030204" pitchFamily="18" charset="0"/>
                                </a:rPr>
                                <m:t>=0</m:t>
                              </m:r>
                            </m:sub>
                            <m:sup>
                              <m:r>
                                <a:rPr lang="en-US" altLang="zh-CN" sz="1400" i="1" dirty="0">
                                  <a:latin typeface="Cambria Math" panose="02040503050406030204" pitchFamily="18" charset="0"/>
                                </a:rPr>
                                <m:t>𝑛</m:t>
                              </m:r>
                            </m:sup>
                            <m:e>
                              <m:sSup>
                                <m:sSupPr>
                                  <m:ctrlPr>
                                    <a:rPr lang="en-US" altLang="zh-CN" sz="1400" i="1" dirty="0">
                                      <a:latin typeface="Cambria Math" panose="02040503050406030204" pitchFamily="18" charset="0"/>
                                    </a:rPr>
                                  </m:ctrlPr>
                                </m:sSupPr>
                                <m:e>
                                  <m:sSub>
                                    <m:sSubPr>
                                      <m:ctrlPr>
                                        <a:rPr lang="en-US" altLang="zh-CN" sz="1400" i="1" dirty="0">
                                          <a:latin typeface="Cambria Math" panose="02040503050406030204" pitchFamily="18" charset="0"/>
                                        </a:rPr>
                                      </m:ctrlPr>
                                    </m:sSubPr>
                                    <m:e>
                                      <m:r>
                                        <a:rPr lang="zh-CN" altLang="en-US" sz="1400" i="1" dirty="0">
                                          <a:latin typeface="Cambria Math" panose="02040503050406030204" pitchFamily="18" charset="0"/>
                                        </a:rPr>
                                        <m:t>𝑤</m:t>
                                      </m:r>
                                    </m:e>
                                    <m:sub>
                                      <m:r>
                                        <a:rPr lang="en-US" altLang="zh-CN" sz="1400" b="0" i="1" dirty="0" smtClean="0">
                                          <a:latin typeface="Cambria Math" panose="02040503050406030204" pitchFamily="18" charset="0"/>
                                        </a:rPr>
                                        <m:t>𝑗</m:t>
                                      </m:r>
                                    </m:sub>
                                  </m:sSub>
                                  <m:d>
                                    <m:dPr>
                                      <m:begChr m:val="|"/>
                                      <m:endChr m:val=""/>
                                      <m:ctrlPr>
                                        <a:rPr lang="en-US" altLang="zh-CN" sz="1400" i="1" dirty="0">
                                          <a:latin typeface="Cambria Math" panose="02040503050406030204" pitchFamily="18" charset="0"/>
                                        </a:rPr>
                                      </m:ctrlPr>
                                    </m:dPr>
                                    <m:e>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𝑞</m:t>
                                              </m:r>
                                            </m:e>
                                            <m:sub>
                                              <m:r>
                                                <a:rPr lang="en-US" altLang="zh-CN" sz="1400" b="0" i="1" dirty="0" smtClean="0">
                                                  <a:latin typeface="Cambria Math" panose="02040503050406030204" pitchFamily="18" charset="0"/>
                                                </a:rPr>
                                                <m:t>𝑗</m:t>
                                              </m:r>
                                            </m:sub>
                                          </m:sSub>
                                        </m:e>
                                      </m:d>
                                    </m:e>
                                  </m:d>
                                </m:e>
                                <m:sup>
                                  <m:r>
                                    <a:rPr lang="zh-CN" altLang="en-US" sz="1400" i="1" dirty="0">
                                      <a:latin typeface="Cambria Math" panose="02040503050406030204" pitchFamily="18" charset="0"/>
                                    </a:rPr>
                                    <m:t>2</m:t>
                                  </m:r>
                                </m:sup>
                              </m:sSup>
                            </m:e>
                          </m:nary>
                        </m:den>
                      </m:f>
                    </m:oMath>
                  </m:oMathPara>
                </a14:m>
                <a:endParaRPr lang="en-US" altLang="zh-CN" sz="1400" dirty="0"/>
              </a:p>
              <a:p>
                <a:pPr algn="just">
                  <a:lnSpc>
                    <a:spcPct val="125000"/>
                  </a:lnSpc>
                </a:pPr>
                <a:endParaRPr lang="en-US" altLang="zh-CN" sz="1400" dirty="0"/>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90" y="1806457"/>
                <a:ext cx="7208496" cy="4516429"/>
              </a:xfrm>
              <a:prstGeom prst="rect">
                <a:avLst/>
              </a:prstGeom>
              <a:blipFill>
                <a:blip r:embed="rId3"/>
                <a:stretch>
                  <a:fillRect l="-254" r="-2705"/>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BD07744A-E62E-BB3B-1B09-EF273C75EAE8}"/>
              </a:ext>
            </a:extLst>
          </p:cNvPr>
          <p:cNvGrpSpPr/>
          <p:nvPr/>
        </p:nvGrpSpPr>
        <p:grpSpPr>
          <a:xfrm>
            <a:off x="8687433" y="1627677"/>
            <a:ext cx="2313400" cy="2357086"/>
            <a:chOff x="4117246" y="1454412"/>
            <a:chExt cx="3955922" cy="3950765"/>
          </a:xfrm>
        </p:grpSpPr>
        <p:sp>
          <p:nvSpPr>
            <p:cNvPr id="6" name="Rectangle 110">
              <a:extLst>
                <a:ext uri="{FF2B5EF4-FFF2-40B4-BE49-F238E27FC236}">
                  <a16:creationId xmlns:a16="http://schemas.microsoft.com/office/drawing/2014/main" id="{F40B712C-DA39-A541-A182-3737E180C960}"/>
                </a:ext>
              </a:extLst>
            </p:cNvPr>
            <p:cNvSpPr/>
            <p:nvPr/>
          </p:nvSpPr>
          <p:spPr>
            <a:xfrm>
              <a:off x="44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7" name="Straight Connector 111">
              <a:extLst>
                <a:ext uri="{FF2B5EF4-FFF2-40B4-BE49-F238E27FC236}">
                  <a16:creationId xmlns:a16="http://schemas.microsoft.com/office/drawing/2014/main" id="{5E7510E1-21AE-E947-950B-CC0A739F2ECF}"/>
                </a:ext>
              </a:extLst>
            </p:cNvPr>
            <p:cNvCxnSpPr>
              <a:cxnSpLocks/>
            </p:cNvCxnSpPr>
            <p:nvPr/>
          </p:nvCxnSpPr>
          <p:spPr>
            <a:xfrm>
              <a:off x="44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113">
              <a:extLst>
                <a:ext uri="{FF2B5EF4-FFF2-40B4-BE49-F238E27FC236}">
                  <a16:creationId xmlns:a16="http://schemas.microsoft.com/office/drawing/2014/main" id="{D7BBE086-FB0A-3A4F-923F-23F735DED634}"/>
                </a:ext>
              </a:extLst>
            </p:cNvPr>
            <p:cNvSpPr/>
            <p:nvPr/>
          </p:nvSpPr>
          <p:spPr>
            <a:xfrm>
              <a:off x="53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1" name="Straight Connector 115">
              <a:extLst>
                <a:ext uri="{FF2B5EF4-FFF2-40B4-BE49-F238E27FC236}">
                  <a16:creationId xmlns:a16="http://schemas.microsoft.com/office/drawing/2014/main" id="{14A0C65A-DB6F-B349-9E17-B0178534CEA7}"/>
                </a:ext>
              </a:extLst>
            </p:cNvPr>
            <p:cNvCxnSpPr>
              <a:cxnSpLocks/>
            </p:cNvCxnSpPr>
            <p:nvPr/>
          </p:nvCxnSpPr>
          <p:spPr>
            <a:xfrm flipV="1">
              <a:off x="53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6">
              <a:extLst>
                <a:ext uri="{FF2B5EF4-FFF2-40B4-BE49-F238E27FC236}">
                  <a16:creationId xmlns:a16="http://schemas.microsoft.com/office/drawing/2014/main" id="{E064B35F-3517-4C44-A5A2-39A8180113B9}"/>
                </a:ext>
              </a:extLst>
            </p:cNvPr>
            <p:cNvSpPr/>
            <p:nvPr/>
          </p:nvSpPr>
          <p:spPr>
            <a:xfrm>
              <a:off x="62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3" name="Straight Connector 117">
              <a:extLst>
                <a:ext uri="{FF2B5EF4-FFF2-40B4-BE49-F238E27FC236}">
                  <a16:creationId xmlns:a16="http://schemas.microsoft.com/office/drawing/2014/main" id="{0D8C2B1A-9552-FD4C-8CA7-8F5EF3A2D750}"/>
                </a:ext>
              </a:extLst>
            </p:cNvPr>
            <p:cNvCxnSpPr>
              <a:cxnSpLocks/>
            </p:cNvCxnSpPr>
            <p:nvPr/>
          </p:nvCxnSpPr>
          <p:spPr>
            <a:xfrm>
              <a:off x="62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19">
              <a:extLst>
                <a:ext uri="{FF2B5EF4-FFF2-40B4-BE49-F238E27FC236}">
                  <a16:creationId xmlns:a16="http://schemas.microsoft.com/office/drawing/2014/main" id="{FC821369-3DAD-AF42-84AF-DA543F6497BD}"/>
                </a:ext>
              </a:extLst>
            </p:cNvPr>
            <p:cNvSpPr/>
            <p:nvPr/>
          </p:nvSpPr>
          <p:spPr>
            <a:xfrm>
              <a:off x="71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5" name="Straight Connector 121">
              <a:extLst>
                <a:ext uri="{FF2B5EF4-FFF2-40B4-BE49-F238E27FC236}">
                  <a16:creationId xmlns:a16="http://schemas.microsoft.com/office/drawing/2014/main" id="{5EB92F34-047E-4E49-B87F-820D18418C0E}"/>
                </a:ext>
              </a:extLst>
            </p:cNvPr>
            <p:cNvCxnSpPr>
              <a:cxnSpLocks/>
            </p:cNvCxnSpPr>
            <p:nvPr/>
          </p:nvCxnSpPr>
          <p:spPr>
            <a:xfrm flipV="1">
              <a:off x="71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Rectangle 122">
              <a:extLst>
                <a:ext uri="{FF2B5EF4-FFF2-40B4-BE49-F238E27FC236}">
                  <a16:creationId xmlns:a16="http://schemas.microsoft.com/office/drawing/2014/main" id="{1BE1D3D1-72D9-D64B-B5FA-A8DDB5A424C7}"/>
                </a:ext>
              </a:extLst>
            </p:cNvPr>
            <p:cNvSpPr/>
            <p:nvPr/>
          </p:nvSpPr>
          <p:spPr>
            <a:xfrm>
              <a:off x="44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7" name="Straight Connector 124">
              <a:extLst>
                <a:ext uri="{FF2B5EF4-FFF2-40B4-BE49-F238E27FC236}">
                  <a16:creationId xmlns:a16="http://schemas.microsoft.com/office/drawing/2014/main" id="{B806BE2A-D657-4547-9BB6-5CDB0B0AFFD7}"/>
                </a:ext>
              </a:extLst>
            </p:cNvPr>
            <p:cNvCxnSpPr>
              <a:cxnSpLocks/>
            </p:cNvCxnSpPr>
            <p:nvPr/>
          </p:nvCxnSpPr>
          <p:spPr>
            <a:xfrm flipV="1">
              <a:off x="44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25">
              <a:extLst>
                <a:ext uri="{FF2B5EF4-FFF2-40B4-BE49-F238E27FC236}">
                  <a16:creationId xmlns:a16="http://schemas.microsoft.com/office/drawing/2014/main" id="{5820E46A-0B46-4F4F-BE91-3BD15E05C503}"/>
                </a:ext>
              </a:extLst>
            </p:cNvPr>
            <p:cNvSpPr/>
            <p:nvPr/>
          </p:nvSpPr>
          <p:spPr>
            <a:xfrm>
              <a:off x="53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9" name="Straight Connector 126">
              <a:extLst>
                <a:ext uri="{FF2B5EF4-FFF2-40B4-BE49-F238E27FC236}">
                  <a16:creationId xmlns:a16="http://schemas.microsoft.com/office/drawing/2014/main" id="{1C17F324-77CA-6E44-97F8-EB81555A7E76}"/>
                </a:ext>
              </a:extLst>
            </p:cNvPr>
            <p:cNvCxnSpPr>
              <a:cxnSpLocks/>
            </p:cNvCxnSpPr>
            <p:nvPr/>
          </p:nvCxnSpPr>
          <p:spPr>
            <a:xfrm>
              <a:off x="53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Rectangle 128">
              <a:extLst>
                <a:ext uri="{FF2B5EF4-FFF2-40B4-BE49-F238E27FC236}">
                  <a16:creationId xmlns:a16="http://schemas.microsoft.com/office/drawing/2014/main" id="{7A6ADC17-A788-0943-A1E0-2C3E65D492F2}"/>
                </a:ext>
              </a:extLst>
            </p:cNvPr>
            <p:cNvSpPr/>
            <p:nvPr/>
          </p:nvSpPr>
          <p:spPr>
            <a:xfrm>
              <a:off x="62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1" name="Straight Connector 130">
              <a:extLst>
                <a:ext uri="{FF2B5EF4-FFF2-40B4-BE49-F238E27FC236}">
                  <a16:creationId xmlns:a16="http://schemas.microsoft.com/office/drawing/2014/main" id="{2D696885-CD53-B345-A8C2-B2C6B7E0BEBC}"/>
                </a:ext>
              </a:extLst>
            </p:cNvPr>
            <p:cNvCxnSpPr>
              <a:cxnSpLocks/>
            </p:cNvCxnSpPr>
            <p:nvPr/>
          </p:nvCxnSpPr>
          <p:spPr>
            <a:xfrm flipV="1">
              <a:off x="62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Rectangle 131">
              <a:extLst>
                <a:ext uri="{FF2B5EF4-FFF2-40B4-BE49-F238E27FC236}">
                  <a16:creationId xmlns:a16="http://schemas.microsoft.com/office/drawing/2014/main" id="{6A5D38C8-3205-2E40-953B-60FA5F3ECD6E}"/>
                </a:ext>
              </a:extLst>
            </p:cNvPr>
            <p:cNvSpPr/>
            <p:nvPr/>
          </p:nvSpPr>
          <p:spPr>
            <a:xfrm>
              <a:off x="71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3" name="Straight Connector 132">
              <a:extLst>
                <a:ext uri="{FF2B5EF4-FFF2-40B4-BE49-F238E27FC236}">
                  <a16:creationId xmlns:a16="http://schemas.microsoft.com/office/drawing/2014/main" id="{2EF55785-A05C-E845-B17E-614E0AE3D718}"/>
                </a:ext>
              </a:extLst>
            </p:cNvPr>
            <p:cNvCxnSpPr>
              <a:cxnSpLocks/>
            </p:cNvCxnSpPr>
            <p:nvPr/>
          </p:nvCxnSpPr>
          <p:spPr>
            <a:xfrm>
              <a:off x="71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Rectangle 134">
              <a:extLst>
                <a:ext uri="{FF2B5EF4-FFF2-40B4-BE49-F238E27FC236}">
                  <a16:creationId xmlns:a16="http://schemas.microsoft.com/office/drawing/2014/main" id="{F9590027-DCDC-EA4A-B8BD-A2B4618DEA5D}"/>
                </a:ext>
              </a:extLst>
            </p:cNvPr>
            <p:cNvSpPr/>
            <p:nvPr/>
          </p:nvSpPr>
          <p:spPr>
            <a:xfrm>
              <a:off x="44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5" name="Straight Connector 135">
              <a:extLst>
                <a:ext uri="{FF2B5EF4-FFF2-40B4-BE49-F238E27FC236}">
                  <a16:creationId xmlns:a16="http://schemas.microsoft.com/office/drawing/2014/main" id="{9D8DFAB9-CA0C-674F-B045-D78AB29A784F}"/>
                </a:ext>
              </a:extLst>
            </p:cNvPr>
            <p:cNvCxnSpPr>
              <a:cxnSpLocks/>
            </p:cNvCxnSpPr>
            <p:nvPr/>
          </p:nvCxnSpPr>
          <p:spPr>
            <a:xfrm>
              <a:off x="44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Rectangle 137">
              <a:extLst>
                <a:ext uri="{FF2B5EF4-FFF2-40B4-BE49-F238E27FC236}">
                  <a16:creationId xmlns:a16="http://schemas.microsoft.com/office/drawing/2014/main" id="{962B6823-EFCA-634A-AD69-0647F6C2B8B6}"/>
                </a:ext>
              </a:extLst>
            </p:cNvPr>
            <p:cNvSpPr/>
            <p:nvPr/>
          </p:nvSpPr>
          <p:spPr>
            <a:xfrm>
              <a:off x="53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7" name="Straight Connector 139">
              <a:extLst>
                <a:ext uri="{FF2B5EF4-FFF2-40B4-BE49-F238E27FC236}">
                  <a16:creationId xmlns:a16="http://schemas.microsoft.com/office/drawing/2014/main" id="{B5104DEC-7C11-F34F-9728-477B678CFC27}"/>
                </a:ext>
              </a:extLst>
            </p:cNvPr>
            <p:cNvCxnSpPr>
              <a:cxnSpLocks/>
            </p:cNvCxnSpPr>
            <p:nvPr/>
          </p:nvCxnSpPr>
          <p:spPr>
            <a:xfrm flipV="1">
              <a:off x="53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140">
              <a:extLst>
                <a:ext uri="{FF2B5EF4-FFF2-40B4-BE49-F238E27FC236}">
                  <a16:creationId xmlns:a16="http://schemas.microsoft.com/office/drawing/2014/main" id="{313F0D64-3455-004A-9154-65AE63EBC812}"/>
                </a:ext>
              </a:extLst>
            </p:cNvPr>
            <p:cNvSpPr/>
            <p:nvPr/>
          </p:nvSpPr>
          <p:spPr>
            <a:xfrm>
              <a:off x="62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9" name="Straight Connector 141">
              <a:extLst>
                <a:ext uri="{FF2B5EF4-FFF2-40B4-BE49-F238E27FC236}">
                  <a16:creationId xmlns:a16="http://schemas.microsoft.com/office/drawing/2014/main" id="{DC1ADA2E-FF59-BC4E-A4D5-A871CEFBB459}"/>
                </a:ext>
              </a:extLst>
            </p:cNvPr>
            <p:cNvCxnSpPr>
              <a:cxnSpLocks/>
            </p:cNvCxnSpPr>
            <p:nvPr/>
          </p:nvCxnSpPr>
          <p:spPr>
            <a:xfrm>
              <a:off x="62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Rectangle 143">
              <a:extLst>
                <a:ext uri="{FF2B5EF4-FFF2-40B4-BE49-F238E27FC236}">
                  <a16:creationId xmlns:a16="http://schemas.microsoft.com/office/drawing/2014/main" id="{729DB2BF-555A-1344-921A-68BE850F9296}"/>
                </a:ext>
              </a:extLst>
            </p:cNvPr>
            <p:cNvSpPr/>
            <p:nvPr/>
          </p:nvSpPr>
          <p:spPr>
            <a:xfrm>
              <a:off x="71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1" name="Straight Connector 145">
              <a:extLst>
                <a:ext uri="{FF2B5EF4-FFF2-40B4-BE49-F238E27FC236}">
                  <a16:creationId xmlns:a16="http://schemas.microsoft.com/office/drawing/2014/main" id="{84DD754A-0D80-7548-9EDB-278B1B52A585}"/>
                </a:ext>
              </a:extLst>
            </p:cNvPr>
            <p:cNvCxnSpPr>
              <a:cxnSpLocks/>
            </p:cNvCxnSpPr>
            <p:nvPr/>
          </p:nvCxnSpPr>
          <p:spPr>
            <a:xfrm flipV="1">
              <a:off x="71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Rectangle 146">
              <a:extLst>
                <a:ext uri="{FF2B5EF4-FFF2-40B4-BE49-F238E27FC236}">
                  <a16:creationId xmlns:a16="http://schemas.microsoft.com/office/drawing/2014/main" id="{AD2F6130-E56C-8443-B230-195DEC37E1EF}"/>
                </a:ext>
              </a:extLst>
            </p:cNvPr>
            <p:cNvSpPr/>
            <p:nvPr/>
          </p:nvSpPr>
          <p:spPr>
            <a:xfrm>
              <a:off x="44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3" name="Straight Connector 148">
              <a:extLst>
                <a:ext uri="{FF2B5EF4-FFF2-40B4-BE49-F238E27FC236}">
                  <a16:creationId xmlns:a16="http://schemas.microsoft.com/office/drawing/2014/main" id="{D3CCBB5E-BADF-354D-8A5D-ACADF137A454}"/>
                </a:ext>
              </a:extLst>
            </p:cNvPr>
            <p:cNvCxnSpPr>
              <a:cxnSpLocks/>
            </p:cNvCxnSpPr>
            <p:nvPr/>
          </p:nvCxnSpPr>
          <p:spPr>
            <a:xfrm flipV="1">
              <a:off x="44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Rectangle 149">
              <a:extLst>
                <a:ext uri="{FF2B5EF4-FFF2-40B4-BE49-F238E27FC236}">
                  <a16:creationId xmlns:a16="http://schemas.microsoft.com/office/drawing/2014/main" id="{468DE9C3-46AF-B845-A3BC-33EA1E056BAF}"/>
                </a:ext>
              </a:extLst>
            </p:cNvPr>
            <p:cNvSpPr/>
            <p:nvPr/>
          </p:nvSpPr>
          <p:spPr>
            <a:xfrm>
              <a:off x="53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5" name="Straight Connector 150">
              <a:extLst>
                <a:ext uri="{FF2B5EF4-FFF2-40B4-BE49-F238E27FC236}">
                  <a16:creationId xmlns:a16="http://schemas.microsoft.com/office/drawing/2014/main" id="{06CC9399-972B-5A49-BE0E-F10758C020B8}"/>
                </a:ext>
              </a:extLst>
            </p:cNvPr>
            <p:cNvCxnSpPr>
              <a:cxnSpLocks/>
            </p:cNvCxnSpPr>
            <p:nvPr/>
          </p:nvCxnSpPr>
          <p:spPr>
            <a:xfrm>
              <a:off x="53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Rectangle 152">
              <a:extLst>
                <a:ext uri="{FF2B5EF4-FFF2-40B4-BE49-F238E27FC236}">
                  <a16:creationId xmlns:a16="http://schemas.microsoft.com/office/drawing/2014/main" id="{C1854826-5422-8E4B-A621-15DBC4C4935C}"/>
                </a:ext>
              </a:extLst>
            </p:cNvPr>
            <p:cNvSpPr/>
            <p:nvPr/>
          </p:nvSpPr>
          <p:spPr>
            <a:xfrm>
              <a:off x="62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7" name="Straight Connector 154">
              <a:extLst>
                <a:ext uri="{FF2B5EF4-FFF2-40B4-BE49-F238E27FC236}">
                  <a16:creationId xmlns:a16="http://schemas.microsoft.com/office/drawing/2014/main" id="{CE658C7D-0194-AA40-96CB-4DEB5A1CE212}"/>
                </a:ext>
              </a:extLst>
            </p:cNvPr>
            <p:cNvCxnSpPr>
              <a:cxnSpLocks/>
            </p:cNvCxnSpPr>
            <p:nvPr/>
          </p:nvCxnSpPr>
          <p:spPr>
            <a:xfrm flipV="1">
              <a:off x="62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Rectangle 155">
              <a:extLst>
                <a:ext uri="{FF2B5EF4-FFF2-40B4-BE49-F238E27FC236}">
                  <a16:creationId xmlns:a16="http://schemas.microsoft.com/office/drawing/2014/main" id="{97BDFDBA-D7D2-DF49-9598-F9A5AC5C304E}"/>
                </a:ext>
              </a:extLst>
            </p:cNvPr>
            <p:cNvSpPr/>
            <p:nvPr/>
          </p:nvSpPr>
          <p:spPr>
            <a:xfrm>
              <a:off x="71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9" name="Straight Connector 156">
              <a:extLst>
                <a:ext uri="{FF2B5EF4-FFF2-40B4-BE49-F238E27FC236}">
                  <a16:creationId xmlns:a16="http://schemas.microsoft.com/office/drawing/2014/main" id="{50F66EDE-AB5B-4D4B-8064-5E6A847F1CFF}"/>
                </a:ext>
              </a:extLst>
            </p:cNvPr>
            <p:cNvCxnSpPr>
              <a:cxnSpLocks/>
            </p:cNvCxnSpPr>
            <p:nvPr/>
          </p:nvCxnSpPr>
          <p:spPr>
            <a:xfrm>
              <a:off x="71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Freeform 158">
              <a:extLst>
                <a:ext uri="{FF2B5EF4-FFF2-40B4-BE49-F238E27FC236}">
                  <a16:creationId xmlns:a16="http://schemas.microsoft.com/office/drawing/2014/main" id="{613AEA36-45F8-B44C-948E-DA5ED2EBC99E}"/>
                </a:ext>
              </a:extLst>
            </p:cNvPr>
            <p:cNvSpPr/>
            <p:nvPr/>
          </p:nvSpPr>
          <p:spPr>
            <a:xfrm>
              <a:off x="4437392" y="1466890"/>
              <a:ext cx="1863524"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1" name="Freeform 159">
              <a:extLst>
                <a:ext uri="{FF2B5EF4-FFF2-40B4-BE49-F238E27FC236}">
                  <a16:creationId xmlns:a16="http://schemas.microsoft.com/office/drawing/2014/main" id="{BB3215EB-CF03-5947-B24A-DC0A402A29EF}"/>
                </a:ext>
              </a:extLst>
            </p:cNvPr>
            <p:cNvSpPr/>
            <p:nvPr/>
          </p:nvSpPr>
          <p:spPr>
            <a:xfrm>
              <a:off x="6241406" y="1454412"/>
              <a:ext cx="1831762"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2" name="Freeform 160">
              <a:extLst>
                <a:ext uri="{FF2B5EF4-FFF2-40B4-BE49-F238E27FC236}">
                  <a16:creationId xmlns:a16="http://schemas.microsoft.com/office/drawing/2014/main" id="{F97302D3-D7A9-C544-9A89-D29DE770D570}"/>
                </a:ext>
              </a:extLst>
            </p:cNvPr>
            <p:cNvSpPr/>
            <p:nvPr/>
          </p:nvSpPr>
          <p:spPr>
            <a:xfrm rot="16200000">
              <a:off x="3384459" y="2511574"/>
              <a:ext cx="1817157"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3" name="Freeform 161">
              <a:extLst>
                <a:ext uri="{FF2B5EF4-FFF2-40B4-BE49-F238E27FC236}">
                  <a16:creationId xmlns:a16="http://schemas.microsoft.com/office/drawing/2014/main" id="{06A3B667-CC61-4D42-A80A-0C1A2D6E1102}"/>
                </a:ext>
              </a:extLst>
            </p:cNvPr>
            <p:cNvSpPr/>
            <p:nvPr/>
          </p:nvSpPr>
          <p:spPr>
            <a:xfrm rot="16200000">
              <a:off x="3376535" y="4328731"/>
              <a:ext cx="1817157"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grpSp>
      <p:grpSp>
        <p:nvGrpSpPr>
          <p:cNvPr id="86" name="组合 85">
            <a:extLst>
              <a:ext uri="{FF2B5EF4-FFF2-40B4-BE49-F238E27FC236}">
                <a16:creationId xmlns:a16="http://schemas.microsoft.com/office/drawing/2014/main" id="{6F36CDD5-CFD9-AE97-80CE-50AF748D4D02}"/>
              </a:ext>
            </a:extLst>
          </p:cNvPr>
          <p:cNvGrpSpPr/>
          <p:nvPr/>
        </p:nvGrpSpPr>
        <p:grpSpPr>
          <a:xfrm>
            <a:off x="8219821" y="4093326"/>
            <a:ext cx="3017675" cy="2580194"/>
            <a:chOff x="8219821" y="4093326"/>
            <a:chExt cx="3017675" cy="2580194"/>
          </a:xfrm>
        </p:grpSpPr>
        <p:sp>
          <p:nvSpPr>
            <p:cNvPr id="61" name="Freeform 6">
              <a:extLst>
                <a:ext uri="{FF2B5EF4-FFF2-40B4-BE49-F238E27FC236}">
                  <a16:creationId xmlns:a16="http://schemas.microsoft.com/office/drawing/2014/main" id="{703D9EA1-A941-014E-ABA2-BCE0E558E6EE}"/>
                </a:ext>
              </a:extLst>
            </p:cNvPr>
            <p:cNvSpPr/>
            <p:nvPr/>
          </p:nvSpPr>
          <p:spPr>
            <a:xfrm>
              <a:off x="8918648" y="4416562"/>
              <a:ext cx="1629326" cy="1892866"/>
            </a:xfrm>
            <a:custGeom>
              <a:avLst/>
              <a:gdLst>
                <a:gd name="connsiteX0" fmla="*/ 315097 w 2489886"/>
                <a:gd name="connsiteY0" fmla="*/ 636373 h 2607276"/>
                <a:gd name="connsiteX1" fmla="*/ 2489886 w 2489886"/>
                <a:gd name="connsiteY1" fmla="*/ 0 h 2607276"/>
                <a:gd name="connsiteX2" fmla="*/ 0 w 2489886"/>
                <a:gd name="connsiteY2" fmla="*/ 2607276 h 2607276"/>
                <a:gd name="connsiteX3" fmla="*/ 315097 w 2489886"/>
                <a:gd name="connsiteY3" fmla="*/ 636373 h 2607276"/>
              </a:gdLst>
              <a:ahLst/>
              <a:cxnLst>
                <a:cxn ang="0">
                  <a:pos x="connsiteX0" y="connsiteY0"/>
                </a:cxn>
                <a:cxn ang="0">
                  <a:pos x="connsiteX1" y="connsiteY1"/>
                </a:cxn>
                <a:cxn ang="0">
                  <a:pos x="connsiteX2" y="connsiteY2"/>
                </a:cxn>
                <a:cxn ang="0">
                  <a:pos x="connsiteX3" y="connsiteY3"/>
                </a:cxn>
              </a:cxnLst>
              <a:rect l="l" t="t" r="r" b="b"/>
              <a:pathLst>
                <a:path w="2489886" h="2607276">
                  <a:moveTo>
                    <a:pt x="315097" y="636373"/>
                  </a:moveTo>
                  <a:lnTo>
                    <a:pt x="2489886" y="0"/>
                  </a:lnTo>
                  <a:lnTo>
                    <a:pt x="0" y="2607276"/>
                  </a:lnTo>
                  <a:lnTo>
                    <a:pt x="315097" y="636373"/>
                  </a:lnTo>
                  <a:close/>
                </a:path>
              </a:pathLst>
            </a:cu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2" name="Freeform 5">
              <a:extLst>
                <a:ext uri="{FF2B5EF4-FFF2-40B4-BE49-F238E27FC236}">
                  <a16:creationId xmlns:a16="http://schemas.microsoft.com/office/drawing/2014/main" id="{D1E6FF61-8D01-BF4F-8DC3-44A7B67277C6}"/>
                </a:ext>
              </a:extLst>
            </p:cNvPr>
            <p:cNvSpPr/>
            <p:nvPr/>
          </p:nvSpPr>
          <p:spPr>
            <a:xfrm>
              <a:off x="9122946" y="4414872"/>
              <a:ext cx="1445188" cy="1722645"/>
            </a:xfrm>
            <a:custGeom>
              <a:avLst/>
              <a:gdLst>
                <a:gd name="connsiteX0" fmla="*/ 0 w 2164465"/>
                <a:gd name="connsiteY0" fmla="*/ 636607 h 2372810"/>
                <a:gd name="connsiteX1" fmla="*/ 2164465 w 2164465"/>
                <a:gd name="connsiteY1" fmla="*/ 0 h 2372810"/>
                <a:gd name="connsiteX2" fmla="*/ 1956121 w 2164465"/>
                <a:gd name="connsiteY2" fmla="*/ 2372810 h 2372810"/>
                <a:gd name="connsiteX3" fmla="*/ 0 w 2164465"/>
                <a:gd name="connsiteY3" fmla="*/ 636607 h 2372810"/>
              </a:gdLst>
              <a:ahLst/>
              <a:cxnLst>
                <a:cxn ang="0">
                  <a:pos x="connsiteX0" y="connsiteY0"/>
                </a:cxn>
                <a:cxn ang="0">
                  <a:pos x="connsiteX1" y="connsiteY1"/>
                </a:cxn>
                <a:cxn ang="0">
                  <a:pos x="connsiteX2" y="connsiteY2"/>
                </a:cxn>
                <a:cxn ang="0">
                  <a:pos x="connsiteX3" y="connsiteY3"/>
                </a:cxn>
              </a:cxnLst>
              <a:rect l="l" t="t" r="r" b="b"/>
              <a:pathLst>
                <a:path w="2164465" h="2372810">
                  <a:moveTo>
                    <a:pt x="0" y="636607"/>
                  </a:moveTo>
                  <a:lnTo>
                    <a:pt x="2164465" y="0"/>
                  </a:lnTo>
                  <a:lnTo>
                    <a:pt x="1956121" y="2372810"/>
                  </a:lnTo>
                  <a:lnTo>
                    <a:pt x="0" y="636607"/>
                  </a:lnTo>
                  <a:close/>
                </a:path>
              </a:pathLst>
            </a:custGeom>
            <a:solidFill>
              <a:schemeClr val="bg2">
                <a:lumMod val="9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63" name="Oval 28">
              <a:extLst>
                <a:ext uri="{FF2B5EF4-FFF2-40B4-BE49-F238E27FC236}">
                  <a16:creationId xmlns:a16="http://schemas.microsoft.com/office/drawing/2014/main" id="{6D818753-6511-7943-8460-CBB7FFB4B795}"/>
                </a:ext>
              </a:extLst>
            </p:cNvPr>
            <p:cNvSpPr/>
            <p:nvPr/>
          </p:nvSpPr>
          <p:spPr>
            <a:xfrm>
              <a:off x="9062976" y="4807546"/>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4" name="Oval 30">
              <a:extLst>
                <a:ext uri="{FF2B5EF4-FFF2-40B4-BE49-F238E27FC236}">
                  <a16:creationId xmlns:a16="http://schemas.microsoft.com/office/drawing/2014/main" id="{190773D2-208F-4B41-B460-DD35943B23A6}"/>
                </a:ext>
              </a:extLst>
            </p:cNvPr>
            <p:cNvSpPr/>
            <p:nvPr/>
          </p:nvSpPr>
          <p:spPr>
            <a:xfrm>
              <a:off x="10498084" y="4365002"/>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5" name="Oval 45">
              <a:extLst>
                <a:ext uri="{FF2B5EF4-FFF2-40B4-BE49-F238E27FC236}">
                  <a16:creationId xmlns:a16="http://schemas.microsoft.com/office/drawing/2014/main" id="{87BEF5AA-4716-C643-8122-7418FE763AAA}"/>
                </a:ext>
              </a:extLst>
            </p:cNvPr>
            <p:cNvSpPr/>
            <p:nvPr/>
          </p:nvSpPr>
          <p:spPr>
            <a:xfrm>
              <a:off x="10370122" y="6059755"/>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6" name="Oval 31">
              <a:extLst>
                <a:ext uri="{FF2B5EF4-FFF2-40B4-BE49-F238E27FC236}">
                  <a16:creationId xmlns:a16="http://schemas.microsoft.com/office/drawing/2014/main" id="{3072FC41-BF5E-DE47-ACD9-7F3EE153B5A7}"/>
                </a:ext>
              </a:extLst>
            </p:cNvPr>
            <p:cNvSpPr/>
            <p:nvPr/>
          </p:nvSpPr>
          <p:spPr>
            <a:xfrm>
              <a:off x="8858678" y="6242894"/>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7" name="Arc 7">
              <a:extLst>
                <a:ext uri="{FF2B5EF4-FFF2-40B4-BE49-F238E27FC236}">
                  <a16:creationId xmlns:a16="http://schemas.microsoft.com/office/drawing/2014/main" id="{D80FD2E4-8971-6D4E-BB62-B6EE12C6AF64}"/>
                </a:ext>
              </a:extLst>
            </p:cNvPr>
            <p:cNvSpPr/>
            <p:nvPr/>
          </p:nvSpPr>
          <p:spPr>
            <a:xfrm>
              <a:off x="8978618" y="4498068"/>
              <a:ext cx="434458" cy="744366"/>
            </a:xfrm>
            <a:prstGeom prst="arc">
              <a:avLst>
                <a:gd name="adj1" fmla="val 3039953"/>
                <a:gd name="adj2" fmla="val 670497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68" name="TextBox 32">
                  <a:extLst>
                    <a:ext uri="{FF2B5EF4-FFF2-40B4-BE49-F238E27FC236}">
                      <a16:creationId xmlns:a16="http://schemas.microsoft.com/office/drawing/2014/main" id="{A3C2F8EC-F30C-044B-875F-32E2F4735C58}"/>
                    </a:ext>
                  </a:extLst>
                </p:cNvPr>
                <p:cNvSpPr txBox="1"/>
                <p:nvPr/>
              </p:nvSpPr>
              <p:spPr>
                <a:xfrm>
                  <a:off x="8804910" y="6365743"/>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CN" sz="2000" i="1" dirty="0"/>
                </a:p>
              </p:txBody>
            </p:sp>
          </mc:Choice>
          <mc:Fallback xmlns="">
            <p:sp>
              <p:nvSpPr>
                <p:cNvPr id="68" name="TextBox 32">
                  <a:extLst>
                    <a:ext uri="{FF2B5EF4-FFF2-40B4-BE49-F238E27FC236}">
                      <a16:creationId xmlns:a16="http://schemas.microsoft.com/office/drawing/2014/main" id="{A3C2F8EC-F30C-044B-875F-32E2F4735C58}"/>
                    </a:ext>
                  </a:extLst>
                </p:cNvPr>
                <p:cNvSpPr txBox="1">
                  <a:spLocks noRot="1" noChangeAspect="1" noMove="1" noResize="1" noEditPoints="1" noAdjustHandles="1" noChangeArrowheads="1" noChangeShapeType="1" noTextEdit="1"/>
                </p:cNvSpPr>
                <p:nvPr/>
              </p:nvSpPr>
              <p:spPr>
                <a:xfrm>
                  <a:off x="8804910" y="6365743"/>
                  <a:ext cx="318036" cy="307777"/>
                </a:xfrm>
                <a:prstGeom prst="rect">
                  <a:avLst/>
                </a:prstGeom>
                <a:blipFill>
                  <a:blip r:embed="rId4"/>
                  <a:stretch>
                    <a:fillRect l="-16981" r="-3774"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TextBox 35">
                  <a:extLst>
                    <a:ext uri="{FF2B5EF4-FFF2-40B4-BE49-F238E27FC236}">
                      <a16:creationId xmlns:a16="http://schemas.microsoft.com/office/drawing/2014/main" id="{9700B9BA-F156-0F49-95D7-161190111C24}"/>
                    </a:ext>
                  </a:extLst>
                </p:cNvPr>
                <p:cNvSpPr txBox="1"/>
                <p:nvPr/>
              </p:nvSpPr>
              <p:spPr>
                <a:xfrm>
                  <a:off x="10324103" y="6166827"/>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oMath>
                    </m:oMathPara>
                  </a14:m>
                  <a:endParaRPr lang="en-CN" sz="2000" i="1" dirty="0"/>
                </a:p>
              </p:txBody>
            </p:sp>
          </mc:Choice>
          <mc:Fallback xmlns="">
            <p:sp>
              <p:nvSpPr>
                <p:cNvPr id="69" name="TextBox 35">
                  <a:extLst>
                    <a:ext uri="{FF2B5EF4-FFF2-40B4-BE49-F238E27FC236}">
                      <a16:creationId xmlns:a16="http://schemas.microsoft.com/office/drawing/2014/main" id="{9700B9BA-F156-0F49-95D7-161190111C24}"/>
                    </a:ext>
                  </a:extLst>
                </p:cNvPr>
                <p:cNvSpPr txBox="1">
                  <a:spLocks noRot="1" noChangeAspect="1" noMove="1" noResize="1" noEditPoints="1" noAdjustHandles="1" noChangeArrowheads="1" noChangeShapeType="1" noTextEdit="1"/>
                </p:cNvSpPr>
                <p:nvPr/>
              </p:nvSpPr>
              <p:spPr>
                <a:xfrm>
                  <a:off x="10324103" y="6166827"/>
                  <a:ext cx="318036" cy="307777"/>
                </a:xfrm>
                <a:prstGeom prst="rect">
                  <a:avLst/>
                </a:prstGeom>
                <a:blipFill>
                  <a:blip r:embed="rId5"/>
                  <a:stretch>
                    <a:fillRect l="-19231" r="-576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TextBox 37">
                  <a:extLst>
                    <a:ext uri="{FF2B5EF4-FFF2-40B4-BE49-F238E27FC236}">
                      <a16:creationId xmlns:a16="http://schemas.microsoft.com/office/drawing/2014/main" id="{B1C26D69-04FB-7C4E-8738-3BD67BA87F6D}"/>
                    </a:ext>
                  </a:extLst>
                </p:cNvPr>
                <p:cNvSpPr txBox="1"/>
                <p:nvPr/>
              </p:nvSpPr>
              <p:spPr>
                <a:xfrm>
                  <a:off x="8724131" y="4460150"/>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oMath>
                    </m:oMathPara>
                  </a14:m>
                  <a:endParaRPr lang="en-CN" sz="2000" i="1" dirty="0"/>
                </a:p>
              </p:txBody>
            </p:sp>
          </mc:Choice>
          <mc:Fallback xmlns="">
            <p:sp>
              <p:nvSpPr>
                <p:cNvPr id="70" name="TextBox 37">
                  <a:extLst>
                    <a:ext uri="{FF2B5EF4-FFF2-40B4-BE49-F238E27FC236}">
                      <a16:creationId xmlns:a16="http://schemas.microsoft.com/office/drawing/2014/main" id="{B1C26D69-04FB-7C4E-8738-3BD67BA87F6D}"/>
                    </a:ext>
                  </a:extLst>
                </p:cNvPr>
                <p:cNvSpPr txBox="1">
                  <a:spLocks noRot="1" noChangeAspect="1" noMove="1" noResize="1" noEditPoints="1" noAdjustHandles="1" noChangeArrowheads="1" noChangeShapeType="1" noTextEdit="1"/>
                </p:cNvSpPr>
                <p:nvPr/>
              </p:nvSpPr>
              <p:spPr>
                <a:xfrm>
                  <a:off x="8724131" y="4460150"/>
                  <a:ext cx="318036" cy="307777"/>
                </a:xfrm>
                <a:prstGeom prst="rect">
                  <a:avLst/>
                </a:prstGeom>
                <a:blipFill>
                  <a:blip r:embed="rId6"/>
                  <a:stretch>
                    <a:fillRect l="-19231" r="-76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TextBox 38">
                  <a:extLst>
                    <a:ext uri="{FF2B5EF4-FFF2-40B4-BE49-F238E27FC236}">
                      <a16:creationId xmlns:a16="http://schemas.microsoft.com/office/drawing/2014/main" id="{BF8B61CD-C720-C543-ACA2-509D2553D34F}"/>
                    </a:ext>
                  </a:extLst>
                </p:cNvPr>
                <p:cNvSpPr txBox="1"/>
                <p:nvPr/>
              </p:nvSpPr>
              <p:spPr>
                <a:xfrm>
                  <a:off x="10670992" y="4093326"/>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oMath>
                    </m:oMathPara>
                  </a14:m>
                  <a:endParaRPr lang="en-CN" sz="2000" i="1" dirty="0"/>
                </a:p>
              </p:txBody>
            </p:sp>
          </mc:Choice>
          <mc:Fallback xmlns="">
            <p:sp>
              <p:nvSpPr>
                <p:cNvPr id="71" name="TextBox 38">
                  <a:extLst>
                    <a:ext uri="{FF2B5EF4-FFF2-40B4-BE49-F238E27FC236}">
                      <a16:creationId xmlns:a16="http://schemas.microsoft.com/office/drawing/2014/main" id="{BF8B61CD-C720-C543-ACA2-509D2553D34F}"/>
                    </a:ext>
                  </a:extLst>
                </p:cNvPr>
                <p:cNvSpPr txBox="1">
                  <a:spLocks noRot="1" noChangeAspect="1" noMove="1" noResize="1" noEditPoints="1" noAdjustHandles="1" noChangeArrowheads="1" noChangeShapeType="1" noTextEdit="1"/>
                </p:cNvSpPr>
                <p:nvPr/>
              </p:nvSpPr>
              <p:spPr>
                <a:xfrm>
                  <a:off x="10670992" y="4093326"/>
                  <a:ext cx="318036" cy="307777"/>
                </a:xfrm>
                <a:prstGeom prst="rect">
                  <a:avLst/>
                </a:prstGeom>
                <a:blipFill>
                  <a:blip r:embed="rId7"/>
                  <a:stretch>
                    <a:fillRect l="-16981" r="-3774"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63">
                  <a:extLst>
                    <a:ext uri="{FF2B5EF4-FFF2-40B4-BE49-F238E27FC236}">
                      <a16:creationId xmlns:a16="http://schemas.microsoft.com/office/drawing/2014/main" id="{0EA90EE8-8C20-174F-B936-C0064B43FA62}"/>
                    </a:ext>
                  </a:extLst>
                </p:cNvPr>
                <p:cNvSpPr txBox="1"/>
                <p:nvPr/>
              </p:nvSpPr>
              <p:spPr>
                <a:xfrm>
                  <a:off x="10919460" y="4951082"/>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a:rPr lang="en-US" sz="2000" b="0" i="1" smtClean="0">
                                <a:latin typeface="Cambria Math" panose="02040503050406030204" pitchFamily="18" charset="0"/>
                              </a:rPr>
                              <m:t>2</m:t>
                            </m:r>
                          </m:sub>
                        </m:sSub>
                      </m:oMath>
                    </m:oMathPara>
                  </a14:m>
                  <a:endParaRPr lang="en-CN" sz="2000" i="1" dirty="0"/>
                </a:p>
              </p:txBody>
            </p:sp>
          </mc:Choice>
          <mc:Fallback xmlns="">
            <p:sp>
              <p:nvSpPr>
                <p:cNvPr id="80" name="TextBox 63">
                  <a:extLst>
                    <a:ext uri="{FF2B5EF4-FFF2-40B4-BE49-F238E27FC236}">
                      <a16:creationId xmlns:a16="http://schemas.microsoft.com/office/drawing/2014/main" id="{0EA90EE8-8C20-174F-B936-C0064B43FA62}"/>
                    </a:ext>
                  </a:extLst>
                </p:cNvPr>
                <p:cNvSpPr txBox="1">
                  <a:spLocks noRot="1" noChangeAspect="1" noMove="1" noResize="1" noEditPoints="1" noAdjustHandles="1" noChangeArrowheads="1" noChangeShapeType="1" noTextEdit="1"/>
                </p:cNvSpPr>
                <p:nvPr/>
              </p:nvSpPr>
              <p:spPr>
                <a:xfrm>
                  <a:off x="10919460" y="4951082"/>
                  <a:ext cx="318036" cy="307777"/>
                </a:xfrm>
                <a:prstGeom prst="rect">
                  <a:avLst/>
                </a:prstGeom>
                <a:blipFill>
                  <a:blip r:embed="rId8"/>
                  <a:stretch>
                    <a:fillRect l="-9615" r="-9615" b="-19608"/>
                  </a:stretch>
                </a:blipFill>
              </p:spPr>
              <p:txBody>
                <a:bodyPr/>
                <a:lstStyle/>
                <a:p>
                  <a:r>
                    <a:rPr lang="zh-CN" altLang="en-US">
                      <a:noFill/>
                    </a:rPr>
                    <a:t> </a:t>
                  </a:r>
                </a:p>
              </p:txBody>
            </p:sp>
          </mc:Fallback>
        </mc:AlternateContent>
        <p:cxnSp>
          <p:nvCxnSpPr>
            <p:cNvPr id="81" name="Straight Arrow Connector 64">
              <a:extLst>
                <a:ext uri="{FF2B5EF4-FFF2-40B4-BE49-F238E27FC236}">
                  <a16:creationId xmlns:a16="http://schemas.microsoft.com/office/drawing/2014/main" id="{187D32B9-6A3F-5245-A96A-28AC64F4BC5C}"/>
                </a:ext>
              </a:extLst>
            </p:cNvPr>
            <p:cNvCxnSpPr>
              <a:cxnSpLocks/>
            </p:cNvCxnSpPr>
            <p:nvPr/>
          </p:nvCxnSpPr>
          <p:spPr>
            <a:xfrm flipH="1" flipV="1">
              <a:off x="8576285" y="5472222"/>
              <a:ext cx="590650" cy="202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65">
              <a:extLst>
                <a:ext uri="{FF2B5EF4-FFF2-40B4-BE49-F238E27FC236}">
                  <a16:creationId xmlns:a16="http://schemas.microsoft.com/office/drawing/2014/main" id="{B3610FB9-D428-D44B-B225-D0E125D78825}"/>
                </a:ext>
              </a:extLst>
            </p:cNvPr>
            <p:cNvCxnSpPr>
              <a:cxnSpLocks/>
            </p:cNvCxnSpPr>
            <p:nvPr/>
          </p:nvCxnSpPr>
          <p:spPr>
            <a:xfrm flipV="1">
              <a:off x="10294599" y="5208743"/>
              <a:ext cx="547216" cy="826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66">
                  <a:extLst>
                    <a:ext uri="{FF2B5EF4-FFF2-40B4-BE49-F238E27FC236}">
                      <a16:creationId xmlns:a16="http://schemas.microsoft.com/office/drawing/2014/main" id="{1D819486-2789-024E-B346-ED16039F66C6}"/>
                    </a:ext>
                  </a:extLst>
                </p:cNvPr>
                <p:cNvSpPr txBox="1"/>
                <p:nvPr/>
              </p:nvSpPr>
              <p:spPr>
                <a:xfrm>
                  <a:off x="8219821" y="5142127"/>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oMath>
                    </m:oMathPara>
                  </a14:m>
                  <a:endParaRPr lang="en-CN" sz="2000" i="1" dirty="0"/>
                </a:p>
              </p:txBody>
            </p:sp>
          </mc:Choice>
          <mc:Fallback xmlns="">
            <p:sp>
              <p:nvSpPr>
                <p:cNvPr id="83" name="TextBox 66">
                  <a:extLst>
                    <a:ext uri="{FF2B5EF4-FFF2-40B4-BE49-F238E27FC236}">
                      <a16:creationId xmlns:a16="http://schemas.microsoft.com/office/drawing/2014/main" id="{1D819486-2789-024E-B346-ED16039F66C6}"/>
                    </a:ext>
                  </a:extLst>
                </p:cNvPr>
                <p:cNvSpPr txBox="1">
                  <a:spLocks noRot="1" noChangeAspect="1" noMove="1" noResize="1" noEditPoints="1" noAdjustHandles="1" noChangeArrowheads="1" noChangeShapeType="1" noTextEdit="1"/>
                </p:cNvSpPr>
                <p:nvPr/>
              </p:nvSpPr>
              <p:spPr>
                <a:xfrm>
                  <a:off x="8219821" y="5142127"/>
                  <a:ext cx="318036" cy="307777"/>
                </a:xfrm>
                <a:prstGeom prst="rect">
                  <a:avLst/>
                </a:prstGeom>
                <a:blipFill>
                  <a:blip r:embed="rId9"/>
                  <a:stretch>
                    <a:fillRect l="-9434" r="-566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67">
                  <a:extLst>
                    <a:ext uri="{FF2B5EF4-FFF2-40B4-BE49-F238E27FC236}">
                      <a16:creationId xmlns:a16="http://schemas.microsoft.com/office/drawing/2014/main" id="{0B400BB4-3A8F-744A-83B1-90BFED118DFE}"/>
                    </a:ext>
                  </a:extLst>
                </p:cNvPr>
                <p:cNvSpPr txBox="1"/>
                <p:nvPr/>
              </p:nvSpPr>
              <p:spPr>
                <a:xfrm flipH="1">
                  <a:off x="9159152" y="5223374"/>
                  <a:ext cx="246438"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ea typeface="Cambria Math" panose="02040503050406030204" pitchFamily="18" charset="0"/>
                          </a:rPr>
                          <m:t>𝜃</m:t>
                        </m:r>
                      </m:oMath>
                    </m:oMathPara>
                  </a14:m>
                  <a:endParaRPr lang="en-CN" sz="2000" i="1" dirty="0"/>
                </a:p>
              </p:txBody>
            </p:sp>
          </mc:Choice>
          <mc:Fallback xmlns="">
            <p:sp>
              <p:nvSpPr>
                <p:cNvPr id="84" name="TextBox 67">
                  <a:extLst>
                    <a:ext uri="{FF2B5EF4-FFF2-40B4-BE49-F238E27FC236}">
                      <a16:creationId xmlns:a16="http://schemas.microsoft.com/office/drawing/2014/main" id="{0B400BB4-3A8F-744A-83B1-90BFED118DFE}"/>
                    </a:ext>
                  </a:extLst>
                </p:cNvPr>
                <p:cNvSpPr txBox="1">
                  <a:spLocks noRot="1" noChangeAspect="1" noMove="1" noResize="1" noEditPoints="1" noAdjustHandles="1" noChangeArrowheads="1" noChangeShapeType="1" noTextEdit="1"/>
                </p:cNvSpPr>
                <p:nvPr/>
              </p:nvSpPr>
              <p:spPr>
                <a:xfrm flipH="1">
                  <a:off x="9159152" y="5223374"/>
                  <a:ext cx="246438" cy="307777"/>
                </a:xfrm>
                <a:prstGeom prst="rect">
                  <a:avLst/>
                </a:prstGeom>
                <a:blipFill>
                  <a:blip r:embed="rId10"/>
                  <a:stretch>
                    <a:fillRect l="-17073" r="-14634" b="-12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69871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密度约束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9" y="1938111"/>
                <a:ext cx="7287626" cy="3837589"/>
              </a:xfrm>
              <a:prstGeom prst="rect">
                <a:avLst/>
              </a:prstGeom>
            </p:spPr>
            <p:txBody>
              <a:bodyPr wrap="square">
                <a:spAutoFit/>
              </a:bodyPr>
              <a:lstStyle/>
              <a:p>
                <a:pPr algn="just">
                  <a:lnSpc>
                    <a:spcPct val="125000"/>
                  </a:lnSpc>
                </a:pPr>
                <a:r>
                  <a:rPr lang="zh-CN" altLang="en-US" sz="1400" dirty="0"/>
                  <a:t>碰撞约束的数量取决于发生穿透的顶点数量。当物体的一个顶点</a:t>
                </a:r>
                <a14:m>
                  <m:oMath xmlns:m="http://schemas.openxmlformats.org/officeDocument/2006/math">
                    <m:r>
                      <a:rPr lang="en-US" altLang="zh-CN" sz="1400" i="1" dirty="0" smtClean="0">
                        <a:latin typeface="Cambria Math" panose="02040503050406030204" pitchFamily="18" charset="0"/>
                      </a:rPr>
                      <m:t>𝑖</m:t>
                    </m:r>
                  </m:oMath>
                </a14:m>
                <a:r>
                  <a:rPr lang="zh-CN" altLang="en-US" sz="1400" dirty="0"/>
                  <a:t>从点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t>运动到点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时，可能存在两种碰撞情况：连续碰撞（continuous collision）和静态碰撞（static collision）。</a:t>
                </a:r>
                <a:endParaRPr lang="en-US" altLang="zh-CN" sz="1400" dirty="0"/>
              </a:p>
              <a:p>
                <a:pPr algn="just">
                  <a:lnSpc>
                    <a:spcPct val="125000"/>
                  </a:lnSpc>
                </a:pPr>
                <a:endParaRPr lang="en-US" altLang="zh-CN" sz="1400" dirty="0"/>
              </a:p>
              <a:p>
                <a:pPr algn="just">
                  <a:lnSpc>
                    <a:spcPct val="125000"/>
                  </a:lnSpc>
                </a:pPr>
                <a:r>
                  <a:rPr lang="zh-CN" altLang="en-US" sz="1400" dirty="0"/>
                  <a:t>对于连续碰撞处理，为顶点</a:t>
                </a:r>
                <a14:m>
                  <m:oMath xmlns:m="http://schemas.openxmlformats.org/officeDocument/2006/math">
                    <m:r>
                      <a:rPr lang="en-US" altLang="zh-CN" sz="1400" i="1" dirty="0">
                        <a:latin typeface="Cambria Math" panose="02040503050406030204" pitchFamily="18" charset="0"/>
                      </a:rPr>
                      <m:t>𝑖</m:t>
                    </m:r>
                  </m:oMath>
                </a14:m>
                <a:r>
                  <a:rPr lang="zh-CN" altLang="en-US" sz="1400" dirty="0"/>
                  <a:t>连接射线</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i="1" dirty="0">
                            <a:latin typeface="Cambria Math" panose="02040503050406030204" pitchFamily="18" charset="0"/>
                          </a:rPr>
                          <m:t>𝑖</m:t>
                        </m:r>
                      </m:sub>
                    </m:sSub>
                    <m:r>
                      <a:rPr lang="en-US" altLang="zh-CN" sz="1400" i="1" dirty="0" smtClean="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𝑖</m:t>
                        </m:r>
                      </m:sub>
                    </m:sSub>
                  </m:oMath>
                </a14:m>
                <a:r>
                  <a:rPr lang="zh-CN" altLang="en-US" sz="1400" dirty="0"/>
                  <a:t>。如果这条射线进入了一个物体，就计算入口点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i="1" dirty="0">
                            <a:latin typeface="Cambria Math" panose="02040503050406030204" pitchFamily="18" charset="0"/>
                          </a:rPr>
                          <m:t>𝑐</m:t>
                        </m:r>
                      </m:sub>
                    </m:sSub>
                  </m:oMath>
                </a14:m>
                <a:r>
                  <a:rPr lang="zh-CN" altLang="en-US" sz="1400" dirty="0"/>
                  <a:t> 和这个位置的表面法线</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𝑐</m:t>
                        </m:r>
                      </m:sub>
                    </m:sSub>
                    <m:r>
                      <a:rPr lang="zh-CN" altLang="en-US" sz="1400" i="1" dirty="0" smtClean="0">
                        <a:latin typeface="Cambria Math" panose="02040503050406030204" pitchFamily="18" charset="0"/>
                      </a:rPr>
                      <m:t> </m:t>
                    </m:r>
                  </m:oMath>
                </a14:m>
                <a:r>
                  <a:rPr lang="zh-CN" altLang="en-US" sz="1400" dirty="0"/>
                  <a:t>。此时需要在约束列表添加一个碰撞约束</a:t>
                </a:r>
                <a:r>
                  <a:rPr lang="en-US" altLang="zh-CN" sz="1400" dirty="0"/>
                  <a:t>(</a:t>
                </a:r>
                <a:r>
                  <a:rPr lang="zh-CN" altLang="en-US" sz="1400" dirty="0"/>
                  <a:t>不等式约束</a:t>
                </a:r>
                <a:r>
                  <a:rPr lang="en-US" altLang="zh-CN" sz="1400" dirty="0"/>
                  <a:t>)</a:t>
                </a:r>
                <a:r>
                  <a:rPr lang="zh-CN" altLang="en-US" sz="1400" dirty="0"/>
                  <a:t>：</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𝑐</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𝑐</m:t>
                          </m:r>
                        </m:sub>
                      </m:sSub>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如果射线完全位于一个物体内部，此时需要进行静态碰撞处理。计算最接近点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oMath>
                </a14:m>
                <a:r>
                  <a:rPr lang="zh-CN" altLang="en-US" sz="1400" dirty="0"/>
                  <a:t>的表面点</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和这个位置的表面法线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 ，在约束列表添加碰撞约束：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b="0" i="1" smtClean="0">
                                  <a:latin typeface="Cambria Math" panose="02040503050406030204" pitchFamily="18" charset="0"/>
                                </a:rPr>
                                <m:t>𝑠</m:t>
                              </m:r>
                            </m:sub>
                          </m:sSub>
                        </m:e>
                      </m:d>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i="1">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摩擦和恢复因素的印象可以通过在算法的步骤（</a:t>
                </a:r>
                <a:r>
                  <a:rPr lang="en-US" altLang="zh-CN" sz="1400" dirty="0"/>
                  <a:t>16</a:t>
                </a:r>
                <a:r>
                  <a:rPr lang="zh-CN" altLang="en-US" sz="1400" dirty="0"/>
                  <a:t>）中更新碰撞顶点的速度来处理。已生成碰撞约束的每个顶点的速度都会在垂直于碰撞法线的方向上进行阻尼，并在碰撞法线的方向上反映出来。</a:t>
                </a:r>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9" y="1938111"/>
                <a:ext cx="7287626" cy="3837589"/>
              </a:xfrm>
              <a:prstGeom prst="rect">
                <a:avLst/>
              </a:prstGeom>
              <a:blipFill>
                <a:blip r:embed="rId3"/>
                <a:stretch>
                  <a:fillRect l="-251" r="-167" b="-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472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41"/>
            <a:ext cx="12190411" cy="6857107"/>
          </a:xfrm>
          <a:prstGeom prst="rect">
            <a:avLst/>
          </a:prstGeom>
          <a:solidFill>
            <a:srgbClr val="028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78" fontAlgn="base">
              <a:spcBef>
                <a:spcPct val="0"/>
              </a:spcBef>
              <a:spcAft>
                <a:spcPct val="0"/>
              </a:spcAft>
            </a:pPr>
            <a:endParaRPr lang="zh-CN" altLang="en-US" sz="2400">
              <a:solidFill>
                <a:prstClr val="white"/>
              </a:solidFill>
              <a:latin typeface="Helvetica"/>
              <a:ea typeface="微软雅黑"/>
            </a:endParaRPr>
          </a:p>
        </p:txBody>
      </p:sp>
      <p:sp>
        <p:nvSpPr>
          <p:cNvPr id="3" name="矩形 2"/>
          <p:cNvSpPr/>
          <p:nvPr/>
        </p:nvSpPr>
        <p:spPr>
          <a:xfrm>
            <a:off x="4620296" y="5598564"/>
            <a:ext cx="2975943" cy="338554"/>
          </a:xfrm>
          <a:prstGeom prst="rect">
            <a:avLst/>
          </a:prstGeom>
        </p:spPr>
        <p:txBody>
          <a:bodyPr wrap="square">
            <a:spAutoFit/>
          </a:bodyPr>
          <a:lstStyle/>
          <a:p>
            <a:pPr algn="ctr" defTabSz="1219078" fontAlgn="base">
              <a:spcBef>
                <a:spcPct val="0"/>
              </a:spcBef>
              <a:spcAft>
                <a:spcPct val="0"/>
              </a:spcAft>
            </a:pPr>
            <a:r>
              <a:rPr lang="zh-CN" altLang="en-US" sz="1600" dirty="0">
                <a:solidFill>
                  <a:prstClr val="white"/>
                </a:solidFill>
                <a:latin typeface="Open Sans" panose="020B0606030504020204" pitchFamily="34" charset="0"/>
                <a:ea typeface="宋体" pitchFamily="2" charset="-122"/>
                <a:cs typeface="Open Sans" panose="020B0606030504020204" pitchFamily="34" charset="0"/>
              </a:rPr>
              <a:t>Forward</a:t>
            </a:r>
            <a:r>
              <a:rPr lang="en-US" altLang="zh-CN" sz="1600" dirty="0">
                <a:solidFill>
                  <a:prstClr val="white"/>
                </a:solidFill>
                <a:latin typeface="Open Sans" panose="020B0606030504020204" pitchFamily="34" charset="0"/>
                <a:ea typeface="宋体" pitchFamily="2" charset="-122"/>
                <a:cs typeface="Open Sans" panose="020B0606030504020204" pitchFamily="34" charset="0"/>
              </a:rPr>
              <a:t>,</a:t>
            </a:r>
            <a:r>
              <a:rPr lang="zh-CN" altLang="en-US" sz="1600" dirty="0">
                <a:solidFill>
                  <a:prstClr val="white"/>
                </a:solidFill>
                <a:latin typeface="Open Sans" panose="020B0606030504020204" pitchFamily="34" charset="0"/>
                <a:ea typeface="宋体" pitchFamily="2" charset="-122"/>
                <a:cs typeface="Open Sans" panose="020B0606030504020204" pitchFamily="34" charset="0"/>
              </a:rPr>
              <a:t> Always Progressing </a:t>
            </a:r>
          </a:p>
        </p:txBody>
      </p:sp>
      <p:pic>
        <p:nvPicPr>
          <p:cNvPr id="4" name="图片 3"/>
          <p:cNvPicPr>
            <a:picLocks noChangeAspect="1"/>
          </p:cNvPicPr>
          <p:nvPr/>
        </p:nvPicPr>
        <p:blipFill>
          <a:blip r:embed="rId2"/>
          <a:stretch>
            <a:fillRect/>
          </a:stretch>
        </p:blipFill>
        <p:spPr>
          <a:xfrm>
            <a:off x="3395476" y="2829872"/>
            <a:ext cx="5399457" cy="818099"/>
          </a:xfrm>
          <a:prstGeom prst="rect">
            <a:avLst/>
          </a:prstGeom>
        </p:spPr>
      </p:pic>
    </p:spTree>
    <p:extLst>
      <p:ext uri="{BB962C8B-B14F-4D97-AF65-F5344CB8AC3E}">
        <p14:creationId xmlns:p14="http://schemas.microsoft.com/office/powerpoint/2010/main" val="19986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59">
            <a:extLst>
              <a:ext uri="{FF2B5EF4-FFF2-40B4-BE49-F238E27FC236}">
                <a16:creationId xmlns:a16="http://schemas.microsoft.com/office/drawing/2014/main" id="{4490952D-DCD8-3A4C-9282-31850761AE6C}"/>
              </a:ext>
            </a:extLst>
          </p:cNvPr>
          <p:cNvSpPr/>
          <p:nvPr/>
        </p:nvSpPr>
        <p:spPr>
          <a:xfrm>
            <a:off x="8538350" y="3078479"/>
            <a:ext cx="2105626" cy="19317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23" name="Rectangle 44">
            <a:extLst>
              <a:ext uri="{FF2B5EF4-FFF2-40B4-BE49-F238E27FC236}">
                <a16:creationId xmlns:a16="http://schemas.microsoft.com/office/drawing/2014/main" id="{F8A8C0AA-4287-AB47-8AA1-9CA6A0D1935D}"/>
              </a:ext>
            </a:extLst>
          </p:cNvPr>
          <p:cNvSpPr/>
          <p:nvPr/>
        </p:nvSpPr>
        <p:spPr>
          <a:xfrm>
            <a:off x="8539885" y="1962310"/>
            <a:ext cx="2105626" cy="306648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19" name="Rectangle 44">
            <a:extLst>
              <a:ext uri="{FF2B5EF4-FFF2-40B4-BE49-F238E27FC236}">
                <a16:creationId xmlns:a16="http://schemas.microsoft.com/office/drawing/2014/main" id="{F8A8C0AA-4287-AB47-8AA1-9CA6A0D1935D}"/>
              </a:ext>
            </a:extLst>
          </p:cNvPr>
          <p:cNvSpPr/>
          <p:nvPr/>
        </p:nvSpPr>
        <p:spPr>
          <a:xfrm>
            <a:off x="8554906" y="2875700"/>
            <a:ext cx="2105626" cy="21428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107996" cy="369332"/>
          </a:xfrm>
          <a:prstGeom prst="rect">
            <a:avLst/>
          </a:prstGeom>
          <a:noFill/>
        </p:spPr>
        <p:txBody>
          <a:bodyPr wrap="none" rtlCol="0">
            <a:spAutoFit/>
          </a:bodyPr>
          <a:lstStyle/>
          <a:p>
            <a:r>
              <a:rPr lang="zh-CN" altLang="en-US" sz="1800" dirty="0"/>
              <a:t>显示积分</a:t>
            </a:r>
            <a:endParaRPr lang="zh-CN" altLang="en-US" sz="2000" dirty="0"/>
          </a:p>
        </p:txBody>
      </p:sp>
      <p:sp>
        <p:nvSpPr>
          <p:cNvPr id="14" name="文本框 13">
            <a:extLst>
              <a:ext uri="{FF2B5EF4-FFF2-40B4-BE49-F238E27FC236}">
                <a16:creationId xmlns:a16="http://schemas.microsoft.com/office/drawing/2014/main" id="{8C7AC706-67FF-5E96-A11E-0EF8D643BE21}"/>
              </a:ext>
            </a:extLst>
          </p:cNvPr>
          <p:cNvSpPr txBox="1"/>
          <p:nvPr/>
        </p:nvSpPr>
        <p:spPr>
          <a:xfrm>
            <a:off x="695790" y="2968508"/>
            <a:ext cx="1107996" cy="369332"/>
          </a:xfrm>
          <a:prstGeom prst="rect">
            <a:avLst/>
          </a:prstGeom>
          <a:noFill/>
        </p:spPr>
        <p:txBody>
          <a:bodyPr wrap="none" rtlCol="0">
            <a:spAutoFit/>
          </a:bodyPr>
          <a:lstStyle/>
          <a:p>
            <a:r>
              <a:rPr lang="zh-CN" altLang="en-US" sz="1800" dirty="0"/>
              <a:t>隐式积分</a:t>
            </a:r>
          </a:p>
        </p:txBody>
      </p:sp>
      <mc:AlternateContent xmlns:mc="http://schemas.openxmlformats.org/markup-compatibility/2006" xmlns:a14="http://schemas.microsoft.com/office/drawing/2010/main">
        <mc:Choice Requires="a14">
          <p:sp>
            <p:nvSpPr>
              <p:cNvPr id="48" name="Rectangle 84">
                <a:extLst>
                  <a:ext uri="{FF2B5EF4-FFF2-40B4-BE49-F238E27FC236}">
                    <a16:creationId xmlns:a16="http://schemas.microsoft.com/office/drawing/2014/main" id="{61C68036-8440-4840-81C1-37F1EAF2BFF0}"/>
                  </a:ext>
                </a:extLst>
              </p:cNvPr>
              <p:cNvSpPr/>
              <p:nvPr/>
            </p:nvSpPr>
            <p:spPr>
              <a:xfrm>
                <a:off x="9322428" y="5734304"/>
                <a:ext cx="565668"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m:oMathPara>
                </a14:m>
                <a:endParaRPr lang="en-CN" sz="2400" dirty="0"/>
              </a:p>
            </p:txBody>
          </p:sp>
        </mc:Choice>
        <mc:Fallback xmlns="">
          <p:sp>
            <p:nvSpPr>
              <p:cNvPr id="48" name="Rectangle 84">
                <a:extLst>
                  <a:ext uri="{FF2B5EF4-FFF2-40B4-BE49-F238E27FC236}">
                    <a16:creationId xmlns:a16="http://schemas.microsoft.com/office/drawing/2014/main" id="{61C68036-8440-4840-81C1-37F1EAF2BFF0}"/>
                  </a:ext>
                </a:extLst>
              </p:cNvPr>
              <p:cNvSpPr>
                <a:spLocks noRot="1" noChangeAspect="1" noMove="1" noResize="1" noEditPoints="1" noAdjustHandles="1" noChangeArrowheads="1" noChangeShapeType="1" noTextEdit="1"/>
              </p:cNvSpPr>
              <p:nvPr/>
            </p:nvSpPr>
            <p:spPr>
              <a:xfrm>
                <a:off x="9322428" y="5734304"/>
                <a:ext cx="565668" cy="461665"/>
              </a:xfrm>
              <a:prstGeom prst="rect">
                <a:avLst/>
              </a:prstGeom>
              <a:blipFill>
                <a:blip r:embed="rId3"/>
                <a:stretch>
                  <a:fillRect/>
                </a:stretch>
              </a:blipFill>
            </p:spPr>
            <p:txBody>
              <a:bodyPr/>
              <a:lstStyle/>
              <a:p>
                <a:r>
                  <a:rPr lang="zh-CN" altLang="en-US">
                    <a:noFill/>
                  </a:rPr>
                  <a:t> </a:t>
                </a:r>
              </a:p>
            </p:txBody>
          </p:sp>
        </mc:Fallback>
      </mc:AlternateContent>
      <p:grpSp>
        <p:nvGrpSpPr>
          <p:cNvPr id="96" name="组合 95">
            <a:extLst>
              <a:ext uri="{FF2B5EF4-FFF2-40B4-BE49-F238E27FC236}">
                <a16:creationId xmlns:a16="http://schemas.microsoft.com/office/drawing/2014/main" id="{734E84B3-1475-FBF4-41B6-C98299447331}"/>
              </a:ext>
            </a:extLst>
          </p:cNvPr>
          <p:cNvGrpSpPr/>
          <p:nvPr/>
        </p:nvGrpSpPr>
        <p:grpSpPr>
          <a:xfrm>
            <a:off x="624765" y="1759153"/>
            <a:ext cx="5564013" cy="1369214"/>
            <a:chOff x="528053" y="1759153"/>
            <a:chExt cx="5564013" cy="1369214"/>
          </a:xfrm>
        </p:grpSpPr>
        <mc:AlternateContent xmlns:mc="http://schemas.openxmlformats.org/markup-compatibility/2006" xmlns:a14="http://schemas.microsoft.com/office/drawing/2010/main">
          <mc:Choice Requires="a14">
            <p:sp>
              <p:nvSpPr>
                <p:cNvPr id="84" name="Rectangle 47">
                  <a:extLst>
                    <a:ext uri="{FF2B5EF4-FFF2-40B4-BE49-F238E27FC236}">
                      <a16:creationId xmlns:a16="http://schemas.microsoft.com/office/drawing/2014/main" id="{141725BD-9E5D-424D-AA8E-E7A8156AC7BB}"/>
                    </a:ext>
                  </a:extLst>
                </p:cNvPr>
                <p:cNvSpPr/>
                <p:nvPr/>
              </p:nvSpPr>
              <p:spPr>
                <a:xfrm>
                  <a:off x="528053" y="1759153"/>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i="0" smtClean="0">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e>
                            </m:d>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num>
                                  <m:den>
                                    <m:r>
                                      <a:rPr lang="en-US" sz="2200" b="0" i="1" smtClean="0">
                                        <a:latin typeface="Cambria Math" panose="02040503050406030204" pitchFamily="18" charset="0"/>
                                      </a:rPr>
                                      <m:t>2</m:t>
                                    </m:r>
                                  </m:den>
                                </m:f>
                              </m:e>
                            </m:box>
                            <m:r>
                              <a:rPr lang="en-US" sz="2200" b="1">
                                <a:latin typeface="Cambria Math" panose="02040503050406030204" pitchFamily="18" charset="0"/>
                              </a:rPr>
                              <m:t>𝐯</m:t>
                            </m:r>
                            <m:r>
                              <a:rPr lang="en-US" sz="2200" b="0" i="0" smtClean="0">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e>
                            </m:d>
                            <m:r>
                              <a:rPr lang="en-US" sz="2200" b="0" i="1" smtClean="0">
                                <a:latin typeface="Cambria Math" panose="02040503050406030204" pitchFamily="18" charset="0"/>
                              </a:rPr>
                              <m:t>+…</m:t>
                            </m:r>
                          </m:e>
                        </m:nary>
                      </m:oMath>
                    </m:oMathPara>
                  </a14:m>
                  <a:endParaRPr lang="en-CN" sz="2200" dirty="0"/>
                </a:p>
              </p:txBody>
            </p:sp>
          </mc:Choice>
          <mc:Fallback xmlns="">
            <p:sp>
              <p:nvSpPr>
                <p:cNvPr id="84"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528053" y="1759153"/>
                  <a:ext cx="5304093" cy="9182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Rectangle 49">
                  <a:extLst>
                    <a:ext uri="{FF2B5EF4-FFF2-40B4-BE49-F238E27FC236}">
                      <a16:creationId xmlns:a16="http://schemas.microsoft.com/office/drawing/2014/main" id="{497D1A2C-F820-CE43-8083-5459175E10AA}"/>
                    </a:ext>
                  </a:extLst>
                </p:cNvPr>
                <p:cNvSpPr/>
                <p:nvPr/>
              </p:nvSpPr>
              <p:spPr>
                <a:xfrm>
                  <a:off x="787973" y="2592772"/>
                  <a:ext cx="5304093" cy="474489"/>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e>
                        </m:d>
                        <m:r>
                          <a:rPr lang="en-US" sz="2200" i="1">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r>
                          <a:rPr lang="en-US" sz="2200" b="1" i="1" smtClean="0">
                            <a:latin typeface="Cambria Math" panose="02040503050406030204" pitchFamily="18" charset="0"/>
                          </a:rPr>
                          <m:t>)</m:t>
                        </m:r>
                      </m:oMath>
                    </m:oMathPara>
                  </a14:m>
                  <a:endParaRPr lang="en-CN" sz="2200" dirty="0"/>
                </a:p>
              </p:txBody>
            </p:sp>
          </mc:Choice>
          <mc:Fallback xmlns="">
            <p:sp>
              <p:nvSpPr>
                <p:cNvPr id="85" name="Rectangle 49">
                  <a:extLst>
                    <a:ext uri="{FF2B5EF4-FFF2-40B4-BE49-F238E27FC236}">
                      <a16:creationId xmlns:a16="http://schemas.microsoft.com/office/drawing/2014/main" id="{497D1A2C-F820-CE43-8083-5459175E10AA}"/>
                    </a:ext>
                  </a:extLst>
                </p:cNvPr>
                <p:cNvSpPr>
                  <a:spLocks noRot="1" noChangeAspect="1" noMove="1" noResize="1" noEditPoints="1" noAdjustHandles="1" noChangeArrowheads="1" noChangeShapeType="1" noTextEdit="1"/>
                </p:cNvSpPr>
                <p:nvPr/>
              </p:nvSpPr>
              <p:spPr>
                <a:xfrm>
                  <a:off x="787973" y="2592772"/>
                  <a:ext cx="5304093" cy="474489"/>
                </a:xfrm>
                <a:prstGeom prst="rect">
                  <a:avLst/>
                </a:prstGeom>
                <a:blipFill>
                  <a:blip r:embed="rId5"/>
                  <a:stretch>
                    <a:fillRect b="-10256"/>
                  </a:stretch>
                </a:blipFill>
              </p:spPr>
              <p:txBody>
                <a:bodyPr/>
                <a:lstStyle/>
                <a:p>
                  <a:r>
                    <a:rPr lang="zh-CN" altLang="en-US">
                      <a:noFill/>
                    </a:rPr>
                    <a:t> </a:t>
                  </a:r>
                </a:p>
              </p:txBody>
            </p:sp>
          </mc:Fallback>
        </mc:AlternateContent>
        <p:sp>
          <p:nvSpPr>
            <p:cNvPr id="86" name="Rounded Rectangle 1">
              <a:extLst>
                <a:ext uri="{FF2B5EF4-FFF2-40B4-BE49-F238E27FC236}">
                  <a16:creationId xmlns:a16="http://schemas.microsoft.com/office/drawing/2014/main" id="{B6310A8B-BCEE-7C40-9FD0-4A5CC63F04A8}"/>
                </a:ext>
              </a:extLst>
            </p:cNvPr>
            <p:cNvSpPr/>
            <p:nvPr/>
          </p:nvSpPr>
          <p:spPr>
            <a:xfrm>
              <a:off x="3849535" y="2558905"/>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87" name="Title 1">
              <a:extLst>
                <a:ext uri="{FF2B5EF4-FFF2-40B4-BE49-F238E27FC236}">
                  <a16:creationId xmlns:a16="http://schemas.microsoft.com/office/drawing/2014/main" id="{CF5AA86E-C3DC-7040-919E-695B6D0C832E}"/>
                </a:ext>
              </a:extLst>
            </p:cNvPr>
            <p:cNvSpPr txBox="1">
              <a:spLocks/>
            </p:cNvSpPr>
            <p:nvPr/>
          </p:nvSpPr>
          <p:spPr>
            <a:xfrm>
              <a:off x="4877486" y="2406257"/>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grpSp>
        <p:nvGrpSpPr>
          <p:cNvPr id="97" name="组合 96">
            <a:extLst>
              <a:ext uri="{FF2B5EF4-FFF2-40B4-BE49-F238E27FC236}">
                <a16:creationId xmlns:a16="http://schemas.microsoft.com/office/drawing/2014/main" id="{3D4FF12C-6E7C-ACC3-62BC-A45698D58FAE}"/>
              </a:ext>
            </a:extLst>
          </p:cNvPr>
          <p:cNvGrpSpPr/>
          <p:nvPr/>
        </p:nvGrpSpPr>
        <p:grpSpPr>
          <a:xfrm>
            <a:off x="678331" y="3379598"/>
            <a:ext cx="5564013" cy="1369214"/>
            <a:chOff x="607995" y="4206069"/>
            <a:chExt cx="5564013" cy="1369214"/>
          </a:xfrm>
        </p:grpSpPr>
        <mc:AlternateContent xmlns:mc="http://schemas.openxmlformats.org/markup-compatibility/2006" xmlns:a14="http://schemas.microsoft.com/office/drawing/2010/main">
          <mc:Choice Requires="a14">
            <p:sp>
              <p:nvSpPr>
                <p:cNvPr id="90" name="Rectangle 47">
                  <a:extLst>
                    <a:ext uri="{FF2B5EF4-FFF2-40B4-BE49-F238E27FC236}">
                      <a16:creationId xmlns:a16="http://schemas.microsoft.com/office/drawing/2014/main" id="{141725BD-9E5D-424D-AA8E-E7A8156AC7BB}"/>
                    </a:ext>
                  </a:extLst>
                </p:cNvPr>
                <p:cNvSpPr/>
                <p:nvPr/>
              </p:nvSpPr>
              <p:spPr>
                <a:xfrm>
                  <a:off x="607995" y="4206069"/>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i="0" smtClean="0">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num>
                                  <m:den>
                                    <m:r>
                                      <a:rPr lang="en-US" sz="2200" b="0" i="1" smtClean="0">
                                        <a:latin typeface="Cambria Math" panose="02040503050406030204" pitchFamily="18" charset="0"/>
                                      </a:rPr>
                                      <m:t>2</m:t>
                                    </m:r>
                                  </m:den>
                                </m:f>
                              </m:e>
                            </m:box>
                            <m:r>
                              <a:rPr lang="en-US" sz="2200" b="1">
                                <a:latin typeface="Cambria Math" panose="02040503050406030204" pitchFamily="18" charset="0"/>
                              </a:rPr>
                              <m:t>𝐯</m:t>
                            </m:r>
                            <m:r>
                              <a:rPr lang="en-US" sz="2200" b="0" i="0" smtClean="0">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b="0" i="1" smtClean="0">
                                <a:latin typeface="Cambria Math" panose="02040503050406030204" pitchFamily="18" charset="0"/>
                              </a:rPr>
                              <m:t>+…</m:t>
                            </m:r>
                          </m:e>
                        </m:nary>
                      </m:oMath>
                    </m:oMathPara>
                  </a14:m>
                  <a:endParaRPr lang="en-CN" sz="2200" dirty="0"/>
                </a:p>
              </p:txBody>
            </p:sp>
          </mc:Choice>
          <mc:Fallback xmlns="">
            <p:sp>
              <p:nvSpPr>
                <p:cNvPr id="90"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607995" y="4206069"/>
                  <a:ext cx="5304093" cy="9182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Rectangle 49">
                  <a:extLst>
                    <a:ext uri="{FF2B5EF4-FFF2-40B4-BE49-F238E27FC236}">
                      <a16:creationId xmlns:a16="http://schemas.microsoft.com/office/drawing/2014/main" id="{497D1A2C-F820-CE43-8083-5459175E10AA}"/>
                    </a:ext>
                  </a:extLst>
                </p:cNvPr>
                <p:cNvSpPr/>
                <p:nvPr/>
              </p:nvSpPr>
              <p:spPr>
                <a:xfrm>
                  <a:off x="867915" y="5039688"/>
                  <a:ext cx="5304093" cy="474489"/>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i="1">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r>
                          <a:rPr lang="en-US" sz="2200" b="1" i="1" smtClean="0">
                            <a:latin typeface="Cambria Math" panose="02040503050406030204" pitchFamily="18" charset="0"/>
                          </a:rPr>
                          <m:t>)</m:t>
                        </m:r>
                      </m:oMath>
                    </m:oMathPara>
                  </a14:m>
                  <a:endParaRPr lang="en-CN" sz="2200" dirty="0"/>
                </a:p>
              </p:txBody>
            </p:sp>
          </mc:Choice>
          <mc:Fallback xmlns="">
            <p:sp>
              <p:nvSpPr>
                <p:cNvPr id="91" name="Rectangle 49">
                  <a:extLst>
                    <a:ext uri="{FF2B5EF4-FFF2-40B4-BE49-F238E27FC236}">
                      <a16:creationId xmlns:a16="http://schemas.microsoft.com/office/drawing/2014/main" id="{497D1A2C-F820-CE43-8083-5459175E10AA}"/>
                    </a:ext>
                  </a:extLst>
                </p:cNvPr>
                <p:cNvSpPr>
                  <a:spLocks noRot="1" noChangeAspect="1" noMove="1" noResize="1" noEditPoints="1" noAdjustHandles="1" noChangeArrowheads="1" noChangeShapeType="1" noTextEdit="1"/>
                </p:cNvSpPr>
                <p:nvPr/>
              </p:nvSpPr>
              <p:spPr>
                <a:xfrm>
                  <a:off x="867915" y="5039688"/>
                  <a:ext cx="5304093" cy="474489"/>
                </a:xfrm>
                <a:prstGeom prst="rect">
                  <a:avLst/>
                </a:prstGeom>
                <a:blipFill>
                  <a:blip r:embed="rId7"/>
                  <a:stretch>
                    <a:fillRect b="-10256"/>
                  </a:stretch>
                </a:blipFill>
              </p:spPr>
              <p:txBody>
                <a:bodyPr/>
                <a:lstStyle/>
                <a:p>
                  <a:r>
                    <a:rPr lang="zh-CN" altLang="en-US">
                      <a:noFill/>
                    </a:rPr>
                    <a:t> </a:t>
                  </a:r>
                </a:p>
              </p:txBody>
            </p:sp>
          </mc:Fallback>
        </mc:AlternateContent>
        <p:sp>
          <p:nvSpPr>
            <p:cNvPr id="92" name="Rounded Rectangle 1">
              <a:extLst>
                <a:ext uri="{FF2B5EF4-FFF2-40B4-BE49-F238E27FC236}">
                  <a16:creationId xmlns:a16="http://schemas.microsoft.com/office/drawing/2014/main" id="{B6310A8B-BCEE-7C40-9FD0-4A5CC63F04A8}"/>
                </a:ext>
              </a:extLst>
            </p:cNvPr>
            <p:cNvSpPr/>
            <p:nvPr/>
          </p:nvSpPr>
          <p:spPr>
            <a:xfrm>
              <a:off x="3929477" y="5005821"/>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93" name="Title 1">
              <a:extLst>
                <a:ext uri="{FF2B5EF4-FFF2-40B4-BE49-F238E27FC236}">
                  <a16:creationId xmlns:a16="http://schemas.microsoft.com/office/drawing/2014/main" id="{CF5AA86E-C3DC-7040-919E-695B6D0C832E}"/>
                </a:ext>
              </a:extLst>
            </p:cNvPr>
            <p:cNvSpPr txBox="1">
              <a:spLocks/>
            </p:cNvSpPr>
            <p:nvPr/>
          </p:nvSpPr>
          <p:spPr>
            <a:xfrm>
              <a:off x="4909452" y="4772278"/>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grpSp>
        <p:nvGrpSpPr>
          <p:cNvPr id="116" name="组合 115">
            <a:extLst>
              <a:ext uri="{FF2B5EF4-FFF2-40B4-BE49-F238E27FC236}">
                <a16:creationId xmlns:a16="http://schemas.microsoft.com/office/drawing/2014/main" id="{1278F468-2C21-D5EE-1903-8768212F487E}"/>
              </a:ext>
            </a:extLst>
          </p:cNvPr>
          <p:cNvGrpSpPr/>
          <p:nvPr/>
        </p:nvGrpSpPr>
        <p:grpSpPr>
          <a:xfrm>
            <a:off x="588212" y="4571369"/>
            <a:ext cx="5600565" cy="2139504"/>
            <a:chOff x="588212" y="4571369"/>
            <a:chExt cx="5600565" cy="2139504"/>
          </a:xfrm>
        </p:grpSpPr>
        <p:sp>
          <p:nvSpPr>
            <p:cNvPr id="98" name="文本框 97">
              <a:extLst>
                <a:ext uri="{FF2B5EF4-FFF2-40B4-BE49-F238E27FC236}">
                  <a16:creationId xmlns:a16="http://schemas.microsoft.com/office/drawing/2014/main" id="{CA04D2A4-96A8-D460-649D-FCAD48AA42B6}"/>
                </a:ext>
              </a:extLst>
            </p:cNvPr>
            <p:cNvSpPr txBox="1"/>
            <p:nvPr/>
          </p:nvSpPr>
          <p:spPr>
            <a:xfrm>
              <a:off x="605352" y="4571369"/>
              <a:ext cx="1338828" cy="369332"/>
            </a:xfrm>
            <a:prstGeom prst="rect">
              <a:avLst/>
            </a:prstGeom>
            <a:noFill/>
          </p:spPr>
          <p:txBody>
            <a:bodyPr wrap="none" rtlCol="0">
              <a:spAutoFit/>
            </a:bodyPr>
            <a:lstStyle/>
            <a:p>
              <a:r>
                <a:rPr lang="zh-CN" altLang="en-US" sz="1800" dirty="0"/>
                <a:t>半隐式积分</a:t>
              </a:r>
            </a:p>
          </p:txBody>
        </p:sp>
        <mc:AlternateContent xmlns:mc="http://schemas.openxmlformats.org/markup-compatibility/2006" xmlns:a14="http://schemas.microsoft.com/office/drawing/2010/main">
          <mc:Choice Requires="a14">
            <p:sp>
              <p:nvSpPr>
                <p:cNvPr id="106" name="Rectangle 47">
                  <a:extLst>
                    <a:ext uri="{FF2B5EF4-FFF2-40B4-BE49-F238E27FC236}">
                      <a16:creationId xmlns:a16="http://schemas.microsoft.com/office/drawing/2014/main" id="{141725BD-9E5D-424D-AA8E-E7A8156AC7BB}"/>
                    </a:ext>
                  </a:extLst>
                </p:cNvPr>
                <p:cNvSpPr/>
                <p:nvPr/>
              </p:nvSpPr>
              <p:spPr>
                <a:xfrm>
                  <a:off x="588212" y="4915397"/>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r>
                          <a:rPr lang="en-US" sz="2200" i="1">
                            <a:latin typeface="Cambria Math" panose="02040503050406030204" pitchFamily="18" charset="0"/>
                          </a:rPr>
                          <m:t>=</m:t>
                        </m:r>
                        <m:nary>
                          <m:naryPr>
                            <m:ctrlPr>
                              <a:rPr lang="en-US" sz="2200" i="1">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rPr>
                                  <m:t>]</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r>
                          <a:rPr lang="en-US" sz="2200" b="0" i="1" smtClean="0">
                            <a:latin typeface="Cambria Math" panose="02040503050406030204" pitchFamily="18" charset="0"/>
                          </a:rPr>
                          <m:t>+</m:t>
                        </m:r>
                        <m:nary>
                          <m:naryPr>
                            <m:ctrlPr>
                              <a:rPr lang="en-US" sz="2200" i="1">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r>
                                  <a:rPr lang="en-US" sz="2200" b="0" i="1" smtClean="0">
                                    <a:latin typeface="Cambria Math" panose="02040503050406030204" pitchFamily="18" charset="0"/>
                                  </a:rPr>
                                  <m:t>.5</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oMath>
                    </m:oMathPara>
                  </a14:m>
                  <a:endParaRPr lang="en-CN" sz="2200" dirty="0"/>
                </a:p>
              </p:txBody>
            </p:sp>
          </mc:Choice>
          <mc:Fallback xmlns="">
            <p:sp>
              <p:nvSpPr>
                <p:cNvPr id="106"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588212" y="4915397"/>
                  <a:ext cx="5304093" cy="918265"/>
                </a:xfrm>
                <a:prstGeom prst="rect">
                  <a:avLst/>
                </a:prstGeom>
                <a:blipFill>
                  <a:blip r:embed="rId8"/>
                  <a:stretch>
                    <a:fillRect/>
                  </a:stretch>
                </a:blipFill>
              </p:spPr>
              <p:txBody>
                <a:bodyPr/>
                <a:lstStyle/>
                <a:p>
                  <a:r>
                    <a:rPr lang="zh-CN" altLang="en-US">
                      <a:noFill/>
                    </a:rPr>
                    <a:t> </a:t>
                  </a:r>
                </a:p>
              </p:txBody>
            </p:sp>
          </mc:Fallback>
        </mc:AlternateContent>
        <p:sp>
          <p:nvSpPr>
            <p:cNvPr id="109" name="Rounded Rectangle 57">
              <a:extLst>
                <a:ext uri="{FF2B5EF4-FFF2-40B4-BE49-F238E27FC236}">
                  <a16:creationId xmlns:a16="http://schemas.microsoft.com/office/drawing/2014/main" id="{1702F94F-AF9A-E744-98A4-B2C5F919D5F1}"/>
                </a:ext>
              </a:extLst>
            </p:cNvPr>
            <p:cNvSpPr/>
            <p:nvPr/>
          </p:nvSpPr>
          <p:spPr>
            <a:xfrm>
              <a:off x="4037393" y="5891907"/>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111" name="Rectangle 55">
                  <a:extLst>
                    <a:ext uri="{FF2B5EF4-FFF2-40B4-BE49-F238E27FC236}">
                      <a16:creationId xmlns:a16="http://schemas.microsoft.com/office/drawing/2014/main" id="{2454C890-EC7F-FB4F-B85B-2458B1A80C5B}"/>
                    </a:ext>
                  </a:extLst>
                </p:cNvPr>
                <p:cNvSpPr/>
                <p:nvPr/>
              </p:nvSpPr>
              <p:spPr>
                <a:xfrm>
                  <a:off x="884684" y="5897830"/>
                  <a:ext cx="5304093" cy="813043"/>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rPr>
                                  <m:t>]</m:t>
                                </m:r>
                              </m:sup>
                            </m:sSup>
                          </m:e>
                        </m:d>
                        <m:r>
                          <a:rPr lang="en-US" sz="2200" b="0" i="1" smtClean="0">
                            <a:latin typeface="Cambria Math" panose="02040503050406030204" pitchFamily="18" charset="0"/>
                          </a:rPr>
                          <m:t>+</m:t>
                        </m:r>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b="0" i="1" smtClean="0">
                                    <a:latin typeface="Cambria Math" panose="02040503050406030204" pitchFamily="18" charset="0"/>
                                    <a:ea typeface="Cambria Math" panose="02040503050406030204" pitchFamily="18" charset="0"/>
                                  </a:rPr>
                                  <m:t>3</m:t>
                                </m:r>
                              </m:sup>
                            </m:sSup>
                          </m:e>
                        </m:d>
                      </m:oMath>
                    </m:oMathPara>
                  </a14:m>
                  <a:endParaRPr lang="en-US" sz="2200" b="0" dirty="0">
                    <a:ea typeface="Cambria Math" panose="02040503050406030204" pitchFamily="18" charset="0"/>
                  </a:endParaRPr>
                </a:p>
                <a:p>
                  <a:r>
                    <a:rPr lang="en-CN" sz="2200" dirty="0"/>
                    <a:t>	</a:t>
                  </a:r>
                </a:p>
              </p:txBody>
            </p:sp>
          </mc:Choice>
          <mc:Fallback xmlns="">
            <p:sp>
              <p:nvSpPr>
                <p:cNvPr id="111" name="Rectangle 55">
                  <a:extLst>
                    <a:ext uri="{FF2B5EF4-FFF2-40B4-BE49-F238E27FC236}">
                      <a16:creationId xmlns:a16="http://schemas.microsoft.com/office/drawing/2014/main" id="{2454C890-EC7F-FB4F-B85B-2458B1A80C5B}"/>
                    </a:ext>
                  </a:extLst>
                </p:cNvPr>
                <p:cNvSpPr>
                  <a:spLocks noRot="1" noChangeAspect="1" noMove="1" noResize="1" noEditPoints="1" noAdjustHandles="1" noChangeArrowheads="1" noChangeShapeType="1" noTextEdit="1"/>
                </p:cNvSpPr>
                <p:nvPr/>
              </p:nvSpPr>
              <p:spPr>
                <a:xfrm>
                  <a:off x="884684" y="5897830"/>
                  <a:ext cx="5304093" cy="813043"/>
                </a:xfrm>
                <a:prstGeom prst="rect">
                  <a:avLst/>
                </a:prstGeom>
                <a:blipFill>
                  <a:blip r:embed="rId9"/>
                  <a:stretch>
                    <a:fillRect/>
                  </a:stretch>
                </a:blipFill>
              </p:spPr>
              <p:txBody>
                <a:bodyPr/>
                <a:lstStyle/>
                <a:p>
                  <a:r>
                    <a:rPr lang="zh-CN" altLang="en-US">
                      <a:noFill/>
                    </a:rPr>
                    <a:t> </a:t>
                  </a:r>
                </a:p>
              </p:txBody>
            </p:sp>
          </mc:Fallback>
        </mc:AlternateContent>
        <p:sp>
          <p:nvSpPr>
            <p:cNvPr id="112" name="Title 1">
              <a:extLst>
                <a:ext uri="{FF2B5EF4-FFF2-40B4-BE49-F238E27FC236}">
                  <a16:creationId xmlns:a16="http://schemas.microsoft.com/office/drawing/2014/main" id="{39D4F72A-F8B7-2473-64FB-DF4F066E5428}"/>
                </a:ext>
              </a:extLst>
            </p:cNvPr>
            <p:cNvSpPr txBox="1">
              <a:spLocks/>
            </p:cNvSpPr>
            <p:nvPr/>
          </p:nvSpPr>
          <p:spPr>
            <a:xfrm>
              <a:off x="5050038" y="5650402"/>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cxnSp>
        <p:nvCxnSpPr>
          <p:cNvPr id="24" name="Straight Arrow Connector 52">
            <a:extLst>
              <a:ext uri="{FF2B5EF4-FFF2-40B4-BE49-F238E27FC236}">
                <a16:creationId xmlns:a16="http://schemas.microsoft.com/office/drawing/2014/main" id="{0F52A2AE-2FA0-9A4C-8BF0-135AE12DB103}"/>
              </a:ext>
            </a:extLst>
          </p:cNvPr>
          <p:cNvCxnSpPr>
            <a:cxnSpLocks/>
          </p:cNvCxnSpPr>
          <p:nvPr/>
        </p:nvCxnSpPr>
        <p:spPr>
          <a:xfrm flipV="1">
            <a:off x="7100296" y="1690377"/>
            <a:ext cx="0" cy="3336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53">
            <a:extLst>
              <a:ext uri="{FF2B5EF4-FFF2-40B4-BE49-F238E27FC236}">
                <a16:creationId xmlns:a16="http://schemas.microsoft.com/office/drawing/2014/main" id="{8CABA0F7-AAE9-1749-98DE-F046D7462F6C}"/>
              </a:ext>
            </a:extLst>
          </p:cNvPr>
          <p:cNvCxnSpPr>
            <a:cxnSpLocks/>
          </p:cNvCxnSpPr>
          <p:nvPr/>
        </p:nvCxnSpPr>
        <p:spPr>
          <a:xfrm>
            <a:off x="7089007" y="5027319"/>
            <a:ext cx="45618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54">
            <a:extLst>
              <a:ext uri="{FF2B5EF4-FFF2-40B4-BE49-F238E27FC236}">
                <a16:creationId xmlns:a16="http://schemas.microsoft.com/office/drawing/2014/main" id="{E96388C6-3813-D14C-83AA-E0A8E000D682}"/>
              </a:ext>
            </a:extLst>
          </p:cNvPr>
          <p:cNvCxnSpPr>
            <a:cxnSpLocks/>
          </p:cNvCxnSpPr>
          <p:nvPr/>
        </p:nvCxnSpPr>
        <p:spPr>
          <a:xfrm>
            <a:off x="8533386" y="3061096"/>
            <a:ext cx="4542" cy="195493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56">
            <a:extLst>
              <a:ext uri="{FF2B5EF4-FFF2-40B4-BE49-F238E27FC236}">
                <a16:creationId xmlns:a16="http://schemas.microsoft.com/office/drawing/2014/main" id="{B652822B-A81C-3B42-B683-890BBB03853F}"/>
              </a:ext>
            </a:extLst>
          </p:cNvPr>
          <p:cNvCxnSpPr>
            <a:cxnSpLocks/>
          </p:cNvCxnSpPr>
          <p:nvPr/>
        </p:nvCxnSpPr>
        <p:spPr>
          <a:xfrm>
            <a:off x="10654596" y="1962310"/>
            <a:ext cx="0" cy="3065009"/>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58">
            <a:extLst>
              <a:ext uri="{FF2B5EF4-FFF2-40B4-BE49-F238E27FC236}">
                <a16:creationId xmlns:a16="http://schemas.microsoft.com/office/drawing/2014/main" id="{5F33DA42-E15F-2740-8314-50A286DD6261}"/>
              </a:ext>
            </a:extLst>
          </p:cNvPr>
          <p:cNvCxnSpPr>
            <a:cxnSpLocks/>
          </p:cNvCxnSpPr>
          <p:nvPr/>
        </p:nvCxnSpPr>
        <p:spPr>
          <a:xfrm flipH="1">
            <a:off x="8605226" y="2696127"/>
            <a:ext cx="1907459" cy="187151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62">
            <a:extLst>
              <a:ext uri="{FF2B5EF4-FFF2-40B4-BE49-F238E27FC236}">
                <a16:creationId xmlns:a16="http://schemas.microsoft.com/office/drawing/2014/main" id="{00207AF7-1812-9043-8A52-1444A2226C48}"/>
              </a:ext>
            </a:extLst>
          </p:cNvPr>
          <p:cNvCxnSpPr>
            <a:cxnSpLocks/>
          </p:cNvCxnSpPr>
          <p:nvPr/>
        </p:nvCxnSpPr>
        <p:spPr>
          <a:xfrm flipH="1">
            <a:off x="8714308" y="3183869"/>
            <a:ext cx="1799015" cy="176511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66">
            <a:extLst>
              <a:ext uri="{FF2B5EF4-FFF2-40B4-BE49-F238E27FC236}">
                <a16:creationId xmlns:a16="http://schemas.microsoft.com/office/drawing/2014/main" id="{F921DE67-4A87-C64D-A0EA-C99E7D6C516D}"/>
              </a:ext>
            </a:extLst>
          </p:cNvPr>
          <p:cNvCxnSpPr>
            <a:cxnSpLocks/>
          </p:cNvCxnSpPr>
          <p:nvPr/>
        </p:nvCxnSpPr>
        <p:spPr>
          <a:xfrm flipH="1">
            <a:off x="9227195" y="3654254"/>
            <a:ext cx="1330196" cy="1305126"/>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68">
            <a:extLst>
              <a:ext uri="{FF2B5EF4-FFF2-40B4-BE49-F238E27FC236}">
                <a16:creationId xmlns:a16="http://schemas.microsoft.com/office/drawing/2014/main" id="{7DA04F6B-CDCF-A44E-96F1-E41FF5DDFBEF}"/>
              </a:ext>
            </a:extLst>
          </p:cNvPr>
          <p:cNvCxnSpPr>
            <a:cxnSpLocks/>
          </p:cNvCxnSpPr>
          <p:nvPr/>
        </p:nvCxnSpPr>
        <p:spPr>
          <a:xfrm flipH="1">
            <a:off x="10278256" y="4667859"/>
            <a:ext cx="296889" cy="291294"/>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69">
            <a:extLst>
              <a:ext uri="{FF2B5EF4-FFF2-40B4-BE49-F238E27FC236}">
                <a16:creationId xmlns:a16="http://schemas.microsoft.com/office/drawing/2014/main" id="{EA41DC46-459A-964E-A96D-F59D9DD44283}"/>
              </a:ext>
            </a:extLst>
          </p:cNvPr>
          <p:cNvCxnSpPr>
            <a:cxnSpLocks/>
          </p:cNvCxnSpPr>
          <p:nvPr/>
        </p:nvCxnSpPr>
        <p:spPr>
          <a:xfrm flipH="1">
            <a:off x="9797495" y="4212489"/>
            <a:ext cx="750638" cy="73649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70">
            <a:extLst>
              <a:ext uri="{FF2B5EF4-FFF2-40B4-BE49-F238E27FC236}">
                <a16:creationId xmlns:a16="http://schemas.microsoft.com/office/drawing/2014/main" id="{24F05F43-3623-5343-8E47-04B274F93D96}"/>
              </a:ext>
            </a:extLst>
          </p:cNvPr>
          <p:cNvCxnSpPr>
            <a:cxnSpLocks/>
          </p:cNvCxnSpPr>
          <p:nvPr/>
        </p:nvCxnSpPr>
        <p:spPr>
          <a:xfrm flipH="1">
            <a:off x="8584788" y="2189873"/>
            <a:ext cx="1920715" cy="1884519"/>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72">
                <a:extLst>
                  <a:ext uri="{FF2B5EF4-FFF2-40B4-BE49-F238E27FC236}">
                    <a16:creationId xmlns:a16="http://schemas.microsoft.com/office/drawing/2014/main" id="{15968090-027E-F643-8708-A5F8CB08297D}"/>
                  </a:ext>
                </a:extLst>
              </p:cNvPr>
              <p:cNvSpPr/>
              <p:nvPr/>
            </p:nvSpPr>
            <p:spPr>
              <a:xfrm>
                <a:off x="10426700" y="5068425"/>
                <a:ext cx="69236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oMath>
                  </m:oMathPara>
                </a14:m>
                <a:endParaRPr lang="en-CN" sz="2400" dirty="0"/>
              </a:p>
            </p:txBody>
          </p:sp>
        </mc:Choice>
        <mc:Fallback xmlns="">
          <p:sp>
            <p:nvSpPr>
              <p:cNvPr id="39" name="Rectangle 72">
                <a:extLst>
                  <a:ext uri="{FF2B5EF4-FFF2-40B4-BE49-F238E27FC236}">
                    <a16:creationId xmlns:a16="http://schemas.microsoft.com/office/drawing/2014/main" id="{15968090-027E-F643-8708-A5F8CB08297D}"/>
                  </a:ext>
                </a:extLst>
              </p:cNvPr>
              <p:cNvSpPr>
                <a:spLocks noRot="1" noChangeAspect="1" noMove="1" noResize="1" noEditPoints="1" noAdjustHandles="1" noChangeArrowheads="1" noChangeShapeType="1" noTextEdit="1"/>
              </p:cNvSpPr>
              <p:nvPr/>
            </p:nvSpPr>
            <p:spPr>
              <a:xfrm>
                <a:off x="10426700" y="5068425"/>
                <a:ext cx="692369" cy="4774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Rectangle 73">
                <a:extLst>
                  <a:ext uri="{FF2B5EF4-FFF2-40B4-BE49-F238E27FC236}">
                    <a16:creationId xmlns:a16="http://schemas.microsoft.com/office/drawing/2014/main" id="{23595689-77CA-6E4C-961A-BC9624925636}"/>
                  </a:ext>
                </a:extLst>
              </p:cNvPr>
              <p:cNvSpPr/>
              <p:nvPr/>
            </p:nvSpPr>
            <p:spPr>
              <a:xfrm>
                <a:off x="8265366" y="5068119"/>
                <a:ext cx="69236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oMath>
                  </m:oMathPara>
                </a14:m>
                <a:endParaRPr lang="en-CN" sz="2400" dirty="0"/>
              </a:p>
            </p:txBody>
          </p:sp>
        </mc:Choice>
        <mc:Fallback xmlns="">
          <p:sp>
            <p:nvSpPr>
              <p:cNvPr id="40" name="Rectangle 73">
                <a:extLst>
                  <a:ext uri="{FF2B5EF4-FFF2-40B4-BE49-F238E27FC236}">
                    <a16:creationId xmlns:a16="http://schemas.microsoft.com/office/drawing/2014/main" id="{23595689-77CA-6E4C-961A-BC9624925636}"/>
                  </a:ext>
                </a:extLst>
              </p:cNvPr>
              <p:cNvSpPr>
                <a:spLocks noRot="1" noChangeAspect="1" noMove="1" noResize="1" noEditPoints="1" noAdjustHandles="1" noChangeArrowheads="1" noChangeShapeType="1" noTextEdit="1"/>
              </p:cNvSpPr>
              <p:nvPr/>
            </p:nvSpPr>
            <p:spPr>
              <a:xfrm>
                <a:off x="8265366" y="5068119"/>
                <a:ext cx="692369" cy="47743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74">
                <a:extLst>
                  <a:ext uri="{FF2B5EF4-FFF2-40B4-BE49-F238E27FC236}">
                    <a16:creationId xmlns:a16="http://schemas.microsoft.com/office/drawing/2014/main" id="{1E351F87-987A-3341-8239-0AFB72C72692}"/>
                  </a:ext>
                </a:extLst>
              </p:cNvPr>
              <p:cNvSpPr/>
              <p:nvPr/>
            </p:nvSpPr>
            <p:spPr>
              <a:xfrm>
                <a:off x="8730637" y="3718842"/>
                <a:ext cx="1721305" cy="993157"/>
              </a:xfrm>
              <a:prstGeom prst="rect">
                <a:avLst/>
              </a:prstGeom>
              <a:solidFill>
                <a:schemeClr val="tx1">
                  <a:alpha val="18524"/>
                </a:schemeClr>
              </a:solidFill>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400" i="1" smtClean="0">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r>
                            <a:rPr lang="en-US" sz="2400" i="1">
                              <a:latin typeface="Cambria Math" panose="02040503050406030204" pitchFamily="18" charset="0"/>
                            </a:rPr>
                            <m:t> </m:t>
                          </m:r>
                        </m:sub>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sup>
                        <m:e>
                          <m:r>
                            <a:rPr lang="en-US" sz="2400" b="1">
                              <a:latin typeface="Cambria Math" panose="02040503050406030204" pitchFamily="18" charset="0"/>
                            </a:rPr>
                            <m:t>𝐯</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𝑑𝑡</m:t>
                          </m:r>
                        </m:e>
                      </m:nary>
                    </m:oMath>
                  </m:oMathPara>
                </a14:m>
                <a:endParaRPr lang="en-CN" sz="2400" dirty="0"/>
              </a:p>
            </p:txBody>
          </p:sp>
        </mc:Choice>
        <mc:Fallback xmlns="">
          <p:sp>
            <p:nvSpPr>
              <p:cNvPr id="41" name="Rectangle 74">
                <a:extLst>
                  <a:ext uri="{FF2B5EF4-FFF2-40B4-BE49-F238E27FC236}">
                    <a16:creationId xmlns:a16="http://schemas.microsoft.com/office/drawing/2014/main" id="{1E351F87-987A-3341-8239-0AFB72C72692}"/>
                  </a:ext>
                </a:extLst>
              </p:cNvPr>
              <p:cNvSpPr>
                <a:spLocks noRot="1" noChangeAspect="1" noMove="1" noResize="1" noEditPoints="1" noAdjustHandles="1" noChangeArrowheads="1" noChangeShapeType="1" noTextEdit="1"/>
              </p:cNvSpPr>
              <p:nvPr/>
            </p:nvSpPr>
            <p:spPr>
              <a:xfrm>
                <a:off x="8730637" y="3718842"/>
                <a:ext cx="1721305" cy="993157"/>
              </a:xfrm>
              <a:prstGeom prst="rect">
                <a:avLst/>
              </a:prstGeom>
              <a:blipFill>
                <a:blip r:embed="rId12"/>
                <a:stretch>
                  <a:fillRect/>
                </a:stretch>
              </a:blipFill>
            </p:spPr>
            <p:txBody>
              <a:bodyPr/>
              <a:lstStyle/>
              <a:p>
                <a:r>
                  <a:rPr lang="zh-CN" altLang="en-US">
                    <a:noFill/>
                  </a:rPr>
                  <a:t> </a:t>
                </a:r>
              </a:p>
            </p:txBody>
          </p:sp>
        </mc:Fallback>
      </mc:AlternateContent>
      <p:cxnSp>
        <p:nvCxnSpPr>
          <p:cNvPr id="42" name="Straight Connector 77">
            <a:extLst>
              <a:ext uri="{FF2B5EF4-FFF2-40B4-BE49-F238E27FC236}">
                <a16:creationId xmlns:a16="http://schemas.microsoft.com/office/drawing/2014/main" id="{1F9EF442-25ED-9D43-AA8A-8C28702167BB}"/>
              </a:ext>
            </a:extLst>
          </p:cNvPr>
          <p:cNvCxnSpPr>
            <a:cxnSpLocks/>
          </p:cNvCxnSpPr>
          <p:nvPr/>
        </p:nvCxnSpPr>
        <p:spPr>
          <a:xfrm flipH="1">
            <a:off x="8614077" y="2406257"/>
            <a:ext cx="1913771" cy="1877706"/>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3" name="Straight Connector 78">
            <a:extLst>
              <a:ext uri="{FF2B5EF4-FFF2-40B4-BE49-F238E27FC236}">
                <a16:creationId xmlns:a16="http://schemas.microsoft.com/office/drawing/2014/main" id="{DD56902B-04BB-9441-AC80-05CC3F87B960}"/>
              </a:ext>
            </a:extLst>
          </p:cNvPr>
          <p:cNvCxnSpPr>
            <a:cxnSpLocks/>
          </p:cNvCxnSpPr>
          <p:nvPr/>
        </p:nvCxnSpPr>
        <p:spPr>
          <a:xfrm flipH="1">
            <a:off x="8589046" y="2931122"/>
            <a:ext cx="1938576" cy="1902043"/>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4" name="Straight Connector 80">
            <a:extLst>
              <a:ext uri="{FF2B5EF4-FFF2-40B4-BE49-F238E27FC236}">
                <a16:creationId xmlns:a16="http://schemas.microsoft.com/office/drawing/2014/main" id="{B115FD3D-A274-6642-B7E9-42564D42A4B6}"/>
              </a:ext>
            </a:extLst>
          </p:cNvPr>
          <p:cNvCxnSpPr>
            <a:cxnSpLocks/>
          </p:cNvCxnSpPr>
          <p:nvPr/>
        </p:nvCxnSpPr>
        <p:spPr>
          <a:xfrm flipH="1">
            <a:off x="8977216" y="3445715"/>
            <a:ext cx="1536676" cy="150771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81">
            <a:extLst>
              <a:ext uri="{FF2B5EF4-FFF2-40B4-BE49-F238E27FC236}">
                <a16:creationId xmlns:a16="http://schemas.microsoft.com/office/drawing/2014/main" id="{2F207AD6-573E-FD48-8377-71D5BCACA435}"/>
              </a:ext>
            </a:extLst>
          </p:cNvPr>
          <p:cNvCxnSpPr>
            <a:cxnSpLocks/>
          </p:cNvCxnSpPr>
          <p:nvPr/>
        </p:nvCxnSpPr>
        <p:spPr>
          <a:xfrm flipH="1">
            <a:off x="9519802" y="3930403"/>
            <a:ext cx="1032309" cy="101285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6" name="Straight Connector 82">
            <a:extLst>
              <a:ext uri="{FF2B5EF4-FFF2-40B4-BE49-F238E27FC236}">
                <a16:creationId xmlns:a16="http://schemas.microsoft.com/office/drawing/2014/main" id="{4F966593-0D1E-6F41-8C1C-7FBAA30E0A33}"/>
              </a:ext>
            </a:extLst>
          </p:cNvPr>
          <p:cNvCxnSpPr>
            <a:cxnSpLocks/>
          </p:cNvCxnSpPr>
          <p:nvPr/>
        </p:nvCxnSpPr>
        <p:spPr>
          <a:xfrm flipH="1">
            <a:off x="10054927" y="4451016"/>
            <a:ext cx="499728" cy="490313"/>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83">
                <a:extLst>
                  <a:ext uri="{FF2B5EF4-FFF2-40B4-BE49-F238E27FC236}">
                    <a16:creationId xmlns:a16="http://schemas.microsoft.com/office/drawing/2014/main" id="{9BBA17AB-AC09-F54F-9D96-FD0F8A0F36C4}"/>
                  </a:ext>
                </a:extLst>
              </p:cNvPr>
              <p:cNvSpPr/>
              <p:nvPr/>
            </p:nvSpPr>
            <p:spPr>
              <a:xfrm>
                <a:off x="7089007" y="1472510"/>
                <a:ext cx="80509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𝐯</m:t>
                      </m:r>
                      <m:d>
                        <m:dPr>
                          <m:ctrlPr>
                            <a:rPr lang="en-US" sz="2400" b="1" i="1">
                              <a:latin typeface="Cambria Math" panose="02040503050406030204" pitchFamily="18" charset="0"/>
                            </a:rPr>
                          </m:ctrlPr>
                        </m:dPr>
                        <m:e>
                          <m:r>
                            <a:rPr lang="en-US" sz="2400" i="1">
                              <a:latin typeface="Cambria Math" panose="02040503050406030204" pitchFamily="18" charset="0"/>
                            </a:rPr>
                            <m:t>𝑡</m:t>
                          </m:r>
                        </m:e>
                      </m:d>
                    </m:oMath>
                  </m:oMathPara>
                </a14:m>
                <a:endParaRPr lang="en-CN" sz="2400" dirty="0"/>
              </a:p>
            </p:txBody>
          </p:sp>
        </mc:Choice>
        <mc:Fallback xmlns="">
          <p:sp>
            <p:nvSpPr>
              <p:cNvPr id="47" name="Rectangle 83">
                <a:extLst>
                  <a:ext uri="{FF2B5EF4-FFF2-40B4-BE49-F238E27FC236}">
                    <a16:creationId xmlns:a16="http://schemas.microsoft.com/office/drawing/2014/main" id="{9BBA17AB-AC09-F54F-9D96-FD0F8A0F36C4}"/>
                  </a:ext>
                </a:extLst>
              </p:cNvPr>
              <p:cNvSpPr>
                <a:spLocks noRot="1" noChangeAspect="1" noMove="1" noResize="1" noEditPoints="1" noAdjustHandles="1" noChangeArrowheads="1" noChangeShapeType="1" noTextEdit="1"/>
              </p:cNvSpPr>
              <p:nvPr/>
            </p:nvSpPr>
            <p:spPr>
              <a:xfrm>
                <a:off x="7089007" y="1472510"/>
                <a:ext cx="805092" cy="461665"/>
              </a:xfrm>
              <a:prstGeom prst="rect">
                <a:avLst/>
              </a:prstGeom>
              <a:blipFill>
                <a:blip r:embed="rId13"/>
                <a:stretch>
                  <a:fillRect/>
                </a:stretch>
              </a:blipFill>
            </p:spPr>
            <p:txBody>
              <a:bodyPr/>
              <a:lstStyle/>
              <a:p>
                <a:r>
                  <a:rPr lang="zh-CN" altLang="en-US">
                    <a:noFill/>
                  </a:rPr>
                  <a:t> </a:t>
                </a:r>
              </a:p>
            </p:txBody>
          </p:sp>
        </mc:Fallback>
      </mc:AlternateContent>
      <p:sp>
        <p:nvSpPr>
          <p:cNvPr id="49" name="Left Brace 85">
            <a:extLst>
              <a:ext uri="{FF2B5EF4-FFF2-40B4-BE49-F238E27FC236}">
                <a16:creationId xmlns:a16="http://schemas.microsoft.com/office/drawing/2014/main" id="{2A24B063-EE06-C34F-AAF4-BE44786AC2ED}"/>
              </a:ext>
            </a:extLst>
          </p:cNvPr>
          <p:cNvSpPr/>
          <p:nvPr/>
        </p:nvSpPr>
        <p:spPr>
          <a:xfrm>
            <a:off x="8295161" y="3205123"/>
            <a:ext cx="139639" cy="173620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p:sp>
        <p:nvSpPr>
          <p:cNvPr id="50" name="Left Brace 94">
            <a:extLst>
              <a:ext uri="{FF2B5EF4-FFF2-40B4-BE49-F238E27FC236}">
                <a16:creationId xmlns:a16="http://schemas.microsoft.com/office/drawing/2014/main" id="{6FAC559B-904C-2742-A808-99940582213E}"/>
              </a:ext>
            </a:extLst>
          </p:cNvPr>
          <p:cNvSpPr/>
          <p:nvPr/>
        </p:nvSpPr>
        <p:spPr>
          <a:xfrm rot="16200000">
            <a:off x="9505938" y="4679148"/>
            <a:ext cx="169649" cy="198696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p:sp>
        <p:nvSpPr>
          <p:cNvPr id="51" name="Freeform 95">
            <a:extLst>
              <a:ext uri="{FF2B5EF4-FFF2-40B4-BE49-F238E27FC236}">
                <a16:creationId xmlns:a16="http://schemas.microsoft.com/office/drawing/2014/main" id="{4D0B4DDC-7242-B943-BE46-22C3792579E9}"/>
              </a:ext>
            </a:extLst>
          </p:cNvPr>
          <p:cNvSpPr/>
          <p:nvPr/>
        </p:nvSpPr>
        <p:spPr>
          <a:xfrm>
            <a:off x="7087431" y="1962310"/>
            <a:ext cx="4504267" cy="1859671"/>
          </a:xfrm>
          <a:custGeom>
            <a:avLst/>
            <a:gdLst>
              <a:gd name="connsiteX0" fmla="*/ 0 w 4504267"/>
              <a:gd name="connsiteY0" fmla="*/ 1859671 h 1859671"/>
              <a:gd name="connsiteX1" fmla="*/ 1715912 w 4504267"/>
              <a:gd name="connsiteY1" fmla="*/ 990426 h 1859671"/>
              <a:gd name="connsiteX2" fmla="*/ 2336800 w 4504267"/>
              <a:gd name="connsiteY2" fmla="*/ 1013004 h 1859671"/>
              <a:gd name="connsiteX3" fmla="*/ 3443112 w 4504267"/>
              <a:gd name="connsiteY3" fmla="*/ 19582 h 1859671"/>
              <a:gd name="connsiteX4" fmla="*/ 4504267 w 4504267"/>
              <a:gd name="connsiteY4" fmla="*/ 448560 h 1859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267" h="1859671">
                <a:moveTo>
                  <a:pt x="0" y="1859671"/>
                </a:moveTo>
                <a:cubicBezTo>
                  <a:pt x="663222" y="1495604"/>
                  <a:pt x="1326445" y="1131537"/>
                  <a:pt x="1715912" y="990426"/>
                </a:cubicBezTo>
                <a:cubicBezTo>
                  <a:pt x="2105379" y="849315"/>
                  <a:pt x="2048933" y="1174811"/>
                  <a:pt x="2336800" y="1013004"/>
                </a:cubicBezTo>
                <a:cubicBezTo>
                  <a:pt x="2624667" y="851197"/>
                  <a:pt x="3081868" y="113656"/>
                  <a:pt x="3443112" y="19582"/>
                </a:cubicBezTo>
                <a:cubicBezTo>
                  <a:pt x="3804356" y="-74492"/>
                  <a:pt x="4154311" y="187034"/>
                  <a:pt x="4504267" y="448560"/>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cxnSp>
        <p:nvCxnSpPr>
          <p:cNvPr id="52" name="Straight Connector 96">
            <a:extLst>
              <a:ext uri="{FF2B5EF4-FFF2-40B4-BE49-F238E27FC236}">
                <a16:creationId xmlns:a16="http://schemas.microsoft.com/office/drawing/2014/main" id="{54F0E813-BCED-3044-8832-481AE4E54732}"/>
              </a:ext>
            </a:extLst>
          </p:cNvPr>
          <p:cNvCxnSpPr>
            <a:cxnSpLocks/>
          </p:cNvCxnSpPr>
          <p:nvPr/>
        </p:nvCxnSpPr>
        <p:spPr>
          <a:xfrm flipH="1">
            <a:off x="8592027" y="3083649"/>
            <a:ext cx="515455" cy="50574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100">
            <a:extLst>
              <a:ext uri="{FF2B5EF4-FFF2-40B4-BE49-F238E27FC236}">
                <a16:creationId xmlns:a16="http://schemas.microsoft.com/office/drawing/2014/main" id="{C23505B5-1ADB-9F4B-A66B-65CBC10C00F7}"/>
              </a:ext>
            </a:extLst>
          </p:cNvPr>
          <p:cNvCxnSpPr>
            <a:cxnSpLocks/>
          </p:cNvCxnSpPr>
          <p:nvPr/>
        </p:nvCxnSpPr>
        <p:spPr>
          <a:xfrm flipH="1">
            <a:off x="8584788" y="3141622"/>
            <a:ext cx="705325" cy="69203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Rectangle 43">
                <a:extLst>
                  <a:ext uri="{FF2B5EF4-FFF2-40B4-BE49-F238E27FC236}">
                    <a16:creationId xmlns:a16="http://schemas.microsoft.com/office/drawing/2014/main" id="{E7A5F12C-2D5B-2D4C-B1E9-998E73CC2844}"/>
                  </a:ext>
                </a:extLst>
              </p:cNvPr>
              <p:cNvSpPr/>
              <p:nvPr/>
            </p:nvSpPr>
            <p:spPr>
              <a:xfrm>
                <a:off x="9355311" y="5046187"/>
                <a:ext cx="86869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0.5</m:t>
                          </m:r>
                          <m:r>
                            <a:rPr lang="en-US" sz="2400" i="1">
                              <a:latin typeface="Cambria Math" panose="02040503050406030204" pitchFamily="18" charset="0"/>
                            </a:rPr>
                            <m:t>]</m:t>
                          </m:r>
                        </m:sup>
                      </m:sSup>
                    </m:oMath>
                  </m:oMathPara>
                </a14:m>
                <a:endParaRPr lang="en-CN" sz="2400" dirty="0"/>
              </a:p>
            </p:txBody>
          </p:sp>
        </mc:Choice>
        <mc:Fallback xmlns="">
          <p:sp>
            <p:nvSpPr>
              <p:cNvPr id="113" name="Rectangle 43">
                <a:extLst>
                  <a:ext uri="{FF2B5EF4-FFF2-40B4-BE49-F238E27FC236}">
                    <a16:creationId xmlns:a16="http://schemas.microsoft.com/office/drawing/2014/main" id="{E7A5F12C-2D5B-2D4C-B1E9-998E73CC2844}"/>
                  </a:ext>
                </a:extLst>
              </p:cNvPr>
              <p:cNvSpPr>
                <a:spLocks noRot="1" noChangeAspect="1" noMove="1" noResize="1" noEditPoints="1" noAdjustHandles="1" noChangeArrowheads="1" noChangeShapeType="1" noTextEdit="1"/>
              </p:cNvSpPr>
              <p:nvPr/>
            </p:nvSpPr>
            <p:spPr>
              <a:xfrm>
                <a:off x="9355311" y="5046187"/>
                <a:ext cx="868699" cy="477438"/>
              </a:xfrm>
              <a:prstGeom prst="rect">
                <a:avLst/>
              </a:prstGeom>
              <a:blipFill>
                <a:blip r:embed="rId14"/>
                <a:stretch>
                  <a:fillRect/>
                </a:stretch>
              </a:blipFill>
            </p:spPr>
            <p:txBody>
              <a:bodyPr/>
              <a:lstStyle/>
              <a:p>
                <a:r>
                  <a:rPr lang="zh-CN" altLang="en-US">
                    <a:noFill/>
                  </a:rPr>
                  <a:t> </a:t>
                </a:r>
              </a:p>
            </p:txBody>
          </p:sp>
        </mc:Fallback>
      </mc:AlternateContent>
      <p:cxnSp>
        <p:nvCxnSpPr>
          <p:cNvPr id="115" name="直接箭头连接符 114">
            <a:extLst>
              <a:ext uri="{FF2B5EF4-FFF2-40B4-BE49-F238E27FC236}">
                <a16:creationId xmlns:a16="http://schemas.microsoft.com/office/drawing/2014/main" id="{22640D25-001D-C00C-B4AA-B01460DA2E62}"/>
              </a:ext>
            </a:extLst>
          </p:cNvPr>
          <p:cNvCxnSpPr>
            <a:cxnSpLocks/>
          </p:cNvCxnSpPr>
          <p:nvPr/>
        </p:nvCxnSpPr>
        <p:spPr>
          <a:xfrm flipV="1">
            <a:off x="9606670" y="2858307"/>
            <a:ext cx="1049" cy="21577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7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119" grpId="0" animBg="1"/>
      <p:bldP spid="1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3877985" cy="369332"/>
          </a:xfrm>
          <a:prstGeom prst="rect">
            <a:avLst/>
          </a:prstGeom>
          <a:noFill/>
        </p:spPr>
        <p:txBody>
          <a:bodyPr wrap="none" rtlCol="0">
            <a:spAutoFit/>
          </a:bodyPr>
          <a:lstStyle/>
          <a:p>
            <a:r>
              <a:rPr lang="zh-CN" altLang="en-US" sz="1800" dirty="0"/>
              <a:t>若采用显示积分，则刚体平移运动：</a:t>
            </a:r>
          </a:p>
        </p:txBody>
      </p:sp>
      <p:sp>
        <p:nvSpPr>
          <p:cNvPr id="14" name="文本框 13">
            <a:extLst>
              <a:ext uri="{FF2B5EF4-FFF2-40B4-BE49-F238E27FC236}">
                <a16:creationId xmlns:a16="http://schemas.microsoft.com/office/drawing/2014/main" id="{8C7AC706-67FF-5E96-A11E-0EF8D643BE21}"/>
              </a:ext>
            </a:extLst>
          </p:cNvPr>
          <p:cNvSpPr txBox="1"/>
          <p:nvPr/>
        </p:nvSpPr>
        <p:spPr>
          <a:xfrm>
            <a:off x="695789" y="3135666"/>
            <a:ext cx="3877985" cy="369332"/>
          </a:xfrm>
          <a:prstGeom prst="rect">
            <a:avLst/>
          </a:prstGeom>
          <a:noFill/>
        </p:spPr>
        <p:txBody>
          <a:bodyPr wrap="none" rtlCol="0">
            <a:spAutoFit/>
          </a:bodyPr>
          <a:lstStyle/>
          <a:p>
            <a:r>
              <a:rPr lang="zh-CN" altLang="en-US" sz="1800" dirty="0"/>
              <a:t>若采用隐式积分，则刚体平移运动：</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87E844-741C-364E-3ADD-7B95AACDB14A}"/>
                  </a:ext>
                </a:extLst>
              </p:cNvPr>
              <p:cNvSpPr txBox="1"/>
              <p:nvPr/>
            </p:nvSpPr>
            <p:spPr>
              <a:xfrm>
                <a:off x="800100" y="1868674"/>
                <a:ext cx="3029484"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2B87E844-741C-364E-3ADD-7B95AACDB14A}"/>
                  </a:ext>
                </a:extLst>
              </p:cNvPr>
              <p:cNvSpPr txBox="1">
                <a:spLocks noRot="1" noChangeAspect="1" noMove="1" noResize="1" noEditPoints="1" noAdjustHandles="1" noChangeArrowheads="1" noChangeShapeType="1" noTextEdit="1"/>
              </p:cNvSpPr>
              <p:nvPr/>
            </p:nvSpPr>
            <p:spPr>
              <a:xfrm>
                <a:off x="800100" y="1868674"/>
                <a:ext cx="3029484" cy="646331"/>
              </a:xfrm>
              <a:prstGeom prst="rect">
                <a:avLst/>
              </a:prstGeom>
              <a:blipFill>
                <a:blip r:embed="rId3"/>
                <a:stretch>
                  <a:fillRect l="-2213"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0E0AF7-5FBA-9D5C-8901-666095442EEE}"/>
                  </a:ext>
                </a:extLst>
              </p:cNvPr>
              <p:cNvSpPr txBox="1"/>
              <p:nvPr/>
            </p:nvSpPr>
            <p:spPr>
              <a:xfrm>
                <a:off x="342900" y="3642753"/>
                <a:ext cx="3827843"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      </m:t>
                          </m:r>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a:p>
                <a:r>
                  <a:rPr lang="en-US" altLang="zh-CN" b="0"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a14:m>
                <a:endParaRPr lang="en-US" altLang="zh-CN" b="0" dirty="0">
                  <a:ea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6B0E0AF7-5FBA-9D5C-8901-666095442EEE}"/>
                  </a:ext>
                </a:extLst>
              </p:cNvPr>
              <p:cNvSpPr txBox="1">
                <a:spLocks noRot="1" noChangeAspect="1" noMove="1" noResize="1" noEditPoints="1" noAdjustHandles="1" noChangeArrowheads="1" noChangeShapeType="1" noTextEdit="1"/>
              </p:cNvSpPr>
              <p:nvPr/>
            </p:nvSpPr>
            <p:spPr>
              <a:xfrm>
                <a:off x="342900" y="3642753"/>
                <a:ext cx="3827843" cy="646331"/>
              </a:xfrm>
              <a:prstGeom prst="rect">
                <a:avLst/>
              </a:prstGeom>
              <a:blipFill>
                <a:blip r:embed="rId4"/>
                <a:stretch>
                  <a:fillRect b="-75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73C8641-350B-70D5-08AB-C8C87169FFC5}"/>
              </a:ext>
            </a:extLst>
          </p:cNvPr>
          <p:cNvSpPr txBox="1"/>
          <p:nvPr/>
        </p:nvSpPr>
        <p:spPr>
          <a:xfrm>
            <a:off x="695789" y="4678912"/>
            <a:ext cx="4100803" cy="369332"/>
          </a:xfrm>
          <a:prstGeom prst="rect">
            <a:avLst/>
          </a:prstGeom>
          <a:noFill/>
        </p:spPr>
        <p:txBody>
          <a:bodyPr wrap="none" rtlCol="0">
            <a:spAutoFit/>
          </a:bodyPr>
          <a:lstStyle/>
          <a:p>
            <a:r>
              <a:rPr lang="zh-CN" altLang="en-US" sz="1800" dirty="0"/>
              <a:t>若采用半隐式积分，则刚体平移运动：</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ACA7FBE-082B-A2EB-0731-C71CCB3670A3}"/>
                  </a:ext>
                </a:extLst>
              </p:cNvPr>
              <p:cNvSpPr txBox="1"/>
              <p:nvPr/>
            </p:nvSpPr>
            <p:spPr>
              <a:xfrm>
                <a:off x="274375" y="5138738"/>
                <a:ext cx="3455177" cy="646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        </m:t>
                          </m:r>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a:p>
                <a:r>
                  <a:rPr lang="en-US" altLang="zh-CN" b="0"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a14:m>
                <a:endParaRPr lang="en-US" altLang="zh-CN" b="0" dirty="0">
                  <a:ea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FACA7FBE-082B-A2EB-0731-C71CCB3670A3}"/>
                  </a:ext>
                </a:extLst>
              </p:cNvPr>
              <p:cNvSpPr txBox="1">
                <a:spLocks noRot="1" noChangeAspect="1" noMove="1" noResize="1" noEditPoints="1" noAdjustHandles="1" noChangeArrowheads="1" noChangeShapeType="1" noTextEdit="1"/>
              </p:cNvSpPr>
              <p:nvPr/>
            </p:nvSpPr>
            <p:spPr>
              <a:xfrm>
                <a:off x="274375" y="5138738"/>
                <a:ext cx="3455177" cy="646331"/>
              </a:xfrm>
              <a:prstGeom prst="rect">
                <a:avLst/>
              </a:prstGeom>
              <a:blipFill>
                <a:blip r:embed="rId5"/>
                <a:stretch>
                  <a:fillRect b="-75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7E4CC51-13E5-406F-97F7-B985EB8FDCD6}"/>
              </a:ext>
            </a:extLst>
          </p:cNvPr>
          <p:cNvSpPr txBox="1"/>
          <p:nvPr/>
        </p:nvSpPr>
        <p:spPr>
          <a:xfrm>
            <a:off x="4030035" y="5143137"/>
            <a:ext cx="543739" cy="307777"/>
          </a:xfrm>
          <a:prstGeom prst="rect">
            <a:avLst/>
          </a:prstGeom>
          <a:noFill/>
        </p:spPr>
        <p:txBody>
          <a:bodyPr wrap="none" rtlCol="0">
            <a:spAutoFit/>
          </a:bodyPr>
          <a:lstStyle/>
          <a:p>
            <a:r>
              <a:rPr lang="zh-CN" altLang="en-US" sz="1400" dirty="0"/>
              <a:t>显示</a:t>
            </a:r>
          </a:p>
        </p:txBody>
      </p:sp>
      <p:sp>
        <p:nvSpPr>
          <p:cNvPr id="13" name="文本框 12">
            <a:extLst>
              <a:ext uri="{FF2B5EF4-FFF2-40B4-BE49-F238E27FC236}">
                <a16:creationId xmlns:a16="http://schemas.microsoft.com/office/drawing/2014/main" id="{B01BEDF1-654D-440A-987E-D51A857E2853}"/>
              </a:ext>
            </a:extLst>
          </p:cNvPr>
          <p:cNvSpPr txBox="1"/>
          <p:nvPr/>
        </p:nvSpPr>
        <p:spPr>
          <a:xfrm>
            <a:off x="4030034" y="5477292"/>
            <a:ext cx="543739" cy="307777"/>
          </a:xfrm>
          <a:prstGeom prst="rect">
            <a:avLst/>
          </a:prstGeom>
          <a:noFill/>
        </p:spPr>
        <p:txBody>
          <a:bodyPr wrap="none" rtlCol="0">
            <a:spAutoFit/>
          </a:bodyPr>
          <a:lstStyle/>
          <a:p>
            <a:r>
              <a:rPr lang="zh-CN" altLang="en-US" sz="1400" dirty="0"/>
              <a:t>隐式</a:t>
            </a:r>
          </a:p>
        </p:txBody>
      </p:sp>
      <p:cxnSp>
        <p:nvCxnSpPr>
          <p:cNvPr id="9" name="直接连接符 8">
            <a:extLst>
              <a:ext uri="{FF2B5EF4-FFF2-40B4-BE49-F238E27FC236}">
                <a16:creationId xmlns:a16="http://schemas.microsoft.com/office/drawing/2014/main" id="{015F59C5-89CB-4994-BF06-AD8C2ABC21CD}"/>
              </a:ext>
            </a:extLst>
          </p:cNvPr>
          <p:cNvCxnSpPr>
            <a:cxnSpLocks/>
            <a:endCxn id="3" idx="1"/>
          </p:cNvCxnSpPr>
          <p:nvPr/>
        </p:nvCxnSpPr>
        <p:spPr>
          <a:xfrm>
            <a:off x="3756025" y="5297025"/>
            <a:ext cx="274010" cy="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C29FCDD-6F66-4C5D-8A92-32C722BAE941}"/>
              </a:ext>
            </a:extLst>
          </p:cNvPr>
          <p:cNvCxnSpPr>
            <a:cxnSpLocks/>
          </p:cNvCxnSpPr>
          <p:nvPr/>
        </p:nvCxnSpPr>
        <p:spPr>
          <a:xfrm>
            <a:off x="3765550" y="5646275"/>
            <a:ext cx="274010" cy="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0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旋转运动</a:t>
            </a:r>
          </a:p>
        </p:txBody>
      </p:sp>
      <p:sp>
        <p:nvSpPr>
          <p:cNvPr id="23" name="Freeform 3">
            <a:extLst>
              <a:ext uri="{FF2B5EF4-FFF2-40B4-BE49-F238E27FC236}">
                <a16:creationId xmlns:a16="http://schemas.microsoft.com/office/drawing/2014/main" id="{7BC1B2D1-E2EE-3D41-A468-9481BC5F74C2}"/>
              </a:ext>
            </a:extLst>
          </p:cNvPr>
          <p:cNvSpPr/>
          <p:nvPr/>
        </p:nvSpPr>
        <p:spPr>
          <a:xfrm rot="180679">
            <a:off x="1115503" y="2071195"/>
            <a:ext cx="4892685" cy="3050165"/>
          </a:xfrm>
          <a:custGeom>
            <a:avLst/>
            <a:gdLst>
              <a:gd name="connsiteX0" fmla="*/ 0 w 5396089"/>
              <a:gd name="connsiteY0" fmla="*/ 3050165 h 3050165"/>
              <a:gd name="connsiteX1" fmla="*/ 2178756 w 5396089"/>
              <a:gd name="connsiteY1" fmla="*/ 2165 h 3050165"/>
              <a:gd name="connsiteX2" fmla="*/ 5396089 w 5396089"/>
              <a:gd name="connsiteY2" fmla="*/ 2666343 h 3050165"/>
            </a:gdLst>
            <a:ahLst/>
            <a:cxnLst>
              <a:cxn ang="0">
                <a:pos x="connsiteX0" y="connsiteY0"/>
              </a:cxn>
              <a:cxn ang="0">
                <a:pos x="connsiteX1" y="connsiteY1"/>
              </a:cxn>
              <a:cxn ang="0">
                <a:pos x="connsiteX2" y="connsiteY2"/>
              </a:cxn>
            </a:cxnLst>
            <a:rect l="l" t="t" r="r" b="b"/>
            <a:pathLst>
              <a:path w="5396089" h="3050165">
                <a:moveTo>
                  <a:pt x="0" y="3050165"/>
                </a:moveTo>
                <a:cubicBezTo>
                  <a:pt x="639704" y="1558150"/>
                  <a:pt x="1279408" y="66135"/>
                  <a:pt x="2178756" y="2165"/>
                </a:cubicBezTo>
                <a:cubicBezTo>
                  <a:pt x="3078104" y="-61805"/>
                  <a:pt x="4237096" y="1302269"/>
                  <a:pt x="5396089" y="2666343"/>
                </a:cubicBezTo>
              </a:path>
            </a:pathLst>
          </a:custGeom>
          <a:noFill/>
          <a:ln w="508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pic>
        <p:nvPicPr>
          <p:cNvPr id="24" name="Picture 2">
            <a:extLst>
              <a:ext uri="{FF2B5EF4-FFF2-40B4-BE49-F238E27FC236}">
                <a16:creationId xmlns:a16="http://schemas.microsoft.com/office/drawing/2014/main" id="{32307E53-2C4C-8B43-A9E3-8FB53357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4162">
            <a:off x="726456" y="4483977"/>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24566E77-1197-1446-8E24-485538D0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806640">
            <a:off x="1440554" y="2818489"/>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a:extLst>
              <a:ext uri="{FF2B5EF4-FFF2-40B4-BE49-F238E27FC236}">
                <a16:creationId xmlns:a16="http://schemas.microsoft.com/office/drawing/2014/main" id="{7A2BFC4B-88FD-BF43-8C59-87F4729A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666728">
            <a:off x="2967565" y="1748778"/>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B01992E8-BD23-FF4B-86FB-67040642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933429">
            <a:off x="4677378" y="2977958"/>
            <a:ext cx="768019" cy="745081"/>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a:extLst>
              <a:ext uri="{FF2B5EF4-FFF2-40B4-BE49-F238E27FC236}">
                <a16:creationId xmlns:a16="http://schemas.microsoft.com/office/drawing/2014/main" id="{C2EFF310-4DAC-9442-A205-5581EA2B95E5}"/>
              </a:ext>
            </a:extLst>
          </p:cNvPr>
          <p:cNvSpPr txBox="1">
            <a:spLocks/>
          </p:cNvSpPr>
          <p:nvPr/>
        </p:nvSpPr>
        <p:spPr>
          <a:xfrm>
            <a:off x="3346900" y="4851031"/>
            <a:ext cx="1536669" cy="1466948"/>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34" name="Straight Arrow Connector 62">
            <a:extLst>
              <a:ext uri="{FF2B5EF4-FFF2-40B4-BE49-F238E27FC236}">
                <a16:creationId xmlns:a16="http://schemas.microsoft.com/office/drawing/2014/main" id="{E4192EC4-E086-3242-90D2-B104331B72D4}"/>
              </a:ext>
            </a:extLst>
          </p:cNvPr>
          <p:cNvCxnSpPr>
            <a:cxnSpLocks/>
          </p:cNvCxnSpPr>
          <p:nvPr/>
        </p:nvCxnSpPr>
        <p:spPr>
          <a:xfrm flipV="1">
            <a:off x="4125683" y="4868899"/>
            <a:ext cx="0" cy="133566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65">
            <a:extLst>
              <a:ext uri="{FF2B5EF4-FFF2-40B4-BE49-F238E27FC236}">
                <a16:creationId xmlns:a16="http://schemas.microsoft.com/office/drawing/2014/main" id="{F3A43700-AAC7-EE46-9C3F-98AEC5377512}"/>
              </a:ext>
            </a:extLst>
          </p:cNvPr>
          <p:cNvCxnSpPr>
            <a:cxnSpLocks/>
          </p:cNvCxnSpPr>
          <p:nvPr/>
        </p:nvCxnSpPr>
        <p:spPr>
          <a:xfrm>
            <a:off x="3429974" y="5637825"/>
            <a:ext cx="1405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2">
            <a:extLst>
              <a:ext uri="{FF2B5EF4-FFF2-40B4-BE49-F238E27FC236}">
                <a16:creationId xmlns:a16="http://schemas.microsoft.com/office/drawing/2014/main" id="{55FA1570-64F1-1942-A758-6C10808F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371" y="5152226"/>
            <a:ext cx="768019" cy="7450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TextBox 78">
                <a:extLst>
                  <a:ext uri="{FF2B5EF4-FFF2-40B4-BE49-F238E27FC236}">
                    <a16:creationId xmlns:a16="http://schemas.microsoft.com/office/drawing/2014/main" id="{F9F14CAE-FB41-1C48-83C6-E19FB3EEFDD8}"/>
                  </a:ext>
                </a:extLst>
              </p:cNvPr>
              <p:cNvSpPr txBox="1"/>
              <p:nvPr/>
            </p:nvSpPr>
            <p:spPr>
              <a:xfrm>
                <a:off x="2189028" y="4948747"/>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38" name="TextBox 78">
                <a:extLst>
                  <a:ext uri="{FF2B5EF4-FFF2-40B4-BE49-F238E27FC236}">
                    <a16:creationId xmlns:a16="http://schemas.microsoft.com/office/drawing/2014/main" id="{F9F14CAE-FB41-1C48-83C6-E19FB3EEFDD8}"/>
                  </a:ext>
                </a:extLst>
              </p:cNvPr>
              <p:cNvSpPr txBox="1">
                <a:spLocks noRot="1" noChangeAspect="1" noMove="1" noResize="1" noEditPoints="1" noAdjustHandles="1" noChangeArrowheads="1" noChangeShapeType="1" noTextEdit="1"/>
              </p:cNvSpPr>
              <p:nvPr/>
            </p:nvSpPr>
            <p:spPr>
              <a:xfrm>
                <a:off x="2189028" y="4948747"/>
                <a:ext cx="486013" cy="385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79">
                <a:extLst>
                  <a:ext uri="{FF2B5EF4-FFF2-40B4-BE49-F238E27FC236}">
                    <a16:creationId xmlns:a16="http://schemas.microsoft.com/office/drawing/2014/main" id="{5C3909B4-29AD-2A40-846C-BEE579F65BD2}"/>
                  </a:ext>
                </a:extLst>
              </p:cNvPr>
              <p:cNvSpPr txBox="1"/>
              <p:nvPr/>
            </p:nvSpPr>
            <p:spPr>
              <a:xfrm>
                <a:off x="2194762" y="410571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39" name="TextBox 79">
                <a:extLst>
                  <a:ext uri="{FF2B5EF4-FFF2-40B4-BE49-F238E27FC236}">
                    <a16:creationId xmlns:a16="http://schemas.microsoft.com/office/drawing/2014/main" id="{5C3909B4-29AD-2A40-846C-BEE579F65BD2}"/>
                  </a:ext>
                </a:extLst>
              </p:cNvPr>
              <p:cNvSpPr txBox="1">
                <a:spLocks noRot="1" noChangeAspect="1" noMove="1" noResize="1" noEditPoints="1" noAdjustHandles="1" noChangeArrowheads="1" noChangeShapeType="1" noTextEdit="1"/>
              </p:cNvSpPr>
              <p:nvPr/>
            </p:nvSpPr>
            <p:spPr>
              <a:xfrm>
                <a:off x="2194762" y="4105713"/>
                <a:ext cx="486013" cy="385105"/>
              </a:xfrm>
              <a:prstGeom prst="rect">
                <a:avLst/>
              </a:prstGeom>
              <a:blipFill>
                <a:blip r:embed="rId5"/>
                <a:stretch>
                  <a:fillRect/>
                </a:stretch>
              </a:blipFill>
            </p:spPr>
            <p:txBody>
              <a:bodyPr/>
              <a:lstStyle/>
              <a:p>
                <a:r>
                  <a:rPr lang="zh-CN" altLang="en-US">
                    <a:noFill/>
                  </a:rPr>
                  <a:t> </a:t>
                </a:r>
              </a:p>
            </p:txBody>
          </p:sp>
        </mc:Fallback>
      </mc:AlternateContent>
      <p:cxnSp>
        <p:nvCxnSpPr>
          <p:cNvPr id="40" name="Straight Arrow Connector 82">
            <a:extLst>
              <a:ext uri="{FF2B5EF4-FFF2-40B4-BE49-F238E27FC236}">
                <a16:creationId xmlns:a16="http://schemas.microsoft.com/office/drawing/2014/main" id="{01EB46DD-7D21-C54B-9901-E56C406042DF}"/>
              </a:ext>
            </a:extLst>
          </p:cNvPr>
          <p:cNvCxnSpPr>
            <a:cxnSpLocks/>
          </p:cNvCxnSpPr>
          <p:nvPr/>
        </p:nvCxnSpPr>
        <p:spPr>
          <a:xfrm flipH="1">
            <a:off x="1625434" y="4877549"/>
            <a:ext cx="1522482"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83">
            <a:extLst>
              <a:ext uri="{FF2B5EF4-FFF2-40B4-BE49-F238E27FC236}">
                <a16:creationId xmlns:a16="http://schemas.microsoft.com/office/drawing/2014/main" id="{1DFA2D18-8BD0-D147-B35D-227073B69E8E}"/>
              </a:ext>
            </a:extLst>
          </p:cNvPr>
          <p:cNvCxnSpPr>
            <a:cxnSpLocks/>
          </p:cNvCxnSpPr>
          <p:nvPr/>
        </p:nvCxnSpPr>
        <p:spPr>
          <a:xfrm flipV="1">
            <a:off x="3451205" y="3794151"/>
            <a:ext cx="1204088" cy="959387"/>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84">
            <a:extLst>
              <a:ext uri="{FF2B5EF4-FFF2-40B4-BE49-F238E27FC236}">
                <a16:creationId xmlns:a16="http://schemas.microsoft.com/office/drawing/2014/main" id="{ACD0E51F-62EF-6C41-9EA6-0BA8806E5C8B}"/>
              </a:ext>
            </a:extLst>
          </p:cNvPr>
          <p:cNvCxnSpPr>
            <a:cxnSpLocks/>
          </p:cNvCxnSpPr>
          <p:nvPr/>
        </p:nvCxnSpPr>
        <p:spPr>
          <a:xfrm flipH="1" flipV="1">
            <a:off x="3351575" y="2473240"/>
            <a:ext cx="1" cy="2212923"/>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85">
            <a:extLst>
              <a:ext uri="{FF2B5EF4-FFF2-40B4-BE49-F238E27FC236}">
                <a16:creationId xmlns:a16="http://schemas.microsoft.com/office/drawing/2014/main" id="{2ADDA7E2-E10A-7347-B142-D2018B4ECAE9}"/>
              </a:ext>
            </a:extLst>
          </p:cNvPr>
          <p:cNvCxnSpPr>
            <a:cxnSpLocks/>
          </p:cNvCxnSpPr>
          <p:nvPr/>
        </p:nvCxnSpPr>
        <p:spPr>
          <a:xfrm flipH="1" flipV="1">
            <a:off x="2442407" y="3711253"/>
            <a:ext cx="805351" cy="1046455"/>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076BEBA3-CAE0-E040-A539-497A82F87845}"/>
              </a:ext>
            </a:extLst>
          </p:cNvPr>
          <p:cNvSpPr txBox="1">
            <a:spLocks/>
          </p:cNvSpPr>
          <p:nvPr/>
        </p:nvSpPr>
        <p:spPr>
          <a:xfrm>
            <a:off x="612382" y="5159644"/>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(current)</a:t>
            </a:r>
            <a:endParaRPr lang="en-CN" sz="1800" dirty="0"/>
          </a:p>
        </p:txBody>
      </p:sp>
      <p:sp>
        <p:nvSpPr>
          <p:cNvPr id="45" name="Title 1">
            <a:extLst>
              <a:ext uri="{FF2B5EF4-FFF2-40B4-BE49-F238E27FC236}">
                <a16:creationId xmlns:a16="http://schemas.microsoft.com/office/drawing/2014/main" id="{7ACD26E0-F7B8-8E44-B478-B36F0391D6B9}"/>
              </a:ext>
            </a:extLst>
          </p:cNvPr>
          <p:cNvSpPr txBox="1">
            <a:spLocks/>
          </p:cNvSpPr>
          <p:nvPr/>
        </p:nvSpPr>
        <p:spPr>
          <a:xfrm>
            <a:off x="1636722" y="3530452"/>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(next)</a:t>
            </a:r>
            <a:endParaRPr lang="en-CN" sz="1800" dirty="0"/>
          </a:p>
        </p:txBody>
      </p:sp>
      <p:grpSp>
        <p:nvGrpSpPr>
          <p:cNvPr id="56" name="组合 55">
            <a:extLst>
              <a:ext uri="{FF2B5EF4-FFF2-40B4-BE49-F238E27FC236}">
                <a16:creationId xmlns:a16="http://schemas.microsoft.com/office/drawing/2014/main" id="{8C50266D-D0F2-46DC-C55F-0EDD68DC5D88}"/>
              </a:ext>
            </a:extLst>
          </p:cNvPr>
          <p:cNvGrpSpPr/>
          <p:nvPr/>
        </p:nvGrpSpPr>
        <p:grpSpPr>
          <a:xfrm>
            <a:off x="9595054" y="4561870"/>
            <a:ext cx="1945740" cy="1848765"/>
            <a:chOff x="9595054" y="4561870"/>
            <a:chExt cx="1945740" cy="1848765"/>
          </a:xfrm>
        </p:grpSpPr>
        <p:cxnSp>
          <p:nvCxnSpPr>
            <p:cNvPr id="48" name="Straight Arrow Connector 33">
              <a:extLst>
                <a:ext uri="{FF2B5EF4-FFF2-40B4-BE49-F238E27FC236}">
                  <a16:creationId xmlns:a16="http://schemas.microsoft.com/office/drawing/2014/main" id="{EE737D1A-F7F2-A844-BEDD-24BD69AC0411}"/>
                </a:ext>
              </a:extLst>
            </p:cNvPr>
            <p:cNvCxnSpPr>
              <a:cxnSpLocks/>
            </p:cNvCxnSpPr>
            <p:nvPr/>
          </p:nvCxnSpPr>
          <p:spPr>
            <a:xfrm flipV="1">
              <a:off x="9595054" y="4943688"/>
              <a:ext cx="1862667" cy="14669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Arc 34">
              <a:extLst>
                <a:ext uri="{FF2B5EF4-FFF2-40B4-BE49-F238E27FC236}">
                  <a16:creationId xmlns:a16="http://schemas.microsoft.com/office/drawing/2014/main" id="{B3A650D8-1039-BA44-A743-C5E022994F78}"/>
                </a:ext>
              </a:extLst>
            </p:cNvPr>
            <p:cNvSpPr/>
            <p:nvPr/>
          </p:nvSpPr>
          <p:spPr>
            <a:xfrm rot="19143561">
              <a:off x="10378740" y="5360324"/>
              <a:ext cx="406400" cy="530578"/>
            </a:xfrm>
            <a:prstGeom prst="arc">
              <a:avLst>
                <a:gd name="adj1" fmla="val 3526897"/>
                <a:gd name="adj2" fmla="val 1952552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50" name="Rectangle 35">
                  <a:extLst>
                    <a:ext uri="{FF2B5EF4-FFF2-40B4-BE49-F238E27FC236}">
                      <a16:creationId xmlns:a16="http://schemas.microsoft.com/office/drawing/2014/main" id="{835D726B-39EB-C847-9F3B-031B36D6926C}"/>
                    </a:ext>
                  </a:extLst>
                </p:cNvPr>
                <p:cNvSpPr/>
                <p:nvPr/>
              </p:nvSpPr>
              <p:spPr>
                <a:xfrm>
                  <a:off x="11040336" y="4561870"/>
                  <a:ext cx="500458"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ea typeface="Cambria Math" panose="02040503050406030204" pitchFamily="18" charset="0"/>
                          </a:rPr>
                          <m:t>𝛚</m:t>
                        </m:r>
                      </m:oMath>
                    </m:oMathPara>
                  </a14:m>
                  <a:endParaRPr lang="en-CN" sz="2400" dirty="0"/>
                </a:p>
              </p:txBody>
            </p:sp>
          </mc:Choice>
          <mc:Fallback xmlns="">
            <p:sp>
              <p:nvSpPr>
                <p:cNvPr id="50" name="Rectangle 35">
                  <a:extLst>
                    <a:ext uri="{FF2B5EF4-FFF2-40B4-BE49-F238E27FC236}">
                      <a16:creationId xmlns:a16="http://schemas.microsoft.com/office/drawing/2014/main" id="{835D726B-39EB-C847-9F3B-031B36D6926C}"/>
                    </a:ext>
                  </a:extLst>
                </p:cNvPr>
                <p:cNvSpPr>
                  <a:spLocks noRot="1" noChangeAspect="1" noMove="1" noResize="1" noEditPoints="1" noAdjustHandles="1" noChangeArrowheads="1" noChangeShapeType="1" noTextEdit="1"/>
                </p:cNvSpPr>
                <p:nvPr/>
              </p:nvSpPr>
              <p:spPr>
                <a:xfrm>
                  <a:off x="11040336" y="4561870"/>
                  <a:ext cx="500458"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Rectangle 36">
                  <a:extLst>
                    <a:ext uri="{FF2B5EF4-FFF2-40B4-BE49-F238E27FC236}">
                      <a16:creationId xmlns:a16="http://schemas.microsoft.com/office/drawing/2014/main" id="{7D1127F7-E8D6-1344-B5F1-758D8F21EB87}"/>
                    </a:ext>
                  </a:extLst>
                </p:cNvPr>
                <p:cNvSpPr/>
                <p:nvPr/>
              </p:nvSpPr>
              <p:spPr>
                <a:xfrm>
                  <a:off x="10558139" y="5895644"/>
                  <a:ext cx="82593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𝛚</m:t>
                            </m:r>
                          </m:e>
                        </m:d>
                      </m:oMath>
                    </m:oMathPara>
                  </a14:m>
                  <a:endParaRPr lang="en-CN" sz="2400" dirty="0"/>
                </a:p>
              </p:txBody>
            </p:sp>
          </mc:Choice>
          <mc:Fallback xmlns="">
            <p:sp>
              <p:nvSpPr>
                <p:cNvPr id="51" name="Rectangle 36">
                  <a:extLst>
                    <a:ext uri="{FF2B5EF4-FFF2-40B4-BE49-F238E27FC236}">
                      <a16:creationId xmlns:a16="http://schemas.microsoft.com/office/drawing/2014/main" id="{7D1127F7-E8D6-1344-B5F1-758D8F21EB87}"/>
                    </a:ext>
                  </a:extLst>
                </p:cNvPr>
                <p:cNvSpPr>
                  <a:spLocks noRot="1" noChangeAspect="1" noMove="1" noResize="1" noEditPoints="1" noAdjustHandles="1" noChangeArrowheads="1" noChangeShapeType="1" noTextEdit="1"/>
                </p:cNvSpPr>
                <p:nvPr/>
              </p:nvSpPr>
              <p:spPr>
                <a:xfrm>
                  <a:off x="10558139" y="5895644"/>
                  <a:ext cx="825932" cy="461665"/>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7" name="Title 1">
                <a:extLst>
                  <a:ext uri="{FF2B5EF4-FFF2-40B4-BE49-F238E27FC236}">
                    <a16:creationId xmlns:a16="http://schemas.microsoft.com/office/drawing/2014/main" id="{7C20ABB0-933A-E1CF-D6D2-8D0B694DF141}"/>
                  </a:ext>
                </a:extLst>
              </p:cNvPr>
              <p:cNvSpPr txBox="1">
                <a:spLocks/>
              </p:cNvSpPr>
              <p:nvPr/>
            </p:nvSpPr>
            <p:spPr>
              <a:xfrm>
                <a:off x="5848767" y="2291023"/>
                <a:ext cx="5905082" cy="940514"/>
              </a:xfrm>
              <a:prstGeom prst="rect">
                <a:avLst/>
              </a:prstGeom>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dirty="0"/>
                  <a:t>旋转运动包含</a:t>
                </a:r>
                <a14:m>
                  <m:oMath xmlns:m="http://schemas.openxmlformats.org/officeDocument/2006/math">
                    <m:r>
                      <a:rPr lang="en-US" altLang="zh-CN" b="1">
                        <a:latin typeface="Cambria Math" panose="02040503050406030204" pitchFamily="18" charset="0"/>
                      </a:rPr>
                      <m:t>𝐪</m:t>
                    </m:r>
                  </m:oMath>
                </a14:m>
                <a:r>
                  <a:rPr lang="zh-CN" altLang="en-US" dirty="0"/>
                  <a:t>姿态以及角速度</a:t>
                </a:r>
                <a14:m>
                  <m:oMath xmlns:m="http://schemas.openxmlformats.org/officeDocument/2006/math">
                    <m:r>
                      <a:rPr lang="en-US" altLang="zh-CN" b="1">
                        <a:latin typeface="Cambria Math" panose="02040503050406030204" pitchFamily="18" charset="0"/>
                        <a:ea typeface="Cambria Math" panose="02040503050406030204" pitchFamily="18" charset="0"/>
                      </a:rPr>
                      <m:t>𝛚</m:t>
                    </m:r>
                  </m:oMath>
                </a14:m>
                <a:r>
                  <a:rPr lang="zh-CN" altLang="en-US" dirty="0"/>
                  <a:t>两个状态量</a:t>
                </a:r>
                <a:endParaRPr lang="en-CN" dirty="0"/>
              </a:p>
            </p:txBody>
          </p:sp>
        </mc:Choice>
        <mc:Fallback xmlns="">
          <p:sp>
            <p:nvSpPr>
              <p:cNvPr id="57" name="Title 1">
                <a:extLst>
                  <a:ext uri="{FF2B5EF4-FFF2-40B4-BE49-F238E27FC236}">
                    <a16:creationId xmlns:a16="http://schemas.microsoft.com/office/drawing/2014/main" id="{7C20ABB0-933A-E1CF-D6D2-8D0B694DF141}"/>
                  </a:ext>
                </a:extLst>
              </p:cNvPr>
              <p:cNvSpPr txBox="1">
                <a:spLocks noRot="1" noChangeAspect="1" noMove="1" noResize="1" noEditPoints="1" noAdjustHandles="1" noChangeArrowheads="1" noChangeShapeType="1" noTextEdit="1"/>
              </p:cNvSpPr>
              <p:nvPr/>
            </p:nvSpPr>
            <p:spPr>
              <a:xfrm>
                <a:off x="5848767" y="2291023"/>
                <a:ext cx="5905082" cy="940514"/>
              </a:xfrm>
              <a:prstGeom prst="rect">
                <a:avLst/>
              </a:prstGeom>
              <a:blipFill>
                <a:blip r:embed="rId8"/>
                <a:stretch>
                  <a:fillRect l="-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38">
                <a:extLst>
                  <a:ext uri="{FF2B5EF4-FFF2-40B4-BE49-F238E27FC236}">
                    <a16:creationId xmlns:a16="http://schemas.microsoft.com/office/drawing/2014/main" id="{813436CF-45B5-1544-B4FA-8C6AF7F07B81}"/>
                  </a:ext>
                </a:extLst>
              </p:cNvPr>
              <p:cNvSpPr txBox="1"/>
              <p:nvPr/>
            </p:nvSpPr>
            <p:spPr>
              <a:xfrm>
                <a:off x="6184557" y="3629862"/>
                <a:ext cx="5150641" cy="691471"/>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a:latin typeface="Cambria Math" panose="02040503050406030204" pitchFamily="18" charset="0"/>
                            </a:rPr>
                            <m:t>𝐪</m:t>
                          </m:r>
                        </m:e>
                        <m:sup>
                          <m:r>
                            <a:rPr lang="en-US" sz="2400" b="0" i="1" smtClean="0">
                              <a:latin typeface="Cambria Math" panose="02040503050406030204" pitchFamily="18" charset="0"/>
                            </a:rPr>
                            <m:t>[0]</m:t>
                          </m:r>
                        </m:sup>
                      </m:sSup>
                      <m:r>
                        <a:rPr lang="en-US" sz="2400" b="1" i="0"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a:rPr lang="en-US" sz="2400" b="0" i="1" smtClean="0">
                                    <a:latin typeface="Cambria Math" panose="02040503050406030204" pitchFamily="18" charset="0"/>
                                  </a:rPr>
                                  <m:t>0</m:t>
                                </m:r>
                              </m:e>
                              <m:e>
                                <m:sSup>
                                  <m:sSupPr>
                                    <m:ctrlPr>
                                      <a:rPr lang="en-US" sz="2400" b="1" i="1">
                                        <a:latin typeface="Cambria Math" panose="02040503050406030204" pitchFamily="18" charset="0"/>
                                      </a:rPr>
                                    </m:ctrlPr>
                                  </m:sSupPr>
                                  <m:e>
                                    <m:box>
                                      <m:boxPr>
                                        <m:ctrlPr>
                                          <a:rPr lang="en-US" sz="2400" b="1" i="1">
                                            <a:latin typeface="Cambria Math" panose="02040503050406030204" pitchFamily="18" charset="0"/>
                                          </a:rPr>
                                        </m:ctrlPr>
                                      </m:boxPr>
                                      <m:e>
                                        <m:box>
                                          <m:boxPr>
                                            <m:ctrlPr>
                                              <a:rPr lang="en-US" sz="2400" b="1" i="1">
                                                <a:latin typeface="Cambria Math" panose="02040503050406030204" pitchFamily="18" charset="0"/>
                                              </a:rPr>
                                            </m:ctrlPr>
                                          </m:boxPr>
                                          <m:e>
                                            <m:f>
                                              <m:fPr>
                                                <m:ctrlPr>
                                                  <a:rPr lang="en-US" sz="2400" i="1">
                                                    <a:latin typeface="Cambria Math" panose="02040503050406030204" pitchFamily="18" charset="0"/>
                                                  </a:rPr>
                                                </m:ctrlPr>
                                              </m:fPr>
                                              <m:num>
                                                <m:box>
                                                  <m:boxPr>
                                                    <m:ctrlPr>
                                                      <a:rPr lang="en-US" sz="2400" i="1">
                                                        <a:latin typeface="Cambria Math" panose="02040503050406030204" pitchFamily="18" charset="0"/>
                                                      </a:rPr>
                                                    </m:ctrlPr>
                                                  </m:box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box>
                                              </m:num>
                                              <m:den>
                                                <m:r>
                                                  <a:rPr lang="en-US" sz="2400" i="1">
                                                    <a:latin typeface="Cambria Math" panose="02040503050406030204" pitchFamily="18" charset="0"/>
                                                  </a:rPr>
                                                  <m:t>2</m:t>
                                                </m:r>
                                              </m:den>
                                            </m:f>
                                          </m:e>
                                        </m:box>
                                      </m:e>
                                    </m:box>
                                    <m:r>
                                      <a:rPr lang="en-US" sz="2400" b="1">
                                        <a:latin typeface="Cambria Math" panose="02040503050406030204" pitchFamily="18" charset="0"/>
                                        <a:ea typeface="Cambria Math" panose="02040503050406030204" pitchFamily="18" charset="0"/>
                                      </a:rPr>
                                      <m:t>𝛚</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e>
                            </m:mr>
                          </m:m>
                        </m:e>
                      </m:d>
                      <m:r>
                        <a:rPr lang="en-US" sz="2400" b="1" i="1" smtClean="0">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rPr>
                          </m:ctrlPr>
                        </m:sSupPr>
                        <m:e>
                          <m:r>
                            <a:rPr lang="en-US" sz="2400" b="1">
                              <a:latin typeface="Cambria Math" panose="02040503050406030204" pitchFamily="18" charset="0"/>
                            </a:rPr>
                            <m:t>𝐪</m:t>
                          </m:r>
                        </m:e>
                        <m:sup>
                          <m:r>
                            <a:rPr lang="en-US" sz="2400" i="1">
                              <a:latin typeface="Cambria Math" panose="02040503050406030204" pitchFamily="18" charset="0"/>
                            </a:rPr>
                            <m:t>[0]</m:t>
                          </m:r>
                        </m:sup>
                      </m:sSup>
                    </m:oMath>
                  </m:oMathPara>
                </a14:m>
                <a:endParaRPr lang="en-CN" sz="2400" dirty="0"/>
              </a:p>
            </p:txBody>
          </p:sp>
        </mc:Choice>
        <mc:Fallback xmlns="">
          <p:sp>
            <p:nvSpPr>
              <p:cNvPr id="59" name="TextBox 38">
                <a:extLst>
                  <a:ext uri="{FF2B5EF4-FFF2-40B4-BE49-F238E27FC236}">
                    <a16:creationId xmlns:a16="http://schemas.microsoft.com/office/drawing/2014/main" id="{813436CF-45B5-1544-B4FA-8C6AF7F07B81}"/>
                  </a:ext>
                </a:extLst>
              </p:cNvPr>
              <p:cNvSpPr txBox="1">
                <a:spLocks noRot="1" noChangeAspect="1" noMove="1" noResize="1" noEditPoints="1" noAdjustHandles="1" noChangeArrowheads="1" noChangeShapeType="1" noTextEdit="1"/>
              </p:cNvSpPr>
              <p:nvPr/>
            </p:nvSpPr>
            <p:spPr>
              <a:xfrm>
                <a:off x="6184557" y="3629862"/>
                <a:ext cx="5150641" cy="691471"/>
              </a:xfrm>
              <a:prstGeom prst="rect">
                <a:avLst/>
              </a:prstGeom>
              <a:blipFill>
                <a:blip r:embed="rId9"/>
                <a:stretch>
                  <a:fillRect/>
                </a:stretch>
              </a:blipFill>
            </p:spPr>
            <p:txBody>
              <a:bodyPr/>
              <a:lstStyle/>
              <a:p>
                <a:r>
                  <a:rPr lang="zh-CN" altLang="en-US">
                    <a:noFill/>
                  </a:rPr>
                  <a:t> </a:t>
                </a:r>
              </a:p>
            </p:txBody>
          </p:sp>
        </mc:Fallback>
      </mc:AlternateContent>
      <p:sp>
        <p:nvSpPr>
          <p:cNvPr id="60" name="Left Brace 39">
            <a:extLst>
              <a:ext uri="{FF2B5EF4-FFF2-40B4-BE49-F238E27FC236}">
                <a16:creationId xmlns:a16="http://schemas.microsoft.com/office/drawing/2014/main" id="{1D76ECF0-9D15-974A-9582-6D276956F15D}"/>
              </a:ext>
            </a:extLst>
          </p:cNvPr>
          <p:cNvSpPr/>
          <p:nvPr/>
        </p:nvSpPr>
        <p:spPr>
          <a:xfrm>
            <a:off x="6470758" y="3394268"/>
            <a:ext cx="158495" cy="71535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61" name="TextBox 40">
                <a:extLst>
                  <a:ext uri="{FF2B5EF4-FFF2-40B4-BE49-F238E27FC236}">
                    <a16:creationId xmlns:a16="http://schemas.microsoft.com/office/drawing/2014/main" id="{90DAB9F4-ADE3-ED4A-842D-4B54A73467F3}"/>
                  </a:ext>
                </a:extLst>
              </p:cNvPr>
              <p:cNvSpPr txBox="1"/>
              <p:nvPr/>
            </p:nvSpPr>
            <p:spPr>
              <a:xfrm>
                <a:off x="6689818" y="3177030"/>
                <a:ext cx="3730979"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ea typeface="Cambria Math" panose="02040503050406030204" pitchFamily="18" charset="0"/>
                          </a:rPr>
                          <m:t>𝛚</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a:latin typeface="Cambria Math" panose="02040503050406030204" pitchFamily="18" charset="0"/>
                            <a:ea typeface="Cambria Math" panose="02040503050406030204" pitchFamily="18" charset="0"/>
                          </a:rPr>
                          <m:t>𝛚</m:t>
                        </m:r>
                      </m:e>
                      <m:sup>
                        <m:r>
                          <a:rPr lang="en-US" sz="2400" b="1" i="1">
                            <a:latin typeface="Cambria Math" panose="02040503050406030204" pitchFamily="18" charset="0"/>
                          </a:rPr>
                          <m:t>[</m:t>
                        </m:r>
                        <m:r>
                          <a:rPr lang="en-US" sz="2400" b="0" i="1" smtClean="0">
                            <a:latin typeface="Cambria Math" panose="02040503050406030204" pitchFamily="18" charset="0"/>
                          </a:rPr>
                          <m:t>0</m:t>
                        </m:r>
                        <m:r>
                          <a:rPr lang="en-US" sz="2400" b="1" i="1">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box>
                          <m:boxPr>
                            <m:ctrlPr>
                              <a:rPr lang="en-US" sz="2400" b="1" i="1" smtClean="0">
                                <a:latin typeface="Cambria Math" panose="02040503050406030204" pitchFamily="18" charset="0"/>
                              </a:rPr>
                            </m:ctrlPr>
                          </m:box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box>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𝐈</m:t>
                                </m:r>
                              </m:e>
                              <m:sup>
                                <m:r>
                                  <a:rPr lang="en-US" sz="2400" b="1" i="0" smtClean="0">
                                    <a:latin typeface="Cambria Math" panose="02040503050406030204" pitchFamily="18" charset="0"/>
                                  </a:rPr>
                                  <m:t>[</m:t>
                                </m:r>
                                <m:r>
                                  <a:rPr lang="en-US" sz="2400" b="0" i="0" smtClean="0">
                                    <a:latin typeface="Cambria Math" panose="02040503050406030204" pitchFamily="18" charset="0"/>
                                  </a:rPr>
                                  <m:t>0</m:t>
                                </m:r>
                                <m:r>
                                  <a:rPr lang="en-US" sz="2400" b="1" i="0" smtClean="0">
                                    <a:latin typeface="Cambria Math" panose="02040503050406030204" pitchFamily="18" charset="0"/>
                                  </a:rPr>
                                  <m:t>]</m:t>
                                </m:r>
                              </m:sup>
                            </m:sSup>
                            <m:r>
                              <a:rPr lang="en-US" sz="2400" b="1" i="0" smtClean="0">
                                <a:latin typeface="Cambria Math" panose="02040503050406030204" pitchFamily="18" charset="0"/>
                              </a:rPr>
                              <m:t>)</m:t>
                            </m:r>
                          </m:e>
                          <m:sup>
                            <m:r>
                              <a:rPr lang="en-US" sz="2400" b="1" i="0" smtClean="0">
                                <a:latin typeface="Cambria Math" panose="02040503050406030204" pitchFamily="18" charset="0"/>
                              </a:rPr>
                              <m:t>−</m:t>
                            </m:r>
                            <m:r>
                              <a:rPr lang="en-US" sz="2400" b="0" i="0" smtClean="0">
                                <a:latin typeface="Cambria Math" panose="02040503050406030204" pitchFamily="18" charset="0"/>
                              </a:rPr>
                              <m:t>1</m:t>
                            </m:r>
                          </m:sup>
                        </m:sSup>
                        <m:r>
                          <a:rPr lang="en-US" sz="2400" b="1" i="1" smtClean="0">
                            <a:latin typeface="Cambria Math" panose="02040503050406030204" pitchFamily="18" charset="0"/>
                            <a:ea typeface="Cambria Math" panose="02040503050406030204" pitchFamily="18" charset="0"/>
                          </a:rPr>
                          <m:t>𝛕</m:t>
                        </m:r>
                      </m:e>
                      <m:sup>
                        <m:r>
                          <a:rPr lang="en-US" sz="2400" b="1" i="1" smtClean="0">
                            <a:latin typeface="Cambria Math" panose="02040503050406030204" pitchFamily="18" charset="0"/>
                          </a:rPr>
                          <m:t>[</m:t>
                        </m:r>
                        <m:r>
                          <a:rPr lang="en-US" sz="2400" b="0" i="1" smtClean="0">
                            <a:latin typeface="Cambria Math" panose="02040503050406030204" pitchFamily="18" charset="0"/>
                          </a:rPr>
                          <m:t>0</m:t>
                        </m:r>
                        <m:r>
                          <a:rPr lang="en-US" sz="2400" b="1" i="1" smtClean="0">
                            <a:latin typeface="Cambria Math" panose="02040503050406030204" pitchFamily="18" charset="0"/>
                          </a:rPr>
                          <m:t>]</m:t>
                        </m:r>
                      </m:sup>
                    </m:sSup>
                  </m:oMath>
                </a14:m>
                <a:r>
                  <a:rPr lang="en-CN" sz="2400" dirty="0"/>
                  <a:t> </a:t>
                </a:r>
              </a:p>
            </p:txBody>
          </p:sp>
        </mc:Choice>
        <mc:Fallback xmlns="">
          <p:sp>
            <p:nvSpPr>
              <p:cNvPr id="61" name="TextBox 40">
                <a:extLst>
                  <a:ext uri="{FF2B5EF4-FFF2-40B4-BE49-F238E27FC236}">
                    <a16:creationId xmlns:a16="http://schemas.microsoft.com/office/drawing/2014/main" id="{90DAB9F4-ADE3-ED4A-842D-4B54A73467F3}"/>
                  </a:ext>
                </a:extLst>
              </p:cNvPr>
              <p:cNvSpPr txBox="1">
                <a:spLocks noRot="1" noChangeAspect="1" noMove="1" noResize="1" noEditPoints="1" noAdjustHandles="1" noChangeArrowheads="1" noChangeShapeType="1" noTextEdit="1"/>
              </p:cNvSpPr>
              <p:nvPr/>
            </p:nvSpPr>
            <p:spPr>
              <a:xfrm>
                <a:off x="6689818" y="3177030"/>
                <a:ext cx="3730979" cy="385105"/>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365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2608406" cy="415498"/>
          </a:xfrm>
          <a:prstGeom prst="rect">
            <a:avLst/>
          </a:prstGeom>
          <a:noFill/>
        </p:spPr>
        <p:txBody>
          <a:bodyPr wrap="none" rtlCol="0">
            <a:spAutoFit/>
          </a:bodyPr>
          <a:lstStyle/>
          <a:p>
            <a:r>
              <a:rPr lang="zh-CN" altLang="en-US" dirty="0"/>
              <a:t>力矩和转动惯量张量</a:t>
            </a:r>
          </a:p>
        </p:txBody>
      </p:sp>
      <p:sp>
        <p:nvSpPr>
          <p:cNvPr id="3" name="Title 1">
            <a:extLst>
              <a:ext uri="{FF2B5EF4-FFF2-40B4-BE49-F238E27FC236}">
                <a16:creationId xmlns:a16="http://schemas.microsoft.com/office/drawing/2014/main" id="{B5FAD8EB-D11A-7049-A996-84ECD565D355}"/>
              </a:ext>
            </a:extLst>
          </p:cNvPr>
          <p:cNvSpPr txBox="1">
            <a:spLocks/>
          </p:cNvSpPr>
          <p:nvPr/>
        </p:nvSpPr>
        <p:spPr>
          <a:xfrm>
            <a:off x="3501318" y="1694693"/>
            <a:ext cx="4032355" cy="4474495"/>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sp>
        <p:nvSpPr>
          <p:cNvPr id="4" name="Title 1">
            <a:extLst>
              <a:ext uri="{FF2B5EF4-FFF2-40B4-BE49-F238E27FC236}">
                <a16:creationId xmlns:a16="http://schemas.microsoft.com/office/drawing/2014/main" id="{6A268C89-039D-F84A-B751-DB50221EC30D}"/>
              </a:ext>
            </a:extLst>
          </p:cNvPr>
          <p:cNvSpPr txBox="1">
            <a:spLocks/>
          </p:cNvSpPr>
          <p:nvPr/>
        </p:nvSpPr>
        <p:spPr>
          <a:xfrm>
            <a:off x="632535" y="2345618"/>
            <a:ext cx="2722276" cy="3282897"/>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5" name="Straight Arrow Connector 35">
            <a:extLst>
              <a:ext uri="{FF2B5EF4-FFF2-40B4-BE49-F238E27FC236}">
                <a16:creationId xmlns:a16="http://schemas.microsoft.com/office/drawing/2014/main" id="{1819D70C-FD8C-8341-AF6B-5C00C208D6A2}"/>
              </a:ext>
            </a:extLst>
          </p:cNvPr>
          <p:cNvCxnSpPr>
            <a:cxnSpLocks/>
          </p:cNvCxnSpPr>
          <p:nvPr/>
        </p:nvCxnSpPr>
        <p:spPr>
          <a:xfrm flipV="1">
            <a:off x="1993673" y="2533133"/>
            <a:ext cx="0" cy="2721112"/>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36">
            <a:extLst>
              <a:ext uri="{FF2B5EF4-FFF2-40B4-BE49-F238E27FC236}">
                <a16:creationId xmlns:a16="http://schemas.microsoft.com/office/drawing/2014/main" id="{D67C8EDF-C880-F648-8FC5-715CFD1557C9}"/>
              </a:ext>
            </a:extLst>
          </p:cNvPr>
          <p:cNvCxnSpPr>
            <a:cxnSpLocks/>
          </p:cNvCxnSpPr>
          <p:nvPr/>
        </p:nvCxnSpPr>
        <p:spPr>
          <a:xfrm>
            <a:off x="716610" y="4117870"/>
            <a:ext cx="252439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FE88487-46D0-3241-BC4F-FB023958C4C6}"/>
              </a:ext>
            </a:extLst>
          </p:cNvPr>
          <p:cNvSpPr txBox="1">
            <a:spLocks/>
          </p:cNvSpPr>
          <p:nvPr/>
        </p:nvSpPr>
        <p:spPr>
          <a:xfrm>
            <a:off x="632535" y="5181217"/>
            <a:ext cx="2722276"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t>物体坐标系</a:t>
            </a:r>
            <a:r>
              <a:rPr lang="en-US" altLang="zh-CN" sz="2000" dirty="0"/>
              <a:t>(</a:t>
            </a:r>
            <a:r>
              <a:rPr lang="zh-CN" altLang="en-US" sz="2000" dirty="0"/>
              <a:t>参考</a:t>
            </a:r>
            <a:r>
              <a:rPr lang="en-US" sz="2000" dirty="0"/>
              <a:t>)</a:t>
            </a:r>
            <a:endParaRPr lang="en-CN" sz="2000" dirty="0"/>
          </a:p>
        </p:txBody>
      </p:sp>
      <p:pic>
        <p:nvPicPr>
          <p:cNvPr id="12" name="Picture 2">
            <a:extLst>
              <a:ext uri="{FF2B5EF4-FFF2-40B4-BE49-F238E27FC236}">
                <a16:creationId xmlns:a16="http://schemas.microsoft.com/office/drawing/2014/main" id="{7C29CDD2-F211-8149-81A4-EA3F3FC5B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97" y="2671311"/>
            <a:ext cx="2112013" cy="20489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B0879116-336F-354B-B569-C06E4224B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94086">
            <a:off x="4330562" y="2370879"/>
            <a:ext cx="2112013" cy="2048933"/>
          </a:xfrm>
          <a:prstGeom prst="rect">
            <a:avLst/>
          </a:prstGeom>
          <a:noFill/>
          <a:extLst>
            <a:ext uri="{909E8E84-426E-40DD-AFC4-6F175D3DCCD1}">
              <a14:hiddenFill xmlns:a14="http://schemas.microsoft.com/office/drawing/2010/main">
                <a:solidFill>
                  <a:srgbClr val="FFFFFF"/>
                </a:solidFill>
              </a14:hiddenFill>
            </a:ext>
          </a:extLst>
        </p:spPr>
      </p:pic>
      <p:sp>
        <p:nvSpPr>
          <p:cNvPr id="14" name="Oval 20">
            <a:extLst>
              <a:ext uri="{FF2B5EF4-FFF2-40B4-BE49-F238E27FC236}">
                <a16:creationId xmlns:a16="http://schemas.microsoft.com/office/drawing/2014/main" id="{463D2611-6F0C-2248-83A2-59BB985D61D8}"/>
              </a:ext>
            </a:extLst>
          </p:cNvPr>
          <p:cNvSpPr/>
          <p:nvPr/>
        </p:nvSpPr>
        <p:spPr>
          <a:xfrm>
            <a:off x="2502037" y="3439170"/>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15" name="TextBox 21">
                <a:extLst>
                  <a:ext uri="{FF2B5EF4-FFF2-40B4-BE49-F238E27FC236}">
                    <a16:creationId xmlns:a16="http://schemas.microsoft.com/office/drawing/2014/main" id="{0D46DA30-D5F1-C442-A9E9-1355C8992C71}"/>
                  </a:ext>
                </a:extLst>
              </p:cNvPr>
              <p:cNvSpPr txBox="1"/>
              <p:nvPr/>
            </p:nvSpPr>
            <p:spPr>
              <a:xfrm>
                <a:off x="2596450" y="3150193"/>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𝐫</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15" name="TextBox 21">
                <a:extLst>
                  <a:ext uri="{FF2B5EF4-FFF2-40B4-BE49-F238E27FC236}">
                    <a16:creationId xmlns:a16="http://schemas.microsoft.com/office/drawing/2014/main" id="{0D46DA30-D5F1-C442-A9E9-1355C8992C71}"/>
                  </a:ext>
                </a:extLst>
              </p:cNvPr>
              <p:cNvSpPr txBox="1">
                <a:spLocks noRot="1" noChangeAspect="1" noMove="1" noResize="1" noEditPoints="1" noAdjustHandles="1" noChangeArrowheads="1" noChangeShapeType="1" noTextEdit="1"/>
              </p:cNvSpPr>
              <p:nvPr/>
            </p:nvSpPr>
            <p:spPr>
              <a:xfrm>
                <a:off x="2596450" y="3150193"/>
                <a:ext cx="486013" cy="369332"/>
              </a:xfrm>
              <a:prstGeom prst="rect">
                <a:avLst/>
              </a:prstGeom>
              <a:blipFill>
                <a:blip r:embed="rId4"/>
                <a:stretch>
                  <a:fillRect b="-20000"/>
                </a:stretch>
              </a:blipFill>
            </p:spPr>
            <p:txBody>
              <a:bodyPr/>
              <a:lstStyle/>
              <a:p>
                <a:r>
                  <a:rPr lang="zh-CN" altLang="en-US">
                    <a:noFill/>
                  </a:rPr>
                  <a:t> </a:t>
                </a:r>
              </a:p>
            </p:txBody>
          </p:sp>
        </mc:Fallback>
      </mc:AlternateContent>
      <p:sp>
        <p:nvSpPr>
          <p:cNvPr id="16" name="Oval 22">
            <a:extLst>
              <a:ext uri="{FF2B5EF4-FFF2-40B4-BE49-F238E27FC236}">
                <a16:creationId xmlns:a16="http://schemas.microsoft.com/office/drawing/2014/main" id="{F023260C-AF6C-5E4D-BEEA-180ECC0C08D5}"/>
              </a:ext>
            </a:extLst>
          </p:cNvPr>
          <p:cNvSpPr/>
          <p:nvPr/>
        </p:nvSpPr>
        <p:spPr>
          <a:xfrm>
            <a:off x="5715685" y="28427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7" name="Oval 23">
            <a:extLst>
              <a:ext uri="{FF2B5EF4-FFF2-40B4-BE49-F238E27FC236}">
                <a16:creationId xmlns:a16="http://schemas.microsoft.com/office/drawing/2014/main" id="{FC604587-F263-3B43-839E-83B11FB2146F}"/>
              </a:ext>
            </a:extLst>
          </p:cNvPr>
          <p:cNvSpPr/>
          <p:nvPr/>
        </p:nvSpPr>
        <p:spPr>
          <a:xfrm>
            <a:off x="5483937" y="3603617"/>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8" name="Oval 24">
            <a:extLst>
              <a:ext uri="{FF2B5EF4-FFF2-40B4-BE49-F238E27FC236}">
                <a16:creationId xmlns:a16="http://schemas.microsoft.com/office/drawing/2014/main" id="{BB923EB6-1FE3-3643-85A1-C979FC56F5D2}"/>
              </a:ext>
            </a:extLst>
          </p:cNvPr>
          <p:cNvSpPr/>
          <p:nvPr/>
        </p:nvSpPr>
        <p:spPr>
          <a:xfrm>
            <a:off x="1889661" y="40262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19" name="TextBox 25">
                <a:extLst>
                  <a:ext uri="{FF2B5EF4-FFF2-40B4-BE49-F238E27FC236}">
                    <a16:creationId xmlns:a16="http://schemas.microsoft.com/office/drawing/2014/main" id="{CADB6036-35B5-8A47-84DF-AAC56FD07BA9}"/>
                  </a:ext>
                </a:extLst>
              </p:cNvPr>
              <p:cNvSpPr txBox="1"/>
              <p:nvPr/>
            </p:nvSpPr>
            <p:spPr>
              <a:xfrm>
                <a:off x="5303465" y="2456154"/>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𝐑</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𝐫</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19" name="TextBox 25">
                <a:extLst>
                  <a:ext uri="{FF2B5EF4-FFF2-40B4-BE49-F238E27FC236}">
                    <a16:creationId xmlns:a16="http://schemas.microsoft.com/office/drawing/2014/main" id="{CADB6036-35B5-8A47-84DF-AAC56FD07BA9}"/>
                  </a:ext>
                </a:extLst>
              </p:cNvPr>
              <p:cNvSpPr txBox="1">
                <a:spLocks noRot="1" noChangeAspect="1" noMove="1" noResize="1" noEditPoints="1" noAdjustHandles="1" noChangeArrowheads="1" noChangeShapeType="1" noTextEdit="1"/>
              </p:cNvSpPr>
              <p:nvPr/>
            </p:nvSpPr>
            <p:spPr>
              <a:xfrm>
                <a:off x="5303465" y="2456154"/>
                <a:ext cx="486013" cy="369332"/>
              </a:xfrm>
              <a:prstGeom prst="rect">
                <a:avLst/>
              </a:prstGeom>
              <a:blipFill>
                <a:blip r:embed="rId5"/>
                <a:stretch>
                  <a:fillRect l="-16250" r="-6250" b="-20000"/>
                </a:stretch>
              </a:blipFill>
            </p:spPr>
            <p:txBody>
              <a:bodyPr/>
              <a:lstStyle/>
              <a:p>
                <a:r>
                  <a:rPr lang="zh-CN" altLang="en-US">
                    <a:noFill/>
                  </a:rPr>
                  <a:t> </a:t>
                </a:r>
              </a:p>
            </p:txBody>
          </p:sp>
        </mc:Fallback>
      </mc:AlternateContent>
      <p:cxnSp>
        <p:nvCxnSpPr>
          <p:cNvPr id="20" name="Straight Arrow Connector 9">
            <a:extLst>
              <a:ext uri="{FF2B5EF4-FFF2-40B4-BE49-F238E27FC236}">
                <a16:creationId xmlns:a16="http://schemas.microsoft.com/office/drawing/2014/main" id="{19782F44-568B-EA4B-A663-1586911A2A5D}"/>
              </a:ext>
            </a:extLst>
          </p:cNvPr>
          <p:cNvCxnSpPr>
            <a:cxnSpLocks/>
            <a:stCxn id="18" idx="7"/>
          </p:cNvCxnSpPr>
          <p:nvPr/>
        </p:nvCxnSpPr>
        <p:spPr>
          <a:xfrm flipV="1">
            <a:off x="2046107" y="3602476"/>
            <a:ext cx="481268" cy="4505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9">
            <a:extLst>
              <a:ext uri="{FF2B5EF4-FFF2-40B4-BE49-F238E27FC236}">
                <a16:creationId xmlns:a16="http://schemas.microsoft.com/office/drawing/2014/main" id="{DF3D0EB1-AC80-FA44-9F86-288B8D825EA4}"/>
              </a:ext>
            </a:extLst>
          </p:cNvPr>
          <p:cNvCxnSpPr>
            <a:cxnSpLocks/>
          </p:cNvCxnSpPr>
          <p:nvPr/>
        </p:nvCxnSpPr>
        <p:spPr>
          <a:xfrm flipV="1">
            <a:off x="5597923" y="3026014"/>
            <a:ext cx="173433" cy="59041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45">
            <a:extLst>
              <a:ext uri="{FF2B5EF4-FFF2-40B4-BE49-F238E27FC236}">
                <a16:creationId xmlns:a16="http://schemas.microsoft.com/office/drawing/2014/main" id="{F7CA95E7-B2C1-1143-BDE9-49A6E301A9CF}"/>
              </a:ext>
            </a:extLst>
          </p:cNvPr>
          <p:cNvCxnSpPr>
            <a:cxnSpLocks/>
          </p:cNvCxnSpPr>
          <p:nvPr/>
        </p:nvCxnSpPr>
        <p:spPr>
          <a:xfrm flipH="1">
            <a:off x="5898974" y="2584767"/>
            <a:ext cx="870448" cy="3172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48">
                <a:extLst>
                  <a:ext uri="{FF2B5EF4-FFF2-40B4-BE49-F238E27FC236}">
                    <a16:creationId xmlns:a16="http://schemas.microsoft.com/office/drawing/2014/main" id="{B068A49D-AAF0-0040-B0A5-C55205F4FAC9}"/>
                  </a:ext>
                </a:extLst>
              </p:cNvPr>
              <p:cNvSpPr txBox="1"/>
              <p:nvPr/>
            </p:nvSpPr>
            <p:spPr>
              <a:xfrm>
                <a:off x="6596601" y="2198177"/>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𝐟</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25" name="TextBox 48">
                <a:extLst>
                  <a:ext uri="{FF2B5EF4-FFF2-40B4-BE49-F238E27FC236}">
                    <a16:creationId xmlns:a16="http://schemas.microsoft.com/office/drawing/2014/main" id="{B068A49D-AAF0-0040-B0A5-C55205F4FAC9}"/>
                  </a:ext>
                </a:extLst>
              </p:cNvPr>
              <p:cNvSpPr txBox="1">
                <a:spLocks noRot="1" noChangeAspect="1" noMove="1" noResize="1" noEditPoints="1" noAdjustHandles="1" noChangeArrowheads="1" noChangeShapeType="1" noTextEdit="1"/>
              </p:cNvSpPr>
              <p:nvPr/>
            </p:nvSpPr>
            <p:spPr>
              <a:xfrm>
                <a:off x="6596601" y="2198177"/>
                <a:ext cx="486013" cy="369332"/>
              </a:xfrm>
              <a:prstGeom prst="rect">
                <a:avLst/>
              </a:prstGeom>
              <a:blipFill>
                <a:blip r:embed="rId6"/>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49">
                <a:extLst>
                  <a:ext uri="{FF2B5EF4-FFF2-40B4-BE49-F238E27FC236}">
                    <a16:creationId xmlns:a16="http://schemas.microsoft.com/office/drawing/2014/main" id="{BBAE285B-D670-744C-9578-A89D93650AD5}"/>
                  </a:ext>
                </a:extLst>
              </p:cNvPr>
              <p:cNvSpPr txBox="1"/>
              <p:nvPr/>
            </p:nvSpPr>
            <p:spPr>
              <a:xfrm>
                <a:off x="4531951" y="4714326"/>
                <a:ext cx="1951320"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𝛕</m:t>
                        </m:r>
                      </m:e>
                      <m:sub>
                        <m:r>
                          <a:rPr lang="en-US" sz="2400" b="0" i="1" smtClean="0">
                            <a:latin typeface="Cambria Math" panose="02040503050406030204" pitchFamily="18" charset="0"/>
                          </a:rPr>
                          <m:t>𝑖</m:t>
                        </m:r>
                      </m:sub>
                    </m:sSub>
                    <m:r>
                      <a:rPr lang="en-US" sz="2400" b="1" i="0" smtClean="0">
                        <a:latin typeface="Cambria Math" panose="02040503050406030204" pitchFamily="18" charset="0"/>
                      </a:rPr>
                      <m:t>=</m:t>
                    </m:r>
                  </m:oMath>
                </a14:m>
                <a:r>
                  <a:rPr lang="en-US" sz="2400" b="1" dirty="0"/>
                  <a:t> </a:t>
                </a:r>
                <a14:m>
                  <m:oMath xmlns:m="http://schemas.openxmlformats.org/officeDocument/2006/math">
                    <m:r>
                      <a:rPr lang="en-US" sz="2400" b="1" i="0" smtClean="0">
                        <a:latin typeface="Cambria Math" panose="02040503050406030204" pitchFamily="18" charset="0"/>
                      </a:rPr>
                      <m:t>(</m:t>
                    </m:r>
                    <m:r>
                      <a:rPr lang="en-US" sz="2400" b="1">
                        <a:latin typeface="Cambria Math" panose="02040503050406030204" pitchFamily="18" charset="0"/>
                      </a:rPr>
                      <m:t>𝐑</m:t>
                    </m:r>
                    <m:sSub>
                      <m:sSubPr>
                        <m:ctrlPr>
                          <a:rPr lang="en-US" sz="2400" b="1" i="1">
                            <a:latin typeface="Cambria Math" panose="02040503050406030204" pitchFamily="18" charset="0"/>
                          </a:rPr>
                        </m:ctrlPr>
                      </m:sSubPr>
                      <m:e>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rPr>
                        </m:ctrlPr>
                      </m:sSubPr>
                      <m:e>
                        <m:r>
                          <a:rPr lang="en-US" sz="2400" b="1">
                            <a:latin typeface="Cambria Math" panose="02040503050406030204" pitchFamily="18" charset="0"/>
                          </a:rPr>
                          <m:t>𝐟</m:t>
                        </m:r>
                      </m:e>
                      <m:sub>
                        <m:r>
                          <a:rPr lang="en-US" sz="2400" i="1">
                            <a:latin typeface="Cambria Math" panose="02040503050406030204" pitchFamily="18" charset="0"/>
                          </a:rPr>
                          <m:t>𝑖</m:t>
                        </m:r>
                      </m:sub>
                    </m:sSub>
                  </m:oMath>
                </a14:m>
                <a:endParaRPr lang="en-CN" sz="2400" dirty="0"/>
              </a:p>
            </p:txBody>
          </p:sp>
        </mc:Choice>
        <mc:Fallback xmlns="">
          <p:sp>
            <p:nvSpPr>
              <p:cNvPr id="26" name="TextBox 49">
                <a:extLst>
                  <a:ext uri="{FF2B5EF4-FFF2-40B4-BE49-F238E27FC236}">
                    <a16:creationId xmlns:a16="http://schemas.microsoft.com/office/drawing/2014/main" id="{BBAE285B-D670-744C-9578-A89D93650AD5}"/>
                  </a:ext>
                </a:extLst>
              </p:cNvPr>
              <p:cNvSpPr txBox="1">
                <a:spLocks noRot="1" noChangeAspect="1" noMove="1" noResize="1" noEditPoints="1" noAdjustHandles="1" noChangeArrowheads="1" noChangeShapeType="1" noTextEdit="1"/>
              </p:cNvSpPr>
              <p:nvPr/>
            </p:nvSpPr>
            <p:spPr>
              <a:xfrm>
                <a:off x="4531951" y="4714326"/>
                <a:ext cx="1951320" cy="369332"/>
              </a:xfrm>
              <a:prstGeom prst="rect">
                <a:avLst/>
              </a:prstGeom>
              <a:blipFill>
                <a:blip r:embed="rId7"/>
                <a:stretch>
                  <a:fillRect l="-4050"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50">
                <a:extLst>
                  <a:ext uri="{FF2B5EF4-FFF2-40B4-BE49-F238E27FC236}">
                    <a16:creationId xmlns:a16="http://schemas.microsoft.com/office/drawing/2014/main" id="{47E8A239-57AA-5F43-8559-221611C10365}"/>
                  </a:ext>
                </a:extLst>
              </p:cNvPr>
              <p:cNvSpPr txBox="1"/>
              <p:nvPr/>
            </p:nvSpPr>
            <p:spPr>
              <a:xfrm>
                <a:off x="4292566" y="5068045"/>
                <a:ext cx="1951320" cy="89421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𝛕</m:t>
                      </m:r>
                      <m:r>
                        <a:rPr lang="en-US" sz="2400" b="1" i="0" smtClean="0">
                          <a:latin typeface="Cambria Math" panose="02040503050406030204" pitchFamily="18" charset="0"/>
                        </a:rPr>
                        <m:t>=</m:t>
                      </m:r>
                      <m:nary>
                        <m:naryPr>
                          <m:chr m:val="∑"/>
                          <m:subHide m:val="on"/>
                          <m:supHide m:val="on"/>
                          <m:ctrlPr>
                            <a:rPr lang="en-US" sz="2400" b="1" i="1" smtClean="0">
                              <a:latin typeface="Cambria Math" panose="02040503050406030204" pitchFamily="18" charset="0"/>
                            </a:rPr>
                          </m:ctrlPr>
                        </m:naryPr>
                        <m:sub/>
                        <m:sup/>
                        <m:e>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𝛕</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CN" sz="2400" dirty="0"/>
              </a:p>
            </p:txBody>
          </p:sp>
        </mc:Choice>
        <mc:Fallback xmlns="">
          <p:sp>
            <p:nvSpPr>
              <p:cNvPr id="27" name="TextBox 50">
                <a:extLst>
                  <a:ext uri="{FF2B5EF4-FFF2-40B4-BE49-F238E27FC236}">
                    <a16:creationId xmlns:a16="http://schemas.microsoft.com/office/drawing/2014/main" id="{47E8A239-57AA-5F43-8559-221611C10365}"/>
                  </a:ext>
                </a:extLst>
              </p:cNvPr>
              <p:cNvSpPr txBox="1">
                <a:spLocks noRot="1" noChangeAspect="1" noMove="1" noResize="1" noEditPoints="1" noAdjustHandles="1" noChangeArrowheads="1" noChangeShapeType="1" noTextEdit="1"/>
              </p:cNvSpPr>
              <p:nvPr/>
            </p:nvSpPr>
            <p:spPr>
              <a:xfrm>
                <a:off x="4292566" y="5068045"/>
                <a:ext cx="1951320" cy="894219"/>
              </a:xfrm>
              <a:prstGeom prst="rect">
                <a:avLst/>
              </a:prstGeom>
              <a:blipFill>
                <a:blip r:embed="rId8"/>
                <a:stretch>
                  <a:fillRect/>
                </a:stretch>
              </a:blipFill>
            </p:spPr>
            <p:txBody>
              <a:bodyPr/>
              <a:lstStyle/>
              <a:p>
                <a:r>
                  <a:rPr lang="zh-CN" altLang="en-US">
                    <a:noFill/>
                  </a:rPr>
                  <a:t> </a:t>
                </a:r>
              </a:p>
            </p:txBody>
          </p:sp>
        </mc:Fallback>
      </mc:AlternateContent>
      <p:sp>
        <p:nvSpPr>
          <p:cNvPr id="28" name="Title 1">
            <a:extLst>
              <a:ext uri="{FF2B5EF4-FFF2-40B4-BE49-F238E27FC236}">
                <a16:creationId xmlns:a16="http://schemas.microsoft.com/office/drawing/2014/main" id="{7CC9C4C1-4CD4-BF45-B0A2-02937436A839}"/>
              </a:ext>
            </a:extLst>
          </p:cNvPr>
          <p:cNvSpPr txBox="1">
            <a:spLocks/>
          </p:cNvSpPr>
          <p:nvPr/>
        </p:nvSpPr>
        <p:spPr>
          <a:xfrm>
            <a:off x="7761735" y="1718046"/>
            <a:ext cx="3958252" cy="4474495"/>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pic>
        <p:nvPicPr>
          <p:cNvPr id="29" name="Picture 2">
            <a:extLst>
              <a:ext uri="{FF2B5EF4-FFF2-40B4-BE49-F238E27FC236}">
                <a16:creationId xmlns:a16="http://schemas.microsoft.com/office/drawing/2014/main" id="{3D2E4915-14C7-D641-9227-B87DE0A4A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94086">
            <a:off x="8580131" y="2370879"/>
            <a:ext cx="2112013" cy="2048933"/>
          </a:xfrm>
          <a:prstGeom prst="rect">
            <a:avLst/>
          </a:prstGeom>
          <a:noFill/>
          <a:extLst>
            <a:ext uri="{909E8E84-426E-40DD-AFC4-6F175D3DCCD1}">
              <a14:hiddenFill xmlns:a14="http://schemas.microsoft.com/office/drawing/2010/main">
                <a:solidFill>
                  <a:srgbClr val="FFFFFF"/>
                </a:solidFill>
              </a14:hiddenFill>
            </a:ext>
          </a:extLst>
        </p:spPr>
      </p:pic>
      <p:sp>
        <p:nvSpPr>
          <p:cNvPr id="36" name="Oval 66">
            <a:extLst>
              <a:ext uri="{FF2B5EF4-FFF2-40B4-BE49-F238E27FC236}">
                <a16:creationId xmlns:a16="http://schemas.microsoft.com/office/drawing/2014/main" id="{F0689D63-1A94-904C-9B88-4EB15E9C07F4}"/>
              </a:ext>
            </a:extLst>
          </p:cNvPr>
          <p:cNvSpPr/>
          <p:nvPr/>
        </p:nvSpPr>
        <p:spPr>
          <a:xfrm>
            <a:off x="9965254" y="28427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46" name="Oval 67">
            <a:extLst>
              <a:ext uri="{FF2B5EF4-FFF2-40B4-BE49-F238E27FC236}">
                <a16:creationId xmlns:a16="http://schemas.microsoft.com/office/drawing/2014/main" id="{9F6F30BF-DBDC-2144-BA30-9184218FE384}"/>
              </a:ext>
            </a:extLst>
          </p:cNvPr>
          <p:cNvSpPr/>
          <p:nvPr/>
        </p:nvSpPr>
        <p:spPr>
          <a:xfrm>
            <a:off x="9733506" y="3603617"/>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47" name="TextBox 73">
                <a:extLst>
                  <a:ext uri="{FF2B5EF4-FFF2-40B4-BE49-F238E27FC236}">
                    <a16:creationId xmlns:a16="http://schemas.microsoft.com/office/drawing/2014/main" id="{984D741D-BB6E-2144-AF8E-743C0468C32F}"/>
                  </a:ext>
                </a:extLst>
              </p:cNvPr>
              <p:cNvSpPr txBox="1"/>
              <p:nvPr/>
            </p:nvSpPr>
            <p:spPr>
              <a:xfrm>
                <a:off x="7951172" y="4559723"/>
                <a:ext cx="3838790" cy="89421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𝐈</m:t>
                          </m:r>
                        </m:e>
                        <m:sub>
                          <m:r>
                            <a:rPr lang="en-US" sz="2400" b="1" i="0" smtClean="0">
                              <a:latin typeface="Cambria Math" panose="02040503050406030204" pitchFamily="18" charset="0"/>
                            </a:rPr>
                            <m:t>𝐫𝐞𝐟</m:t>
                          </m:r>
                        </m:sub>
                      </m:sSub>
                      <m:r>
                        <a:rPr lang="en-US" sz="2400" b="1" i="0" smtClean="0">
                          <a:latin typeface="Cambria Math" panose="02040503050406030204" pitchFamily="18" charset="0"/>
                        </a:rPr>
                        <m:t>=</m:t>
                      </m:r>
                      <m:nary>
                        <m:naryPr>
                          <m:chr m:val="∑"/>
                          <m:subHide m:val="on"/>
                          <m:supHide m:val="on"/>
                          <m:ctrlPr>
                            <a:rPr lang="en-US" sz="2400" b="1"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b="0" i="1">
                                  <a:latin typeface="Cambria Math" panose="02040503050406030204" pitchFamily="18" charset="0"/>
                                </a:rPr>
                                <m:t>𝑚</m:t>
                              </m:r>
                            </m:e>
                            <m:sub>
                              <m:r>
                                <a:rPr lang="en-US" sz="2400" b="0" i="1">
                                  <a:latin typeface="Cambria Math" panose="02040503050406030204" pitchFamily="18" charset="0"/>
                                </a:rPr>
                                <m:t>𝑖</m:t>
                              </m:r>
                            </m:sub>
                          </m:sSub>
                          <m:r>
                            <a:rPr lang="en-US" sz="2400" b="1">
                              <a:latin typeface="Cambria Math" panose="02040503050406030204" pitchFamily="18" charset="0"/>
                            </a:rPr>
                            <m:t>(</m:t>
                          </m:r>
                          <m:sSub>
                            <m:sSubPr>
                              <m:ctrlPr>
                                <a:rPr lang="en-US" sz="2400" b="1" i="1">
                                  <a:latin typeface="Cambria Math" panose="02040503050406030204" pitchFamily="18" charset="0"/>
                                </a:rPr>
                              </m:ctrlPr>
                            </m:sSubPr>
                            <m:e>
                              <m:sSubSup>
                                <m:sSubSupPr>
                                  <m:ctrlPr>
                                    <a:rPr lang="en-US" sz="2400" b="1" i="1" smtClean="0">
                                      <a:latin typeface="Cambria Math" panose="02040503050406030204" pitchFamily="18" charset="0"/>
                                    </a:rPr>
                                  </m:ctrlPr>
                                </m:sSubSupPr>
                                <m:e>
                                  <m:r>
                                    <a:rPr lang="en-US" sz="2400" b="1" i="0" smtClean="0">
                                      <a:latin typeface="Cambria Math" panose="02040503050406030204" pitchFamily="18" charset="0"/>
                                    </a:rPr>
                                    <m:t>𝐫</m:t>
                                  </m:r>
                                </m:e>
                                <m:sub>
                                  <m:r>
                                    <a:rPr lang="en-US" sz="2400" i="1">
                                      <a:latin typeface="Cambria Math" panose="02040503050406030204" pitchFamily="18" charset="0"/>
                                    </a:rPr>
                                    <m:t>𝑖</m:t>
                                  </m:r>
                                </m:sub>
                                <m:sup>
                                  <m:r>
                                    <m:rPr>
                                      <m:sty m:val="p"/>
                                    </m:rPr>
                                    <a:rPr lang="en-US" sz="2400" b="0" i="0" smtClean="0">
                                      <a:latin typeface="Cambria Math" panose="02040503050406030204" pitchFamily="18" charset="0"/>
                                    </a:rPr>
                                    <m:t>T</m:t>
                                  </m:r>
                                </m:sup>
                              </m:sSubSup>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a:latin typeface="Cambria Math" panose="02040503050406030204" pitchFamily="18" charset="0"/>
                            </a:rPr>
                            <m:t>𝟏</m:t>
                          </m:r>
                          <m:r>
                            <a:rPr lang="en-US" sz="2400" b="1" i="1">
                              <a:latin typeface="Cambria Math" panose="02040503050406030204" pitchFamily="18" charset="0"/>
                            </a:rPr>
                            <m:t>−</m:t>
                          </m:r>
                          <m:sSubSup>
                            <m:sSubSupPr>
                              <m:ctrlPr>
                                <a:rPr lang="en-US" sz="2400" b="1" i="1">
                                  <a:latin typeface="Cambria Math" panose="02040503050406030204" pitchFamily="18" charset="0"/>
                                </a:rPr>
                              </m:ctrlPr>
                            </m:sSubSupPr>
                            <m:e>
                              <m:sSub>
                                <m:sSubPr>
                                  <m:ctrlPr>
                                    <a:rPr lang="en-US" sz="2400" b="1" i="1">
                                      <a:latin typeface="Cambria Math" panose="02040503050406030204" pitchFamily="18" charset="0"/>
                                    </a:rPr>
                                  </m:ctrlPr>
                                </m:sSubPr>
                                <m:e>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smtClean="0">
                                  <a:latin typeface="Cambria Math" panose="02040503050406030204" pitchFamily="18" charset="0"/>
                                </a:rPr>
                                <m:t>𝒓</m:t>
                              </m:r>
                            </m:e>
                            <m:sub>
                              <m:r>
                                <a:rPr lang="en-US" sz="2400" i="1">
                                  <a:latin typeface="Cambria Math" panose="02040503050406030204" pitchFamily="18" charset="0"/>
                                </a:rPr>
                                <m:t>𝑖</m:t>
                              </m:r>
                            </m:sub>
                            <m:sup>
                              <m:r>
                                <m:rPr>
                                  <m:sty m:val="p"/>
                                </m:rPr>
                                <a:rPr lang="en-US" sz="2400">
                                  <a:latin typeface="Cambria Math" panose="02040503050406030204" pitchFamily="18" charset="0"/>
                                </a:rPr>
                                <m:t>T</m:t>
                              </m:r>
                            </m:sup>
                          </m:sSubSup>
                          <m:r>
                            <a:rPr lang="en-US" sz="2400" b="1">
                              <a:latin typeface="Cambria Math" panose="02040503050406030204" pitchFamily="18" charset="0"/>
                            </a:rPr>
                            <m:t>)</m:t>
                          </m:r>
                        </m:e>
                      </m:nary>
                    </m:oMath>
                  </m:oMathPara>
                </a14:m>
                <a:endParaRPr lang="en-CN" sz="2400" dirty="0"/>
              </a:p>
            </p:txBody>
          </p:sp>
        </mc:Choice>
        <mc:Fallback xmlns="">
          <p:sp>
            <p:nvSpPr>
              <p:cNvPr id="47" name="TextBox 73">
                <a:extLst>
                  <a:ext uri="{FF2B5EF4-FFF2-40B4-BE49-F238E27FC236}">
                    <a16:creationId xmlns:a16="http://schemas.microsoft.com/office/drawing/2014/main" id="{984D741D-BB6E-2144-AF8E-743C0468C32F}"/>
                  </a:ext>
                </a:extLst>
              </p:cNvPr>
              <p:cNvSpPr txBox="1">
                <a:spLocks noRot="1" noChangeAspect="1" noMove="1" noResize="1" noEditPoints="1" noAdjustHandles="1" noChangeArrowheads="1" noChangeShapeType="1" noTextEdit="1"/>
              </p:cNvSpPr>
              <p:nvPr/>
            </p:nvSpPr>
            <p:spPr>
              <a:xfrm>
                <a:off x="7951172" y="4559723"/>
                <a:ext cx="3838790" cy="89421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Rectangle 47">
                <a:extLst>
                  <a:ext uri="{FF2B5EF4-FFF2-40B4-BE49-F238E27FC236}">
                    <a16:creationId xmlns:a16="http://schemas.microsoft.com/office/drawing/2014/main" id="{F1916810-6741-F845-9181-2D6C86CC33E9}"/>
                  </a:ext>
                </a:extLst>
              </p:cNvPr>
              <p:cNvSpPr/>
              <p:nvPr/>
            </p:nvSpPr>
            <p:spPr>
              <a:xfrm>
                <a:off x="9829072" y="2448363"/>
                <a:ext cx="610680"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oMath>
                  </m:oMathPara>
                </a14:m>
                <a:endParaRPr lang="en-CN" sz="2400" dirty="0"/>
              </a:p>
            </p:txBody>
          </p:sp>
        </mc:Choice>
        <mc:Fallback xmlns="">
          <p:sp>
            <p:nvSpPr>
              <p:cNvPr id="52" name="Rectangle 47">
                <a:extLst>
                  <a:ext uri="{FF2B5EF4-FFF2-40B4-BE49-F238E27FC236}">
                    <a16:creationId xmlns:a16="http://schemas.microsoft.com/office/drawing/2014/main" id="{F1916810-6741-F845-9181-2D6C86CC33E9}"/>
                  </a:ext>
                </a:extLst>
              </p:cNvPr>
              <p:cNvSpPr>
                <a:spLocks noRot="1" noChangeAspect="1" noMove="1" noResize="1" noEditPoints="1" noAdjustHandles="1" noChangeArrowheads="1" noChangeShapeType="1" noTextEdit="1"/>
              </p:cNvSpPr>
              <p:nvPr/>
            </p:nvSpPr>
            <p:spPr>
              <a:xfrm>
                <a:off x="9829072" y="2448363"/>
                <a:ext cx="610680" cy="461665"/>
              </a:xfrm>
              <a:prstGeom prst="rect">
                <a:avLst/>
              </a:prstGeom>
              <a:blipFill>
                <a:blip r:embed="rId10"/>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75">
                <a:extLst>
                  <a:ext uri="{FF2B5EF4-FFF2-40B4-BE49-F238E27FC236}">
                    <a16:creationId xmlns:a16="http://schemas.microsoft.com/office/drawing/2014/main" id="{F2656495-9CFE-3F43-9BDA-4332E5C9FD2E}"/>
                  </a:ext>
                </a:extLst>
              </p:cNvPr>
              <p:cNvSpPr txBox="1"/>
              <p:nvPr/>
            </p:nvSpPr>
            <p:spPr>
              <a:xfrm>
                <a:off x="7172163" y="5365608"/>
                <a:ext cx="3838790" cy="37587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smtClean="0">
                          <a:latin typeface="Cambria Math" panose="02040503050406030204" pitchFamily="18" charset="0"/>
                        </a:rPr>
                        <m:t>𝐈</m:t>
                      </m:r>
                      <m:r>
                        <a:rPr lang="en-US" sz="2400" b="1" i="1" smtClean="0">
                          <a:latin typeface="Cambria Math" panose="02040503050406030204" pitchFamily="18" charset="0"/>
                        </a:rPr>
                        <m:t>=</m:t>
                      </m:r>
                      <m:r>
                        <a:rPr lang="en-US" sz="2400" b="1">
                          <a:latin typeface="Cambria Math" panose="02040503050406030204" pitchFamily="18" charset="0"/>
                        </a:rPr>
                        <m:t>𝐑</m:t>
                      </m:r>
                      <m:sSub>
                        <m:sSubPr>
                          <m:ctrlPr>
                            <a:rPr lang="en-US" sz="2400" b="1" i="1">
                              <a:latin typeface="Cambria Math" panose="02040503050406030204" pitchFamily="18" charset="0"/>
                            </a:rPr>
                          </m:ctrlPr>
                        </m:sSubPr>
                        <m:e>
                          <m:r>
                            <a:rPr lang="en-US" sz="2400" b="1">
                              <a:latin typeface="Cambria Math" panose="02040503050406030204" pitchFamily="18" charset="0"/>
                            </a:rPr>
                            <m:t>𝐈</m:t>
                          </m:r>
                        </m:e>
                        <m:sub>
                          <m:r>
                            <a:rPr lang="en-US" sz="2400" b="1">
                              <a:latin typeface="Cambria Math" panose="02040503050406030204" pitchFamily="18" charset="0"/>
                            </a:rPr>
                            <m:t>𝐫𝐞𝐟</m:t>
                          </m:r>
                        </m:sub>
                      </m:sSub>
                      <m:sSup>
                        <m:sSupPr>
                          <m:ctrlPr>
                            <a:rPr lang="en-US" sz="2400" b="1" i="1" smtClean="0">
                              <a:latin typeface="Cambria Math" panose="02040503050406030204" pitchFamily="18" charset="0"/>
                            </a:rPr>
                          </m:ctrlPr>
                        </m:sSupPr>
                        <m:e>
                          <m:r>
                            <a:rPr lang="en-US" sz="2400" b="1">
                              <a:latin typeface="Cambria Math" panose="02040503050406030204" pitchFamily="18" charset="0"/>
                            </a:rPr>
                            <m:t>𝐑</m:t>
                          </m:r>
                        </m:e>
                        <m:sup>
                          <m:r>
                            <m:rPr>
                              <m:sty m:val="p"/>
                            </m:rPr>
                            <a:rPr lang="en-US" sz="2400" b="0" i="0" smtClean="0">
                              <a:latin typeface="Cambria Math" panose="02040503050406030204" pitchFamily="18" charset="0"/>
                            </a:rPr>
                            <m:t>T</m:t>
                          </m:r>
                        </m:sup>
                      </m:sSup>
                    </m:oMath>
                  </m:oMathPara>
                </a14:m>
                <a:endParaRPr lang="en-CN" sz="2400" dirty="0"/>
              </a:p>
            </p:txBody>
          </p:sp>
        </mc:Choice>
        <mc:Fallback xmlns="">
          <p:sp>
            <p:nvSpPr>
              <p:cNvPr id="53" name="TextBox 75">
                <a:extLst>
                  <a:ext uri="{FF2B5EF4-FFF2-40B4-BE49-F238E27FC236}">
                    <a16:creationId xmlns:a16="http://schemas.microsoft.com/office/drawing/2014/main" id="{F2656495-9CFE-3F43-9BDA-4332E5C9FD2E}"/>
                  </a:ext>
                </a:extLst>
              </p:cNvPr>
              <p:cNvSpPr txBox="1">
                <a:spLocks noRot="1" noChangeAspect="1" noMove="1" noResize="1" noEditPoints="1" noAdjustHandles="1" noChangeArrowheads="1" noChangeShapeType="1" noTextEdit="1"/>
              </p:cNvSpPr>
              <p:nvPr/>
            </p:nvSpPr>
            <p:spPr>
              <a:xfrm>
                <a:off x="7172163" y="5365608"/>
                <a:ext cx="3838790" cy="375872"/>
              </a:xfrm>
              <a:prstGeom prst="rect">
                <a:avLst/>
              </a:prstGeom>
              <a:blipFill>
                <a:blip r:embed="rId11"/>
                <a:stretch>
                  <a:fillRect b="-19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54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4" name="Rounded Rectangle 40">
            <a:extLst>
              <a:ext uri="{FF2B5EF4-FFF2-40B4-BE49-F238E27FC236}">
                <a16:creationId xmlns:a16="http://schemas.microsoft.com/office/drawing/2014/main" id="{44A5F20A-749D-EE4C-8E74-AB8C851D8835}"/>
              </a:ext>
            </a:extLst>
          </p:cNvPr>
          <p:cNvSpPr/>
          <p:nvPr/>
        </p:nvSpPr>
        <p:spPr>
          <a:xfrm>
            <a:off x="5021212" y="5079308"/>
            <a:ext cx="717051" cy="1325563"/>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sp>
        <p:nvSpPr>
          <p:cNvPr id="5" name="Title 1">
            <a:extLst>
              <a:ext uri="{FF2B5EF4-FFF2-40B4-BE49-F238E27FC236}">
                <a16:creationId xmlns:a16="http://schemas.microsoft.com/office/drawing/2014/main" id="{79558A77-12A7-7046-B4DC-211BDA3A20B4}"/>
              </a:ext>
            </a:extLst>
          </p:cNvPr>
          <p:cNvSpPr txBox="1">
            <a:spLocks/>
          </p:cNvSpPr>
          <p:nvPr/>
        </p:nvSpPr>
        <p:spPr>
          <a:xfrm>
            <a:off x="6697746" y="2767512"/>
            <a:ext cx="4120442" cy="3637360"/>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000" dirty="0"/>
          </a:p>
        </p:txBody>
      </p:sp>
      <mc:AlternateContent xmlns:mc="http://schemas.openxmlformats.org/markup-compatibility/2006" xmlns:a14="http://schemas.microsoft.com/office/drawing/2010/main">
        <mc:Choice Requires="a14">
          <p:sp>
            <p:nvSpPr>
              <p:cNvPr id="6" name="TextBox 47">
                <a:extLst>
                  <a:ext uri="{FF2B5EF4-FFF2-40B4-BE49-F238E27FC236}">
                    <a16:creationId xmlns:a16="http://schemas.microsoft.com/office/drawing/2014/main" id="{5B5265C7-022B-EB49-BD66-B8E0F7693602}"/>
                  </a:ext>
                </a:extLst>
              </p:cNvPr>
              <p:cNvSpPr txBox="1"/>
              <p:nvPr/>
            </p:nvSpPr>
            <p:spPr>
              <a:xfrm>
                <a:off x="6002592"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𝛚</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6" name="TextBox 47">
                <a:extLst>
                  <a:ext uri="{FF2B5EF4-FFF2-40B4-BE49-F238E27FC236}">
                    <a16:creationId xmlns:a16="http://schemas.microsoft.com/office/drawing/2014/main" id="{5B5265C7-022B-EB49-BD66-B8E0F7693602}"/>
                  </a:ext>
                </a:extLst>
              </p:cNvPr>
              <p:cNvSpPr txBox="1">
                <a:spLocks noRot="1" noChangeAspect="1" noMove="1" noResize="1" noEditPoints="1" noAdjustHandles="1" noChangeArrowheads="1" noChangeShapeType="1" noTextEdit="1"/>
              </p:cNvSpPr>
              <p:nvPr/>
            </p:nvSpPr>
            <p:spPr>
              <a:xfrm>
                <a:off x="6002592" y="5248448"/>
                <a:ext cx="486013" cy="385105"/>
              </a:xfrm>
              <a:prstGeom prst="rect">
                <a:avLst/>
              </a:prstGeom>
              <a:blipFill>
                <a:blip r:embed="rId3"/>
                <a:stretch>
                  <a:fillRect r="-5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48">
                <a:extLst>
                  <a:ext uri="{FF2B5EF4-FFF2-40B4-BE49-F238E27FC236}">
                    <a16:creationId xmlns:a16="http://schemas.microsoft.com/office/drawing/2014/main" id="{DE795485-C2B4-FD43-B073-0EED9DD92123}"/>
                  </a:ext>
                </a:extLst>
              </p:cNvPr>
              <p:cNvSpPr txBox="1"/>
              <p:nvPr/>
            </p:nvSpPr>
            <p:spPr>
              <a:xfrm>
                <a:off x="6002592"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7" name="TextBox 48">
                <a:extLst>
                  <a:ext uri="{FF2B5EF4-FFF2-40B4-BE49-F238E27FC236}">
                    <a16:creationId xmlns:a16="http://schemas.microsoft.com/office/drawing/2014/main" id="{DE795485-C2B4-FD43-B073-0EED9DD92123}"/>
                  </a:ext>
                </a:extLst>
              </p:cNvPr>
              <p:cNvSpPr txBox="1">
                <a:spLocks noRot="1" noChangeAspect="1" noMove="1" noResize="1" noEditPoints="1" noAdjustHandles="1" noChangeArrowheads="1" noChangeShapeType="1" noTextEdit="1"/>
              </p:cNvSpPr>
              <p:nvPr/>
            </p:nvSpPr>
            <p:spPr>
              <a:xfrm>
                <a:off x="6002592" y="5859134"/>
                <a:ext cx="486013" cy="385105"/>
              </a:xfrm>
              <a:prstGeom prst="rect">
                <a:avLst/>
              </a:prstGeom>
              <a:blipFill>
                <a:blip r:embed="rId4"/>
                <a:stretch>
                  <a:fillRect/>
                </a:stretch>
              </a:blipFill>
            </p:spPr>
            <p:txBody>
              <a:bodyPr/>
              <a:lstStyle/>
              <a:p>
                <a:r>
                  <a:rPr lang="zh-CN" altLang="en-US">
                    <a:noFill/>
                  </a:rPr>
                  <a:t> </a:t>
                </a:r>
              </a:p>
            </p:txBody>
          </p:sp>
        </mc:Fallback>
      </mc:AlternateContent>
      <p:sp>
        <p:nvSpPr>
          <p:cNvPr id="9" name="Rounded Rectangle 56">
            <a:extLst>
              <a:ext uri="{FF2B5EF4-FFF2-40B4-BE49-F238E27FC236}">
                <a16:creationId xmlns:a16="http://schemas.microsoft.com/office/drawing/2014/main" id="{E431E59E-F387-C049-836C-4A524933BBA7}"/>
              </a:ext>
            </a:extLst>
          </p:cNvPr>
          <p:cNvSpPr/>
          <p:nvPr/>
        </p:nvSpPr>
        <p:spPr>
          <a:xfrm>
            <a:off x="5875104" y="5075203"/>
            <a:ext cx="717051" cy="132556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grpSp>
        <p:nvGrpSpPr>
          <p:cNvPr id="61" name="组合 60">
            <a:extLst>
              <a:ext uri="{FF2B5EF4-FFF2-40B4-BE49-F238E27FC236}">
                <a16:creationId xmlns:a16="http://schemas.microsoft.com/office/drawing/2014/main" id="{D4E10A48-19A4-E86A-AD82-473B38C9FC8A}"/>
              </a:ext>
            </a:extLst>
          </p:cNvPr>
          <p:cNvGrpSpPr/>
          <p:nvPr/>
        </p:nvGrpSpPr>
        <p:grpSpPr>
          <a:xfrm>
            <a:off x="10924023" y="5075203"/>
            <a:ext cx="717051" cy="1325563"/>
            <a:chOff x="10924023" y="5075203"/>
            <a:chExt cx="717051" cy="1325563"/>
          </a:xfrm>
        </p:grpSpPr>
        <p:sp>
          <p:nvSpPr>
            <p:cNvPr id="3" name="Rounded Rectangle 95">
              <a:extLst>
                <a:ext uri="{FF2B5EF4-FFF2-40B4-BE49-F238E27FC236}">
                  <a16:creationId xmlns:a16="http://schemas.microsoft.com/office/drawing/2014/main" id="{0A88EC82-DC86-5142-ACDE-796B5D6A8482}"/>
                </a:ext>
              </a:extLst>
            </p:cNvPr>
            <p:cNvSpPr/>
            <p:nvPr/>
          </p:nvSpPr>
          <p:spPr>
            <a:xfrm>
              <a:off x="10924023" y="5075203"/>
              <a:ext cx="717051" cy="1325563"/>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12" name="TextBox 91">
                  <a:extLst>
                    <a:ext uri="{FF2B5EF4-FFF2-40B4-BE49-F238E27FC236}">
                      <a16:creationId xmlns:a16="http://schemas.microsoft.com/office/drawing/2014/main" id="{7C48261B-EF51-8B43-89B1-C6C1B260B9FF}"/>
                    </a:ext>
                  </a:extLst>
                </p:cNvPr>
                <p:cNvSpPr txBox="1"/>
                <p:nvPr/>
              </p:nvSpPr>
              <p:spPr>
                <a:xfrm>
                  <a:off x="11051511"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𝛚</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2" name="TextBox 91">
                  <a:extLst>
                    <a:ext uri="{FF2B5EF4-FFF2-40B4-BE49-F238E27FC236}">
                      <a16:creationId xmlns:a16="http://schemas.microsoft.com/office/drawing/2014/main" id="{7C48261B-EF51-8B43-89B1-C6C1B260B9FF}"/>
                    </a:ext>
                  </a:extLst>
                </p:cNvPr>
                <p:cNvSpPr txBox="1">
                  <a:spLocks noRot="1" noChangeAspect="1" noMove="1" noResize="1" noEditPoints="1" noAdjustHandles="1" noChangeArrowheads="1" noChangeShapeType="1" noTextEdit="1"/>
                </p:cNvSpPr>
                <p:nvPr/>
              </p:nvSpPr>
              <p:spPr>
                <a:xfrm>
                  <a:off x="11051511" y="5248448"/>
                  <a:ext cx="486013" cy="385105"/>
                </a:xfrm>
                <a:prstGeom prst="rect">
                  <a:avLst/>
                </a:prstGeom>
                <a:blipFill>
                  <a:blip r:embed="rId5"/>
                  <a:stretch>
                    <a:fillRect r="-3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92">
                  <a:extLst>
                    <a:ext uri="{FF2B5EF4-FFF2-40B4-BE49-F238E27FC236}">
                      <a16:creationId xmlns:a16="http://schemas.microsoft.com/office/drawing/2014/main" id="{BD7227B7-D16F-B94F-9E8A-9ACD04D614C7}"/>
                    </a:ext>
                  </a:extLst>
                </p:cNvPr>
                <p:cNvSpPr txBox="1"/>
                <p:nvPr/>
              </p:nvSpPr>
              <p:spPr>
                <a:xfrm>
                  <a:off x="11051511"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3" name="TextBox 92">
                  <a:extLst>
                    <a:ext uri="{FF2B5EF4-FFF2-40B4-BE49-F238E27FC236}">
                      <a16:creationId xmlns:a16="http://schemas.microsoft.com/office/drawing/2014/main" id="{BD7227B7-D16F-B94F-9E8A-9ACD04D614C7}"/>
                    </a:ext>
                  </a:extLst>
                </p:cNvPr>
                <p:cNvSpPr txBox="1">
                  <a:spLocks noRot="1" noChangeAspect="1" noMove="1" noResize="1" noEditPoints="1" noAdjustHandles="1" noChangeArrowheads="1" noChangeShapeType="1" noTextEdit="1"/>
                </p:cNvSpPr>
                <p:nvPr/>
              </p:nvSpPr>
              <p:spPr>
                <a:xfrm>
                  <a:off x="11051511" y="5859134"/>
                  <a:ext cx="486013" cy="385105"/>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TextBox 19">
                <a:extLst>
                  <a:ext uri="{FF2B5EF4-FFF2-40B4-BE49-F238E27FC236}">
                    <a16:creationId xmlns:a16="http://schemas.microsoft.com/office/drawing/2014/main" id="{31804675-CB0A-2D4F-A47F-A2EDF9D6DAE0}"/>
                  </a:ext>
                </a:extLst>
              </p:cNvPr>
              <p:cNvSpPr txBox="1"/>
              <p:nvPr/>
            </p:nvSpPr>
            <p:spPr>
              <a:xfrm>
                <a:off x="6850913" y="2915916"/>
                <a:ext cx="3925428"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r>
                        <a:rPr lang="en-US" sz="2000" b="1"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Matrix</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Rotate</m:t>
                      </m:r>
                      <m:r>
                        <a:rPr lang="en-US" sz="2000" b="0" i="0" smtClean="0">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𝐪</m:t>
                          </m:r>
                        </m:e>
                        <m:sup>
                          <m:d>
                            <m:dPr>
                              <m:begChr m:val="["/>
                              <m:endChr m:val="]"/>
                              <m:ctrlPr>
                                <a:rPr lang="en-US" sz="200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0</m:t>
                              </m:r>
                            </m:e>
                          </m:d>
                        </m:sup>
                      </m:sSup>
                      <m:r>
                        <a:rPr lang="en-US" sz="2000" b="0" i="0" smtClean="0">
                          <a:latin typeface="Cambria Math" panose="02040503050406030204" pitchFamily="18" charset="0"/>
                          <a:ea typeface="Cambria Math" panose="02040503050406030204" pitchFamily="18" charset="0"/>
                        </a:rPr>
                        <m:t>)</m:t>
                      </m:r>
                    </m:oMath>
                  </m:oMathPara>
                </a14:m>
                <a:endParaRPr lang="en-CN" sz="2000" i="1" dirty="0"/>
              </a:p>
            </p:txBody>
          </p:sp>
        </mc:Choice>
        <mc:Fallback xmlns="">
          <p:sp>
            <p:nvSpPr>
              <p:cNvPr id="14" name="TextBox 19">
                <a:extLst>
                  <a:ext uri="{FF2B5EF4-FFF2-40B4-BE49-F238E27FC236}">
                    <a16:creationId xmlns:a16="http://schemas.microsoft.com/office/drawing/2014/main" id="{31804675-CB0A-2D4F-A47F-A2EDF9D6DAE0}"/>
                  </a:ext>
                </a:extLst>
              </p:cNvPr>
              <p:cNvSpPr txBox="1">
                <a:spLocks noRot="1" noChangeAspect="1" noMove="1" noResize="1" noEditPoints="1" noAdjustHandles="1" noChangeArrowheads="1" noChangeShapeType="1" noTextEdit="1"/>
              </p:cNvSpPr>
              <p:nvPr/>
            </p:nvSpPr>
            <p:spPr>
              <a:xfrm>
                <a:off x="6850913" y="2915916"/>
                <a:ext cx="3925428" cy="329129"/>
              </a:xfrm>
              <a:prstGeom prst="rect">
                <a:avLst/>
              </a:prstGeom>
              <a:blipFill>
                <a:blip r:embed="rId7"/>
                <a:stretch>
                  <a:fillRect l="-2329" b="-3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20">
                <a:extLst>
                  <a:ext uri="{FF2B5EF4-FFF2-40B4-BE49-F238E27FC236}">
                    <a16:creationId xmlns:a16="http://schemas.microsoft.com/office/drawing/2014/main" id="{C6AF12A1-0003-8046-AAB1-90BADF4DAA1B}"/>
                  </a:ext>
                </a:extLst>
              </p:cNvPr>
              <p:cNvSpPr txBox="1"/>
              <p:nvPr/>
            </p:nvSpPr>
            <p:spPr>
              <a:xfrm>
                <a:off x="6858893" y="3396598"/>
                <a:ext cx="3925428" cy="392928"/>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ea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𝛕</m:t>
                          </m:r>
                        </m:e>
                        <m:sub>
                          <m:r>
                            <a:rPr lang="en-US" sz="2000" b="0" i="1" smtClean="0">
                              <a:latin typeface="Cambria Math" panose="02040503050406030204" pitchFamily="18" charset="0"/>
                              <a:ea typeface="Cambria Math" panose="02040503050406030204" pitchFamily="18" charset="0"/>
                            </a:rPr>
                            <m:t>𝑖</m:t>
                          </m:r>
                        </m:sub>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bSup>
                      <m:r>
                        <a:rPr lang="en-US" sz="2000" b="1"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sSub>
                        <m:sSubPr>
                          <m:ctrlPr>
                            <a:rPr lang="en-US" sz="2000" b="0" i="1" smtClean="0">
                              <a:latin typeface="Cambria Math" panose="02040503050406030204" pitchFamily="18" charset="0"/>
                              <a:ea typeface="Cambria Math" panose="02040503050406030204" pitchFamily="18" charset="0"/>
                            </a:rPr>
                          </m:ctrlPr>
                        </m:sSubPr>
                        <m:e>
                          <m:r>
                            <a:rPr lang="en-US" sz="2000" b="1" i="0" smtClean="0">
                              <a:latin typeface="Cambria Math" panose="02040503050406030204" pitchFamily="18" charset="0"/>
                              <a:ea typeface="Cambria Math" panose="02040503050406030204" pitchFamily="18" charset="0"/>
                            </a:rPr>
                            <m:t>𝐫</m:t>
                          </m:r>
                        </m:e>
                        <m:sub>
                          <m:r>
                            <a:rPr lang="en-US" sz="2000" b="0" i="1" smtClean="0">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Sup>
                        <m:sSubSupPr>
                          <m:ctrlPr>
                            <a:rPr lang="en-US" sz="2000" b="1" i="1">
                              <a:latin typeface="Cambria Math" panose="02040503050406030204" pitchFamily="18" charset="0"/>
                            </a:rPr>
                          </m:ctrlPr>
                        </m:sSubSupPr>
                        <m:e>
                          <m:r>
                            <a:rPr lang="en-US" sz="2000" b="1">
                              <a:latin typeface="Cambria Math" panose="02040503050406030204" pitchFamily="18" charset="0"/>
                            </a:rPr>
                            <m:t>𝐟</m:t>
                          </m:r>
                        </m:e>
                        <m:sub>
                          <m:r>
                            <a:rPr lang="en-US" sz="2000" i="1">
                              <a:latin typeface="Cambria Math" panose="02040503050406030204" pitchFamily="18" charset="0"/>
                            </a:rPr>
                            <m:t>𝑖</m:t>
                          </m:r>
                        </m:sub>
                        <m:sup>
                          <m:r>
                            <a:rPr lang="en-US" sz="2000">
                              <a:latin typeface="Cambria Math" panose="02040503050406030204" pitchFamily="18" charset="0"/>
                            </a:rPr>
                            <m:t>[0]</m:t>
                          </m:r>
                        </m:sup>
                      </m:sSubSup>
                    </m:oMath>
                  </m:oMathPara>
                </a14:m>
                <a:endParaRPr lang="en-CN" sz="2000" i="1" dirty="0"/>
              </a:p>
            </p:txBody>
          </p:sp>
        </mc:Choice>
        <mc:Fallback xmlns="">
          <p:sp>
            <p:nvSpPr>
              <p:cNvPr id="15" name="TextBox 20">
                <a:extLst>
                  <a:ext uri="{FF2B5EF4-FFF2-40B4-BE49-F238E27FC236}">
                    <a16:creationId xmlns:a16="http://schemas.microsoft.com/office/drawing/2014/main" id="{C6AF12A1-0003-8046-AAB1-90BADF4DAA1B}"/>
                  </a:ext>
                </a:extLst>
              </p:cNvPr>
              <p:cNvSpPr txBox="1">
                <a:spLocks noRot="1" noChangeAspect="1" noMove="1" noResize="1" noEditPoints="1" noAdjustHandles="1" noChangeArrowheads="1" noChangeShapeType="1" noTextEdit="1"/>
              </p:cNvSpPr>
              <p:nvPr/>
            </p:nvSpPr>
            <p:spPr>
              <a:xfrm>
                <a:off x="6858893" y="3396598"/>
                <a:ext cx="3925428" cy="392928"/>
              </a:xfrm>
              <a:prstGeom prst="rect">
                <a:avLst/>
              </a:prstGeom>
              <a:blipFill>
                <a:blip r:embed="rId8"/>
                <a:stretch>
                  <a:fillRect l="-1708" t="-4615" b="-2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21">
                <a:extLst>
                  <a:ext uri="{FF2B5EF4-FFF2-40B4-BE49-F238E27FC236}">
                    <a16:creationId xmlns:a16="http://schemas.microsoft.com/office/drawing/2014/main" id="{C46960CD-567D-DA47-A52F-B68905FEAA86}"/>
                  </a:ext>
                </a:extLst>
              </p:cNvPr>
              <p:cNvSpPr txBox="1"/>
              <p:nvPr/>
            </p:nvSpPr>
            <p:spPr>
              <a:xfrm>
                <a:off x="6858893" y="3899336"/>
                <a:ext cx="3925428" cy="74526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𝛕</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nary>
                        <m:naryPr>
                          <m:chr m:val="∑"/>
                          <m:subHide m:val="on"/>
                          <m:supHide m:val="on"/>
                          <m:ctrlPr>
                            <a:rPr lang="en-US" sz="2000" b="1" i="1">
                              <a:latin typeface="Cambria Math" panose="02040503050406030204" pitchFamily="18" charset="0"/>
                              <a:ea typeface="Cambria Math" panose="02040503050406030204" pitchFamily="18" charset="0"/>
                            </a:rPr>
                          </m:ctrlPr>
                        </m:naryPr>
                        <m:sub/>
                        <m:sup/>
                        <m:e>
                          <m:sSubSup>
                            <m:sSubSupPr>
                              <m:ctrlPr>
                                <a:rPr lang="en-US" sz="2000" b="1" i="1">
                                  <a:latin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𝛕</m:t>
                              </m:r>
                            </m:e>
                            <m:sub>
                              <m:r>
                                <a:rPr lang="en-US" sz="2000" i="1">
                                  <a:latin typeface="Cambria Math" panose="02040503050406030204" pitchFamily="18" charset="0"/>
                                </a:rPr>
                                <m:t>𝑖</m:t>
                              </m:r>
                            </m:sub>
                            <m:sup>
                              <m:r>
                                <a:rPr lang="en-US" sz="2000">
                                  <a:latin typeface="Cambria Math" panose="02040503050406030204" pitchFamily="18" charset="0"/>
                                </a:rPr>
                                <m:t>[0]</m:t>
                              </m:r>
                            </m:sup>
                          </m:sSubSup>
                        </m:e>
                      </m:nary>
                    </m:oMath>
                  </m:oMathPara>
                </a14:m>
                <a:endParaRPr lang="en-CN" sz="2000" i="1" dirty="0"/>
              </a:p>
            </p:txBody>
          </p:sp>
        </mc:Choice>
        <mc:Fallback xmlns="">
          <p:sp>
            <p:nvSpPr>
              <p:cNvPr id="16" name="TextBox 21">
                <a:extLst>
                  <a:ext uri="{FF2B5EF4-FFF2-40B4-BE49-F238E27FC236}">
                    <a16:creationId xmlns:a16="http://schemas.microsoft.com/office/drawing/2014/main" id="{C46960CD-567D-DA47-A52F-B68905FEAA86}"/>
                  </a:ext>
                </a:extLst>
              </p:cNvPr>
              <p:cNvSpPr txBox="1">
                <a:spLocks noRot="1" noChangeAspect="1" noMove="1" noResize="1" noEditPoints="1" noAdjustHandles="1" noChangeArrowheads="1" noChangeShapeType="1" noTextEdit="1"/>
              </p:cNvSpPr>
              <p:nvPr/>
            </p:nvSpPr>
            <p:spPr>
              <a:xfrm>
                <a:off x="6858893" y="3899336"/>
                <a:ext cx="3925428" cy="74526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22">
                <a:extLst>
                  <a:ext uri="{FF2B5EF4-FFF2-40B4-BE49-F238E27FC236}">
                    <a16:creationId xmlns:a16="http://schemas.microsoft.com/office/drawing/2014/main" id="{D57DF25F-DE39-5C42-92FF-FB0B817825FF}"/>
                  </a:ext>
                </a:extLst>
              </p:cNvPr>
              <p:cNvSpPr txBox="1"/>
              <p:nvPr/>
            </p:nvSpPr>
            <p:spPr>
              <a:xfrm>
                <a:off x="6870182" y="4744937"/>
                <a:ext cx="3925428"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𝐈</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sSub>
                      <m:sSubPr>
                        <m:ctrlPr>
                          <a:rPr lang="en-US" sz="2000" b="1" i="1">
                            <a:latin typeface="Cambria Math" panose="02040503050406030204" pitchFamily="18" charset="0"/>
                          </a:rPr>
                        </m:ctrlPr>
                      </m:sSubPr>
                      <m:e>
                        <m:r>
                          <a:rPr lang="en-US" sz="2000" b="1">
                            <a:latin typeface="Cambria Math" panose="02040503050406030204" pitchFamily="18" charset="0"/>
                          </a:rPr>
                          <m:t>𝐈</m:t>
                        </m:r>
                      </m:e>
                      <m:sub>
                        <m:r>
                          <a:rPr lang="en-US" sz="2000" b="1">
                            <a:latin typeface="Cambria Math" panose="02040503050406030204" pitchFamily="18" charset="0"/>
                          </a:rPr>
                          <m:t>𝐫𝐞𝐟</m:t>
                        </m:r>
                      </m:sub>
                    </m:sSub>
                    <m:sSup>
                      <m:sSupPr>
                        <m:ctrlPr>
                          <a:rPr lang="en-US" sz="2000" b="1" i="1">
                            <a:latin typeface="Cambria Math" panose="02040503050406030204" pitchFamily="18" charset="0"/>
                          </a:rPr>
                        </m:ctrlPr>
                      </m:sSupPr>
                      <m:e>
                        <m:r>
                          <a:rPr lang="en-US" sz="2000" b="1" i="0" smtClean="0">
                            <a:latin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r>
                          <a:rPr lang="en-US" sz="2000" b="1" i="1" smtClean="0">
                            <a:latin typeface="Cambria Math" panose="02040503050406030204" pitchFamily="18" charset="0"/>
                          </a:rPr>
                          <m:t>)</m:t>
                        </m:r>
                      </m:e>
                      <m:sup>
                        <m:r>
                          <m:rPr>
                            <m:sty m:val="p"/>
                          </m:rPr>
                          <a:rPr lang="en-US" sz="2000">
                            <a:latin typeface="Cambria Math" panose="02040503050406030204" pitchFamily="18" charset="0"/>
                          </a:rPr>
                          <m:t>T</m:t>
                        </m:r>
                      </m:sup>
                    </m:sSup>
                  </m:oMath>
                </a14:m>
                <a:r>
                  <a:rPr lang="en-CN" sz="2000" dirty="0"/>
                  <a:t> </a:t>
                </a:r>
              </a:p>
            </p:txBody>
          </p:sp>
        </mc:Choice>
        <mc:Fallback xmlns="">
          <p:sp>
            <p:nvSpPr>
              <p:cNvPr id="17" name="TextBox 22">
                <a:extLst>
                  <a:ext uri="{FF2B5EF4-FFF2-40B4-BE49-F238E27FC236}">
                    <a16:creationId xmlns:a16="http://schemas.microsoft.com/office/drawing/2014/main" id="{D57DF25F-DE39-5C42-92FF-FB0B817825FF}"/>
                  </a:ext>
                </a:extLst>
              </p:cNvPr>
              <p:cNvSpPr txBox="1">
                <a:spLocks noRot="1" noChangeAspect="1" noMove="1" noResize="1" noEditPoints="1" noAdjustHandles="1" noChangeArrowheads="1" noChangeShapeType="1" noTextEdit="1"/>
              </p:cNvSpPr>
              <p:nvPr/>
            </p:nvSpPr>
            <p:spPr>
              <a:xfrm>
                <a:off x="6870182" y="4744937"/>
                <a:ext cx="3925428" cy="329129"/>
              </a:xfrm>
              <a:prstGeom prst="rect">
                <a:avLst/>
              </a:prstGeom>
              <a:blipFill>
                <a:blip r:embed="rId10"/>
                <a:stretch>
                  <a:fillRect l="-2329" b="-3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25">
                <a:extLst>
                  <a:ext uri="{FF2B5EF4-FFF2-40B4-BE49-F238E27FC236}">
                    <a16:creationId xmlns:a16="http://schemas.microsoft.com/office/drawing/2014/main" id="{CEB82BEC-C4DD-F440-AC83-4E3FB00E3576}"/>
                  </a:ext>
                </a:extLst>
              </p:cNvPr>
              <p:cNvSpPr txBox="1"/>
              <p:nvPr/>
            </p:nvSpPr>
            <p:spPr>
              <a:xfrm>
                <a:off x="6850913" y="5830352"/>
                <a:ext cx="5150641" cy="45839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𝐪</m:t>
                        </m:r>
                      </m:e>
                      <m:sup>
                        <m:r>
                          <a:rPr lang="en-US" sz="2000" b="1" i="1" smtClean="0">
                            <a:latin typeface="Cambria Math" panose="02040503050406030204" pitchFamily="18" charset="0"/>
                          </a:rPr>
                          <m:t>[</m:t>
                        </m:r>
                        <m:r>
                          <a:rPr lang="en-US" sz="2000" b="0" i="1" smtClean="0">
                            <a:latin typeface="Cambria Math" panose="02040503050406030204" pitchFamily="18" charset="0"/>
                          </a:rPr>
                          <m:t>1</m:t>
                        </m:r>
                        <m:r>
                          <a:rPr lang="en-US" sz="2000" b="1" i="1" smtClean="0">
                            <a:latin typeface="Cambria Math" panose="02040503050406030204" pitchFamily="18" charset="0"/>
                          </a:rPr>
                          <m:t>]</m:t>
                        </m:r>
                      </m:sup>
                    </m:sSup>
                    <m:r>
                      <a:rPr lang="en-US" sz="2000" b="1" i="1">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rPr>
                        </m:ctrlPr>
                      </m:sSupPr>
                      <m:e>
                        <m:r>
                          <a:rPr lang="en-US" sz="2000" b="1">
                            <a:latin typeface="Cambria Math" panose="02040503050406030204" pitchFamily="18" charset="0"/>
                          </a:rPr>
                          <m:t>𝐪</m:t>
                        </m:r>
                      </m:e>
                      <m:sup>
                        <m:r>
                          <a:rPr lang="en-US" sz="2000" b="0" i="1" smtClean="0">
                            <a:latin typeface="Cambria Math" panose="02040503050406030204" pitchFamily="18" charset="0"/>
                          </a:rPr>
                          <m:t>[0]</m:t>
                        </m:r>
                      </m:sup>
                    </m:sSup>
                    <m:r>
                      <a:rPr lang="en-US" sz="2000" b="1" i="0" smtClean="0">
                        <a:latin typeface="Cambria Math" panose="02040503050406030204" pitchFamily="18" charset="0"/>
                      </a:rPr>
                      <m:t>+</m:t>
                    </m:r>
                    <m:d>
                      <m:dPr>
                        <m:begChr m:val="["/>
                        <m:endChr m:val="]"/>
                        <m:ctrlPr>
                          <a:rPr lang="en-US" sz="2000" b="1" i="1" smtClean="0">
                            <a:latin typeface="Cambria Math" panose="02040503050406030204" pitchFamily="18" charset="0"/>
                          </a:rPr>
                        </m:ctrlPr>
                      </m:dPr>
                      <m:e>
                        <m:m>
                          <m:mPr>
                            <m:mcs>
                              <m:mc>
                                <m:mcPr>
                                  <m:count m:val="2"/>
                                  <m:mcJc m:val="center"/>
                                </m:mcPr>
                              </m:mc>
                            </m:mcs>
                            <m:ctrlPr>
                              <a:rPr lang="en-US" sz="2000" b="1" i="1" smtClean="0">
                                <a:latin typeface="Cambria Math" panose="02040503050406030204" pitchFamily="18" charset="0"/>
                              </a:rPr>
                            </m:ctrlPr>
                          </m:mPr>
                          <m:mr>
                            <m:e>
                              <m:r>
                                <a:rPr lang="en-US" sz="2000" b="0" i="1" smtClean="0">
                                  <a:latin typeface="Cambria Math" panose="02040503050406030204" pitchFamily="18" charset="0"/>
                                </a:rPr>
                                <m:t>0</m:t>
                              </m:r>
                            </m:e>
                            <m:e>
                              <m:sSup>
                                <m:sSupPr>
                                  <m:ctrlPr>
                                    <a:rPr lang="en-US" sz="2000" b="1" i="1">
                                      <a:latin typeface="Cambria Math" panose="02040503050406030204" pitchFamily="18" charset="0"/>
                                    </a:rPr>
                                  </m:ctrlPr>
                                </m:sSupPr>
                                <m:e>
                                  <m:box>
                                    <m:boxPr>
                                      <m:ctrlPr>
                                        <a:rPr lang="en-US" sz="2000" b="1" i="1">
                                          <a:latin typeface="Cambria Math" panose="02040503050406030204" pitchFamily="18" charset="0"/>
                                        </a:rPr>
                                      </m:ctrlPr>
                                    </m:boxPr>
                                    <m:e>
                                      <m:box>
                                        <m:boxPr>
                                          <m:ctrlPr>
                                            <a:rPr lang="en-US" sz="2000" b="1" i="1">
                                              <a:latin typeface="Cambria Math" panose="02040503050406030204" pitchFamily="18" charset="0"/>
                                            </a:rPr>
                                          </m:ctrlPr>
                                        </m:boxPr>
                                        <m:e>
                                          <m:f>
                                            <m:fPr>
                                              <m:ctrlPr>
                                                <a:rPr lang="en-US" sz="2000" i="1">
                                                  <a:latin typeface="Cambria Math" panose="02040503050406030204" pitchFamily="18" charset="0"/>
                                                </a:rPr>
                                              </m:ctrlPr>
                                            </m:fPr>
                                            <m:num>
                                              <m:box>
                                                <m:boxPr>
                                                  <m:ctrlPr>
                                                    <a:rPr lang="en-US" sz="2000" i="1">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e>
                                              </m:box>
                                            </m:num>
                                            <m:den>
                                              <m:r>
                                                <a:rPr lang="en-US" sz="2000" i="1">
                                                  <a:latin typeface="Cambria Math" panose="02040503050406030204" pitchFamily="18" charset="0"/>
                                                </a:rPr>
                                                <m:t>2</m:t>
                                              </m:r>
                                            </m:den>
                                          </m:f>
                                        </m:e>
                                      </m:box>
                                    </m:e>
                                  </m:box>
                                  <m:r>
                                    <a:rPr lang="en-US" sz="2000" b="1">
                                      <a:latin typeface="Cambria Math" panose="02040503050406030204" pitchFamily="18" charset="0"/>
                                      <a:ea typeface="Cambria Math" panose="02040503050406030204" pitchFamily="18" charset="0"/>
                                    </a:rPr>
                                    <m:t>𝛚</m:t>
                                  </m:r>
                                </m:e>
                                <m:sup>
                                  <m:r>
                                    <a:rPr lang="en-US" sz="2000" b="1" i="1">
                                      <a:latin typeface="Cambria Math" panose="02040503050406030204" pitchFamily="18" charset="0"/>
                                    </a:rPr>
                                    <m:t>[</m:t>
                                  </m:r>
                                  <m:r>
                                    <a:rPr lang="en-US" sz="2000" i="1">
                                      <a:latin typeface="Cambria Math" panose="02040503050406030204" pitchFamily="18" charset="0"/>
                                    </a:rPr>
                                    <m:t>1</m:t>
                                  </m:r>
                                  <m:r>
                                    <a:rPr lang="en-US" sz="2000" b="1" i="1">
                                      <a:latin typeface="Cambria Math" panose="02040503050406030204" pitchFamily="18" charset="0"/>
                                    </a:rPr>
                                    <m:t>]</m:t>
                                  </m:r>
                                </m:sup>
                              </m:sSup>
                            </m:e>
                          </m:mr>
                        </m:m>
                      </m:e>
                    </m:d>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𝐪</m:t>
                        </m:r>
                      </m:e>
                      <m:sup>
                        <m:r>
                          <a:rPr lang="en-US" sz="2000" i="1">
                            <a:latin typeface="Cambria Math" panose="02040503050406030204" pitchFamily="18" charset="0"/>
                          </a:rPr>
                          <m:t>[0]</m:t>
                        </m:r>
                      </m:sup>
                    </m:sSup>
                  </m:oMath>
                </a14:m>
                <a:r>
                  <a:rPr lang="en-CN" sz="2000" dirty="0"/>
                  <a:t> </a:t>
                </a:r>
              </a:p>
            </p:txBody>
          </p:sp>
        </mc:Choice>
        <mc:Fallback xmlns="">
          <p:sp>
            <p:nvSpPr>
              <p:cNvPr id="18" name="TextBox 25">
                <a:extLst>
                  <a:ext uri="{FF2B5EF4-FFF2-40B4-BE49-F238E27FC236}">
                    <a16:creationId xmlns:a16="http://schemas.microsoft.com/office/drawing/2014/main" id="{CEB82BEC-C4DD-F440-AC83-4E3FB00E3576}"/>
                  </a:ext>
                </a:extLst>
              </p:cNvPr>
              <p:cNvSpPr txBox="1">
                <a:spLocks noRot="1" noChangeAspect="1" noMove="1" noResize="1" noEditPoints="1" noAdjustHandles="1" noChangeArrowheads="1" noChangeShapeType="1" noTextEdit="1"/>
              </p:cNvSpPr>
              <p:nvPr/>
            </p:nvSpPr>
            <p:spPr>
              <a:xfrm>
                <a:off x="6850913" y="5830352"/>
                <a:ext cx="5150641" cy="45839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26">
                <a:extLst>
                  <a:ext uri="{FF2B5EF4-FFF2-40B4-BE49-F238E27FC236}">
                    <a16:creationId xmlns:a16="http://schemas.microsoft.com/office/drawing/2014/main" id="{2D502118-E0AF-674F-8E75-4491BFCACB21}"/>
                  </a:ext>
                </a:extLst>
              </p:cNvPr>
              <p:cNvSpPr txBox="1"/>
              <p:nvPr/>
            </p:nvSpPr>
            <p:spPr>
              <a:xfrm>
                <a:off x="6870893" y="5331415"/>
                <a:ext cx="3947295" cy="32098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𝛚</m:t>
                        </m:r>
                      </m:e>
                      <m:sup>
                        <m:r>
                          <a:rPr lang="en-US" sz="2000" b="1" i="1" smtClean="0">
                            <a:latin typeface="Cambria Math" panose="02040503050406030204" pitchFamily="18" charset="0"/>
                          </a:rPr>
                          <m:t>[</m:t>
                        </m:r>
                        <m:r>
                          <a:rPr lang="en-US" sz="2000" b="0" i="1" smtClean="0">
                            <a:latin typeface="Cambria Math" panose="02040503050406030204" pitchFamily="18" charset="0"/>
                          </a:rPr>
                          <m:t>1</m:t>
                        </m:r>
                        <m:r>
                          <a:rPr lang="en-US" sz="2000" b="1" i="1" smtClean="0">
                            <a:latin typeface="Cambria Math" panose="02040503050406030204" pitchFamily="18" charset="0"/>
                          </a:rPr>
                          <m:t>]</m:t>
                        </m:r>
                      </m:sup>
                    </m:sSup>
                    <m:r>
                      <a:rPr lang="en-US" sz="2000" b="1" i="1">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𝛚</m:t>
                        </m:r>
                      </m:e>
                      <m:sup>
                        <m:r>
                          <a:rPr lang="en-US" sz="2000" b="1" i="1">
                            <a:latin typeface="Cambria Math" panose="02040503050406030204" pitchFamily="18" charset="0"/>
                          </a:rPr>
                          <m:t>[</m:t>
                        </m:r>
                        <m:r>
                          <a:rPr lang="en-US" sz="2000" b="0" i="1" smtClean="0">
                            <a:latin typeface="Cambria Math" panose="02040503050406030204" pitchFamily="18" charset="0"/>
                          </a:rPr>
                          <m:t>0</m:t>
                        </m:r>
                        <m:r>
                          <a:rPr lang="en-US" sz="2000" b="1" i="1">
                            <a:latin typeface="Cambria Math" panose="02040503050406030204" pitchFamily="18" charset="0"/>
                          </a:rPr>
                          <m:t>]</m:t>
                        </m:r>
                      </m:sup>
                    </m:sSup>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box>
                          <m:boxPr>
                            <m:ctrlPr>
                              <a:rPr lang="en-US" sz="2000" b="1"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e>
                        </m:box>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𝐈</m:t>
                                </m:r>
                              </m:e>
                              <m:sup>
                                <m:r>
                                  <a:rPr lang="en-US" sz="2000" b="1" i="0" smtClean="0">
                                    <a:latin typeface="Cambria Math" panose="02040503050406030204" pitchFamily="18" charset="0"/>
                                  </a:rPr>
                                  <m:t>[</m:t>
                                </m:r>
                                <m:r>
                                  <a:rPr lang="en-US" sz="2000" b="0" i="0" smtClean="0">
                                    <a:latin typeface="Cambria Math" panose="02040503050406030204" pitchFamily="18" charset="0"/>
                                  </a:rPr>
                                  <m:t>0</m:t>
                                </m:r>
                                <m:r>
                                  <a:rPr lang="en-US" sz="2000" b="1" i="0" smtClean="0">
                                    <a:latin typeface="Cambria Math" panose="02040503050406030204" pitchFamily="18" charset="0"/>
                                  </a:rPr>
                                  <m:t>]</m:t>
                                </m:r>
                              </m:sup>
                            </m:sSup>
                            <m:r>
                              <a:rPr lang="en-US" sz="2000" b="1" i="0" smtClean="0">
                                <a:latin typeface="Cambria Math" panose="02040503050406030204" pitchFamily="18" charset="0"/>
                              </a:rPr>
                              <m:t>)</m:t>
                            </m:r>
                          </m:e>
                          <m:sup>
                            <m:r>
                              <a:rPr lang="en-US" sz="2000" b="1" i="0" smtClean="0">
                                <a:latin typeface="Cambria Math" panose="02040503050406030204" pitchFamily="18" charset="0"/>
                              </a:rPr>
                              <m:t>−</m:t>
                            </m:r>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𝛕</m:t>
                        </m:r>
                      </m:e>
                      <m:sup>
                        <m:r>
                          <a:rPr lang="en-US" sz="2000" b="1" i="1" smtClean="0">
                            <a:latin typeface="Cambria Math" panose="02040503050406030204" pitchFamily="18" charset="0"/>
                          </a:rPr>
                          <m:t>[</m:t>
                        </m:r>
                        <m:r>
                          <a:rPr lang="en-US" sz="2000" b="0" i="1" smtClean="0">
                            <a:latin typeface="Cambria Math" panose="02040503050406030204" pitchFamily="18" charset="0"/>
                          </a:rPr>
                          <m:t>0</m:t>
                        </m:r>
                        <m:r>
                          <a:rPr lang="en-US" sz="2000" b="1" i="1" smtClean="0">
                            <a:latin typeface="Cambria Math" panose="02040503050406030204" pitchFamily="18" charset="0"/>
                          </a:rPr>
                          <m:t>]</m:t>
                        </m:r>
                      </m:sup>
                    </m:sSup>
                  </m:oMath>
                </a14:m>
                <a:r>
                  <a:rPr lang="en-CN" sz="2000" dirty="0"/>
                  <a:t> </a:t>
                </a:r>
              </a:p>
            </p:txBody>
          </p:sp>
        </mc:Choice>
        <mc:Fallback xmlns="">
          <p:sp>
            <p:nvSpPr>
              <p:cNvPr id="19" name="TextBox 26">
                <a:extLst>
                  <a:ext uri="{FF2B5EF4-FFF2-40B4-BE49-F238E27FC236}">
                    <a16:creationId xmlns:a16="http://schemas.microsoft.com/office/drawing/2014/main" id="{2D502118-E0AF-674F-8E75-4491BFCACB21}"/>
                  </a:ext>
                </a:extLst>
              </p:cNvPr>
              <p:cNvSpPr txBox="1">
                <a:spLocks noRot="1" noChangeAspect="1" noMove="1" noResize="1" noEditPoints="1" noAdjustHandles="1" noChangeArrowheads="1" noChangeShapeType="1" noTextEdit="1"/>
              </p:cNvSpPr>
              <p:nvPr/>
            </p:nvSpPr>
            <p:spPr>
              <a:xfrm>
                <a:off x="6870893" y="5331415"/>
                <a:ext cx="3947295" cy="320985"/>
              </a:xfrm>
              <a:prstGeom prst="rect">
                <a:avLst/>
              </a:prstGeom>
              <a:blipFill>
                <a:blip r:embed="rId12"/>
                <a:stretch>
                  <a:fillRect l="-1698" t="-3846" b="-38462"/>
                </a:stretch>
              </a:blipFill>
            </p:spPr>
            <p:txBody>
              <a:bodyPr/>
              <a:lstStyle/>
              <a:p>
                <a:r>
                  <a:rPr lang="zh-CN" altLang="en-US">
                    <a:noFill/>
                  </a:rPr>
                  <a:t> </a:t>
                </a:r>
              </a:p>
            </p:txBody>
          </p:sp>
        </mc:Fallback>
      </mc:AlternateContent>
      <p:sp>
        <p:nvSpPr>
          <p:cNvPr id="20" name="Title 1">
            <a:extLst>
              <a:ext uri="{FF2B5EF4-FFF2-40B4-BE49-F238E27FC236}">
                <a16:creationId xmlns:a16="http://schemas.microsoft.com/office/drawing/2014/main" id="{51FBF19B-8A6A-4647-97B0-C8AC31465E56}"/>
              </a:ext>
            </a:extLst>
          </p:cNvPr>
          <p:cNvSpPr txBox="1">
            <a:spLocks/>
          </p:cNvSpPr>
          <p:nvPr/>
        </p:nvSpPr>
        <p:spPr>
          <a:xfrm>
            <a:off x="1643338" y="4009292"/>
            <a:ext cx="3284815" cy="2390133"/>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000" dirty="0"/>
          </a:p>
        </p:txBody>
      </p:sp>
      <mc:AlternateContent xmlns:mc="http://schemas.openxmlformats.org/markup-compatibility/2006" xmlns:a14="http://schemas.microsoft.com/office/drawing/2010/main">
        <mc:Choice Requires="a14">
          <p:sp>
            <p:nvSpPr>
              <p:cNvPr id="21" name="TextBox 32">
                <a:extLst>
                  <a:ext uri="{FF2B5EF4-FFF2-40B4-BE49-F238E27FC236}">
                    <a16:creationId xmlns:a16="http://schemas.microsoft.com/office/drawing/2014/main" id="{065450B3-8142-3F47-95CA-EBBA7F60F162}"/>
                  </a:ext>
                </a:extLst>
              </p:cNvPr>
              <p:cNvSpPr txBox="1"/>
              <p:nvPr/>
            </p:nvSpPr>
            <p:spPr>
              <a:xfrm>
                <a:off x="958174"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𝐯</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21" name="TextBox 32">
                <a:extLst>
                  <a:ext uri="{FF2B5EF4-FFF2-40B4-BE49-F238E27FC236}">
                    <a16:creationId xmlns:a16="http://schemas.microsoft.com/office/drawing/2014/main" id="{065450B3-8142-3F47-95CA-EBBA7F60F162}"/>
                  </a:ext>
                </a:extLst>
              </p:cNvPr>
              <p:cNvSpPr txBox="1">
                <a:spLocks noRot="1" noChangeAspect="1" noMove="1" noResize="1" noEditPoints="1" noAdjustHandles="1" noChangeArrowheads="1" noChangeShapeType="1" noTextEdit="1"/>
              </p:cNvSpPr>
              <p:nvPr/>
            </p:nvSpPr>
            <p:spPr>
              <a:xfrm>
                <a:off x="958174" y="5248448"/>
                <a:ext cx="486013" cy="38510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33">
                <a:extLst>
                  <a:ext uri="{FF2B5EF4-FFF2-40B4-BE49-F238E27FC236}">
                    <a16:creationId xmlns:a16="http://schemas.microsoft.com/office/drawing/2014/main" id="{F47B57B5-5EC9-E846-825A-E632E32487B6}"/>
                  </a:ext>
                </a:extLst>
              </p:cNvPr>
              <p:cNvSpPr txBox="1"/>
              <p:nvPr/>
            </p:nvSpPr>
            <p:spPr>
              <a:xfrm>
                <a:off x="958174"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22" name="TextBox 33">
                <a:extLst>
                  <a:ext uri="{FF2B5EF4-FFF2-40B4-BE49-F238E27FC236}">
                    <a16:creationId xmlns:a16="http://schemas.microsoft.com/office/drawing/2014/main" id="{F47B57B5-5EC9-E846-825A-E632E32487B6}"/>
                  </a:ext>
                </a:extLst>
              </p:cNvPr>
              <p:cNvSpPr txBox="1">
                <a:spLocks noRot="1" noChangeAspect="1" noMove="1" noResize="1" noEditPoints="1" noAdjustHandles="1" noChangeArrowheads="1" noChangeShapeType="1" noTextEdit="1"/>
              </p:cNvSpPr>
              <p:nvPr/>
            </p:nvSpPr>
            <p:spPr>
              <a:xfrm>
                <a:off x="958174" y="5859134"/>
                <a:ext cx="486013" cy="385105"/>
              </a:xfrm>
              <a:prstGeom prst="rect">
                <a:avLst/>
              </a:prstGeom>
              <a:blipFill>
                <a:blip r:embed="rId14"/>
                <a:stretch>
                  <a:fillRect/>
                </a:stretch>
              </a:blipFill>
            </p:spPr>
            <p:txBody>
              <a:bodyPr/>
              <a:lstStyle/>
              <a:p>
                <a:r>
                  <a:rPr lang="zh-CN" altLang="en-US">
                    <a:noFill/>
                  </a:rPr>
                  <a:t> </a:t>
                </a:r>
              </a:p>
            </p:txBody>
          </p:sp>
        </mc:Fallback>
      </mc:AlternateContent>
      <p:sp>
        <p:nvSpPr>
          <p:cNvPr id="25" name="Rounded Rectangle 34">
            <a:extLst>
              <a:ext uri="{FF2B5EF4-FFF2-40B4-BE49-F238E27FC236}">
                <a16:creationId xmlns:a16="http://schemas.microsoft.com/office/drawing/2014/main" id="{CC63F8AE-E9D7-F045-A50F-5B25E63E99D9}"/>
              </a:ext>
            </a:extLst>
          </p:cNvPr>
          <p:cNvSpPr/>
          <p:nvPr/>
        </p:nvSpPr>
        <p:spPr>
          <a:xfrm>
            <a:off x="830686" y="5075203"/>
            <a:ext cx="717051" cy="132556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26" name="TextBox 35">
                <a:extLst>
                  <a:ext uri="{FF2B5EF4-FFF2-40B4-BE49-F238E27FC236}">
                    <a16:creationId xmlns:a16="http://schemas.microsoft.com/office/drawing/2014/main" id="{462B8EE1-C6F7-F944-AA52-11391B9786D5}"/>
                  </a:ext>
                </a:extLst>
              </p:cNvPr>
              <p:cNvSpPr txBox="1"/>
              <p:nvPr/>
            </p:nvSpPr>
            <p:spPr>
              <a:xfrm>
                <a:off x="1858940" y="4165350"/>
                <a:ext cx="3432030" cy="46063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rPr>
                          </m:ctrlPr>
                        </m:sSubSupPr>
                        <m:e>
                          <m:r>
                            <a:rPr lang="en-US" sz="2000" b="1" i="0" smtClean="0">
                              <a:latin typeface="Cambria Math" panose="02040503050406030204" pitchFamily="18" charset="0"/>
                            </a:rPr>
                            <m:t>𝐟</m:t>
                          </m:r>
                        </m:e>
                        <m:sub>
                          <m:r>
                            <a:rPr lang="en-US" sz="2000" b="0" i="1" smtClean="0">
                              <a:latin typeface="Cambria Math" panose="02040503050406030204" pitchFamily="18" charset="0"/>
                            </a:rPr>
                            <m:t>𝑖</m:t>
                          </m:r>
                        </m:sub>
                        <m:sup>
                          <m:r>
                            <a:rPr lang="en-US" sz="2000" b="0" i="0" smtClean="0">
                              <a:latin typeface="Cambria Math" panose="02040503050406030204" pitchFamily="18" charset="0"/>
                            </a:rPr>
                            <m:t>[</m:t>
                          </m:r>
                          <m:r>
                            <a:rPr lang="en-US" sz="2000">
                              <a:latin typeface="Cambria Math" panose="02040503050406030204" pitchFamily="18" charset="0"/>
                            </a:rPr>
                            <m:t>0</m:t>
                          </m:r>
                          <m:r>
                            <a:rPr lang="en-US" sz="2000" b="0" i="0" smtClean="0">
                              <a:latin typeface="Cambria Math" panose="02040503050406030204" pitchFamily="18" charset="0"/>
                            </a:rPr>
                            <m:t>]</m:t>
                          </m:r>
                        </m:sup>
                      </m:sSubSup>
                      <m:r>
                        <a:rPr lang="en-US" sz="2000" b="1"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Force</m:t>
                      </m:r>
                      <m:d>
                        <m:dPr>
                          <m:ctrlPr>
                            <a:rPr lang="en-US" sz="2000" b="1" i="1" smtClean="0">
                              <a:latin typeface="Cambria Math" panose="02040503050406030204" pitchFamily="18" charset="0"/>
                              <a:ea typeface="Cambria Math" panose="02040503050406030204" pitchFamily="18" charset="0"/>
                            </a:rPr>
                          </m:ctrlPr>
                        </m:dPr>
                        <m:e>
                          <m:sSubSup>
                            <m:sSubSupPr>
                              <m:ctrlPr>
                                <a:rPr lang="en-US" sz="2000" b="1" i="1" smtClean="0">
                                  <a:latin typeface="Cambria Math" panose="02040503050406030204" pitchFamily="18" charset="0"/>
                                </a:rPr>
                              </m:ctrlPr>
                            </m:sSubSupPr>
                            <m:e>
                              <m:r>
                                <a:rPr lang="en-US" sz="2000" b="1">
                                  <a:latin typeface="Cambria Math" panose="02040503050406030204" pitchFamily="18" charset="0"/>
                                </a:rPr>
                                <m:t>𝐱</m:t>
                              </m:r>
                            </m:e>
                            <m:sub>
                              <m:r>
                                <a:rPr lang="en-US" sz="2000" b="0" i="1" smtClean="0">
                                  <a:latin typeface="Cambria Math" panose="02040503050406030204" pitchFamily="18" charset="0"/>
                                </a:rPr>
                                <m:t>𝑖</m:t>
                              </m:r>
                            </m:sub>
                            <m:sup>
                              <m:d>
                                <m:dPr>
                                  <m:begChr m:val="["/>
                                  <m:endChr m:val="]"/>
                                  <m:ctrlPr>
                                    <a:rPr lang="en-US" sz="2000" i="1">
                                      <a:latin typeface="Cambria Math" panose="02040503050406030204" pitchFamily="18" charset="0"/>
                                    </a:rPr>
                                  </m:ctrlPr>
                                </m:dPr>
                                <m:e>
                                  <m:r>
                                    <a:rPr lang="en-US" sz="2000">
                                      <a:latin typeface="Cambria Math" panose="02040503050406030204" pitchFamily="18" charset="0"/>
                                    </a:rPr>
                                    <m:t>0</m:t>
                                  </m:r>
                                </m:e>
                              </m:d>
                            </m:sup>
                          </m:sSubSup>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0" smtClean="0">
                                  <a:latin typeface="Cambria Math" panose="02040503050406030204" pitchFamily="18" charset="0"/>
                                </a:rPr>
                                <m:t>𝐯</m:t>
                              </m:r>
                            </m:e>
                            <m:sub>
                              <m:r>
                                <a:rPr lang="en-US" sz="2000" b="0" i="1" smtClean="0">
                                  <a:latin typeface="Cambria Math" panose="02040503050406030204" pitchFamily="18" charset="0"/>
                                </a:rPr>
                                <m:t>𝑖</m:t>
                              </m:r>
                            </m:sub>
                            <m:sup>
                              <m:d>
                                <m:dPr>
                                  <m:begChr m:val="["/>
                                  <m:endChr m:val="]"/>
                                  <m:ctrlPr>
                                    <a:rPr lang="en-US" sz="2000" i="1">
                                      <a:latin typeface="Cambria Math" panose="02040503050406030204" pitchFamily="18" charset="0"/>
                                    </a:rPr>
                                  </m:ctrlPr>
                                </m:dPr>
                                <m:e>
                                  <m:r>
                                    <a:rPr lang="en-US" sz="2000">
                                      <a:latin typeface="Cambria Math" panose="02040503050406030204" pitchFamily="18" charset="0"/>
                                    </a:rPr>
                                    <m:t>0</m:t>
                                  </m:r>
                                </m:e>
                              </m:d>
                            </m:sup>
                          </m:sSubSup>
                        </m:e>
                      </m:d>
                    </m:oMath>
                  </m:oMathPara>
                </a14:m>
                <a:endParaRPr lang="en-CN" sz="2000" i="1" dirty="0"/>
              </a:p>
            </p:txBody>
          </p:sp>
        </mc:Choice>
        <mc:Fallback xmlns="">
          <p:sp>
            <p:nvSpPr>
              <p:cNvPr id="26" name="TextBox 35">
                <a:extLst>
                  <a:ext uri="{FF2B5EF4-FFF2-40B4-BE49-F238E27FC236}">
                    <a16:creationId xmlns:a16="http://schemas.microsoft.com/office/drawing/2014/main" id="{462B8EE1-C6F7-F944-AA52-11391B9786D5}"/>
                  </a:ext>
                </a:extLst>
              </p:cNvPr>
              <p:cNvSpPr txBox="1">
                <a:spLocks noRot="1" noChangeAspect="1" noMove="1" noResize="1" noEditPoints="1" noAdjustHandles="1" noChangeArrowheads="1" noChangeShapeType="1" noTextEdit="1"/>
              </p:cNvSpPr>
              <p:nvPr/>
            </p:nvSpPr>
            <p:spPr>
              <a:xfrm>
                <a:off x="1858940" y="4165350"/>
                <a:ext cx="3432030" cy="46063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36">
                <a:extLst>
                  <a:ext uri="{FF2B5EF4-FFF2-40B4-BE49-F238E27FC236}">
                    <a16:creationId xmlns:a16="http://schemas.microsoft.com/office/drawing/2014/main" id="{DEEB3018-5944-E640-96B6-FC7DE139D9EE}"/>
                  </a:ext>
                </a:extLst>
              </p:cNvPr>
              <p:cNvSpPr txBox="1"/>
              <p:nvPr/>
            </p:nvSpPr>
            <p:spPr>
              <a:xfrm>
                <a:off x="1841661" y="5362015"/>
                <a:ext cx="3432030"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𝐯</m:t>
                          </m:r>
                        </m:e>
                        <m:sup>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𝐯</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sup>
                      </m:sSup>
                      <m:r>
                        <a:rPr lang="en-US" sz="2000" b="1" i="1" smtClean="0">
                          <a:latin typeface="Cambria Math" panose="02040503050406030204" pitchFamily="18" charset="0"/>
                        </a:rPr>
                        <m:t>+</m:t>
                      </m:r>
                      <m:box>
                        <m:boxPr>
                          <m:ctrlPr>
                            <a:rPr lang="en-US" sz="2000"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Sup>
                            <m:sSupPr>
                              <m:ctrlPr>
                                <a:rPr lang="en-US" sz="2000" i="1">
                                  <a:latin typeface="Cambria Math" panose="02040503050406030204" pitchFamily="18" charset="0"/>
                                </a:rPr>
                              </m:ctrlPr>
                            </m:sSupPr>
                            <m:e>
                              <m:r>
                                <a:rPr lang="en-US" sz="2000" i="1">
                                  <a:latin typeface="Cambria Math" panose="02040503050406030204" pitchFamily="18" charset="0"/>
                                </a:rPr>
                                <m:t>𝑀</m:t>
                              </m:r>
                            </m:e>
                            <m:sup>
                              <m:r>
                                <a:rPr lang="en-US" sz="2000" i="1">
                                  <a:latin typeface="Cambria Math" panose="02040503050406030204" pitchFamily="18" charset="0"/>
                                </a:rPr>
                                <m:t>−1</m:t>
                              </m:r>
                            </m:sup>
                          </m:sSup>
                          <m:sSup>
                            <m:sSupPr>
                              <m:ctrlPr>
                                <a:rPr lang="en-US" sz="2000" b="1" i="1">
                                  <a:latin typeface="Cambria Math" panose="02040503050406030204" pitchFamily="18" charset="0"/>
                                </a:rPr>
                              </m:ctrlPr>
                            </m:sSupPr>
                            <m:e>
                              <m:r>
                                <a:rPr lang="en-US" sz="2000" b="1">
                                  <a:latin typeface="Cambria Math" panose="02040503050406030204" pitchFamily="18" charset="0"/>
                                </a:rPr>
                                <m:t>𝐟</m:t>
                              </m:r>
                            </m:e>
                            <m:sup>
                              <m:r>
                                <a:rPr lang="en-US" sz="2000">
                                  <a:latin typeface="Cambria Math" panose="02040503050406030204" pitchFamily="18" charset="0"/>
                                </a:rPr>
                                <m:t>[0]</m:t>
                              </m:r>
                            </m:sup>
                          </m:sSup>
                        </m:e>
                      </m:box>
                    </m:oMath>
                  </m:oMathPara>
                </a14:m>
                <a:endParaRPr lang="en-CN" sz="2000" i="1" dirty="0"/>
              </a:p>
            </p:txBody>
          </p:sp>
        </mc:Choice>
        <mc:Fallback xmlns="">
          <p:sp>
            <p:nvSpPr>
              <p:cNvPr id="27" name="TextBox 36">
                <a:extLst>
                  <a:ext uri="{FF2B5EF4-FFF2-40B4-BE49-F238E27FC236}">
                    <a16:creationId xmlns:a16="http://schemas.microsoft.com/office/drawing/2014/main" id="{DEEB3018-5944-E640-96B6-FC7DE139D9EE}"/>
                  </a:ext>
                </a:extLst>
              </p:cNvPr>
              <p:cNvSpPr txBox="1">
                <a:spLocks noRot="1" noChangeAspect="1" noMove="1" noResize="1" noEditPoints="1" noAdjustHandles="1" noChangeArrowheads="1" noChangeShapeType="1" noTextEdit="1"/>
              </p:cNvSpPr>
              <p:nvPr/>
            </p:nvSpPr>
            <p:spPr>
              <a:xfrm>
                <a:off x="1841661" y="5362015"/>
                <a:ext cx="3432030" cy="329129"/>
              </a:xfrm>
              <a:prstGeom prst="rect">
                <a:avLst/>
              </a:prstGeom>
              <a:blipFill>
                <a:blip r:embed="rId16"/>
                <a:stretch>
                  <a:fillRect l="-1954" t="-1852"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37">
                <a:extLst>
                  <a:ext uri="{FF2B5EF4-FFF2-40B4-BE49-F238E27FC236}">
                    <a16:creationId xmlns:a16="http://schemas.microsoft.com/office/drawing/2014/main" id="{47737F3C-31BF-EC4F-8371-71158020CF02}"/>
                  </a:ext>
                </a:extLst>
              </p:cNvPr>
              <p:cNvSpPr txBox="1"/>
              <p:nvPr/>
            </p:nvSpPr>
            <p:spPr>
              <a:xfrm>
                <a:off x="1862612" y="5893735"/>
                <a:ext cx="3432030"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𝐱</m:t>
                          </m:r>
                        </m:e>
                        <m:sup>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i="0" smtClean="0">
                              <a:latin typeface="Cambria Math" panose="02040503050406030204" pitchFamily="18" charset="0"/>
                            </a:rPr>
                            <m:t>𝐱</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sup>
                      </m:sSup>
                      <m:r>
                        <a:rPr lang="en-US" sz="2000" b="1" i="1" smtClean="0">
                          <a:latin typeface="Cambria Math" panose="02040503050406030204" pitchFamily="18" charset="0"/>
                        </a:rPr>
                        <m:t>+</m:t>
                      </m:r>
                      <m:box>
                        <m:boxPr>
                          <m:ctrlPr>
                            <a:rPr lang="en-US" sz="2000"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Sup>
                            <m:sSupPr>
                              <m:ctrlPr>
                                <a:rPr lang="en-US" sz="2000" b="1" i="1">
                                  <a:latin typeface="Cambria Math" panose="02040503050406030204" pitchFamily="18" charset="0"/>
                                </a:rPr>
                              </m:ctrlPr>
                            </m:sSupPr>
                            <m:e>
                              <m:r>
                                <a:rPr lang="en-US" sz="2000" b="1" i="0" smtClean="0">
                                  <a:latin typeface="Cambria Math" panose="02040503050406030204" pitchFamily="18" charset="0"/>
                                </a:rPr>
                                <m:t>𝐯</m:t>
                              </m:r>
                            </m:e>
                            <m:sup>
                              <m:r>
                                <a:rPr lang="en-US" sz="2000">
                                  <a:latin typeface="Cambria Math" panose="02040503050406030204" pitchFamily="18" charset="0"/>
                                </a:rPr>
                                <m:t>[</m:t>
                              </m:r>
                              <m:r>
                                <a:rPr lang="en-US" sz="2000" b="0" i="0" smtClean="0">
                                  <a:latin typeface="Cambria Math" panose="02040503050406030204" pitchFamily="18" charset="0"/>
                                </a:rPr>
                                <m:t>1</m:t>
                              </m:r>
                              <m:r>
                                <a:rPr lang="en-US" sz="2000">
                                  <a:latin typeface="Cambria Math" panose="02040503050406030204" pitchFamily="18" charset="0"/>
                                </a:rPr>
                                <m:t>]</m:t>
                              </m:r>
                            </m:sup>
                          </m:sSup>
                        </m:e>
                      </m:box>
                    </m:oMath>
                  </m:oMathPara>
                </a14:m>
                <a:endParaRPr lang="en-CN" sz="2000" i="1" dirty="0"/>
              </a:p>
            </p:txBody>
          </p:sp>
        </mc:Choice>
        <mc:Fallback xmlns="">
          <p:sp>
            <p:nvSpPr>
              <p:cNvPr id="28" name="TextBox 37">
                <a:extLst>
                  <a:ext uri="{FF2B5EF4-FFF2-40B4-BE49-F238E27FC236}">
                    <a16:creationId xmlns:a16="http://schemas.microsoft.com/office/drawing/2014/main" id="{47737F3C-31BF-EC4F-8371-71158020CF02}"/>
                  </a:ext>
                </a:extLst>
              </p:cNvPr>
              <p:cNvSpPr txBox="1">
                <a:spLocks noRot="1" noChangeAspect="1" noMove="1" noResize="1" noEditPoints="1" noAdjustHandles="1" noChangeArrowheads="1" noChangeShapeType="1" noTextEdit="1"/>
              </p:cNvSpPr>
              <p:nvPr/>
            </p:nvSpPr>
            <p:spPr>
              <a:xfrm>
                <a:off x="1862612" y="5893735"/>
                <a:ext cx="3432030" cy="329129"/>
              </a:xfrm>
              <a:prstGeom prst="rect">
                <a:avLst/>
              </a:prstGeom>
              <a:blipFill>
                <a:blip r:embed="rId17"/>
                <a:stretch>
                  <a:fillRect l="-1954" t="-1852"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38">
                <a:extLst>
                  <a:ext uri="{FF2B5EF4-FFF2-40B4-BE49-F238E27FC236}">
                    <a16:creationId xmlns:a16="http://schemas.microsoft.com/office/drawing/2014/main" id="{C9E777E9-A8C5-6041-A169-22663E255181}"/>
                  </a:ext>
                </a:extLst>
              </p:cNvPr>
              <p:cNvSpPr txBox="1"/>
              <p:nvPr/>
            </p:nvSpPr>
            <p:spPr>
              <a:xfrm>
                <a:off x="5148700" y="525255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𝐯</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29" name="TextBox 38">
                <a:extLst>
                  <a:ext uri="{FF2B5EF4-FFF2-40B4-BE49-F238E27FC236}">
                    <a16:creationId xmlns:a16="http://schemas.microsoft.com/office/drawing/2014/main" id="{C9E777E9-A8C5-6041-A169-22663E255181}"/>
                  </a:ext>
                </a:extLst>
              </p:cNvPr>
              <p:cNvSpPr txBox="1">
                <a:spLocks noRot="1" noChangeAspect="1" noMove="1" noResize="1" noEditPoints="1" noAdjustHandles="1" noChangeArrowheads="1" noChangeShapeType="1" noTextEdit="1"/>
              </p:cNvSpPr>
              <p:nvPr/>
            </p:nvSpPr>
            <p:spPr>
              <a:xfrm>
                <a:off x="5148700" y="5252553"/>
                <a:ext cx="486013" cy="385105"/>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9">
                <a:extLst>
                  <a:ext uri="{FF2B5EF4-FFF2-40B4-BE49-F238E27FC236}">
                    <a16:creationId xmlns:a16="http://schemas.microsoft.com/office/drawing/2014/main" id="{2A36F90D-6C0F-5644-9EBF-7A09D968DE59}"/>
                  </a:ext>
                </a:extLst>
              </p:cNvPr>
              <p:cNvSpPr txBox="1"/>
              <p:nvPr/>
            </p:nvSpPr>
            <p:spPr>
              <a:xfrm>
                <a:off x="5148700" y="5863239"/>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36" name="TextBox 39">
                <a:extLst>
                  <a:ext uri="{FF2B5EF4-FFF2-40B4-BE49-F238E27FC236}">
                    <a16:creationId xmlns:a16="http://schemas.microsoft.com/office/drawing/2014/main" id="{2A36F90D-6C0F-5644-9EBF-7A09D968DE59}"/>
                  </a:ext>
                </a:extLst>
              </p:cNvPr>
              <p:cNvSpPr txBox="1">
                <a:spLocks noRot="1" noChangeAspect="1" noMove="1" noResize="1" noEditPoints="1" noAdjustHandles="1" noChangeArrowheads="1" noChangeShapeType="1" noTextEdit="1"/>
              </p:cNvSpPr>
              <p:nvPr/>
            </p:nvSpPr>
            <p:spPr>
              <a:xfrm>
                <a:off x="5148700" y="5863239"/>
                <a:ext cx="486013" cy="38510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3">
                <a:extLst>
                  <a:ext uri="{FF2B5EF4-FFF2-40B4-BE49-F238E27FC236}">
                    <a16:creationId xmlns:a16="http://schemas.microsoft.com/office/drawing/2014/main" id="{70B23175-B204-7C44-AE91-F3A8D1B65464}"/>
                  </a:ext>
                </a:extLst>
              </p:cNvPr>
              <p:cNvSpPr txBox="1"/>
              <p:nvPr/>
            </p:nvSpPr>
            <p:spPr>
              <a:xfrm>
                <a:off x="1856617" y="4675567"/>
                <a:ext cx="3925428" cy="74526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𝐟</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nary>
                        <m:naryPr>
                          <m:chr m:val="∑"/>
                          <m:subHide m:val="on"/>
                          <m:supHide m:val="on"/>
                          <m:ctrlPr>
                            <a:rPr lang="en-US" sz="2000" b="1" i="1">
                              <a:latin typeface="Cambria Math" panose="02040503050406030204" pitchFamily="18" charset="0"/>
                              <a:ea typeface="Cambria Math" panose="02040503050406030204" pitchFamily="18" charset="0"/>
                            </a:rPr>
                          </m:ctrlPr>
                        </m:naryPr>
                        <m:sub/>
                        <m:sup/>
                        <m:e>
                          <m:sSubSup>
                            <m:sSubSupPr>
                              <m:ctrlPr>
                                <a:rPr lang="en-US" sz="2000" b="1" i="1">
                                  <a:latin typeface="Cambria Math" panose="02040503050406030204" pitchFamily="18" charset="0"/>
                                </a:rPr>
                              </m:ctrlPr>
                            </m:sSubSupPr>
                            <m:e>
                              <m:r>
                                <a:rPr lang="en-US" sz="2000" b="1" i="0" smtClean="0">
                                  <a:latin typeface="Cambria Math" panose="02040503050406030204" pitchFamily="18" charset="0"/>
                                  <a:ea typeface="Cambria Math" panose="02040503050406030204" pitchFamily="18" charset="0"/>
                                </a:rPr>
                                <m:t>𝐟</m:t>
                              </m:r>
                            </m:e>
                            <m:sub>
                              <m:r>
                                <a:rPr lang="en-US" sz="2000" i="1">
                                  <a:latin typeface="Cambria Math" panose="02040503050406030204" pitchFamily="18" charset="0"/>
                                </a:rPr>
                                <m:t>𝑖</m:t>
                              </m:r>
                            </m:sub>
                            <m:sup>
                              <m:r>
                                <a:rPr lang="en-US" sz="2000">
                                  <a:latin typeface="Cambria Math" panose="02040503050406030204" pitchFamily="18" charset="0"/>
                                </a:rPr>
                                <m:t>[0]</m:t>
                              </m:r>
                            </m:sup>
                          </m:sSubSup>
                        </m:e>
                      </m:nary>
                    </m:oMath>
                  </m:oMathPara>
                </a14:m>
                <a:endParaRPr lang="en-CN" sz="2000" i="1" dirty="0"/>
              </a:p>
            </p:txBody>
          </p:sp>
        </mc:Choice>
        <mc:Fallback xmlns="">
          <p:sp>
            <p:nvSpPr>
              <p:cNvPr id="46" name="TextBox 43">
                <a:extLst>
                  <a:ext uri="{FF2B5EF4-FFF2-40B4-BE49-F238E27FC236}">
                    <a16:creationId xmlns:a16="http://schemas.microsoft.com/office/drawing/2014/main" id="{70B23175-B204-7C44-AE91-F3A8D1B65464}"/>
                  </a:ext>
                </a:extLst>
              </p:cNvPr>
              <p:cNvSpPr txBox="1">
                <a:spLocks noRot="1" noChangeAspect="1" noMove="1" noResize="1" noEditPoints="1" noAdjustHandles="1" noChangeArrowheads="1" noChangeShapeType="1" noTextEdit="1"/>
              </p:cNvSpPr>
              <p:nvPr/>
            </p:nvSpPr>
            <p:spPr>
              <a:xfrm>
                <a:off x="1856617" y="4675567"/>
                <a:ext cx="3925428" cy="745269"/>
              </a:xfrm>
              <a:prstGeom prst="rect">
                <a:avLst/>
              </a:prstGeom>
              <a:blipFill>
                <a:blip r:embed="rId20"/>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188D1F70-9610-F357-52A6-F86725405451}"/>
              </a:ext>
            </a:extLst>
          </p:cNvPr>
          <p:cNvGrpSpPr/>
          <p:nvPr/>
        </p:nvGrpSpPr>
        <p:grpSpPr>
          <a:xfrm>
            <a:off x="10914239" y="1909570"/>
            <a:ext cx="717051" cy="562630"/>
            <a:chOff x="10966991" y="1760103"/>
            <a:chExt cx="717051" cy="562630"/>
          </a:xfrm>
        </p:grpSpPr>
        <p:sp>
          <p:nvSpPr>
            <p:cNvPr id="54" name="Rounded Rectangle 41">
              <a:extLst>
                <a:ext uri="{FF2B5EF4-FFF2-40B4-BE49-F238E27FC236}">
                  <a16:creationId xmlns:a16="http://schemas.microsoft.com/office/drawing/2014/main" id="{296BE354-7FBC-8743-B84E-9CD36A061A5B}"/>
                </a:ext>
              </a:extLst>
            </p:cNvPr>
            <p:cNvSpPr/>
            <p:nvPr/>
          </p:nvSpPr>
          <p:spPr>
            <a:xfrm>
              <a:off x="10966991" y="1760103"/>
              <a:ext cx="717051" cy="562630"/>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57" name="TextBox 44">
                  <a:extLst>
                    <a:ext uri="{FF2B5EF4-FFF2-40B4-BE49-F238E27FC236}">
                      <a16:creationId xmlns:a16="http://schemas.microsoft.com/office/drawing/2014/main" id="{CFC59F39-DC3F-304F-96EF-F9043635D038}"/>
                    </a:ext>
                  </a:extLst>
                </p:cNvPr>
                <p:cNvSpPr txBox="1"/>
                <p:nvPr/>
              </p:nvSpPr>
              <p:spPr>
                <a:xfrm>
                  <a:off x="11109052" y="1875115"/>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𝐬</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57" name="TextBox 44">
                  <a:extLst>
                    <a:ext uri="{FF2B5EF4-FFF2-40B4-BE49-F238E27FC236}">
                      <a16:creationId xmlns:a16="http://schemas.microsoft.com/office/drawing/2014/main" id="{CFC59F39-DC3F-304F-96EF-F9043635D038}"/>
                    </a:ext>
                  </a:extLst>
                </p:cNvPr>
                <p:cNvSpPr txBox="1">
                  <a:spLocks noRot="1" noChangeAspect="1" noMove="1" noResize="1" noEditPoints="1" noAdjustHandles="1" noChangeArrowheads="1" noChangeShapeType="1" noTextEdit="1"/>
                </p:cNvSpPr>
                <p:nvPr/>
              </p:nvSpPr>
              <p:spPr>
                <a:xfrm>
                  <a:off x="11109052" y="1875115"/>
                  <a:ext cx="486013" cy="385105"/>
                </a:xfrm>
                <a:prstGeom prst="rect">
                  <a:avLst/>
                </a:prstGeom>
                <a:blipFill>
                  <a:blip r:embed="rId21"/>
                  <a:stretch>
                    <a:fillRect/>
                  </a:stretch>
                </a:blipFill>
              </p:spPr>
              <p:txBody>
                <a:bodyPr/>
                <a:lstStyle/>
                <a:p>
                  <a:r>
                    <a:rPr lang="zh-CN" altLang="en-US">
                      <a:noFill/>
                    </a:rPr>
                    <a:t> </a:t>
                  </a:r>
                </a:p>
              </p:txBody>
            </p:sp>
          </mc:Fallback>
        </mc:AlternateContent>
      </p:grpSp>
      <p:cxnSp>
        <p:nvCxnSpPr>
          <p:cNvPr id="58" name="Straight Arrow Connector 45">
            <a:extLst>
              <a:ext uri="{FF2B5EF4-FFF2-40B4-BE49-F238E27FC236}">
                <a16:creationId xmlns:a16="http://schemas.microsoft.com/office/drawing/2014/main" id="{EE93034A-12CB-4444-A840-BFD1D41C2D06}"/>
              </a:ext>
            </a:extLst>
          </p:cNvPr>
          <p:cNvCxnSpPr>
            <a:cxnSpLocks/>
            <a:stCxn id="60" idx="3"/>
            <a:endCxn id="54" idx="1"/>
          </p:cNvCxnSpPr>
          <p:nvPr/>
        </p:nvCxnSpPr>
        <p:spPr>
          <a:xfrm flipV="1">
            <a:off x="1436618" y="2190885"/>
            <a:ext cx="9477621" cy="8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46">
            <a:extLst>
              <a:ext uri="{FF2B5EF4-FFF2-40B4-BE49-F238E27FC236}">
                <a16:creationId xmlns:a16="http://schemas.microsoft.com/office/drawing/2014/main" id="{5F68AB09-2609-6D4E-84D6-C09F5588A2FA}"/>
              </a:ext>
            </a:extLst>
          </p:cNvPr>
          <p:cNvSpPr/>
          <p:nvPr/>
        </p:nvSpPr>
        <p:spPr>
          <a:xfrm>
            <a:off x="2852193" y="1917757"/>
            <a:ext cx="6360510" cy="5879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solidFill>
                  <a:schemeClr val="tx1"/>
                </a:solidFill>
              </a:rPr>
              <a:t>Simulator</a:t>
            </a:r>
          </a:p>
        </p:txBody>
      </p:sp>
      <p:grpSp>
        <p:nvGrpSpPr>
          <p:cNvPr id="67" name="组合 66">
            <a:extLst>
              <a:ext uri="{FF2B5EF4-FFF2-40B4-BE49-F238E27FC236}">
                <a16:creationId xmlns:a16="http://schemas.microsoft.com/office/drawing/2014/main" id="{74DCFC60-BE94-6A98-143D-F6C7D7E7E0B7}"/>
              </a:ext>
            </a:extLst>
          </p:cNvPr>
          <p:cNvGrpSpPr/>
          <p:nvPr/>
        </p:nvGrpSpPr>
        <p:grpSpPr>
          <a:xfrm>
            <a:off x="719567" y="1917757"/>
            <a:ext cx="717051" cy="562630"/>
            <a:chOff x="376671" y="1768290"/>
            <a:chExt cx="717051" cy="562630"/>
          </a:xfrm>
        </p:grpSpPr>
        <mc:AlternateContent xmlns:mc="http://schemas.openxmlformats.org/markup-compatibility/2006" xmlns:a14="http://schemas.microsoft.com/office/drawing/2010/main">
          <mc:Choice Requires="a14">
            <p:sp>
              <p:nvSpPr>
                <p:cNvPr id="55" name="TextBox 42">
                  <a:extLst>
                    <a:ext uri="{FF2B5EF4-FFF2-40B4-BE49-F238E27FC236}">
                      <a16:creationId xmlns:a16="http://schemas.microsoft.com/office/drawing/2014/main" id="{88A99CD2-1160-9A4C-8007-D3D2E4F8665B}"/>
                    </a:ext>
                  </a:extLst>
                </p:cNvPr>
                <p:cNvSpPr txBox="1"/>
                <p:nvPr/>
              </p:nvSpPr>
              <p:spPr>
                <a:xfrm>
                  <a:off x="492190" y="1880561"/>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𝐬</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55" name="TextBox 42">
                  <a:extLst>
                    <a:ext uri="{FF2B5EF4-FFF2-40B4-BE49-F238E27FC236}">
                      <a16:creationId xmlns:a16="http://schemas.microsoft.com/office/drawing/2014/main" id="{88A99CD2-1160-9A4C-8007-D3D2E4F8665B}"/>
                    </a:ext>
                  </a:extLst>
                </p:cNvPr>
                <p:cNvSpPr txBox="1">
                  <a:spLocks noRot="1" noChangeAspect="1" noMove="1" noResize="1" noEditPoints="1" noAdjustHandles="1" noChangeArrowheads="1" noChangeShapeType="1" noTextEdit="1"/>
                </p:cNvSpPr>
                <p:nvPr/>
              </p:nvSpPr>
              <p:spPr>
                <a:xfrm>
                  <a:off x="492190" y="1880561"/>
                  <a:ext cx="486013" cy="385105"/>
                </a:xfrm>
                <a:prstGeom prst="rect">
                  <a:avLst/>
                </a:prstGeom>
                <a:blipFill>
                  <a:blip r:embed="rId22"/>
                  <a:stretch>
                    <a:fillRect/>
                  </a:stretch>
                </a:blipFill>
              </p:spPr>
              <p:txBody>
                <a:bodyPr/>
                <a:lstStyle/>
                <a:p>
                  <a:r>
                    <a:rPr lang="zh-CN" altLang="en-US">
                      <a:noFill/>
                    </a:rPr>
                    <a:t> </a:t>
                  </a:r>
                </a:p>
              </p:txBody>
            </p:sp>
          </mc:Fallback>
        </mc:AlternateContent>
        <p:sp>
          <p:nvSpPr>
            <p:cNvPr id="60" name="Rounded Rectangle 49">
              <a:extLst>
                <a:ext uri="{FF2B5EF4-FFF2-40B4-BE49-F238E27FC236}">
                  <a16:creationId xmlns:a16="http://schemas.microsoft.com/office/drawing/2014/main" id="{97818FC6-3C7E-0D49-9ECE-334FF288B7B8}"/>
                </a:ext>
              </a:extLst>
            </p:cNvPr>
            <p:cNvSpPr/>
            <p:nvPr/>
          </p:nvSpPr>
          <p:spPr>
            <a:xfrm>
              <a:off x="376671" y="1768290"/>
              <a:ext cx="717051" cy="56263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grpSp>
      <p:sp>
        <p:nvSpPr>
          <p:cNvPr id="69" name="文本框 68">
            <a:extLst>
              <a:ext uri="{FF2B5EF4-FFF2-40B4-BE49-F238E27FC236}">
                <a16:creationId xmlns:a16="http://schemas.microsoft.com/office/drawing/2014/main" id="{967C0E33-241D-E439-B55F-C01633657FA8}"/>
              </a:ext>
            </a:extLst>
          </p:cNvPr>
          <p:cNvSpPr txBox="1"/>
          <p:nvPr/>
        </p:nvSpPr>
        <p:spPr>
          <a:xfrm>
            <a:off x="695790" y="1407754"/>
            <a:ext cx="1800493" cy="415498"/>
          </a:xfrm>
          <a:prstGeom prst="rect">
            <a:avLst/>
          </a:prstGeom>
          <a:noFill/>
        </p:spPr>
        <p:txBody>
          <a:bodyPr wrap="none" rtlCol="0">
            <a:spAutoFit/>
          </a:bodyPr>
          <a:lstStyle/>
          <a:p>
            <a:r>
              <a:rPr lang="zh-CN" altLang="en-US" dirty="0"/>
              <a:t>状态更新流程</a:t>
            </a:r>
          </a:p>
        </p:txBody>
      </p:sp>
    </p:spTree>
    <p:extLst>
      <p:ext uri="{BB962C8B-B14F-4D97-AF65-F5344CB8AC3E}">
        <p14:creationId xmlns:p14="http://schemas.microsoft.com/office/powerpoint/2010/main" val="184533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5791970" cy="415498"/>
          </a:xfrm>
          <a:prstGeom prst="rect">
            <a:avLst/>
          </a:prstGeom>
          <a:noFill/>
        </p:spPr>
        <p:txBody>
          <a:bodyPr wrap="none" rtlCol="0">
            <a:spAutoFit/>
          </a:bodyPr>
          <a:lstStyle/>
          <a:p>
            <a:r>
              <a:rPr lang="zh-CN" altLang="en-US" dirty="0"/>
              <a:t>基于力的碰撞更新</a:t>
            </a:r>
            <a:r>
              <a:rPr lang="en-US" altLang="zh-CN" dirty="0"/>
              <a:t>(Force Based Update</a:t>
            </a:r>
            <a:r>
              <a:rPr lang="zh-CN" altLang="en-US" dirty="0"/>
              <a:t>，</a:t>
            </a:r>
            <a:r>
              <a:rPr lang="en-US" altLang="zh-CN" dirty="0"/>
              <a:t>FBD)</a:t>
            </a:r>
            <a:endParaRPr lang="zh-CN" altLang="en-US" dirty="0"/>
          </a:p>
        </p:txBody>
      </p:sp>
      <p:sp>
        <p:nvSpPr>
          <p:cNvPr id="3" name="矩形 2">
            <a:extLst>
              <a:ext uri="{FF2B5EF4-FFF2-40B4-BE49-F238E27FC236}">
                <a16:creationId xmlns:a16="http://schemas.microsoft.com/office/drawing/2014/main" id="{EEB8B42E-88A6-40D9-AACD-406D7A8287E3}"/>
              </a:ext>
            </a:extLst>
          </p:cNvPr>
          <p:cNvSpPr/>
          <p:nvPr/>
        </p:nvSpPr>
        <p:spPr>
          <a:xfrm>
            <a:off x="926721" y="4584266"/>
            <a:ext cx="10481897" cy="987130"/>
          </a:xfrm>
          <a:prstGeom prst="rect">
            <a:avLst/>
          </a:prstGeom>
        </p:spPr>
        <p:txBody>
          <a:bodyPr wrap="square">
            <a:spAutoFit/>
          </a:bodyPr>
          <a:lstStyle/>
          <a:p>
            <a:pPr>
              <a:lnSpc>
                <a:spcPct val="125000"/>
              </a:lnSpc>
            </a:pPr>
            <a:r>
              <a:rPr lang="zh-CN" altLang="en-US" sz="1600" dirty="0"/>
              <a:t>可以看到基于力的碰撞处理，需要计算由于物体穿透导致的碰撞力，然后根据该力求解出速度，最后根据速度更新物体的位置。由于碰撞力是作用于下一次仿真，因此会有明显的反应延迟并且难以确定合适的碰撞力，需要不断调整刚度（stiffness）参数。刚度值太小会导致物体穿透明显，而刚度值太大则容易造成物体被弹开的距离过远。</a:t>
            </a:r>
          </a:p>
        </p:txBody>
      </p:sp>
      <p:pic>
        <p:nvPicPr>
          <p:cNvPr id="4" name="图片 3">
            <a:extLst>
              <a:ext uri="{FF2B5EF4-FFF2-40B4-BE49-F238E27FC236}">
                <a16:creationId xmlns:a16="http://schemas.microsoft.com/office/drawing/2014/main" id="{743E0C9C-0B56-427C-9734-E6A1D4801F41}"/>
              </a:ext>
            </a:extLst>
          </p:cNvPr>
          <p:cNvPicPr>
            <a:picLocks noChangeAspect="1"/>
          </p:cNvPicPr>
          <p:nvPr/>
        </p:nvPicPr>
        <p:blipFill>
          <a:blip r:embed="rId3"/>
          <a:stretch>
            <a:fillRect/>
          </a:stretch>
        </p:blipFill>
        <p:spPr>
          <a:xfrm>
            <a:off x="1232951" y="2181709"/>
            <a:ext cx="9724509" cy="2216713"/>
          </a:xfrm>
          <a:prstGeom prst="rect">
            <a:avLst/>
          </a:prstGeom>
        </p:spPr>
      </p:pic>
    </p:spTree>
    <p:extLst>
      <p:ext uri="{BB962C8B-B14F-4D97-AF65-F5344CB8AC3E}">
        <p14:creationId xmlns:p14="http://schemas.microsoft.com/office/powerpoint/2010/main" val="16375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具体实现</a:t>
            </a:r>
          </a:p>
        </p:txBody>
      </p:sp>
      <p:sp>
        <p:nvSpPr>
          <p:cNvPr id="9" name="Freeform 6">
            <a:extLst>
              <a:ext uri="{FF2B5EF4-FFF2-40B4-BE49-F238E27FC236}">
                <a16:creationId xmlns:a16="http://schemas.microsoft.com/office/drawing/2014/main" id="{7E56C247-4802-4A6F-AEA2-87C0D7FAE523}"/>
              </a:ext>
            </a:extLst>
          </p:cNvPr>
          <p:cNvSpPr/>
          <p:nvPr/>
        </p:nvSpPr>
        <p:spPr>
          <a:xfrm>
            <a:off x="1481558" y="5553023"/>
            <a:ext cx="8808335" cy="4074005"/>
          </a:xfrm>
          <a:custGeom>
            <a:avLst/>
            <a:gdLst>
              <a:gd name="connsiteX0" fmla="*/ 11575 w 7176304"/>
              <a:gd name="connsiteY0" fmla="*/ 694481 h 3206187"/>
              <a:gd name="connsiteX1" fmla="*/ 7164730 w 7176304"/>
              <a:gd name="connsiteY1" fmla="*/ 0 h 3206187"/>
              <a:gd name="connsiteX2" fmla="*/ 7176304 w 7176304"/>
              <a:gd name="connsiteY2" fmla="*/ 3206187 h 3206187"/>
              <a:gd name="connsiteX3" fmla="*/ 0 w 7176304"/>
              <a:gd name="connsiteY3" fmla="*/ 3148314 h 3206187"/>
              <a:gd name="connsiteX4" fmla="*/ 11575 w 7176304"/>
              <a:gd name="connsiteY4" fmla="*/ 694481 h 320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4" h="3206187">
                <a:moveTo>
                  <a:pt x="11575" y="694481"/>
                </a:moveTo>
                <a:lnTo>
                  <a:pt x="7164730" y="0"/>
                </a:lnTo>
                <a:lnTo>
                  <a:pt x="7176304" y="3206187"/>
                </a:lnTo>
                <a:lnTo>
                  <a:pt x="0" y="3148314"/>
                </a:lnTo>
                <a:cubicBezTo>
                  <a:pt x="3858" y="2330370"/>
                  <a:pt x="7717" y="1512425"/>
                  <a:pt x="11575" y="69448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Freeform 5">
            <a:extLst>
              <a:ext uri="{FF2B5EF4-FFF2-40B4-BE49-F238E27FC236}">
                <a16:creationId xmlns:a16="http://schemas.microsoft.com/office/drawing/2014/main" id="{9AF8EFF4-2262-4112-A59E-1CB5F1F95E5E}"/>
              </a:ext>
            </a:extLst>
          </p:cNvPr>
          <p:cNvSpPr/>
          <p:nvPr/>
        </p:nvSpPr>
        <p:spPr>
          <a:xfrm>
            <a:off x="1481558" y="5234067"/>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solidFill>
            <a:schemeClr val="tx2">
              <a:lumMod val="20000"/>
              <a:lumOff val="80000"/>
            </a:schemeClr>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37">
            <a:extLst>
              <a:ext uri="{FF2B5EF4-FFF2-40B4-BE49-F238E27FC236}">
                <a16:creationId xmlns:a16="http://schemas.microsoft.com/office/drawing/2014/main" id="{46A1A873-6CBD-40A9-BD52-26B1150B02F0}"/>
              </a:ext>
            </a:extLst>
          </p:cNvPr>
          <p:cNvSpPr/>
          <p:nvPr/>
        </p:nvSpPr>
        <p:spPr>
          <a:xfrm>
            <a:off x="4332981" y="2778726"/>
            <a:ext cx="5956906" cy="9931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14" name="Straight Arrow Connector 30">
            <a:extLst>
              <a:ext uri="{FF2B5EF4-FFF2-40B4-BE49-F238E27FC236}">
                <a16:creationId xmlns:a16="http://schemas.microsoft.com/office/drawing/2014/main" id="{375343A7-AFC2-4486-BA92-27DFEDF73173}"/>
              </a:ext>
            </a:extLst>
          </p:cNvPr>
          <p:cNvCxnSpPr>
            <a:cxnSpLocks/>
          </p:cNvCxnSpPr>
          <p:nvPr/>
        </p:nvCxnSpPr>
        <p:spPr>
          <a:xfrm flipH="1">
            <a:off x="6629204" y="4467151"/>
            <a:ext cx="110746" cy="1695369"/>
          </a:xfrm>
          <a:prstGeom prst="straightConnector1">
            <a:avLst/>
          </a:prstGeom>
          <a:ln w="254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Slide Number Placeholder 4">
            <a:extLst>
              <a:ext uri="{FF2B5EF4-FFF2-40B4-BE49-F238E27FC236}">
                <a16:creationId xmlns:a16="http://schemas.microsoft.com/office/drawing/2014/main" id="{F82411E1-2F45-4B97-9662-57EF3DA0A662}"/>
              </a:ext>
            </a:extLst>
          </p:cNvPr>
          <p:cNvSpPr txBox="1">
            <a:spLocks/>
          </p:cNvSpPr>
          <p:nvPr/>
        </p:nvSpPr>
        <p:spPr>
          <a:xfrm>
            <a:off x="8610600" y="6356350"/>
            <a:ext cx="2743200" cy="365125"/>
          </a:xfrm>
          <a:prstGeom prst="rect">
            <a:avLst/>
          </a:prstGeom>
        </p:spPr>
        <p:txBody>
          <a:bodyPr/>
          <a:ls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fld id="{4B226B15-CD18-AD48-B4A6-8B862AAA934E}" type="slidenum">
              <a:rPr kumimoji="1" lang="zh-CN" altLang="en-US" smtClean="0"/>
              <a:pPr/>
              <a:t>8</a:t>
            </a:fld>
            <a:endParaRPr kumimoji="1" lang="zh-CN" altLang="en-US" dirty="0"/>
          </a:p>
        </p:txBody>
      </p:sp>
      <mc:AlternateContent xmlns:mc="http://schemas.openxmlformats.org/markup-compatibility/2006" xmlns:a14="http://schemas.microsoft.com/office/drawing/2010/main">
        <mc:Choice Requires="a14">
          <p:sp>
            <p:nvSpPr>
              <p:cNvPr id="16" name="Title 1">
                <a:extLst>
                  <a:ext uri="{FF2B5EF4-FFF2-40B4-BE49-F238E27FC236}">
                    <a16:creationId xmlns:a16="http://schemas.microsoft.com/office/drawing/2014/main" id="{87DE2708-12AF-4044-9470-34FA9CD585F0}"/>
                  </a:ext>
                </a:extLst>
              </p:cNvPr>
              <p:cNvSpPr txBox="1">
                <a:spLocks/>
              </p:cNvSpPr>
              <p:nvPr/>
            </p:nvSpPr>
            <p:spPr>
              <a:xfrm>
                <a:off x="747777" y="1822174"/>
                <a:ext cx="10839785" cy="9148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5000"/>
                  </a:lnSpc>
                </a:pPr>
                <a:r>
                  <a:rPr lang="zh-CN" altLang="en-US" sz="1600" dirty="0"/>
                  <a:t>判断顶点是否位于物体内部，若位于内部则计算碰撞力。碰撞力的方向为</a:t>
                </a:r>
                <a14:m>
                  <m:oMath xmlns:m="http://schemas.openxmlformats.org/officeDocument/2006/math">
                    <m:r>
                      <a:rPr lang="en-US" altLang="zh-CN" sz="1600" i="1">
                        <a:latin typeface="Cambria Math" panose="02040503050406030204" pitchFamily="18" charset="0"/>
                        <a:ea typeface="Cambria Math" panose="02040503050406030204" pitchFamily="18" charset="0"/>
                      </a:rPr>
                      <m:t>𝜙</m:t>
                    </m:r>
                    <m:d>
                      <m:dPr>
                        <m:ctrlPr>
                          <a:rPr lang="en-US" altLang="zh-CN" sz="1600" i="1">
                            <a:latin typeface="Cambria Math" panose="02040503050406030204" pitchFamily="18" charset="0"/>
                            <a:ea typeface="Cambria Math" panose="02040503050406030204" pitchFamily="18" charset="0"/>
                          </a:rPr>
                        </m:ctrlPr>
                      </m:dPr>
                      <m:e>
                        <m:r>
                          <a:rPr lang="en-US" altLang="zh-CN" sz="1600" b="1">
                            <a:latin typeface="Cambria Math" panose="02040503050406030204" pitchFamily="18" charset="0"/>
                            <a:ea typeface="Cambria Math" panose="02040503050406030204" pitchFamily="18" charset="0"/>
                          </a:rPr>
                          <m:t>𝐱</m:t>
                        </m:r>
                      </m:e>
                    </m:d>
                  </m:oMath>
                </a14:m>
                <a:r>
                  <a:rPr lang="zh-CN" altLang="en-US" sz="1600" dirty="0"/>
                  <a:t>的梯度方向，力的大小与穿透距离和刚度线性相关。</a:t>
                </a:r>
                <a:endParaRPr lang="en-CN" sz="1600" dirty="0"/>
              </a:p>
            </p:txBody>
          </p:sp>
        </mc:Choice>
        <mc:Fallback xmlns="">
          <p:sp>
            <p:nvSpPr>
              <p:cNvPr id="16" name="Title 1">
                <a:extLst>
                  <a:ext uri="{FF2B5EF4-FFF2-40B4-BE49-F238E27FC236}">
                    <a16:creationId xmlns:a16="http://schemas.microsoft.com/office/drawing/2014/main" id="{87DE2708-12AF-4044-9470-34FA9CD585F0}"/>
                  </a:ext>
                </a:extLst>
              </p:cNvPr>
              <p:cNvSpPr txBox="1">
                <a:spLocks noRot="1" noChangeAspect="1" noMove="1" noResize="1" noEditPoints="1" noAdjustHandles="1" noChangeArrowheads="1" noChangeShapeType="1" noTextEdit="1"/>
              </p:cNvSpPr>
              <p:nvPr/>
            </p:nvSpPr>
            <p:spPr>
              <a:xfrm>
                <a:off x="747777" y="1822174"/>
                <a:ext cx="10839785" cy="914889"/>
              </a:xfrm>
              <a:prstGeom prst="rect">
                <a:avLst/>
              </a:prstGeom>
              <a:blipFill>
                <a:blip r:embed="rId3"/>
                <a:stretch>
                  <a:fillRect l="-337"/>
                </a:stretch>
              </a:blipFill>
            </p:spPr>
            <p:txBody>
              <a:bodyPr/>
              <a:lstStyle/>
              <a:p>
                <a:r>
                  <a:rPr lang="zh-CN" altLang="en-US">
                    <a:noFill/>
                  </a:rPr>
                  <a:t> </a:t>
                </a:r>
              </a:p>
            </p:txBody>
          </p:sp>
        </mc:Fallback>
      </mc:AlternateContent>
      <p:sp>
        <p:nvSpPr>
          <p:cNvPr id="17" name="Title 1">
            <a:extLst>
              <a:ext uri="{FF2B5EF4-FFF2-40B4-BE49-F238E27FC236}">
                <a16:creationId xmlns:a16="http://schemas.microsoft.com/office/drawing/2014/main" id="{18201A63-2562-4320-9C95-2FD048AED721}"/>
              </a:ext>
            </a:extLst>
          </p:cNvPr>
          <p:cNvSpPr txBox="1">
            <a:spLocks/>
          </p:cNvSpPr>
          <p:nvPr/>
        </p:nvSpPr>
        <p:spPr>
          <a:xfrm>
            <a:off x="939146" y="5834915"/>
            <a:ext cx="775171" cy="4805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chemeClr val="tx2"/>
                </a:solidFill>
              </a:rPr>
              <a:t>曲面</a:t>
            </a:r>
            <a:endParaRPr lang="en-CN" sz="2400" b="1" dirty="0">
              <a:solidFill>
                <a:schemeClr val="tx2"/>
              </a:solidFill>
            </a:endParaRPr>
          </a:p>
        </p:txBody>
      </p:sp>
      <p:sp>
        <p:nvSpPr>
          <p:cNvPr id="18" name="Title 1">
            <a:extLst>
              <a:ext uri="{FF2B5EF4-FFF2-40B4-BE49-F238E27FC236}">
                <a16:creationId xmlns:a16="http://schemas.microsoft.com/office/drawing/2014/main" id="{F8374194-84AD-471C-AF0F-440FA9F3AFD1}"/>
              </a:ext>
            </a:extLst>
          </p:cNvPr>
          <p:cNvSpPr txBox="1">
            <a:spLocks/>
          </p:cNvSpPr>
          <p:nvPr/>
        </p:nvSpPr>
        <p:spPr>
          <a:xfrm>
            <a:off x="9066337" y="5682110"/>
            <a:ext cx="1223557" cy="4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t>外部</a:t>
            </a:r>
            <a:endParaRPr lang="en-CN" sz="2400" dirty="0"/>
          </a:p>
        </p:txBody>
      </p:sp>
      <p:sp>
        <p:nvSpPr>
          <p:cNvPr id="19" name="Title 1">
            <a:extLst>
              <a:ext uri="{FF2B5EF4-FFF2-40B4-BE49-F238E27FC236}">
                <a16:creationId xmlns:a16="http://schemas.microsoft.com/office/drawing/2014/main" id="{A9844A03-FDFE-4C97-B723-BDE37E35A4F8}"/>
              </a:ext>
            </a:extLst>
          </p:cNvPr>
          <p:cNvSpPr txBox="1">
            <a:spLocks/>
          </p:cNvSpPr>
          <p:nvPr/>
        </p:nvSpPr>
        <p:spPr>
          <a:xfrm>
            <a:off x="9066336" y="4877576"/>
            <a:ext cx="1223557" cy="4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t>内部</a:t>
            </a:r>
            <a:endParaRPr lang="en-CN" sz="2400" dirty="0"/>
          </a:p>
        </p:txBody>
      </p:sp>
      <mc:AlternateContent xmlns:mc="http://schemas.openxmlformats.org/markup-compatibility/2006" xmlns:a14="http://schemas.microsoft.com/office/drawing/2010/main">
        <mc:Choice Requires="a14">
          <p:sp>
            <p:nvSpPr>
              <p:cNvPr id="20" name="Rectangle 16">
                <a:extLst>
                  <a:ext uri="{FF2B5EF4-FFF2-40B4-BE49-F238E27FC236}">
                    <a16:creationId xmlns:a16="http://schemas.microsoft.com/office/drawing/2014/main" id="{8F05BCEF-C6C5-4CFE-83CE-D9CF381330AF}"/>
                  </a:ext>
                </a:extLst>
              </p:cNvPr>
              <p:cNvSpPr/>
              <p:nvPr/>
            </p:nvSpPr>
            <p:spPr>
              <a:xfrm>
                <a:off x="6178532" y="6162520"/>
                <a:ext cx="415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𝐱</m:t>
                      </m:r>
                    </m:oMath>
                  </m:oMathPara>
                </a14:m>
                <a:endParaRPr lang="en-CN" sz="2400" dirty="0"/>
              </a:p>
            </p:txBody>
          </p:sp>
        </mc:Choice>
        <mc:Fallback xmlns="">
          <p:sp>
            <p:nvSpPr>
              <p:cNvPr id="20" name="Rectangle 16">
                <a:extLst>
                  <a:ext uri="{FF2B5EF4-FFF2-40B4-BE49-F238E27FC236}">
                    <a16:creationId xmlns:a16="http://schemas.microsoft.com/office/drawing/2014/main" id="{8F05BCEF-C6C5-4CFE-83CE-D9CF381330AF}"/>
                  </a:ext>
                </a:extLst>
              </p:cNvPr>
              <p:cNvSpPr>
                <a:spLocks noRot="1" noChangeAspect="1" noMove="1" noResize="1" noEditPoints="1" noAdjustHandles="1" noChangeArrowheads="1" noChangeShapeType="1" noTextEdit="1"/>
              </p:cNvSpPr>
              <p:nvPr/>
            </p:nvSpPr>
            <p:spPr>
              <a:xfrm>
                <a:off x="6178532" y="6162520"/>
                <a:ext cx="415498" cy="461665"/>
              </a:xfrm>
              <a:prstGeom prst="rect">
                <a:avLst/>
              </a:prstGeom>
              <a:blipFill>
                <a:blip r:embed="rId4"/>
                <a:stretch>
                  <a:fillRect/>
                </a:stretch>
              </a:blipFill>
            </p:spPr>
            <p:txBody>
              <a:bodyPr/>
              <a:lstStyle/>
              <a:p>
                <a:r>
                  <a:rPr lang="zh-CN" altLang="en-US">
                    <a:noFill/>
                  </a:rPr>
                  <a:t> </a:t>
                </a:r>
              </a:p>
            </p:txBody>
          </p:sp>
        </mc:Fallback>
      </mc:AlternateContent>
      <p:cxnSp>
        <p:nvCxnSpPr>
          <p:cNvPr id="21" name="Straight Arrow Connector 19">
            <a:extLst>
              <a:ext uri="{FF2B5EF4-FFF2-40B4-BE49-F238E27FC236}">
                <a16:creationId xmlns:a16="http://schemas.microsoft.com/office/drawing/2014/main" id="{2E5957EF-7EAD-4EEE-953A-6CA1FA022115}"/>
              </a:ext>
            </a:extLst>
          </p:cNvPr>
          <p:cNvCxnSpPr>
            <a:cxnSpLocks/>
            <a:endCxn id="24" idx="0"/>
          </p:cNvCxnSpPr>
          <p:nvPr/>
        </p:nvCxnSpPr>
        <p:spPr>
          <a:xfrm flipH="1">
            <a:off x="6621867" y="5564228"/>
            <a:ext cx="41644" cy="59844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A6F9315-2117-4F96-A180-02F9E0D9B366}"/>
              </a:ext>
            </a:extLst>
          </p:cNvPr>
          <p:cNvSpPr/>
          <p:nvPr/>
        </p:nvSpPr>
        <p:spPr>
          <a:xfrm>
            <a:off x="6594030" y="515399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3" name="Rectangle 24">
                <a:extLst>
                  <a:ext uri="{FF2B5EF4-FFF2-40B4-BE49-F238E27FC236}">
                    <a16:creationId xmlns:a16="http://schemas.microsoft.com/office/drawing/2014/main" id="{C63B3676-1630-4EC0-96B5-9076C56FC51C}"/>
                  </a:ext>
                </a:extLst>
              </p:cNvPr>
              <p:cNvSpPr/>
              <p:nvPr/>
            </p:nvSpPr>
            <p:spPr>
              <a:xfrm>
                <a:off x="6972902" y="5568435"/>
                <a:ext cx="11167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3" name="Rectangle 24">
                <a:extLst>
                  <a:ext uri="{FF2B5EF4-FFF2-40B4-BE49-F238E27FC236}">
                    <a16:creationId xmlns:a16="http://schemas.microsoft.com/office/drawing/2014/main" id="{C63B3676-1630-4EC0-96B5-9076C56FC51C}"/>
                  </a:ext>
                </a:extLst>
              </p:cNvPr>
              <p:cNvSpPr>
                <a:spLocks noRot="1" noChangeAspect="1" noMove="1" noResize="1" noEditPoints="1" noAdjustHandles="1" noChangeArrowheads="1" noChangeShapeType="1" noTextEdit="1"/>
              </p:cNvSpPr>
              <p:nvPr/>
            </p:nvSpPr>
            <p:spPr>
              <a:xfrm>
                <a:off x="6972902" y="5568435"/>
                <a:ext cx="1116781" cy="461665"/>
              </a:xfrm>
              <a:prstGeom prst="rect">
                <a:avLst/>
              </a:prstGeom>
              <a:blipFill>
                <a:blip r:embed="rId5"/>
                <a:stretch>
                  <a:fillRect b="-19737"/>
                </a:stretch>
              </a:blipFill>
            </p:spPr>
            <p:txBody>
              <a:bodyPr/>
              <a:lstStyle/>
              <a:p>
                <a:r>
                  <a:rPr lang="zh-CN" altLang="en-US">
                    <a:noFill/>
                  </a:rPr>
                  <a:t> </a:t>
                </a:r>
              </a:p>
            </p:txBody>
          </p:sp>
        </mc:Fallback>
      </mc:AlternateContent>
      <p:sp>
        <p:nvSpPr>
          <p:cNvPr id="24" name="Oval 15">
            <a:extLst>
              <a:ext uri="{FF2B5EF4-FFF2-40B4-BE49-F238E27FC236}">
                <a16:creationId xmlns:a16="http://schemas.microsoft.com/office/drawing/2014/main" id="{933EA21B-DB44-47A0-A24F-DE9058CB64EC}"/>
              </a:ext>
            </a:extLst>
          </p:cNvPr>
          <p:cNvSpPr/>
          <p:nvPr/>
        </p:nvSpPr>
        <p:spPr>
          <a:xfrm>
            <a:off x="6530223" y="616266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5" name="Rectangle 23">
            <a:extLst>
              <a:ext uri="{FF2B5EF4-FFF2-40B4-BE49-F238E27FC236}">
                <a16:creationId xmlns:a16="http://schemas.microsoft.com/office/drawing/2014/main" id="{2307DF06-0926-43A6-8B40-6F128E1009D4}"/>
              </a:ext>
            </a:extLst>
          </p:cNvPr>
          <p:cNvSpPr/>
          <p:nvPr/>
        </p:nvSpPr>
        <p:spPr>
          <a:xfrm>
            <a:off x="1463919" y="2960088"/>
            <a:ext cx="2180665" cy="6304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6" name="Rectangle 26">
                <a:extLst>
                  <a:ext uri="{FF2B5EF4-FFF2-40B4-BE49-F238E27FC236}">
                    <a16:creationId xmlns:a16="http://schemas.microsoft.com/office/drawing/2014/main" id="{A470FAFD-28A4-49BC-A0A4-9F7793CEEAD9}"/>
                  </a:ext>
                </a:extLst>
              </p:cNvPr>
              <p:cNvSpPr/>
              <p:nvPr/>
            </p:nvSpPr>
            <p:spPr>
              <a:xfrm>
                <a:off x="1676789" y="3078119"/>
                <a:ext cx="1819922" cy="461665"/>
              </a:xfrm>
              <a:prstGeom prst="rect">
                <a:avLst/>
              </a:prstGeom>
            </p:spPr>
            <p:txBody>
              <a:bodyPr wrap="none">
                <a:spAutoFit/>
              </a:bodyPr>
              <a:lstStyle/>
              <a:p>
                <a:r>
                  <a:rPr lang="en-US" altLang="zh-CN" sz="2400" dirty="0">
                    <a:latin typeface="+mj-lt"/>
                    <a:ea typeface="Cambria Math" panose="02040503050406030204" pitchFamily="18" charset="0"/>
                  </a:rPr>
                  <a:t>if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r>
                      <a:rPr lang="en-US" altLang="zh-CN" sz="2400" b="1"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en-CN" sz="2400" dirty="0">
                    <a:latin typeface="+mj-lt"/>
                  </a:rPr>
                  <a:t>?</a:t>
                </a:r>
              </a:p>
            </p:txBody>
          </p:sp>
        </mc:Choice>
        <mc:Fallback xmlns="">
          <p:sp>
            <p:nvSpPr>
              <p:cNvPr id="26" name="Rectangle 26">
                <a:extLst>
                  <a:ext uri="{FF2B5EF4-FFF2-40B4-BE49-F238E27FC236}">
                    <a16:creationId xmlns:a16="http://schemas.microsoft.com/office/drawing/2014/main" id="{A470FAFD-28A4-49BC-A0A4-9F7793CEEAD9}"/>
                  </a:ext>
                </a:extLst>
              </p:cNvPr>
              <p:cNvSpPr>
                <a:spLocks noRot="1" noChangeAspect="1" noMove="1" noResize="1" noEditPoints="1" noAdjustHandles="1" noChangeArrowheads="1" noChangeShapeType="1" noTextEdit="1"/>
              </p:cNvSpPr>
              <p:nvPr/>
            </p:nvSpPr>
            <p:spPr>
              <a:xfrm>
                <a:off x="1676789" y="3078119"/>
                <a:ext cx="1819922" cy="461665"/>
              </a:xfrm>
              <a:prstGeom prst="rect">
                <a:avLst/>
              </a:prstGeom>
              <a:blipFill>
                <a:blip r:embed="rId6"/>
                <a:stretch>
                  <a:fillRect l="-5017" t="-10526" r="-434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28">
                <a:extLst>
                  <a:ext uri="{FF2B5EF4-FFF2-40B4-BE49-F238E27FC236}">
                    <a16:creationId xmlns:a16="http://schemas.microsoft.com/office/drawing/2014/main" id="{A93F2E52-AEDB-4016-AF70-0B8DBDFA4EF7}"/>
                  </a:ext>
                </a:extLst>
              </p:cNvPr>
              <p:cNvSpPr/>
              <p:nvPr/>
            </p:nvSpPr>
            <p:spPr>
              <a:xfrm>
                <a:off x="5228884" y="2876100"/>
                <a:ext cx="4350871" cy="830997"/>
              </a:xfrm>
              <a:prstGeom prst="rect">
                <a:avLst/>
              </a:prstGeom>
            </p:spPr>
            <p:txBody>
              <a:bodyPr wrap="none">
                <a:spAutoFit/>
              </a:bodyPr>
              <a:lstStyle/>
              <a:p>
                <a:r>
                  <a:rPr lang="zh-CN" altLang="en-US" sz="2400" dirty="0">
                    <a:latin typeface="+mj-lt"/>
                    <a:ea typeface="Cambria Math" panose="02040503050406030204" pitchFamily="18" charset="0"/>
                  </a:rPr>
                  <a:t>计算碰撞力作用于下一次更新</a:t>
                </a:r>
                <a:r>
                  <a:rPr lang="en-US" altLang="zh-CN" sz="2400" dirty="0">
                    <a:latin typeface="+mj-lt"/>
                    <a:ea typeface="Cambria Math" panose="02040503050406030204" pitchFamily="18" charset="0"/>
                  </a:rPr>
                  <a:t>: </a:t>
                </a:r>
              </a:p>
              <a:p>
                <a:pPr algn="ctr"/>
                <a14:m>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𝐟</m:t>
                    </m:r>
                    <m:r>
                      <a:rPr lang="en-US" altLang="zh-CN" sz="2400" b="1"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oMath>
                </a14:m>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a14:m>
                <a:r>
                  <a:rPr lang="en-US" altLang="zh-CN" sz="2400" b="1" dirty="0">
                    <a:ea typeface="Cambria Math" panose="02040503050406030204" pitchFamily="18" charset="0"/>
                  </a:rPr>
                  <a:t> </a:t>
                </a:r>
                <a14:m>
                  <m:oMath xmlns:m="http://schemas.openxmlformats.org/officeDocument/2006/math">
                    <m:r>
                      <a:rPr lang="en-US" altLang="zh-CN" sz="2400" b="1">
                        <a:latin typeface="Cambria Math" panose="02040503050406030204" pitchFamily="18" charset="0"/>
                        <a:ea typeface="Cambria Math" panose="02040503050406030204" pitchFamily="18" charset="0"/>
                      </a:rPr>
                      <m:t>𝐍</m:t>
                    </m:r>
                  </m:oMath>
                </a14:m>
                <a:endParaRPr lang="en-CN" sz="2400" dirty="0"/>
              </a:p>
            </p:txBody>
          </p:sp>
        </mc:Choice>
        <mc:Fallback xmlns="">
          <p:sp>
            <p:nvSpPr>
              <p:cNvPr id="27" name="Rectangle 28">
                <a:extLst>
                  <a:ext uri="{FF2B5EF4-FFF2-40B4-BE49-F238E27FC236}">
                    <a16:creationId xmlns:a16="http://schemas.microsoft.com/office/drawing/2014/main" id="{A93F2E52-AEDB-4016-AF70-0B8DBDFA4EF7}"/>
                  </a:ext>
                </a:extLst>
              </p:cNvPr>
              <p:cNvSpPr>
                <a:spLocks noRot="1" noChangeAspect="1" noMove="1" noResize="1" noEditPoints="1" noAdjustHandles="1" noChangeArrowheads="1" noChangeShapeType="1" noTextEdit="1"/>
              </p:cNvSpPr>
              <p:nvPr/>
            </p:nvSpPr>
            <p:spPr>
              <a:xfrm>
                <a:off x="5228884" y="2876100"/>
                <a:ext cx="4350871" cy="830997"/>
              </a:xfrm>
              <a:prstGeom prst="rect">
                <a:avLst/>
              </a:prstGeom>
              <a:blipFill>
                <a:blip r:embed="rId7"/>
                <a:stretch>
                  <a:fillRect l="-2244" t="-8088" r="-1262" b="-10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8">
                <a:extLst>
                  <a:ext uri="{FF2B5EF4-FFF2-40B4-BE49-F238E27FC236}">
                    <a16:creationId xmlns:a16="http://schemas.microsoft.com/office/drawing/2014/main" id="{D913ED49-4710-4539-91EE-3F3B5ECD6DAD}"/>
                  </a:ext>
                </a:extLst>
              </p:cNvPr>
              <p:cNvSpPr/>
              <p:nvPr/>
            </p:nvSpPr>
            <p:spPr>
              <a:xfrm>
                <a:off x="6713512" y="4556665"/>
                <a:ext cx="1683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𝐍</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8" name="Rectangle 8">
                <a:extLst>
                  <a:ext uri="{FF2B5EF4-FFF2-40B4-BE49-F238E27FC236}">
                    <a16:creationId xmlns:a16="http://schemas.microsoft.com/office/drawing/2014/main" id="{D913ED49-4710-4539-91EE-3F3B5ECD6DAD}"/>
                  </a:ext>
                </a:extLst>
              </p:cNvPr>
              <p:cNvSpPr>
                <a:spLocks noRot="1" noChangeAspect="1" noMove="1" noResize="1" noEditPoints="1" noAdjustHandles="1" noChangeArrowheads="1" noChangeShapeType="1" noTextEdit="1"/>
              </p:cNvSpPr>
              <p:nvPr/>
            </p:nvSpPr>
            <p:spPr>
              <a:xfrm>
                <a:off x="6713512" y="4556665"/>
                <a:ext cx="1683666" cy="461665"/>
              </a:xfrm>
              <a:prstGeom prst="rect">
                <a:avLst/>
              </a:prstGeom>
              <a:blipFill>
                <a:blip r:embed="rId8"/>
                <a:stretch>
                  <a:fillRect b="-19737"/>
                </a:stretch>
              </a:blipFill>
            </p:spPr>
            <p:txBody>
              <a:bodyPr/>
              <a:lstStyle/>
              <a:p>
                <a:r>
                  <a:rPr lang="zh-CN" altLang="en-US">
                    <a:noFill/>
                  </a:rPr>
                  <a:t> </a:t>
                </a:r>
              </a:p>
            </p:txBody>
          </p:sp>
        </mc:Fallback>
      </mc:AlternateContent>
      <p:sp>
        <p:nvSpPr>
          <p:cNvPr id="29" name="Rectangle 45">
            <a:extLst>
              <a:ext uri="{FF2B5EF4-FFF2-40B4-BE49-F238E27FC236}">
                <a16:creationId xmlns:a16="http://schemas.microsoft.com/office/drawing/2014/main" id="{600693CB-2349-4948-9FD3-B7790F4F9D65}"/>
              </a:ext>
            </a:extLst>
          </p:cNvPr>
          <p:cNvSpPr/>
          <p:nvPr/>
        </p:nvSpPr>
        <p:spPr>
          <a:xfrm>
            <a:off x="2052646" y="3871882"/>
            <a:ext cx="1076311" cy="461665"/>
          </a:xfrm>
          <a:prstGeom prst="rect">
            <a:avLst/>
          </a:prstGeom>
        </p:spPr>
        <p:txBody>
          <a:bodyPr wrap="square">
            <a:spAutoFit/>
          </a:bodyPr>
          <a:lstStyle/>
          <a:p>
            <a:r>
              <a:rPr lang="en-US" altLang="zh-CN" sz="2400" dirty="0">
                <a:latin typeface="+mj-lt"/>
                <a:ea typeface="Cambria Math" panose="02040503050406030204" pitchFamily="18" charset="0"/>
              </a:rPr>
              <a:t>Done</a:t>
            </a:r>
            <a:endParaRPr lang="en-CN" sz="2400" dirty="0">
              <a:latin typeface="+mj-lt"/>
            </a:endParaRPr>
          </a:p>
        </p:txBody>
      </p:sp>
      <p:sp>
        <p:nvSpPr>
          <p:cNvPr id="30" name="Rectangle 46">
            <a:extLst>
              <a:ext uri="{FF2B5EF4-FFF2-40B4-BE49-F238E27FC236}">
                <a16:creationId xmlns:a16="http://schemas.microsoft.com/office/drawing/2014/main" id="{316D75E7-F8DC-43E7-B50C-CD26098DBF2C}"/>
              </a:ext>
            </a:extLst>
          </p:cNvPr>
          <p:cNvSpPr/>
          <p:nvPr/>
        </p:nvSpPr>
        <p:spPr>
          <a:xfrm>
            <a:off x="2013818" y="3485364"/>
            <a:ext cx="505267" cy="461665"/>
          </a:xfrm>
          <a:prstGeom prst="rect">
            <a:avLst/>
          </a:prstGeom>
        </p:spPr>
        <p:txBody>
          <a:bodyPr wrap="none">
            <a:spAutoFit/>
          </a:bodyPr>
          <a:lstStyle/>
          <a:p>
            <a:r>
              <a:rPr lang="en-US" altLang="zh-CN" sz="2400" dirty="0">
                <a:latin typeface="+mj-lt"/>
                <a:ea typeface="Cambria Math" panose="02040503050406030204" pitchFamily="18" charset="0"/>
              </a:rPr>
              <a:t>no</a:t>
            </a:r>
            <a:endParaRPr lang="en-CN" sz="2400" dirty="0">
              <a:latin typeface="+mj-lt"/>
            </a:endParaRPr>
          </a:p>
        </p:txBody>
      </p:sp>
      <p:cxnSp>
        <p:nvCxnSpPr>
          <p:cNvPr id="31" name="Straight Arrow Connector 47">
            <a:extLst>
              <a:ext uri="{FF2B5EF4-FFF2-40B4-BE49-F238E27FC236}">
                <a16:creationId xmlns:a16="http://schemas.microsoft.com/office/drawing/2014/main" id="{0D09ABA4-255E-4AAA-907D-566ED6EF998A}"/>
              </a:ext>
            </a:extLst>
          </p:cNvPr>
          <p:cNvCxnSpPr>
            <a:cxnSpLocks/>
          </p:cNvCxnSpPr>
          <p:nvPr/>
        </p:nvCxnSpPr>
        <p:spPr>
          <a:xfrm>
            <a:off x="2576761" y="3610382"/>
            <a:ext cx="0" cy="284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48">
            <a:extLst>
              <a:ext uri="{FF2B5EF4-FFF2-40B4-BE49-F238E27FC236}">
                <a16:creationId xmlns:a16="http://schemas.microsoft.com/office/drawing/2014/main" id="{CD162BBA-DD52-4150-B46A-AD2E46AF7FED}"/>
              </a:ext>
            </a:extLst>
          </p:cNvPr>
          <p:cNvCxnSpPr>
            <a:cxnSpLocks/>
            <a:stCxn id="25" idx="3"/>
            <a:endCxn id="13" idx="1"/>
          </p:cNvCxnSpPr>
          <p:nvPr/>
        </p:nvCxnSpPr>
        <p:spPr>
          <a:xfrm>
            <a:off x="3644584" y="3275313"/>
            <a:ext cx="6883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49">
            <a:extLst>
              <a:ext uri="{FF2B5EF4-FFF2-40B4-BE49-F238E27FC236}">
                <a16:creationId xmlns:a16="http://schemas.microsoft.com/office/drawing/2014/main" id="{DF2BBFF8-B185-40AC-B172-9DDD9BB9067A}"/>
              </a:ext>
            </a:extLst>
          </p:cNvPr>
          <p:cNvSpPr/>
          <p:nvPr/>
        </p:nvSpPr>
        <p:spPr>
          <a:xfrm>
            <a:off x="3663634" y="2826710"/>
            <a:ext cx="588046" cy="461665"/>
          </a:xfrm>
          <a:prstGeom prst="rect">
            <a:avLst/>
          </a:prstGeom>
        </p:spPr>
        <p:txBody>
          <a:bodyPr wrap="none">
            <a:spAutoFit/>
          </a:bodyPr>
          <a:lstStyle/>
          <a:p>
            <a:r>
              <a:rPr lang="en-US" altLang="zh-CN" sz="2400" dirty="0">
                <a:latin typeface="+mj-lt"/>
                <a:ea typeface="Cambria Math" panose="02040503050406030204" pitchFamily="18" charset="0"/>
              </a:rPr>
              <a:t>yes</a:t>
            </a:r>
            <a:endParaRPr lang="en-CN" sz="2400" dirty="0">
              <a:latin typeface="+mj-lt"/>
            </a:endParaRPr>
          </a:p>
        </p:txBody>
      </p:sp>
      <p:sp>
        <p:nvSpPr>
          <p:cNvPr id="34" name="Title 1">
            <a:extLst>
              <a:ext uri="{FF2B5EF4-FFF2-40B4-BE49-F238E27FC236}">
                <a16:creationId xmlns:a16="http://schemas.microsoft.com/office/drawing/2014/main" id="{980FFB7C-0369-4DF4-8425-A6DA095A22A2}"/>
              </a:ext>
            </a:extLst>
          </p:cNvPr>
          <p:cNvSpPr txBox="1">
            <a:spLocks/>
          </p:cNvSpPr>
          <p:nvPr/>
        </p:nvSpPr>
        <p:spPr>
          <a:xfrm>
            <a:off x="6739950" y="3938788"/>
            <a:ext cx="1954691" cy="4533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t>刚度</a:t>
            </a:r>
            <a:r>
              <a:rPr lang="en-US" altLang="zh-CN" sz="1800" dirty="0"/>
              <a:t>(stiffness)</a:t>
            </a:r>
            <a:endParaRPr lang="en-CN" sz="1800" dirty="0"/>
          </a:p>
        </p:txBody>
      </p:sp>
      <p:cxnSp>
        <p:nvCxnSpPr>
          <p:cNvPr id="35" name="Straight Connector 31">
            <a:extLst>
              <a:ext uri="{FF2B5EF4-FFF2-40B4-BE49-F238E27FC236}">
                <a16:creationId xmlns:a16="http://schemas.microsoft.com/office/drawing/2014/main" id="{1A1EE509-3089-4874-9468-DB3B9D4A7AA0}"/>
              </a:ext>
            </a:extLst>
          </p:cNvPr>
          <p:cNvCxnSpPr>
            <a:cxnSpLocks/>
          </p:cNvCxnSpPr>
          <p:nvPr/>
        </p:nvCxnSpPr>
        <p:spPr>
          <a:xfrm>
            <a:off x="7150012" y="3656581"/>
            <a:ext cx="25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2">
            <a:extLst>
              <a:ext uri="{FF2B5EF4-FFF2-40B4-BE49-F238E27FC236}">
                <a16:creationId xmlns:a16="http://schemas.microsoft.com/office/drawing/2014/main" id="{BFD9FB62-75CB-48E3-94DD-3C77F9DEA55B}"/>
              </a:ext>
            </a:extLst>
          </p:cNvPr>
          <p:cNvCxnSpPr>
            <a:cxnSpLocks/>
          </p:cNvCxnSpPr>
          <p:nvPr/>
        </p:nvCxnSpPr>
        <p:spPr>
          <a:xfrm>
            <a:off x="7269674" y="3651536"/>
            <a:ext cx="0" cy="35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Left Brace 7">
            <a:extLst>
              <a:ext uri="{FF2B5EF4-FFF2-40B4-BE49-F238E27FC236}">
                <a16:creationId xmlns:a16="http://schemas.microsoft.com/office/drawing/2014/main" id="{878EA8EF-7367-4B40-BFC8-D8C3E8913B5A}"/>
              </a:ext>
            </a:extLst>
          </p:cNvPr>
          <p:cNvSpPr/>
          <p:nvPr/>
        </p:nvSpPr>
        <p:spPr>
          <a:xfrm rot="254506" flipH="1">
            <a:off x="6818500" y="5317817"/>
            <a:ext cx="145742" cy="92056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32766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par>
                                <p:cTn id="25" presetID="9"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28" grpId="0"/>
      <p:bldP spid="34"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5" name="Freeform 25">
            <a:extLst>
              <a:ext uri="{FF2B5EF4-FFF2-40B4-BE49-F238E27FC236}">
                <a16:creationId xmlns:a16="http://schemas.microsoft.com/office/drawing/2014/main" id="{68833142-1315-4E8B-8928-19B4049D4B5E}"/>
              </a:ext>
            </a:extLst>
          </p:cNvPr>
          <p:cNvSpPr/>
          <p:nvPr/>
        </p:nvSpPr>
        <p:spPr>
          <a:xfrm>
            <a:off x="1481558" y="4634745"/>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noFill/>
          <a:ln w="508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Freeform 6">
            <a:extLst>
              <a:ext uri="{FF2B5EF4-FFF2-40B4-BE49-F238E27FC236}">
                <a16:creationId xmlns:a16="http://schemas.microsoft.com/office/drawing/2014/main" id="{01A6C27E-46FC-4691-A5C3-4F7F36A56125}"/>
              </a:ext>
            </a:extLst>
          </p:cNvPr>
          <p:cNvSpPr/>
          <p:nvPr/>
        </p:nvSpPr>
        <p:spPr>
          <a:xfrm>
            <a:off x="1481558" y="5553023"/>
            <a:ext cx="8808335" cy="4074005"/>
          </a:xfrm>
          <a:custGeom>
            <a:avLst/>
            <a:gdLst>
              <a:gd name="connsiteX0" fmla="*/ 11575 w 7176304"/>
              <a:gd name="connsiteY0" fmla="*/ 694481 h 3206187"/>
              <a:gd name="connsiteX1" fmla="*/ 7164730 w 7176304"/>
              <a:gd name="connsiteY1" fmla="*/ 0 h 3206187"/>
              <a:gd name="connsiteX2" fmla="*/ 7176304 w 7176304"/>
              <a:gd name="connsiteY2" fmla="*/ 3206187 h 3206187"/>
              <a:gd name="connsiteX3" fmla="*/ 0 w 7176304"/>
              <a:gd name="connsiteY3" fmla="*/ 3148314 h 3206187"/>
              <a:gd name="connsiteX4" fmla="*/ 11575 w 7176304"/>
              <a:gd name="connsiteY4" fmla="*/ 694481 h 320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4" h="3206187">
                <a:moveTo>
                  <a:pt x="11575" y="694481"/>
                </a:moveTo>
                <a:lnTo>
                  <a:pt x="7164730" y="0"/>
                </a:lnTo>
                <a:lnTo>
                  <a:pt x="7176304" y="3206187"/>
                </a:lnTo>
                <a:lnTo>
                  <a:pt x="0" y="3148314"/>
                </a:lnTo>
                <a:cubicBezTo>
                  <a:pt x="3858" y="2330370"/>
                  <a:pt x="7717" y="1512425"/>
                  <a:pt x="11575" y="69448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Freeform 5">
            <a:extLst>
              <a:ext uri="{FF2B5EF4-FFF2-40B4-BE49-F238E27FC236}">
                <a16:creationId xmlns:a16="http://schemas.microsoft.com/office/drawing/2014/main" id="{97503234-C204-4E05-93FC-FA1E52103E42}"/>
              </a:ext>
            </a:extLst>
          </p:cNvPr>
          <p:cNvSpPr/>
          <p:nvPr/>
        </p:nvSpPr>
        <p:spPr>
          <a:xfrm>
            <a:off x="1481558" y="5234067"/>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solidFill>
            <a:schemeClr val="tx2">
              <a:lumMod val="20000"/>
              <a:lumOff val="80000"/>
            </a:schemeClr>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 name="Straight Arrow Connector 30">
            <a:extLst>
              <a:ext uri="{FF2B5EF4-FFF2-40B4-BE49-F238E27FC236}">
                <a16:creationId xmlns:a16="http://schemas.microsoft.com/office/drawing/2014/main" id="{296CA744-9B8A-4200-860C-B06DA726168E}"/>
              </a:ext>
            </a:extLst>
          </p:cNvPr>
          <p:cNvCxnSpPr>
            <a:cxnSpLocks/>
          </p:cNvCxnSpPr>
          <p:nvPr/>
        </p:nvCxnSpPr>
        <p:spPr>
          <a:xfrm flipH="1">
            <a:off x="6738293" y="3807148"/>
            <a:ext cx="57630" cy="1020424"/>
          </a:xfrm>
          <a:prstGeom prst="straightConnector1">
            <a:avLst/>
          </a:prstGeom>
          <a:ln w="254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91294A36-4B19-40C4-B1A0-91356DDA54C0}"/>
                  </a:ext>
                </a:extLst>
              </p:cNvPr>
              <p:cNvSpPr txBox="1">
                <a:spLocks/>
              </p:cNvSpPr>
              <p:nvPr/>
            </p:nvSpPr>
            <p:spPr>
              <a:xfrm>
                <a:off x="621242" y="1412774"/>
                <a:ext cx="10961000" cy="661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5000"/>
                  </a:lnSpc>
                </a:pPr>
                <a:r>
                  <a:rPr lang="zh-CN" altLang="en-US" sz="1600" dirty="0"/>
                  <a:t>设置一个碰撞缓冲</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𝜀</m:t>
                    </m:r>
                  </m:oMath>
                </a14:m>
                <a:r>
                  <a:rPr lang="zh-CN" altLang="en-US" sz="1600" dirty="0"/>
                  <a:t>能够更好的处理碰撞，在缓冲区便产生反向推力阻止物体继续运动，减少出现物体穿透的情况。但无法完全避免物体之间发生穿透。</a:t>
                </a:r>
                <a:endParaRPr lang="en-CN" sz="1800" dirty="0"/>
              </a:p>
            </p:txBody>
          </p:sp>
        </mc:Choice>
        <mc:Fallback xmlns="">
          <p:sp>
            <p:nvSpPr>
              <p:cNvPr id="13" name="Title 1">
                <a:extLst>
                  <a:ext uri="{FF2B5EF4-FFF2-40B4-BE49-F238E27FC236}">
                    <a16:creationId xmlns:a16="http://schemas.microsoft.com/office/drawing/2014/main" id="{91294A36-4B19-40C4-B1A0-91356DDA54C0}"/>
                  </a:ext>
                </a:extLst>
              </p:cNvPr>
              <p:cNvSpPr txBox="1">
                <a:spLocks noRot="1" noChangeAspect="1" noMove="1" noResize="1" noEditPoints="1" noAdjustHandles="1" noChangeArrowheads="1" noChangeShapeType="1" noTextEdit="1"/>
              </p:cNvSpPr>
              <p:nvPr/>
            </p:nvSpPr>
            <p:spPr>
              <a:xfrm>
                <a:off x="621242" y="1412774"/>
                <a:ext cx="10961000" cy="661027"/>
              </a:xfrm>
              <a:prstGeom prst="rect">
                <a:avLst/>
              </a:prstGeom>
              <a:blipFill>
                <a:blip r:embed="rId3"/>
                <a:stretch>
                  <a:fillRect l="-334"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6">
                <a:extLst>
                  <a:ext uri="{FF2B5EF4-FFF2-40B4-BE49-F238E27FC236}">
                    <a16:creationId xmlns:a16="http://schemas.microsoft.com/office/drawing/2014/main" id="{0A23953B-E9CB-4072-824A-E3A0091EE60F}"/>
                  </a:ext>
                </a:extLst>
              </p:cNvPr>
              <p:cNvSpPr/>
              <p:nvPr/>
            </p:nvSpPr>
            <p:spPr>
              <a:xfrm>
                <a:off x="6283107" y="4877523"/>
                <a:ext cx="415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𝐱</m:t>
                      </m:r>
                    </m:oMath>
                  </m:oMathPara>
                </a14:m>
                <a:endParaRPr lang="en-CN" sz="2400" dirty="0"/>
              </a:p>
            </p:txBody>
          </p:sp>
        </mc:Choice>
        <mc:Fallback xmlns="">
          <p:sp>
            <p:nvSpPr>
              <p:cNvPr id="15" name="Rectangle 16">
                <a:extLst>
                  <a:ext uri="{FF2B5EF4-FFF2-40B4-BE49-F238E27FC236}">
                    <a16:creationId xmlns:a16="http://schemas.microsoft.com/office/drawing/2014/main" id="{0A23953B-E9CB-4072-824A-E3A0091EE60F}"/>
                  </a:ext>
                </a:extLst>
              </p:cNvPr>
              <p:cNvSpPr>
                <a:spLocks noRot="1" noChangeAspect="1" noMove="1" noResize="1" noEditPoints="1" noAdjustHandles="1" noChangeArrowheads="1" noChangeShapeType="1" noTextEdit="1"/>
              </p:cNvSpPr>
              <p:nvPr/>
            </p:nvSpPr>
            <p:spPr>
              <a:xfrm>
                <a:off x="6283107" y="4877523"/>
                <a:ext cx="415498" cy="461665"/>
              </a:xfrm>
              <a:prstGeom prst="rect">
                <a:avLst/>
              </a:prstGeom>
              <a:blipFill>
                <a:blip r:embed="rId4"/>
                <a:stretch>
                  <a:fillRect/>
                </a:stretch>
              </a:blipFill>
            </p:spPr>
            <p:txBody>
              <a:bodyPr/>
              <a:lstStyle/>
              <a:p>
                <a:r>
                  <a:rPr lang="zh-CN" altLang="en-US">
                    <a:noFill/>
                  </a:rPr>
                  <a:t> </a:t>
                </a:r>
              </a:p>
            </p:txBody>
          </p:sp>
        </mc:Fallback>
      </mc:AlternateContent>
      <p:cxnSp>
        <p:nvCxnSpPr>
          <p:cNvPr id="16" name="Straight Arrow Connector 19">
            <a:extLst>
              <a:ext uri="{FF2B5EF4-FFF2-40B4-BE49-F238E27FC236}">
                <a16:creationId xmlns:a16="http://schemas.microsoft.com/office/drawing/2014/main" id="{8F94F76A-6ED6-44BE-897C-EE3F73B14B08}"/>
              </a:ext>
            </a:extLst>
          </p:cNvPr>
          <p:cNvCxnSpPr>
            <a:cxnSpLocks/>
          </p:cNvCxnSpPr>
          <p:nvPr/>
        </p:nvCxnSpPr>
        <p:spPr>
          <a:xfrm flipH="1">
            <a:off x="6729254" y="4377920"/>
            <a:ext cx="41644" cy="59844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24">
                <a:extLst>
                  <a:ext uri="{FF2B5EF4-FFF2-40B4-BE49-F238E27FC236}">
                    <a16:creationId xmlns:a16="http://schemas.microsoft.com/office/drawing/2014/main" id="{30F67700-4FFF-46CD-A80F-53420B608ECA}"/>
                  </a:ext>
                </a:extLst>
              </p:cNvPr>
              <p:cNvSpPr/>
              <p:nvPr/>
            </p:nvSpPr>
            <p:spPr>
              <a:xfrm>
                <a:off x="6994359" y="4675914"/>
                <a:ext cx="140282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ea typeface="Cambria Math" panose="02040503050406030204" pitchFamily="18" charset="0"/>
                      </a:rPr>
                      <m:t>𝜀</m:t>
                    </m:r>
                    <m:r>
                      <a:rPr lang="en-US" altLang="zh-CN" sz="2400" b="1" i="1">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a14:m>
                <a:r>
                  <a:rPr lang="en-US" altLang="zh-CN" sz="2400" dirty="0"/>
                  <a:t> </a:t>
                </a:r>
                <a:endParaRPr lang="en-CN" sz="2400" dirty="0"/>
              </a:p>
            </p:txBody>
          </p:sp>
        </mc:Choice>
        <mc:Fallback xmlns="">
          <p:sp>
            <p:nvSpPr>
              <p:cNvPr id="17" name="Rectangle 24">
                <a:extLst>
                  <a:ext uri="{FF2B5EF4-FFF2-40B4-BE49-F238E27FC236}">
                    <a16:creationId xmlns:a16="http://schemas.microsoft.com/office/drawing/2014/main" id="{30F67700-4FFF-46CD-A80F-53420B608ECA}"/>
                  </a:ext>
                </a:extLst>
              </p:cNvPr>
              <p:cNvSpPr>
                <a:spLocks noRot="1" noChangeAspect="1" noMove="1" noResize="1" noEditPoints="1" noAdjustHandles="1" noChangeArrowheads="1" noChangeShapeType="1" noTextEdit="1"/>
              </p:cNvSpPr>
              <p:nvPr/>
            </p:nvSpPr>
            <p:spPr>
              <a:xfrm>
                <a:off x="6994359" y="4675914"/>
                <a:ext cx="1402820" cy="461665"/>
              </a:xfrm>
              <a:prstGeom prst="rect">
                <a:avLst/>
              </a:prstGeom>
              <a:blipFill>
                <a:blip r:embed="rId5"/>
                <a:stretch>
                  <a:fillRect b="-19737"/>
                </a:stretch>
              </a:blipFill>
            </p:spPr>
            <p:txBody>
              <a:bodyPr/>
              <a:lstStyle/>
              <a:p>
                <a:r>
                  <a:rPr lang="zh-CN" altLang="en-US">
                    <a:noFill/>
                  </a:rPr>
                  <a:t> </a:t>
                </a:r>
              </a:p>
            </p:txBody>
          </p:sp>
        </mc:Fallback>
      </mc:AlternateContent>
      <p:sp>
        <p:nvSpPr>
          <p:cNvPr id="18" name="Oval 15">
            <a:extLst>
              <a:ext uri="{FF2B5EF4-FFF2-40B4-BE49-F238E27FC236}">
                <a16:creationId xmlns:a16="http://schemas.microsoft.com/office/drawing/2014/main" id="{E0BC8B13-5C8E-4C99-89C8-5CD1342DA5DC}"/>
              </a:ext>
            </a:extLst>
          </p:cNvPr>
          <p:cNvSpPr/>
          <p:nvPr/>
        </p:nvSpPr>
        <p:spPr>
          <a:xfrm>
            <a:off x="6626724" y="498724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4E3B3CA6-5568-452B-9E71-BE34D403A80C}"/>
                  </a:ext>
                </a:extLst>
              </p:cNvPr>
              <p:cNvSpPr/>
              <p:nvPr/>
            </p:nvSpPr>
            <p:spPr>
              <a:xfrm>
                <a:off x="6767556" y="3726038"/>
                <a:ext cx="1683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𝐍</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2" name="Rectangle 8">
                <a:extLst>
                  <a:ext uri="{FF2B5EF4-FFF2-40B4-BE49-F238E27FC236}">
                    <a16:creationId xmlns:a16="http://schemas.microsoft.com/office/drawing/2014/main" id="{4E3B3CA6-5568-452B-9E71-BE34D403A80C}"/>
                  </a:ext>
                </a:extLst>
              </p:cNvPr>
              <p:cNvSpPr>
                <a:spLocks noRot="1" noChangeAspect="1" noMove="1" noResize="1" noEditPoints="1" noAdjustHandles="1" noChangeArrowheads="1" noChangeShapeType="1" noTextEdit="1"/>
              </p:cNvSpPr>
              <p:nvPr/>
            </p:nvSpPr>
            <p:spPr>
              <a:xfrm>
                <a:off x="6767556" y="3726038"/>
                <a:ext cx="1683666" cy="461665"/>
              </a:xfrm>
              <a:prstGeom prst="rect">
                <a:avLst/>
              </a:prstGeom>
              <a:blipFill>
                <a:blip r:embed="rId6"/>
                <a:stretch>
                  <a:fillRect b="-19737"/>
                </a:stretch>
              </a:blipFill>
            </p:spPr>
            <p:txBody>
              <a:bodyPr/>
              <a:lstStyle/>
              <a:p>
                <a:r>
                  <a:rPr lang="zh-CN" altLang="en-US">
                    <a:noFill/>
                  </a:rPr>
                  <a:t> </a:t>
                </a:r>
              </a:p>
            </p:txBody>
          </p:sp>
        </mc:Fallback>
      </mc:AlternateContent>
      <p:sp>
        <p:nvSpPr>
          <p:cNvPr id="28" name="Left Brace 27">
            <a:extLst>
              <a:ext uri="{FF2B5EF4-FFF2-40B4-BE49-F238E27FC236}">
                <a16:creationId xmlns:a16="http://schemas.microsoft.com/office/drawing/2014/main" id="{315AD3E3-845D-40D1-B2B5-31EFF6C561D2}"/>
              </a:ext>
            </a:extLst>
          </p:cNvPr>
          <p:cNvSpPr/>
          <p:nvPr/>
        </p:nvSpPr>
        <p:spPr>
          <a:xfrm rot="375984" flipH="1">
            <a:off x="6872353" y="4700234"/>
            <a:ext cx="157650" cy="38540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cxnSp>
        <p:nvCxnSpPr>
          <p:cNvPr id="29" name="Straight Arrow Connector 7">
            <a:extLst>
              <a:ext uri="{FF2B5EF4-FFF2-40B4-BE49-F238E27FC236}">
                <a16:creationId xmlns:a16="http://schemas.microsoft.com/office/drawing/2014/main" id="{C83AD38E-C3AC-42B9-8238-3A5663442922}"/>
              </a:ext>
            </a:extLst>
          </p:cNvPr>
          <p:cNvCxnSpPr>
            <a:cxnSpLocks/>
          </p:cNvCxnSpPr>
          <p:nvPr/>
        </p:nvCxnSpPr>
        <p:spPr>
          <a:xfrm>
            <a:off x="2517409" y="5434787"/>
            <a:ext cx="187706" cy="42889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13">
                <a:extLst>
                  <a:ext uri="{FF2B5EF4-FFF2-40B4-BE49-F238E27FC236}">
                    <a16:creationId xmlns:a16="http://schemas.microsoft.com/office/drawing/2014/main" id="{C1CEF34B-E045-4DB6-A17F-F9717AB79482}"/>
                  </a:ext>
                </a:extLst>
              </p:cNvPr>
              <p:cNvSpPr/>
              <p:nvPr/>
            </p:nvSpPr>
            <p:spPr>
              <a:xfrm>
                <a:off x="2591207" y="5333294"/>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𝜀</m:t>
                      </m:r>
                    </m:oMath>
                  </m:oMathPara>
                </a14:m>
                <a:endParaRPr lang="en-CN" sz="2400" dirty="0"/>
              </a:p>
            </p:txBody>
          </p:sp>
        </mc:Choice>
        <mc:Fallback xmlns="">
          <p:sp>
            <p:nvSpPr>
              <p:cNvPr id="30" name="Rectangle 13">
                <a:extLst>
                  <a:ext uri="{FF2B5EF4-FFF2-40B4-BE49-F238E27FC236}">
                    <a16:creationId xmlns:a16="http://schemas.microsoft.com/office/drawing/2014/main" id="{C1CEF34B-E045-4DB6-A17F-F9717AB79482}"/>
                  </a:ext>
                </a:extLst>
              </p:cNvPr>
              <p:cNvSpPr>
                <a:spLocks noRot="1" noChangeAspect="1" noMove="1" noResize="1" noEditPoints="1" noAdjustHandles="1" noChangeArrowheads="1" noChangeShapeType="1" noTextEdit="1"/>
              </p:cNvSpPr>
              <p:nvPr/>
            </p:nvSpPr>
            <p:spPr>
              <a:xfrm>
                <a:off x="2591207" y="5333294"/>
                <a:ext cx="402803" cy="461665"/>
              </a:xfrm>
              <a:prstGeom prst="rect">
                <a:avLst/>
              </a:prstGeom>
              <a:blipFill>
                <a:blip r:embed="rId7"/>
                <a:stretch>
                  <a:fillRect/>
                </a:stretch>
              </a:blipFill>
            </p:spPr>
            <p:txBody>
              <a:bodyPr/>
              <a:lstStyle/>
              <a:p>
                <a:r>
                  <a:rPr lang="zh-CN" altLang="en-US">
                    <a:noFill/>
                  </a:rPr>
                  <a:t> </a:t>
                </a:r>
              </a:p>
            </p:txBody>
          </p:sp>
        </mc:Fallback>
      </mc:AlternateContent>
      <p:sp>
        <p:nvSpPr>
          <p:cNvPr id="31" name="Rectangle 37">
            <a:extLst>
              <a:ext uri="{FF2B5EF4-FFF2-40B4-BE49-F238E27FC236}">
                <a16:creationId xmlns:a16="http://schemas.microsoft.com/office/drawing/2014/main" id="{E305BEB6-8E2E-485D-9CAA-592CE318D116}"/>
              </a:ext>
            </a:extLst>
          </p:cNvPr>
          <p:cNvSpPr/>
          <p:nvPr/>
        </p:nvSpPr>
        <p:spPr>
          <a:xfrm>
            <a:off x="4343625" y="2392923"/>
            <a:ext cx="5956906" cy="9931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ectangle 23">
            <a:extLst>
              <a:ext uri="{FF2B5EF4-FFF2-40B4-BE49-F238E27FC236}">
                <a16:creationId xmlns:a16="http://schemas.microsoft.com/office/drawing/2014/main" id="{7FF606C8-CA6A-4337-B18A-C5A0ECED6107}"/>
              </a:ext>
            </a:extLst>
          </p:cNvPr>
          <p:cNvSpPr/>
          <p:nvPr/>
        </p:nvSpPr>
        <p:spPr>
          <a:xfrm>
            <a:off x="1474563" y="2574285"/>
            <a:ext cx="2180665" cy="6304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33" name="Rectangle 26">
                <a:extLst>
                  <a:ext uri="{FF2B5EF4-FFF2-40B4-BE49-F238E27FC236}">
                    <a16:creationId xmlns:a16="http://schemas.microsoft.com/office/drawing/2014/main" id="{99ACB041-85FC-460B-A7D5-6E1DBB97E678}"/>
                  </a:ext>
                </a:extLst>
              </p:cNvPr>
              <p:cNvSpPr/>
              <p:nvPr/>
            </p:nvSpPr>
            <p:spPr>
              <a:xfrm>
                <a:off x="1687433" y="2692316"/>
                <a:ext cx="1819922" cy="461665"/>
              </a:xfrm>
              <a:prstGeom prst="rect">
                <a:avLst/>
              </a:prstGeom>
            </p:spPr>
            <p:txBody>
              <a:bodyPr wrap="none">
                <a:spAutoFit/>
              </a:bodyPr>
              <a:lstStyle/>
              <a:p>
                <a:r>
                  <a:rPr lang="en-US" altLang="zh-CN" sz="2400" dirty="0">
                    <a:latin typeface="+mj-lt"/>
                    <a:ea typeface="Cambria Math" panose="02040503050406030204" pitchFamily="18" charset="0"/>
                  </a:rPr>
                  <a:t>if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r>
                      <a:rPr lang="en-US" altLang="zh-CN" sz="2400" b="1"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en-CN" sz="2400" dirty="0">
                    <a:latin typeface="+mj-lt"/>
                  </a:rPr>
                  <a:t>?</a:t>
                </a:r>
              </a:p>
            </p:txBody>
          </p:sp>
        </mc:Choice>
        <mc:Fallback xmlns="">
          <p:sp>
            <p:nvSpPr>
              <p:cNvPr id="33" name="Rectangle 26">
                <a:extLst>
                  <a:ext uri="{FF2B5EF4-FFF2-40B4-BE49-F238E27FC236}">
                    <a16:creationId xmlns:a16="http://schemas.microsoft.com/office/drawing/2014/main" id="{99ACB041-85FC-460B-A7D5-6E1DBB97E678}"/>
                  </a:ext>
                </a:extLst>
              </p:cNvPr>
              <p:cNvSpPr>
                <a:spLocks noRot="1" noChangeAspect="1" noMove="1" noResize="1" noEditPoints="1" noAdjustHandles="1" noChangeArrowheads="1" noChangeShapeType="1" noTextEdit="1"/>
              </p:cNvSpPr>
              <p:nvPr/>
            </p:nvSpPr>
            <p:spPr>
              <a:xfrm>
                <a:off x="1687433" y="2692316"/>
                <a:ext cx="1819922" cy="461665"/>
              </a:xfrm>
              <a:prstGeom prst="rect">
                <a:avLst/>
              </a:prstGeom>
              <a:blipFill>
                <a:blip r:embed="rId8"/>
                <a:stretch>
                  <a:fillRect l="-5369" t="-10667" r="-4362"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Rectangle 28">
                <a:extLst>
                  <a:ext uri="{FF2B5EF4-FFF2-40B4-BE49-F238E27FC236}">
                    <a16:creationId xmlns:a16="http://schemas.microsoft.com/office/drawing/2014/main" id="{85495458-C19C-4601-95BC-290F4C3A32E3}"/>
                  </a:ext>
                </a:extLst>
              </p:cNvPr>
              <p:cNvSpPr/>
              <p:nvPr/>
            </p:nvSpPr>
            <p:spPr>
              <a:xfrm>
                <a:off x="5239528" y="2490297"/>
                <a:ext cx="4350871" cy="878510"/>
              </a:xfrm>
              <a:prstGeom prst="rect">
                <a:avLst/>
              </a:prstGeom>
            </p:spPr>
            <p:txBody>
              <a:bodyPr wrap="none">
                <a:spAutoFit/>
              </a:bodyPr>
              <a:lstStyle/>
              <a:p>
                <a:r>
                  <a:rPr lang="zh-CN" altLang="en-US" sz="2400" dirty="0">
                    <a:latin typeface="+mj-lt"/>
                    <a:ea typeface="Cambria Math" panose="02040503050406030204" pitchFamily="18" charset="0"/>
                  </a:rPr>
                  <a:t>计算碰撞力作用于下一次更新</a:t>
                </a:r>
                <a:r>
                  <a:rPr lang="en-US" altLang="zh-CN" sz="2400" dirty="0">
                    <a:latin typeface="+mj-lt"/>
                    <a:ea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𝐟</m:t>
                      </m:r>
                      <m:r>
                        <a:rPr lang="en-US" altLang="zh-CN" sz="2400" b="1"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𝑘</m:t>
                      </m:r>
                      <m:d>
                        <m:dPr>
                          <m:ctrlPr>
                            <a:rPr lang="en-US" altLang="zh-CN" sz="2400" b="1"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𝜀</m:t>
                          </m:r>
                          <m:r>
                            <a:rPr lang="en-US" altLang="zh-CN" sz="2400" b="1" i="1">
                              <a:latin typeface="Cambria Math" panose="02040503050406030204" pitchFamily="18" charset="0"/>
                              <a:ea typeface="Cambria Math" panose="02040503050406030204" pitchFamily="18" charset="0"/>
                            </a:rPr>
                            <m:t>−</m:t>
                          </m:r>
                          <m:r>
                            <m:rPr>
                              <m:nor/>
                            </m:rPr>
                            <a:rPr lang="en-US" altLang="zh-CN" sz="2400" dirty="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e>
                      </m:d>
                      <m:r>
                        <a:rPr lang="en-US" altLang="zh-CN" sz="2400" b="1">
                          <a:latin typeface="Cambria Math" panose="02040503050406030204" pitchFamily="18" charset="0"/>
                          <a:ea typeface="Cambria Math" panose="02040503050406030204" pitchFamily="18" charset="0"/>
                        </a:rPr>
                        <m:t>𝐍</m:t>
                      </m:r>
                    </m:oMath>
                  </m:oMathPara>
                </a14:m>
                <a:endParaRPr lang="en-CN" altLang="zh-CN" sz="2400" dirty="0"/>
              </a:p>
            </p:txBody>
          </p:sp>
        </mc:Choice>
        <mc:Fallback xmlns="">
          <p:sp>
            <p:nvSpPr>
              <p:cNvPr id="34" name="Rectangle 28">
                <a:extLst>
                  <a:ext uri="{FF2B5EF4-FFF2-40B4-BE49-F238E27FC236}">
                    <a16:creationId xmlns:a16="http://schemas.microsoft.com/office/drawing/2014/main" id="{85495458-C19C-4601-95BC-290F4C3A32E3}"/>
                  </a:ext>
                </a:extLst>
              </p:cNvPr>
              <p:cNvSpPr>
                <a:spLocks noRot="1" noChangeAspect="1" noMove="1" noResize="1" noEditPoints="1" noAdjustHandles="1" noChangeArrowheads="1" noChangeShapeType="1" noTextEdit="1"/>
              </p:cNvSpPr>
              <p:nvPr/>
            </p:nvSpPr>
            <p:spPr>
              <a:xfrm>
                <a:off x="5239528" y="2490297"/>
                <a:ext cx="4350871" cy="878510"/>
              </a:xfrm>
              <a:prstGeom prst="rect">
                <a:avLst/>
              </a:prstGeom>
              <a:blipFill>
                <a:blip r:embed="rId9"/>
                <a:stretch>
                  <a:fillRect l="-2244" t="-7639" r="-1262"/>
                </a:stretch>
              </a:blipFill>
            </p:spPr>
            <p:txBody>
              <a:bodyPr/>
              <a:lstStyle/>
              <a:p>
                <a:r>
                  <a:rPr lang="zh-CN" altLang="en-US">
                    <a:noFill/>
                  </a:rPr>
                  <a:t> </a:t>
                </a:r>
              </a:p>
            </p:txBody>
          </p:sp>
        </mc:Fallback>
      </mc:AlternateContent>
      <p:sp>
        <p:nvSpPr>
          <p:cNvPr id="35" name="Rectangle 45">
            <a:extLst>
              <a:ext uri="{FF2B5EF4-FFF2-40B4-BE49-F238E27FC236}">
                <a16:creationId xmlns:a16="http://schemas.microsoft.com/office/drawing/2014/main" id="{E7518FEA-CF02-4C4E-8711-AF5923C113BB}"/>
              </a:ext>
            </a:extLst>
          </p:cNvPr>
          <p:cNvSpPr/>
          <p:nvPr/>
        </p:nvSpPr>
        <p:spPr>
          <a:xfrm>
            <a:off x="2063290" y="3486079"/>
            <a:ext cx="1076311" cy="461665"/>
          </a:xfrm>
          <a:prstGeom prst="rect">
            <a:avLst/>
          </a:prstGeom>
        </p:spPr>
        <p:txBody>
          <a:bodyPr wrap="square">
            <a:spAutoFit/>
          </a:bodyPr>
          <a:lstStyle/>
          <a:p>
            <a:r>
              <a:rPr lang="en-US" altLang="zh-CN" sz="2400" dirty="0">
                <a:latin typeface="+mj-lt"/>
                <a:ea typeface="Cambria Math" panose="02040503050406030204" pitchFamily="18" charset="0"/>
              </a:rPr>
              <a:t>Done</a:t>
            </a:r>
            <a:endParaRPr lang="en-CN" sz="2400" dirty="0">
              <a:latin typeface="+mj-lt"/>
            </a:endParaRPr>
          </a:p>
        </p:txBody>
      </p:sp>
      <p:sp>
        <p:nvSpPr>
          <p:cNvPr id="36" name="Rectangle 46">
            <a:extLst>
              <a:ext uri="{FF2B5EF4-FFF2-40B4-BE49-F238E27FC236}">
                <a16:creationId xmlns:a16="http://schemas.microsoft.com/office/drawing/2014/main" id="{85CCA5DA-1C58-4A97-B95C-9F11B0E319FF}"/>
              </a:ext>
            </a:extLst>
          </p:cNvPr>
          <p:cNvSpPr/>
          <p:nvPr/>
        </p:nvSpPr>
        <p:spPr>
          <a:xfrm>
            <a:off x="2024462" y="3099561"/>
            <a:ext cx="505267" cy="461665"/>
          </a:xfrm>
          <a:prstGeom prst="rect">
            <a:avLst/>
          </a:prstGeom>
        </p:spPr>
        <p:txBody>
          <a:bodyPr wrap="none">
            <a:spAutoFit/>
          </a:bodyPr>
          <a:lstStyle/>
          <a:p>
            <a:r>
              <a:rPr lang="en-US" altLang="zh-CN" sz="2400" dirty="0">
                <a:latin typeface="+mj-lt"/>
                <a:ea typeface="Cambria Math" panose="02040503050406030204" pitchFamily="18" charset="0"/>
              </a:rPr>
              <a:t>no</a:t>
            </a:r>
            <a:endParaRPr lang="en-CN" sz="2400" dirty="0">
              <a:latin typeface="+mj-lt"/>
            </a:endParaRPr>
          </a:p>
        </p:txBody>
      </p:sp>
      <p:cxnSp>
        <p:nvCxnSpPr>
          <p:cNvPr id="37" name="Straight Arrow Connector 47">
            <a:extLst>
              <a:ext uri="{FF2B5EF4-FFF2-40B4-BE49-F238E27FC236}">
                <a16:creationId xmlns:a16="http://schemas.microsoft.com/office/drawing/2014/main" id="{26AA87FF-B61A-4499-A89F-430A1EFACA25}"/>
              </a:ext>
            </a:extLst>
          </p:cNvPr>
          <p:cNvCxnSpPr>
            <a:cxnSpLocks/>
          </p:cNvCxnSpPr>
          <p:nvPr/>
        </p:nvCxnSpPr>
        <p:spPr>
          <a:xfrm>
            <a:off x="2587405" y="3224579"/>
            <a:ext cx="0" cy="284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48">
            <a:extLst>
              <a:ext uri="{FF2B5EF4-FFF2-40B4-BE49-F238E27FC236}">
                <a16:creationId xmlns:a16="http://schemas.microsoft.com/office/drawing/2014/main" id="{5C265C75-FF6E-47E6-8FE6-43ABFE7BFC59}"/>
              </a:ext>
            </a:extLst>
          </p:cNvPr>
          <p:cNvCxnSpPr>
            <a:cxnSpLocks/>
            <a:stCxn id="32" idx="3"/>
            <a:endCxn id="31" idx="1"/>
          </p:cNvCxnSpPr>
          <p:nvPr/>
        </p:nvCxnSpPr>
        <p:spPr>
          <a:xfrm>
            <a:off x="3655228" y="2889510"/>
            <a:ext cx="6883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49">
            <a:extLst>
              <a:ext uri="{FF2B5EF4-FFF2-40B4-BE49-F238E27FC236}">
                <a16:creationId xmlns:a16="http://schemas.microsoft.com/office/drawing/2014/main" id="{2CF3BE53-2C4B-4078-B185-31C3D26AB83E}"/>
              </a:ext>
            </a:extLst>
          </p:cNvPr>
          <p:cNvSpPr/>
          <p:nvPr/>
        </p:nvSpPr>
        <p:spPr>
          <a:xfrm>
            <a:off x="3674278" y="2440907"/>
            <a:ext cx="588046" cy="461665"/>
          </a:xfrm>
          <a:prstGeom prst="rect">
            <a:avLst/>
          </a:prstGeom>
        </p:spPr>
        <p:txBody>
          <a:bodyPr wrap="none">
            <a:spAutoFit/>
          </a:bodyPr>
          <a:lstStyle/>
          <a:p>
            <a:r>
              <a:rPr lang="en-US" altLang="zh-CN" sz="2400" dirty="0">
                <a:latin typeface="+mj-lt"/>
                <a:ea typeface="Cambria Math" panose="02040503050406030204" pitchFamily="18" charset="0"/>
              </a:rPr>
              <a:t>yes</a:t>
            </a:r>
            <a:endParaRPr lang="en-CN" sz="2400" dirty="0">
              <a:latin typeface="+mj-lt"/>
            </a:endParaRPr>
          </a:p>
        </p:txBody>
      </p:sp>
    </p:spTree>
    <p:extLst>
      <p:ext uri="{BB962C8B-B14F-4D97-AF65-F5344CB8AC3E}">
        <p14:creationId xmlns:p14="http://schemas.microsoft.com/office/powerpoint/2010/main" val="25683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8"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ac0fee130352c26806ddebbfd2c911ee1dd1da"/>
</p:tagLst>
</file>

<file path=ppt/theme/theme1.xml><?xml version="1.0" encoding="utf-8"?>
<a:theme xmlns:a="http://schemas.openxmlformats.org/drawingml/2006/main" name="00">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自定义 2">
      <a:majorFont>
        <a:latin typeface="微软雅黑"/>
        <a:ea typeface="微软雅黑"/>
        <a:cs typeface=""/>
      </a:majorFont>
      <a:minorFont>
        <a:latin typeface="微软雅黑"/>
        <a:ea typeface="微软雅黑"/>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algn="ctr">
          <a:defRPr sz="1800" dirty="0" err="1" smtClean="0"/>
        </a:defPPr>
      </a:lstStyle>
    </a:spDef>
    <a:lnDef>
      <a:spPr bwMode="auto">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solidFill>
          <a:schemeClr val="accent3"/>
        </a:solidFill>
        <a:ln>
          <a:noFill/>
        </a:ln>
      </a:spPr>
      <a:bodyPr wrap="square" lIns="180000" tIns="90000" rIns="180000" bIns="90000" rtlCol="0">
        <a:spAutoFit/>
      </a:bodyPr>
      <a:lstStyle>
        <a:defPPr>
          <a:defRPr sz="1800" dirty="0" err="1" smtClean="0"/>
        </a:defPPr>
      </a:lstStyle>
    </a:txDef>
  </a:objectDefaults>
  <a:extraClrSchemeLst/>
  <a:extLst>
    <a:ext uri="{05A4C25C-085E-4340-85A3-A5531E510DB2}">
      <thm15:themeFamily xmlns:thm15="http://schemas.microsoft.com/office/thememl/2012/main" name="INOVANCE 2019 PPT.pptx" id="{02ACDD9A-6DA0-4F5E-BBB3-159F38B85AEA}" vid="{082D53E9-39A1-41ED-A1AB-ADDE5848E2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7ppt">
      <a:majorFont>
        <a:latin typeface="微软雅黑"/>
        <a:ea typeface="微软雅黑"/>
        <a:cs typeface=""/>
      </a:majorFont>
      <a:minorFont>
        <a:latin typeface="Helvetic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67843"/>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Larissa">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Phönix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Phönix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9163</TotalTime>
  <Words>2305</Words>
  <Application>Microsoft Office PowerPoint</Application>
  <PresentationFormat>自定义</PresentationFormat>
  <Paragraphs>257</Paragraphs>
  <Slides>18</Slides>
  <Notes>17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Microsoft YaHei</vt:lpstr>
      <vt:lpstr>Microsoft YaHei</vt:lpstr>
      <vt:lpstr>Arial</vt:lpstr>
      <vt:lpstr>Calibri</vt:lpstr>
      <vt:lpstr>Cambria Math</vt:lpstr>
      <vt:lpstr>Helvetica</vt:lpstr>
      <vt:lpstr>Lato</vt:lpstr>
      <vt:lpstr>Open Sans</vt:lpstr>
      <vt:lpstr>Segoe UI Light</vt:lpstr>
      <vt:lpstr>Wingdings</vt:lpstr>
      <vt:lpstr>00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xiaozhongxiang（肖忠祥）</dc:creator>
  <cp:lastModifiedBy>xiao zhongxiang</cp:lastModifiedBy>
  <cp:revision>283</cp:revision>
  <dcterms:created xsi:type="dcterms:W3CDTF">2019-04-30T01:17:27Z</dcterms:created>
  <dcterms:modified xsi:type="dcterms:W3CDTF">2022-11-07T15:08:13Z</dcterms:modified>
</cp:coreProperties>
</file>