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0" r:id="rId1"/>
    <p:sldMasterId id="2147483715" r:id="rId2"/>
  </p:sldMasterIdLst>
  <p:notesMasterIdLst>
    <p:notesMasterId r:id="rId33"/>
  </p:notesMasterIdLst>
  <p:handoutMasterIdLst>
    <p:handoutMasterId r:id="rId34"/>
  </p:handoutMasterIdLst>
  <p:sldIdLst>
    <p:sldId id="441" r:id="rId3"/>
    <p:sldId id="442" r:id="rId4"/>
    <p:sldId id="443" r:id="rId5"/>
    <p:sldId id="444" r:id="rId6"/>
    <p:sldId id="446" r:id="rId7"/>
    <p:sldId id="445" r:id="rId8"/>
    <p:sldId id="434" r:id="rId9"/>
    <p:sldId id="447" r:id="rId10"/>
    <p:sldId id="436" r:id="rId11"/>
    <p:sldId id="437" r:id="rId12"/>
    <p:sldId id="439" r:id="rId13"/>
    <p:sldId id="448" r:id="rId14"/>
    <p:sldId id="438" r:id="rId15"/>
    <p:sldId id="449" r:id="rId16"/>
    <p:sldId id="450" r:id="rId17"/>
    <p:sldId id="451" r:id="rId18"/>
    <p:sldId id="452" r:id="rId19"/>
    <p:sldId id="453" r:id="rId20"/>
    <p:sldId id="495" r:id="rId21"/>
    <p:sldId id="494" r:id="rId22"/>
    <p:sldId id="489" r:id="rId23"/>
    <p:sldId id="490" r:id="rId24"/>
    <p:sldId id="491" r:id="rId25"/>
    <p:sldId id="492" r:id="rId26"/>
    <p:sldId id="493" r:id="rId27"/>
    <p:sldId id="413" r:id="rId28"/>
    <p:sldId id="496" r:id="rId29"/>
    <p:sldId id="497" r:id="rId30"/>
    <p:sldId id="499" r:id="rId31"/>
    <p:sldId id="498" r:id="rId32"/>
  </p:sldIdLst>
  <p:sldSz cx="12190413" cy="6859588"/>
  <p:notesSz cx="6858000" cy="9144000"/>
  <p:custDataLst>
    <p:tags r:id="rId35"/>
  </p:custDataLst>
  <p:defaultTextStyle>
    <a:defPPr>
      <a:defRPr lang="de-DE"/>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3" orient="horz" pos="278" userDrawn="1">
          <p15:clr>
            <a:srgbClr val="A4A3A4"/>
          </p15:clr>
        </p15:guide>
        <p15:guide id="5" orient="horz" pos="4202" userDrawn="1">
          <p15:clr>
            <a:srgbClr val="A4A3A4"/>
          </p15:clr>
        </p15:guide>
        <p15:guide id="10" orient="horz" pos="2387" userDrawn="1">
          <p15:clr>
            <a:srgbClr val="A4A3A4"/>
          </p15:clr>
        </p15:guide>
        <p15:guide id="11" orient="horz" pos="3975" userDrawn="1">
          <p15:clr>
            <a:srgbClr val="A4A3A4"/>
          </p15:clr>
        </p15:guide>
        <p15:guide id="12" pos="2116" userDrawn="1">
          <p15:clr>
            <a:srgbClr val="A4A3A4"/>
          </p15:clr>
        </p15:guide>
        <p15:guide id="13" pos="7241" userDrawn="1">
          <p15:clr>
            <a:srgbClr val="A4A3A4"/>
          </p15:clr>
        </p15:guide>
        <p15:guide id="14" pos="3840" userDrawn="1">
          <p15:clr>
            <a:srgbClr val="A4A3A4"/>
          </p15:clr>
        </p15:guide>
        <p15:guide id="15" orient="horz" pos="800" userDrawn="1">
          <p15:clr>
            <a:srgbClr val="A4A3A4"/>
          </p15:clr>
        </p15:guide>
        <p15:guide id="16" orient="horz" pos="37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miao（曹藐）" initials="c" lastIdx="1" clrIdx="0">
    <p:extLst>
      <p:ext uri="{19B8F6BF-5375-455C-9EA6-DF929625EA0E}">
        <p15:presenceInfo xmlns:p15="http://schemas.microsoft.com/office/powerpoint/2012/main" userId="caomiao（曹藐）"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C828"/>
    <a:srgbClr val="008CCF"/>
    <a:srgbClr val="85C02F"/>
    <a:srgbClr val="0099A1"/>
    <a:srgbClr val="007379"/>
    <a:srgbClr val="004D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8" autoAdjust="0"/>
    <p:restoredTop sz="95519" autoAdjust="0"/>
  </p:normalViewPr>
  <p:slideViewPr>
    <p:cSldViewPr snapToGrid="0" snapToObjects="1" showGuides="1">
      <p:cViewPr varScale="1">
        <p:scale>
          <a:sx n="87" d="100"/>
          <a:sy n="87" d="100"/>
        </p:scale>
        <p:origin x="490" y="72"/>
      </p:cViewPr>
      <p:guideLst>
        <p:guide pos="438"/>
        <p:guide orient="horz" pos="278"/>
        <p:guide orient="horz" pos="4202"/>
        <p:guide orient="horz" pos="2387"/>
        <p:guide orient="horz" pos="3975"/>
        <p:guide pos="2116"/>
        <p:guide pos="7241"/>
        <p:guide pos="3840"/>
        <p:guide orient="horz" pos="800"/>
        <p:guide orient="horz" pos="3793"/>
      </p:guideLst>
    </p:cSldViewPr>
  </p:slideViewPr>
  <p:notesTextViewPr>
    <p:cViewPr>
      <p:scale>
        <a:sx n="1" d="1"/>
        <a:sy n="1" d="1"/>
      </p:scale>
      <p:origin x="0" y="0"/>
    </p:cViewPr>
  </p:notesTextViewPr>
  <p:sorterViewPr>
    <p:cViewPr>
      <p:scale>
        <a:sx n="200" d="100"/>
        <a:sy n="200" d="100"/>
      </p:scale>
      <p:origin x="0" y="2244"/>
    </p:cViewPr>
  </p:sorterViewPr>
  <p:notesViewPr>
    <p:cSldViewPr snapToGrid="0" snapToObjects="1" showGuides="1">
      <p:cViewPr varScale="1">
        <p:scale>
          <a:sx n="56" d="100"/>
          <a:sy n="56" d="100"/>
        </p:scale>
        <p:origin x="28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微软雅黑" panose="020B0503020204020204" pitchFamily="34" charset="-122"/>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105EE6-0555-4BD3-8EFF-7860A0E7DA14}" type="datetimeFigureOut">
              <a:rPr lang="de-DE" smtClean="0">
                <a:latin typeface="微软雅黑" panose="020B0503020204020204" pitchFamily="34" charset="-122"/>
              </a:rPr>
              <a:t>27.11.2022</a:t>
            </a:fld>
            <a:endParaRPr lang="de-DE" dirty="0">
              <a:latin typeface="微软雅黑" panose="020B0503020204020204" pitchFamily="34" charset="-122"/>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latin typeface="微软雅黑" panose="020B0503020204020204" pitchFamily="34" charset="-122"/>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E346A-0122-46E4-AECE-C481893FBCB9}" type="slidenum">
              <a:rPr lang="de-DE" smtClean="0">
                <a:latin typeface="微软雅黑" panose="020B0503020204020204" pitchFamily="34" charset="-122"/>
              </a:rPr>
              <a:t>‹#›</a:t>
            </a:fld>
            <a:endParaRPr lang="de-DE" dirty="0">
              <a:latin typeface="微软雅黑" panose="020B0503020204020204" pitchFamily="34" charset="-122"/>
            </a:endParaRPr>
          </a:p>
        </p:txBody>
      </p:sp>
    </p:spTree>
    <p:extLst>
      <p:ext uri="{BB962C8B-B14F-4D97-AF65-F5344CB8AC3E}">
        <p14:creationId xmlns:p14="http://schemas.microsoft.com/office/powerpoint/2010/main" val="659120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微软雅黑" panose="020B0503020204020204" pitchFamily="34" charset="-122"/>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微软雅黑" panose="020B0503020204020204" pitchFamily="34" charset="-122"/>
              </a:defRPr>
            </a:lvl1pPr>
          </a:lstStyle>
          <a:p>
            <a:fld id="{B8DD35AF-E6AE-4141-BF45-E7C4E548BFFD}" type="datetimeFigureOut">
              <a:rPr lang="de-DE" smtClean="0"/>
              <a:pPr/>
              <a:t>27.11.2022</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微软雅黑" panose="020B0503020204020204" pitchFamily="34" charset="-122"/>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微软雅黑" panose="020B0503020204020204" pitchFamily="34" charset="-122"/>
              </a:defRPr>
            </a:lvl1pPr>
          </a:lstStyle>
          <a:p>
            <a:fld id="{DB170224-FE03-429C-83B7-DC36E71A8559}" type="slidenum">
              <a:rPr lang="de-DE" smtClean="0"/>
              <a:pPr/>
              <a:t>‹#›</a:t>
            </a:fld>
            <a:endParaRPr lang="de-DE" dirty="0"/>
          </a:p>
        </p:txBody>
      </p:sp>
    </p:spTree>
    <p:extLst>
      <p:ext uri="{BB962C8B-B14F-4D97-AF65-F5344CB8AC3E}">
        <p14:creationId xmlns:p14="http://schemas.microsoft.com/office/powerpoint/2010/main" val="2262820659"/>
      </p:ext>
    </p:extLst>
  </p:cSld>
  <p:clrMap bg1="lt1" tx1="dk1" bg2="lt2" tx2="dk2" accent1="accent1" accent2="accent2" accent3="accent3" accent4="accent4" accent5="accent5" accent6="accent6" hlink="hlink" folHlink="folHlink"/>
  <p:notesStyle>
    <a:lvl1pPr marL="204094"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1pPr>
    <a:lvl2pPr marL="748345"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2pPr>
    <a:lvl3pPr marL="1292596"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3pPr>
    <a:lvl4pPr marL="1836847"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4pPr>
    <a:lvl5pPr marL="2381098"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0317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019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8418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32226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
                <a:schemeClr val="accent2"/>
              </a:buClr>
              <a:buSzTx/>
              <a:buFont typeface="Wingdings" panose="05000000000000000000" pitchFamily="2" charset="2"/>
              <a:buNone/>
              <a:tabLst/>
              <a:defRPr/>
            </a:pPr>
            <a:r>
              <a:rPr lang="zh-CN" altLang="en-US" sz="1400" dirty="0"/>
              <a:t>在另一个物体外部而 在另一个物体内部； 都在另一个物体内部；</a:t>
            </a:r>
          </a:p>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345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2962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8203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
                <a:schemeClr val="accent2"/>
              </a:buClr>
              <a:buSzTx/>
              <a:buFont typeface="Wingdings" panose="05000000000000000000" pitchFamily="2" charset="2"/>
              <a:buNone/>
              <a:tabLst/>
              <a:defRPr/>
            </a:pPr>
            <a:r>
              <a:rPr lang="zh-CN" altLang="en-US" sz="1400" dirty="0"/>
              <a:t>在另一个物体外部而 在另一个物体内部； 都在另一个物体内部；</a:t>
            </a:r>
          </a:p>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4056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
                <a:schemeClr val="accent2"/>
              </a:buClr>
              <a:buSzTx/>
              <a:buFont typeface="Wingdings" panose="05000000000000000000" pitchFamily="2" charset="2"/>
              <a:buNone/>
              <a:tabLst/>
              <a:defRPr/>
            </a:pPr>
            <a:r>
              <a:rPr lang="zh-CN" altLang="en-US" sz="1400" dirty="0"/>
              <a:t>在另一个物体外部而 在另一个物体内部； 都在另一个物体内部；</a:t>
            </a:r>
          </a:p>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2081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75653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0517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00003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23685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8669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7222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04554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58139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93512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25899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34427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2465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2689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1977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31182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7405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28143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5606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67109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7107"/>
          </a:xfrm>
          <a:prstGeom prst="rect">
            <a:avLst/>
          </a:prstGeom>
        </p:spPr>
      </p:pic>
      <p:sp>
        <p:nvSpPr>
          <p:cNvPr id="9" name="TextBox 6"/>
          <p:cNvSpPr txBox="1"/>
          <p:nvPr userDrawn="1"/>
        </p:nvSpPr>
        <p:spPr>
          <a:xfrm>
            <a:off x="484981" y="337803"/>
            <a:ext cx="2602261" cy="192332"/>
          </a:xfrm>
          <a:prstGeom prst="rect">
            <a:avLst/>
          </a:prstGeom>
          <a:noFill/>
        </p:spPr>
        <p:txBody>
          <a:bodyPr wrap="none" lIns="68553" tIns="34276" rIns="68553" bIns="34276">
            <a:spAutoFit/>
          </a:bodyPr>
          <a:lstStyle/>
          <a:p>
            <a:pPr algn="l">
              <a:defRPr/>
            </a:pP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工业自动化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工业机器人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新能源汽车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轨道交通</a:t>
            </a:r>
          </a:p>
        </p:txBody>
      </p:sp>
      <p:pic>
        <p:nvPicPr>
          <p:cNvPr id="6" name="图片 5"/>
          <p:cNvPicPr>
            <a:picLocks noChangeAspect="1"/>
          </p:cNvPicPr>
          <p:nvPr userDrawn="1"/>
        </p:nvPicPr>
        <p:blipFill>
          <a:blip r:embed="rId3"/>
          <a:stretch>
            <a:fillRect/>
          </a:stretch>
        </p:blipFill>
        <p:spPr>
          <a:xfrm>
            <a:off x="10137863" y="253722"/>
            <a:ext cx="1501959" cy="237151"/>
          </a:xfrm>
          <a:prstGeom prst="rect">
            <a:avLst/>
          </a:prstGeom>
        </p:spPr>
      </p:pic>
    </p:spTree>
    <p:extLst>
      <p:ext uri="{BB962C8B-B14F-4D97-AF65-F5344CB8AC3E}">
        <p14:creationId xmlns:p14="http://schemas.microsoft.com/office/powerpoint/2010/main" val="224054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6 2图文结合">
    <p:spTree>
      <p:nvGrpSpPr>
        <p:cNvPr id="1" name=""/>
        <p:cNvGrpSpPr/>
        <p:nvPr/>
      </p:nvGrpSpPr>
      <p:grpSpPr>
        <a:xfrm>
          <a:off x="0" y="0"/>
          <a:ext cx="0" cy="0"/>
          <a:chOff x="0" y="0"/>
          <a:chExt cx="0" cy="0"/>
        </a:xfrm>
      </p:grpSpPr>
      <p:sp>
        <p:nvSpPr>
          <p:cNvPr id="11" name="Bildplatzhalter 2"/>
          <p:cNvSpPr>
            <a:spLocks noGrp="1"/>
          </p:cNvSpPr>
          <p:nvPr>
            <p:ph type="pic" sz="quarter" idx="15" hasCustomPrompt="1"/>
          </p:nvPr>
        </p:nvSpPr>
        <p:spPr bwMode="gray">
          <a:xfrm>
            <a:off x="550800" y="4006466"/>
            <a:ext cx="3600000" cy="1799327"/>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1811032"/>
            <a:ext cx="3600000" cy="1799768"/>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4" name="内容占位符 9"/>
          <p:cNvSpPr>
            <a:spLocks noGrp="1"/>
          </p:cNvSpPr>
          <p:nvPr>
            <p:ph sz="quarter" idx="13"/>
          </p:nvPr>
        </p:nvSpPr>
        <p:spPr>
          <a:xfrm>
            <a:off x="4295774" y="1809750"/>
            <a:ext cx="7341499" cy="18010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p:txBody>
      </p:sp>
      <p:sp>
        <p:nvSpPr>
          <p:cNvPr id="15" name="内容占位符 9"/>
          <p:cNvSpPr>
            <a:spLocks noGrp="1"/>
          </p:cNvSpPr>
          <p:nvPr>
            <p:ph sz="quarter" idx="16"/>
          </p:nvPr>
        </p:nvSpPr>
        <p:spPr>
          <a:xfrm>
            <a:off x="4295774" y="4004438"/>
            <a:ext cx="7341499" cy="18010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p:txBody>
      </p:sp>
      <p:sp>
        <p:nvSpPr>
          <p:cNvPr id="17"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8" name="矩形 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996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15" userDrawn="1">
          <p15:clr>
            <a:srgbClr val="FBAE40"/>
          </p15:clr>
        </p15:guide>
        <p15:guide id="2" pos="270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7 视频">
    <p:spTree>
      <p:nvGrpSpPr>
        <p:cNvPr id="1" name=""/>
        <p:cNvGrpSpPr/>
        <p:nvPr/>
      </p:nvGrpSpPr>
      <p:grpSpPr>
        <a:xfrm>
          <a:off x="0" y="0"/>
          <a:ext cx="0" cy="0"/>
          <a:chOff x="0" y="0"/>
          <a:chExt cx="0" cy="0"/>
        </a:xfrm>
      </p:grpSpPr>
      <p:sp>
        <p:nvSpPr>
          <p:cNvPr id="6" name="Medienplatzhalter"/>
          <p:cNvSpPr>
            <a:spLocks noGrp="1"/>
          </p:cNvSpPr>
          <p:nvPr>
            <p:ph type="media" sz="quarter" idx="10" hasCustomPrompt="1"/>
          </p:nvPr>
        </p:nvSpPr>
        <p:spPr bwMode="gray">
          <a:xfrm>
            <a:off x="0" y="0"/>
            <a:ext cx="12190413" cy="6859588"/>
          </a:xfrm>
          <a:prstGeom prst="rect">
            <a:avLst/>
          </a:prstGeom>
        </p:spPr>
        <p:txBody>
          <a:bodyPr lIns="540000" tIns="540000" rIns="540000" bIns="540000" anchor="ctr" anchorCtr="1"/>
          <a:lstStyle>
            <a:lvl1pPr marL="18000" indent="0">
              <a:buNone/>
              <a:defRPr/>
            </a:lvl1pPr>
          </a:lstStyle>
          <a:p>
            <a:r>
              <a:rPr lang="zh-CN" altLang="en-US" noProof="0" dirty="0"/>
              <a:t>插入视频</a:t>
            </a:r>
            <a:endParaRPr lang="en-US" noProof="0" dirty="0"/>
          </a:p>
        </p:txBody>
      </p:sp>
    </p:spTree>
    <p:extLst>
      <p:ext uri="{BB962C8B-B14F-4D97-AF65-F5344CB8AC3E}">
        <p14:creationId xmlns:p14="http://schemas.microsoft.com/office/powerpoint/2010/main" val="263225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8 上下图文">
    <p:spTree>
      <p:nvGrpSpPr>
        <p:cNvPr id="1" name=""/>
        <p:cNvGrpSpPr/>
        <p:nvPr/>
      </p:nvGrpSpPr>
      <p:grpSpPr>
        <a:xfrm>
          <a:off x="0" y="0"/>
          <a:ext cx="0" cy="0"/>
          <a:chOff x="0" y="0"/>
          <a:chExt cx="0" cy="0"/>
        </a:xfrm>
      </p:grpSpPr>
      <p:sp>
        <p:nvSpPr>
          <p:cNvPr id="14" name="Textplatzhalter"/>
          <p:cNvSpPr>
            <a:spLocks noGrp="1"/>
          </p:cNvSpPr>
          <p:nvPr>
            <p:ph type="body" sz="quarter" idx="17" hasCustomPrompt="1"/>
          </p:nvPr>
        </p:nvSpPr>
        <p:spPr bwMode="gray">
          <a:xfrm>
            <a:off x="550800" y="4473794"/>
            <a:ext cx="11088000" cy="1332000"/>
          </a:xfrm>
          <a:prstGeom prst="rect">
            <a:avLst/>
          </a:prstGeom>
        </p:spPr>
        <p:txBody>
          <a:bodyPr/>
          <a:lstStyle>
            <a:lvl1pPr marL="0" indent="0" algn="l">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noProof="0" dirty="0"/>
          </a:p>
        </p:txBody>
      </p:sp>
      <p:sp>
        <p:nvSpPr>
          <p:cNvPr id="7" name="Bildplatzhalter"/>
          <p:cNvSpPr>
            <a:spLocks noGrp="1"/>
          </p:cNvSpPr>
          <p:nvPr>
            <p:ph type="pic" sz="quarter" idx="18" hasCustomPrompt="1"/>
          </p:nvPr>
        </p:nvSpPr>
        <p:spPr bwMode="gray">
          <a:xfrm>
            <a:off x="0" y="0"/>
            <a:ext cx="12189600" cy="43272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8"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405177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9 3 图文结合">
    <p:spTree>
      <p:nvGrpSpPr>
        <p:cNvPr id="1" name=""/>
        <p:cNvGrpSpPr/>
        <p:nvPr/>
      </p:nvGrpSpPr>
      <p:grpSpPr>
        <a:xfrm>
          <a:off x="0" y="0"/>
          <a:ext cx="0" cy="0"/>
          <a:chOff x="0" y="0"/>
          <a:chExt cx="0" cy="0"/>
        </a:xfrm>
      </p:grpSpPr>
      <p:sp>
        <p:nvSpPr>
          <p:cNvPr id="15" name="Textplatzhalter 4"/>
          <p:cNvSpPr>
            <a:spLocks noGrp="1"/>
          </p:cNvSpPr>
          <p:nvPr>
            <p:ph type="body" sz="quarter" idx="18" hasCustomPrompt="1"/>
          </p:nvPr>
        </p:nvSpPr>
        <p:spPr bwMode="gray">
          <a:xfrm>
            <a:off x="8038800" y="4004744"/>
            <a:ext cx="3600000" cy="1801050"/>
          </a:xfrm>
          <a:prstGeom prst="rect">
            <a:avLst/>
          </a:prstGeom>
        </p:spPr>
        <p:txBody>
          <a:bodyPr tIns="72000" bIns="72000"/>
          <a:lstStyle>
            <a:lvl1pPr marL="0" indent="0" algn="l">
              <a:lnSpc>
                <a:spcPct val="130000"/>
              </a:lnSpc>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altLang="zh-CN" noProof="0" dirty="0"/>
          </a:p>
        </p:txBody>
      </p:sp>
      <p:sp>
        <p:nvSpPr>
          <p:cNvPr id="16" name="Textplatzhalter 3"/>
          <p:cNvSpPr>
            <a:spLocks noGrp="1"/>
          </p:cNvSpPr>
          <p:nvPr>
            <p:ph type="body" sz="quarter" idx="19" hasCustomPrompt="1"/>
          </p:nvPr>
        </p:nvSpPr>
        <p:spPr bwMode="gray">
          <a:xfrm>
            <a:off x="4294800" y="4004744"/>
            <a:ext cx="3600000" cy="1801050"/>
          </a:xfrm>
          <a:prstGeom prst="rect">
            <a:avLst/>
          </a:prstGeom>
        </p:spPr>
        <p:txBody>
          <a:bodyPr tIns="72000" bIns="72000"/>
          <a:lstStyle>
            <a:lvl1pPr marL="0" indent="0" algn="l">
              <a:lnSpc>
                <a:spcPct val="130000"/>
              </a:lnSpc>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altLang="zh-CN" noProof="0" dirty="0"/>
          </a:p>
        </p:txBody>
      </p:sp>
      <p:sp>
        <p:nvSpPr>
          <p:cNvPr id="14" name="Textplatzhalter 2"/>
          <p:cNvSpPr>
            <a:spLocks noGrp="1"/>
          </p:cNvSpPr>
          <p:nvPr>
            <p:ph type="body" sz="quarter" idx="17" hasCustomPrompt="1"/>
          </p:nvPr>
        </p:nvSpPr>
        <p:spPr bwMode="gray">
          <a:xfrm>
            <a:off x="550800" y="4004744"/>
            <a:ext cx="3600000" cy="1801050"/>
          </a:xfrm>
          <a:prstGeom prst="rect">
            <a:avLst/>
          </a:prstGeom>
        </p:spPr>
        <p:txBody>
          <a:bodyPr tIns="72000" bIns="72000"/>
          <a:lstStyle>
            <a:lvl1pPr marL="0" indent="0" algn="l">
              <a:lnSpc>
                <a:spcPct val="130000"/>
              </a:lnSpc>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noProof="0" dirty="0"/>
          </a:p>
        </p:txBody>
      </p:sp>
      <p:sp>
        <p:nvSpPr>
          <p:cNvPr id="10" name="Bildplatzhalter 3"/>
          <p:cNvSpPr>
            <a:spLocks noGrp="1"/>
          </p:cNvSpPr>
          <p:nvPr>
            <p:ph type="pic" sz="quarter" idx="14" hasCustomPrompt="1"/>
          </p:nvPr>
        </p:nvSpPr>
        <p:spPr bwMode="gray">
          <a:xfrm>
            <a:off x="8038800" y="1809750"/>
            <a:ext cx="3600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1" name="Bildplatzhalter 2"/>
          <p:cNvSpPr>
            <a:spLocks noGrp="1"/>
          </p:cNvSpPr>
          <p:nvPr>
            <p:ph type="pic" sz="quarter" idx="15" hasCustomPrompt="1"/>
          </p:nvPr>
        </p:nvSpPr>
        <p:spPr bwMode="gray">
          <a:xfrm>
            <a:off x="4294800" y="1809750"/>
            <a:ext cx="3600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1809750"/>
            <a:ext cx="3600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7"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3" name="矩形 12"/>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5287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10 图">
    <p:spTree>
      <p:nvGrpSpPr>
        <p:cNvPr id="1" name=""/>
        <p:cNvGrpSpPr/>
        <p:nvPr/>
      </p:nvGrpSpPr>
      <p:grpSpPr>
        <a:xfrm>
          <a:off x="0" y="0"/>
          <a:ext cx="0" cy="0"/>
          <a:chOff x="0" y="0"/>
          <a:chExt cx="0" cy="0"/>
        </a:xfrm>
      </p:grpSpPr>
      <p:sp>
        <p:nvSpPr>
          <p:cNvPr id="19" name="Textplatzhalter 6"/>
          <p:cNvSpPr>
            <a:spLocks noGrp="1"/>
          </p:cNvSpPr>
          <p:nvPr>
            <p:ph type="body" sz="quarter" idx="30" hasCustomPrompt="1"/>
          </p:nvPr>
        </p:nvSpPr>
        <p:spPr bwMode="gray">
          <a:xfrm>
            <a:off x="9533207"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8" name="Textplatzhalter 5"/>
          <p:cNvSpPr>
            <a:spLocks noGrp="1"/>
          </p:cNvSpPr>
          <p:nvPr>
            <p:ph type="body" sz="quarter" idx="29" hasCustomPrompt="1"/>
          </p:nvPr>
        </p:nvSpPr>
        <p:spPr bwMode="gray">
          <a:xfrm>
            <a:off x="7287606"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7" name="Textplatzhalter 4"/>
          <p:cNvSpPr>
            <a:spLocks noGrp="1"/>
          </p:cNvSpPr>
          <p:nvPr>
            <p:ph type="body" sz="quarter" idx="28" hasCustomPrompt="1"/>
          </p:nvPr>
        </p:nvSpPr>
        <p:spPr bwMode="gray">
          <a:xfrm>
            <a:off x="5042004"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6" name="Textplatzhalter 3"/>
          <p:cNvSpPr>
            <a:spLocks noGrp="1"/>
          </p:cNvSpPr>
          <p:nvPr>
            <p:ph type="body" sz="quarter" idx="27" hasCustomPrompt="1"/>
          </p:nvPr>
        </p:nvSpPr>
        <p:spPr bwMode="gray">
          <a:xfrm>
            <a:off x="2796402"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5" name="Textplatzhalter 2"/>
          <p:cNvSpPr>
            <a:spLocks noGrp="1"/>
          </p:cNvSpPr>
          <p:nvPr>
            <p:ph type="body" sz="quarter" idx="17" hasCustomPrompt="1"/>
          </p:nvPr>
        </p:nvSpPr>
        <p:spPr bwMode="gray">
          <a:xfrm>
            <a:off x="550800"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2" name="Bildplatzhalter 5"/>
          <p:cNvSpPr>
            <a:spLocks noGrp="1"/>
          </p:cNvSpPr>
          <p:nvPr>
            <p:ph type="pic" sz="quarter" idx="26" hasCustomPrompt="1"/>
          </p:nvPr>
        </p:nvSpPr>
        <p:spPr bwMode="gray">
          <a:xfrm>
            <a:off x="9533207"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11" name="Bildplatzhalter 4"/>
          <p:cNvSpPr>
            <a:spLocks noGrp="1"/>
          </p:cNvSpPr>
          <p:nvPr>
            <p:ph type="pic" sz="quarter" idx="24" hasCustomPrompt="1"/>
          </p:nvPr>
        </p:nvSpPr>
        <p:spPr bwMode="gray">
          <a:xfrm>
            <a:off x="7287606"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10" name="Bildplatzhalter 3"/>
          <p:cNvSpPr>
            <a:spLocks noGrp="1"/>
          </p:cNvSpPr>
          <p:nvPr>
            <p:ph type="pic" sz="quarter" idx="22" hasCustomPrompt="1"/>
          </p:nvPr>
        </p:nvSpPr>
        <p:spPr bwMode="gray">
          <a:xfrm>
            <a:off x="5042004"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8" name="Bildplatzhalter 2"/>
          <p:cNvSpPr>
            <a:spLocks noGrp="1"/>
          </p:cNvSpPr>
          <p:nvPr>
            <p:ph type="pic" sz="quarter" idx="20" hasCustomPrompt="1"/>
          </p:nvPr>
        </p:nvSpPr>
        <p:spPr bwMode="gray">
          <a:xfrm>
            <a:off x="2796402"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7" name="Bildplatzhalter 1"/>
          <p:cNvSpPr>
            <a:spLocks noGrp="1"/>
          </p:cNvSpPr>
          <p:nvPr>
            <p:ph type="pic" sz="quarter" idx="15" hasCustomPrompt="1"/>
          </p:nvPr>
        </p:nvSpPr>
        <p:spPr bwMode="gray">
          <a:xfrm>
            <a:off x="550800" y="1809750"/>
            <a:ext cx="2106000" cy="1441050"/>
          </a:xfrm>
          <a:prstGeom prst="rect">
            <a:avLst/>
          </a:prstGeom>
          <a:solidFill>
            <a:schemeClr val="bg1"/>
          </a:solidFill>
        </p:spPr>
        <p:txBody>
          <a:bodyPr lIns="252000" tIns="252000" rIns="252000" bIns="252000" anchor="ctr" anchorCtr="0"/>
          <a:lstStyle>
            <a:lvl1pPr marL="0" marR="0" indent="0" algn="ctr" defTabSz="1088502" rtl="0" eaLnBrk="1" fontAlgn="auto" latinLnBrk="0" hangingPunct="1">
              <a:lnSpc>
                <a:spcPct val="100000"/>
              </a:lnSpc>
              <a:spcBef>
                <a:spcPts val="1000"/>
              </a:spcBef>
              <a:spcAft>
                <a:spcPts val="0"/>
              </a:spcAft>
              <a:buClrTx/>
              <a:buSzTx/>
              <a:buFont typeface="Arial" panose="020B0604020202020204" pitchFamily="34" charset="0"/>
              <a:buNone/>
              <a:tabLst/>
              <a:defRPr baseline="0"/>
            </a:lvl1pPr>
          </a:lstStyle>
          <a:p>
            <a:r>
              <a:rPr lang="zh-CN" altLang="en-US" noProof="0" dirty="0"/>
              <a:t>插入图片</a:t>
            </a:r>
            <a:endParaRPr lang="de-DE" noProof="0" dirty="0"/>
          </a:p>
        </p:txBody>
      </p:sp>
      <p:sp>
        <p:nvSpPr>
          <p:cNvPr id="30"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31" name="Textplatzhalter 6"/>
          <p:cNvSpPr>
            <a:spLocks noGrp="1"/>
          </p:cNvSpPr>
          <p:nvPr>
            <p:ph type="body" sz="quarter" idx="31" hasCustomPrompt="1"/>
          </p:nvPr>
        </p:nvSpPr>
        <p:spPr bwMode="gray">
          <a:xfrm>
            <a:off x="9533207"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2" name="Textplatzhalter 5"/>
          <p:cNvSpPr>
            <a:spLocks noGrp="1"/>
          </p:cNvSpPr>
          <p:nvPr>
            <p:ph type="body" sz="quarter" idx="32" hasCustomPrompt="1"/>
          </p:nvPr>
        </p:nvSpPr>
        <p:spPr bwMode="gray">
          <a:xfrm>
            <a:off x="7287606"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3" name="Textplatzhalter 4"/>
          <p:cNvSpPr>
            <a:spLocks noGrp="1"/>
          </p:cNvSpPr>
          <p:nvPr>
            <p:ph type="body" sz="quarter" idx="33" hasCustomPrompt="1"/>
          </p:nvPr>
        </p:nvSpPr>
        <p:spPr bwMode="gray">
          <a:xfrm>
            <a:off x="5042004"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4" name="Textplatzhalter 3"/>
          <p:cNvSpPr>
            <a:spLocks noGrp="1"/>
          </p:cNvSpPr>
          <p:nvPr>
            <p:ph type="body" sz="quarter" idx="34" hasCustomPrompt="1"/>
          </p:nvPr>
        </p:nvSpPr>
        <p:spPr bwMode="gray">
          <a:xfrm>
            <a:off x="2796402"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5" name="Textplatzhalter 2"/>
          <p:cNvSpPr>
            <a:spLocks noGrp="1"/>
          </p:cNvSpPr>
          <p:nvPr>
            <p:ph type="body" sz="quarter" idx="35" hasCustomPrompt="1"/>
          </p:nvPr>
        </p:nvSpPr>
        <p:spPr bwMode="gray">
          <a:xfrm>
            <a:off x="550800"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6" name="Bildplatzhalter 5"/>
          <p:cNvSpPr>
            <a:spLocks noGrp="1"/>
          </p:cNvSpPr>
          <p:nvPr>
            <p:ph type="pic" sz="quarter" idx="36" hasCustomPrompt="1"/>
          </p:nvPr>
        </p:nvSpPr>
        <p:spPr bwMode="gray">
          <a:xfrm>
            <a:off x="9533207"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37" name="Bildplatzhalter 4"/>
          <p:cNvSpPr>
            <a:spLocks noGrp="1"/>
          </p:cNvSpPr>
          <p:nvPr>
            <p:ph type="pic" sz="quarter" idx="37" hasCustomPrompt="1"/>
          </p:nvPr>
        </p:nvSpPr>
        <p:spPr bwMode="gray">
          <a:xfrm>
            <a:off x="7287606"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38" name="Bildplatzhalter 3"/>
          <p:cNvSpPr>
            <a:spLocks noGrp="1"/>
          </p:cNvSpPr>
          <p:nvPr>
            <p:ph type="pic" sz="quarter" idx="38" hasCustomPrompt="1"/>
          </p:nvPr>
        </p:nvSpPr>
        <p:spPr bwMode="gray">
          <a:xfrm>
            <a:off x="5042004"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39" name="Bildplatzhalter 2"/>
          <p:cNvSpPr>
            <a:spLocks noGrp="1"/>
          </p:cNvSpPr>
          <p:nvPr>
            <p:ph type="pic" sz="quarter" idx="39" hasCustomPrompt="1"/>
          </p:nvPr>
        </p:nvSpPr>
        <p:spPr bwMode="gray">
          <a:xfrm>
            <a:off x="2796402"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40" name="Bildplatzhalter 1"/>
          <p:cNvSpPr>
            <a:spLocks noGrp="1"/>
          </p:cNvSpPr>
          <p:nvPr>
            <p:ph type="pic" sz="quarter" idx="40" hasCustomPrompt="1"/>
          </p:nvPr>
        </p:nvSpPr>
        <p:spPr bwMode="gray">
          <a:xfrm>
            <a:off x="550800" y="3998524"/>
            <a:ext cx="2106000" cy="1441050"/>
          </a:xfrm>
          <a:prstGeom prst="rect">
            <a:avLst/>
          </a:prstGeom>
          <a:solidFill>
            <a:schemeClr val="bg1"/>
          </a:solidFill>
        </p:spPr>
        <p:txBody>
          <a:bodyPr lIns="252000" tIns="252000" rIns="252000" bIns="252000" anchor="ctr" anchorCtr="0"/>
          <a:lstStyle>
            <a:lvl1pPr marL="0" marR="0" indent="0" algn="ctr" defTabSz="1088502" rtl="0" eaLnBrk="1" fontAlgn="auto" latinLnBrk="0" hangingPunct="1">
              <a:lnSpc>
                <a:spcPct val="100000"/>
              </a:lnSpc>
              <a:spcBef>
                <a:spcPts val="1000"/>
              </a:spcBef>
              <a:spcAft>
                <a:spcPts val="0"/>
              </a:spcAft>
              <a:buClrTx/>
              <a:buSzTx/>
              <a:buFont typeface="Arial" panose="020B0604020202020204" pitchFamily="34" charset="0"/>
              <a:buNone/>
              <a:tabLst/>
              <a:defRPr baseline="0"/>
            </a:lvl1pPr>
          </a:lstStyle>
          <a:p>
            <a:r>
              <a:rPr lang="zh-CN" altLang="en-US" noProof="0" dirty="0"/>
              <a:t>插入图片</a:t>
            </a:r>
            <a:endParaRPr lang="de-DE" noProof="0" dirty="0"/>
          </a:p>
        </p:txBody>
      </p:sp>
      <p:sp>
        <p:nvSpPr>
          <p:cNvPr id="42" name="Foliennummernplatzhalter"/>
          <p:cNvSpPr>
            <a:spLocks noGrp="1"/>
          </p:cNvSpPr>
          <p:nvPr>
            <p:ph type="sldNum" sz="quarter" idx="4"/>
          </p:nvPr>
        </p:nvSpPr>
        <p:spPr bwMode="gray">
          <a:xfrm>
            <a:off x="549273" y="6146219"/>
            <a:ext cx="252000" cy="306606"/>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24" name="矩形 23"/>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99268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11 图组2">
    <p:spTree>
      <p:nvGrpSpPr>
        <p:cNvPr id="1" name=""/>
        <p:cNvGrpSpPr/>
        <p:nvPr/>
      </p:nvGrpSpPr>
      <p:grpSpPr>
        <a:xfrm>
          <a:off x="0" y="0"/>
          <a:ext cx="0" cy="0"/>
          <a:chOff x="0" y="0"/>
          <a:chExt cx="0" cy="0"/>
        </a:xfrm>
      </p:grpSpPr>
      <p:sp>
        <p:nvSpPr>
          <p:cNvPr id="25" name="Textplatzhalter 7"/>
          <p:cNvSpPr>
            <a:spLocks noGrp="1"/>
          </p:cNvSpPr>
          <p:nvPr>
            <p:ph type="body" sz="quarter" idx="28" hasCustomPrompt="1"/>
          </p:nvPr>
        </p:nvSpPr>
        <p:spPr bwMode="gray">
          <a:xfrm>
            <a:off x="8038800" y="5500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4" name="Textplatzhalter 6"/>
          <p:cNvSpPr>
            <a:spLocks noGrp="1"/>
          </p:cNvSpPr>
          <p:nvPr>
            <p:ph type="body" sz="quarter" idx="27" hasCustomPrompt="1"/>
          </p:nvPr>
        </p:nvSpPr>
        <p:spPr bwMode="gray">
          <a:xfrm>
            <a:off x="4294800" y="5500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2" name="Textplatzhalter 5"/>
          <p:cNvSpPr>
            <a:spLocks noGrp="1"/>
          </p:cNvSpPr>
          <p:nvPr>
            <p:ph type="body" sz="quarter" idx="25" hasCustomPrompt="1"/>
          </p:nvPr>
        </p:nvSpPr>
        <p:spPr bwMode="gray">
          <a:xfrm>
            <a:off x="550800" y="5500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1" name="Textplatzhalter 4"/>
          <p:cNvSpPr>
            <a:spLocks noGrp="1"/>
          </p:cNvSpPr>
          <p:nvPr>
            <p:ph type="body" sz="quarter" idx="24" hasCustomPrompt="1"/>
          </p:nvPr>
        </p:nvSpPr>
        <p:spPr bwMode="gray">
          <a:xfrm>
            <a:off x="8038800" y="3304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0" name="Textplatzhalter 3"/>
          <p:cNvSpPr>
            <a:spLocks noGrp="1"/>
          </p:cNvSpPr>
          <p:nvPr>
            <p:ph type="body" sz="quarter" idx="23" hasCustomPrompt="1"/>
          </p:nvPr>
        </p:nvSpPr>
        <p:spPr bwMode="gray">
          <a:xfrm>
            <a:off x="4294800" y="3304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18" name="Textplatzhalter 2"/>
          <p:cNvSpPr>
            <a:spLocks noGrp="1"/>
          </p:cNvSpPr>
          <p:nvPr>
            <p:ph type="body" sz="quarter" idx="21" hasCustomPrompt="1"/>
          </p:nvPr>
        </p:nvSpPr>
        <p:spPr bwMode="gray">
          <a:xfrm>
            <a:off x="550800" y="3304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31" name="Bildplatzhalter 6"/>
          <p:cNvSpPr>
            <a:spLocks noGrp="1"/>
          </p:cNvSpPr>
          <p:nvPr>
            <p:ph type="pic" sz="quarter" idx="30" hasCustomPrompt="1"/>
          </p:nvPr>
        </p:nvSpPr>
        <p:spPr bwMode="gray">
          <a:xfrm>
            <a:off x="8038800" y="4005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33" name="Bildplatzhalter 5"/>
          <p:cNvSpPr>
            <a:spLocks noGrp="1"/>
          </p:cNvSpPr>
          <p:nvPr>
            <p:ph type="pic" sz="quarter" idx="32" hasCustomPrompt="1"/>
          </p:nvPr>
        </p:nvSpPr>
        <p:spPr bwMode="gray">
          <a:xfrm>
            <a:off x="4294800" y="4005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30" name="Bildplatzhalter 4"/>
          <p:cNvSpPr>
            <a:spLocks noGrp="1"/>
          </p:cNvSpPr>
          <p:nvPr>
            <p:ph type="pic" sz="quarter" idx="29" hasCustomPrompt="1"/>
          </p:nvPr>
        </p:nvSpPr>
        <p:spPr bwMode="gray">
          <a:xfrm>
            <a:off x="550800" y="4005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0" name="Bildplatzhalter 3"/>
          <p:cNvSpPr>
            <a:spLocks noGrp="1"/>
          </p:cNvSpPr>
          <p:nvPr>
            <p:ph type="pic" sz="quarter" idx="14" hasCustomPrompt="1"/>
          </p:nvPr>
        </p:nvSpPr>
        <p:spPr bwMode="gray">
          <a:xfrm>
            <a:off x="8038800" y="1809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插图图片</a:t>
            </a:r>
            <a:endParaRPr lang="en-US" noProof="0" dirty="0"/>
          </a:p>
        </p:txBody>
      </p:sp>
      <p:sp>
        <p:nvSpPr>
          <p:cNvPr id="12" name="Bildplatzhalter 2"/>
          <p:cNvSpPr>
            <a:spLocks noGrp="1"/>
          </p:cNvSpPr>
          <p:nvPr>
            <p:ph type="pic" sz="quarter" idx="16" hasCustomPrompt="1"/>
          </p:nvPr>
        </p:nvSpPr>
        <p:spPr bwMode="gray">
          <a:xfrm>
            <a:off x="4294800" y="1809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1809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23" name="Foliennummernplatzhalter"/>
          <p:cNvSpPr>
            <a:spLocks noGrp="1"/>
          </p:cNvSpPr>
          <p:nvPr>
            <p:ph type="sldNum" sz="quarter" idx="4"/>
          </p:nvPr>
        </p:nvSpPr>
        <p:spPr bwMode="gray">
          <a:xfrm>
            <a:off x="549273" y="6146219"/>
            <a:ext cx="252000" cy="306606"/>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6" name="矩形 1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33907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12 图文结合">
    <p:spTree>
      <p:nvGrpSpPr>
        <p:cNvPr id="1" name=""/>
        <p:cNvGrpSpPr/>
        <p:nvPr/>
      </p:nvGrpSpPr>
      <p:grpSpPr>
        <a:xfrm>
          <a:off x="0" y="0"/>
          <a:ext cx="0" cy="0"/>
          <a:chOff x="0" y="0"/>
          <a:chExt cx="0" cy="0"/>
        </a:xfrm>
      </p:grpSpPr>
      <p:sp>
        <p:nvSpPr>
          <p:cNvPr id="15" name="Textplatzhalter 5"/>
          <p:cNvSpPr>
            <a:spLocks noGrp="1"/>
          </p:cNvSpPr>
          <p:nvPr>
            <p:ph type="body" sz="quarter" idx="18" hasCustomPrompt="1"/>
          </p:nvPr>
        </p:nvSpPr>
        <p:spPr bwMode="gray">
          <a:xfrm>
            <a:off x="8973274" y="4004744"/>
            <a:ext cx="2664000" cy="1801050"/>
          </a:xfrm>
          <a:prstGeom prst="rect">
            <a:avLst/>
          </a:prstGeom>
        </p:spPr>
        <p:txBody>
          <a:bodyPr tIns="72000" bIns="72000"/>
          <a:lstStyle>
            <a:lvl1pPr>
              <a:defRPr lang="en-US" altLang="zh-CN" sz="1600" noProof="0" dirty="0"/>
            </a:lvl1pPr>
          </a:lstStyle>
          <a:p>
            <a:pPr marL="0" lvl="0" indent="0">
              <a:lnSpc>
                <a:spcPct val="130000"/>
              </a:lnSpc>
              <a:buFontTx/>
              <a:buNone/>
            </a:pPr>
            <a:r>
              <a:rPr lang="zh-CN" altLang="en-US" noProof="0" dirty="0"/>
              <a:t>插入文字</a:t>
            </a:r>
            <a:endParaRPr lang="en-US" altLang="zh-CN" noProof="0" dirty="0"/>
          </a:p>
        </p:txBody>
      </p:sp>
      <p:sp>
        <p:nvSpPr>
          <p:cNvPr id="10" name="Bildplatzhalter 4"/>
          <p:cNvSpPr>
            <a:spLocks noGrp="1"/>
          </p:cNvSpPr>
          <p:nvPr>
            <p:ph type="pic" sz="quarter" idx="14" hasCustomPrompt="1"/>
          </p:nvPr>
        </p:nvSpPr>
        <p:spPr bwMode="gray">
          <a:xfrm>
            <a:off x="6167072" y="4004744"/>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6" name="Textplatzhalter 4"/>
          <p:cNvSpPr>
            <a:spLocks noGrp="1"/>
          </p:cNvSpPr>
          <p:nvPr>
            <p:ph type="body" sz="quarter" idx="19" hasCustomPrompt="1"/>
          </p:nvPr>
        </p:nvSpPr>
        <p:spPr bwMode="gray">
          <a:xfrm>
            <a:off x="3358936" y="4004744"/>
            <a:ext cx="2664000" cy="1801050"/>
          </a:xfrm>
          <a:prstGeom prst="rect">
            <a:avLst/>
          </a:prstGeom>
        </p:spPr>
        <p:txBody>
          <a:bodyPr tIns="72000" bIns="72000"/>
          <a:lstStyle>
            <a:lvl1pPr>
              <a:defRPr lang="en-US" altLang="zh-CN" sz="1600" noProof="0" dirty="0"/>
            </a:lvl1pPr>
          </a:lstStyle>
          <a:p>
            <a:pPr marL="0" lvl="0" indent="0">
              <a:lnSpc>
                <a:spcPct val="130000"/>
              </a:lnSpc>
              <a:buFontTx/>
              <a:buNone/>
            </a:pPr>
            <a:r>
              <a:rPr lang="zh-CN" altLang="en-US" noProof="0" dirty="0"/>
              <a:t>插入文字</a:t>
            </a:r>
            <a:endParaRPr lang="en-US" altLang="zh-CN" noProof="0" dirty="0"/>
          </a:p>
        </p:txBody>
      </p:sp>
      <p:sp>
        <p:nvSpPr>
          <p:cNvPr id="11" name="Bildplatzhalter 3"/>
          <p:cNvSpPr>
            <a:spLocks noGrp="1"/>
          </p:cNvSpPr>
          <p:nvPr>
            <p:ph type="pic" sz="quarter" idx="15" hasCustomPrompt="1"/>
          </p:nvPr>
        </p:nvSpPr>
        <p:spPr bwMode="gray">
          <a:xfrm>
            <a:off x="550800" y="4004744"/>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7" name="Textplatzhalter 3"/>
          <p:cNvSpPr>
            <a:spLocks noGrp="1"/>
          </p:cNvSpPr>
          <p:nvPr>
            <p:ph type="body" sz="quarter" idx="20" hasCustomPrompt="1"/>
          </p:nvPr>
        </p:nvSpPr>
        <p:spPr bwMode="gray">
          <a:xfrm>
            <a:off x="8975207" y="1809750"/>
            <a:ext cx="2664000" cy="1801050"/>
          </a:xfrm>
          <a:prstGeom prst="rect">
            <a:avLst/>
          </a:prstGeom>
        </p:spPr>
        <p:txBody>
          <a:bodyPr tIns="72000" bIns="72000"/>
          <a:lstStyle>
            <a:lvl1pPr>
              <a:defRPr lang="en-US" altLang="zh-CN" sz="1600" noProof="0" dirty="0"/>
            </a:lvl1pPr>
          </a:lstStyle>
          <a:p>
            <a:pPr marL="0" lvl="0" indent="0">
              <a:lnSpc>
                <a:spcPct val="130000"/>
              </a:lnSpc>
              <a:buFontTx/>
              <a:buNone/>
            </a:pPr>
            <a:r>
              <a:rPr lang="zh-CN" altLang="en-US" noProof="0" dirty="0"/>
              <a:t>插入文字</a:t>
            </a:r>
            <a:endParaRPr lang="en-US" altLang="zh-CN" noProof="0" dirty="0"/>
          </a:p>
        </p:txBody>
      </p:sp>
      <p:sp>
        <p:nvSpPr>
          <p:cNvPr id="12" name="Bildplatzhalter 2"/>
          <p:cNvSpPr>
            <a:spLocks noGrp="1"/>
          </p:cNvSpPr>
          <p:nvPr>
            <p:ph type="pic" sz="quarter" idx="16" hasCustomPrompt="1"/>
          </p:nvPr>
        </p:nvSpPr>
        <p:spPr bwMode="gray">
          <a:xfrm>
            <a:off x="6167072" y="1809750"/>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4" name="Textplatzhalter 2"/>
          <p:cNvSpPr>
            <a:spLocks noGrp="1"/>
          </p:cNvSpPr>
          <p:nvPr>
            <p:ph type="body" sz="quarter" idx="17" hasCustomPrompt="1"/>
          </p:nvPr>
        </p:nvSpPr>
        <p:spPr bwMode="gray">
          <a:xfrm>
            <a:off x="3357003" y="1809750"/>
            <a:ext cx="2664000" cy="1801050"/>
          </a:xfrm>
          <a:prstGeom prst="rect">
            <a:avLst/>
          </a:prstGeom>
        </p:spPr>
        <p:txBody>
          <a:bodyPr tIns="72000" bIns="72000"/>
          <a:lstStyle>
            <a:lvl1pPr marL="0" indent="0" algn="l">
              <a:lnSpc>
                <a:spcPct val="130000"/>
              </a:lnSpc>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a:t>
            </a:r>
            <a:endParaRPr lang="en-US" noProof="0" dirty="0"/>
          </a:p>
        </p:txBody>
      </p:sp>
      <p:sp>
        <p:nvSpPr>
          <p:cNvPr id="9" name="Bildplatzhalter 1"/>
          <p:cNvSpPr>
            <a:spLocks noGrp="1"/>
          </p:cNvSpPr>
          <p:nvPr>
            <p:ph type="pic" sz="quarter" idx="12" hasCustomPrompt="1"/>
          </p:nvPr>
        </p:nvSpPr>
        <p:spPr bwMode="gray">
          <a:xfrm>
            <a:off x="550800" y="1809750"/>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3"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9" name="Foliennummernplatzhalter"/>
          <p:cNvSpPr>
            <a:spLocks noGrp="1"/>
          </p:cNvSpPr>
          <p:nvPr>
            <p:ph type="sldNum" sz="quarter" idx="4"/>
          </p:nvPr>
        </p:nvSpPr>
        <p:spPr bwMode="gray">
          <a:xfrm>
            <a:off x="549273" y="6136851"/>
            <a:ext cx="252000" cy="315974"/>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8" name="矩形 1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16631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17 文字图标">
    <p:spTree>
      <p:nvGrpSpPr>
        <p:cNvPr id="1" name=""/>
        <p:cNvGrpSpPr/>
        <p:nvPr/>
      </p:nvGrpSpPr>
      <p:grpSpPr>
        <a:xfrm>
          <a:off x="0" y="0"/>
          <a:ext cx="0" cy="0"/>
          <a:chOff x="0" y="0"/>
          <a:chExt cx="0" cy="0"/>
        </a:xfrm>
      </p:grpSpPr>
      <p:sp>
        <p:nvSpPr>
          <p:cNvPr id="11" name="Textplatzhalter 5"/>
          <p:cNvSpPr>
            <a:spLocks noGrp="1"/>
          </p:cNvSpPr>
          <p:nvPr>
            <p:ph idx="16" hasCustomPrompt="1"/>
          </p:nvPr>
        </p:nvSpPr>
        <p:spPr bwMode="gray">
          <a:xfrm>
            <a:off x="6166800" y="3895207"/>
            <a:ext cx="5472000" cy="1910281"/>
          </a:xfrm>
          <a:prstGeom prst="rect">
            <a:avLst/>
          </a:prstGeom>
          <a:solidFill>
            <a:schemeClr val="bg1">
              <a:lumMod val="85000"/>
            </a:schemeClr>
          </a:solidFill>
          <a:ln>
            <a:noFill/>
          </a:ln>
        </p:spPr>
        <p:txBody>
          <a:bodyPr vert="horz" lIns="252000" tIns="252000" rIns="252000" bIns="252000" rtlCol="0">
            <a:noAutofit/>
          </a:bodyPr>
          <a:lstStyle>
            <a:lvl1pPr marL="0" indent="0">
              <a:buNone/>
              <a:defRPr lang="de-DE" dirty="0" smtClean="0"/>
            </a:lvl1pPr>
            <a:lvl2pPr marL="450000" indent="0" defTabSz="914400">
              <a:spcAft>
                <a:spcPts val="0"/>
              </a:spcAft>
              <a:buClr>
                <a:schemeClr val="accent2"/>
              </a:buClr>
              <a:buFont typeface="Wingdings" panose="05000000000000000000" pitchFamily="2" charset="2"/>
              <a:buNone/>
              <a:defRPr lang="de-DE" dirty="0" smtClean="0"/>
            </a:lvl2pPr>
            <a:lvl3pPr marL="810000" indent="0" defTabSz="914400">
              <a:spcAft>
                <a:spcPts val="0"/>
              </a:spcAft>
              <a:buClr>
                <a:schemeClr val="accent2"/>
              </a:buClr>
              <a:buFont typeface="Wingdings" panose="05000000000000000000" pitchFamily="2" charset="2"/>
              <a:buNone/>
              <a:defRPr lang="de-DE" dirty="0" smtClean="0"/>
            </a:lvl3pPr>
            <a:lvl4pPr marL="1170000" indent="0" defTabSz="914400">
              <a:spcAft>
                <a:spcPts val="0"/>
              </a:spcAft>
              <a:buClr>
                <a:schemeClr val="accent2"/>
              </a:buClr>
              <a:buFont typeface="Wingdings" panose="05000000000000000000" pitchFamily="2" charset="2"/>
              <a:buNone/>
              <a:defRPr lang="de-DE" dirty="0"/>
            </a:lvl4pPr>
          </a:lstStyle>
          <a:p>
            <a:pPr lvl="0"/>
            <a:r>
              <a:rPr lang="zh-CN" altLang="en-US" noProof="0" dirty="0"/>
              <a:t>插入文字或表格</a:t>
            </a:r>
            <a:endParaRPr lang="en-US" noProof="0" dirty="0"/>
          </a:p>
        </p:txBody>
      </p:sp>
      <p:sp>
        <p:nvSpPr>
          <p:cNvPr id="10" name="Textplatzhalter 4"/>
          <p:cNvSpPr>
            <a:spLocks noGrp="1"/>
          </p:cNvSpPr>
          <p:nvPr>
            <p:ph idx="15" hasCustomPrompt="1"/>
          </p:nvPr>
        </p:nvSpPr>
        <p:spPr bwMode="gray">
          <a:xfrm>
            <a:off x="550800" y="3895207"/>
            <a:ext cx="5472000" cy="1910281"/>
          </a:xfrm>
          <a:prstGeom prst="rect">
            <a:avLst/>
          </a:prstGeom>
          <a:solidFill>
            <a:schemeClr val="bg1">
              <a:lumMod val="85000"/>
            </a:schemeClr>
          </a:solidFill>
          <a:ln>
            <a:noFill/>
          </a:ln>
        </p:spPr>
        <p:txBody>
          <a:bodyPr vert="horz" lIns="252000" tIns="252000" rIns="252000" bIns="252000" rtlCol="0">
            <a:noAutofit/>
          </a:bodyPr>
          <a:lstStyle>
            <a:lvl1pPr marL="0" indent="0">
              <a:buFontTx/>
              <a:buNone/>
              <a:defRPr lang="de-DE" dirty="0" smtClean="0"/>
            </a:lvl1pPr>
            <a:lvl2pPr marL="450000" indent="0" defTabSz="914400">
              <a:spcAft>
                <a:spcPts val="0"/>
              </a:spcAft>
              <a:buClr>
                <a:schemeClr val="accent2"/>
              </a:buClr>
              <a:buFontTx/>
              <a:buNone/>
              <a:defRPr lang="de-DE" dirty="0" smtClean="0"/>
            </a:lvl2pPr>
            <a:lvl3pPr marL="810000" indent="0" defTabSz="914400">
              <a:spcAft>
                <a:spcPts val="0"/>
              </a:spcAft>
              <a:buClr>
                <a:schemeClr val="accent2"/>
              </a:buClr>
              <a:buFontTx/>
              <a:buNone/>
              <a:defRPr lang="de-DE" dirty="0" smtClean="0"/>
            </a:lvl3pPr>
            <a:lvl4pPr marL="1170000" indent="0" defTabSz="914400">
              <a:spcAft>
                <a:spcPts val="0"/>
              </a:spcAft>
              <a:buClr>
                <a:schemeClr val="accent2"/>
              </a:buClr>
              <a:buFontTx/>
              <a:buNone/>
              <a:defRPr lang="de-DE" dirty="0"/>
            </a:lvl4pPr>
          </a:lstStyle>
          <a:p>
            <a:pPr lvl="0"/>
            <a:r>
              <a:rPr lang="zh-CN" altLang="en-US" noProof="0" dirty="0"/>
              <a:t>插入文字或表格</a:t>
            </a:r>
            <a:endParaRPr lang="en-US" noProof="0" dirty="0"/>
          </a:p>
        </p:txBody>
      </p:sp>
      <p:sp>
        <p:nvSpPr>
          <p:cNvPr id="9" name="Textplatzhalter 3"/>
          <p:cNvSpPr>
            <a:spLocks noGrp="1"/>
          </p:cNvSpPr>
          <p:nvPr>
            <p:ph idx="14" hasCustomPrompt="1"/>
          </p:nvPr>
        </p:nvSpPr>
        <p:spPr bwMode="gray">
          <a:xfrm>
            <a:off x="6166800" y="1809749"/>
            <a:ext cx="5472000" cy="1910281"/>
          </a:xfrm>
          <a:prstGeom prst="rect">
            <a:avLst/>
          </a:prstGeom>
          <a:solidFill>
            <a:schemeClr val="bg1">
              <a:lumMod val="85000"/>
            </a:schemeClr>
          </a:solidFill>
          <a:ln>
            <a:noFill/>
          </a:ln>
        </p:spPr>
        <p:txBody>
          <a:bodyPr vert="horz" lIns="252000" tIns="252000" rIns="252000" bIns="252000" rtlCol="0">
            <a:noAutofit/>
          </a:bodyPr>
          <a:lstStyle>
            <a:lvl1pPr marL="0" indent="0">
              <a:buFontTx/>
              <a:buNone/>
              <a:defRPr lang="de-DE" dirty="0" smtClean="0"/>
            </a:lvl1pPr>
            <a:lvl2pPr marL="450000" indent="0" defTabSz="914400">
              <a:spcAft>
                <a:spcPts val="0"/>
              </a:spcAft>
              <a:buClr>
                <a:schemeClr val="accent2"/>
              </a:buClr>
              <a:buFontTx/>
              <a:buNone/>
              <a:defRPr lang="de-DE" dirty="0" smtClean="0"/>
            </a:lvl2pPr>
            <a:lvl3pPr marL="810000" indent="0" defTabSz="914400">
              <a:spcAft>
                <a:spcPts val="0"/>
              </a:spcAft>
              <a:buClr>
                <a:schemeClr val="accent2"/>
              </a:buClr>
              <a:buFontTx/>
              <a:buNone/>
              <a:defRPr lang="de-DE" dirty="0" smtClean="0"/>
            </a:lvl3pPr>
            <a:lvl4pPr marL="1170000" indent="0" defTabSz="914400">
              <a:spcAft>
                <a:spcPts val="0"/>
              </a:spcAft>
              <a:buClr>
                <a:schemeClr val="accent2"/>
              </a:buClr>
              <a:buFontTx/>
              <a:buNone/>
              <a:defRPr lang="de-DE" dirty="0"/>
            </a:lvl4pPr>
          </a:lstStyle>
          <a:p>
            <a:pPr lvl="0"/>
            <a:r>
              <a:rPr lang="zh-CN" altLang="en-US" noProof="0" dirty="0"/>
              <a:t>插入文字或表格</a:t>
            </a:r>
            <a:endParaRPr lang="en-US" noProof="0" dirty="0"/>
          </a:p>
        </p:txBody>
      </p:sp>
      <p:sp>
        <p:nvSpPr>
          <p:cNvPr id="8" name="Textplatzhalter 2"/>
          <p:cNvSpPr>
            <a:spLocks noGrp="1"/>
          </p:cNvSpPr>
          <p:nvPr>
            <p:ph idx="1" hasCustomPrompt="1"/>
          </p:nvPr>
        </p:nvSpPr>
        <p:spPr bwMode="gray">
          <a:xfrm>
            <a:off x="550800" y="1809749"/>
            <a:ext cx="5472000" cy="1910281"/>
          </a:xfrm>
          <a:prstGeom prst="rect">
            <a:avLst/>
          </a:prstGeom>
          <a:solidFill>
            <a:schemeClr val="bg1">
              <a:lumMod val="85000"/>
            </a:schemeClr>
          </a:solidFill>
        </p:spPr>
        <p:txBody>
          <a:bodyPr vert="horz" lIns="252000" tIns="252000" rIns="252000" bIns="252000" rtlCol="0">
            <a:noAutofit/>
          </a:bodyPr>
          <a:lstStyle>
            <a:lvl1pPr marL="0" indent="0">
              <a:buFontTx/>
              <a:buNone/>
              <a:defRPr lang="de-DE" dirty="0" smtClean="0"/>
            </a:lvl1pPr>
            <a:lvl2pPr marL="450000" indent="0" defTabSz="914400">
              <a:spcAft>
                <a:spcPts val="0"/>
              </a:spcAft>
              <a:buClr>
                <a:schemeClr val="accent2"/>
              </a:buClr>
              <a:buFontTx/>
              <a:buNone/>
              <a:defRPr lang="de-DE" dirty="0" smtClean="0"/>
            </a:lvl2pPr>
            <a:lvl3pPr marL="810000" indent="0" defTabSz="914400">
              <a:spcAft>
                <a:spcPts val="0"/>
              </a:spcAft>
              <a:buClr>
                <a:schemeClr val="accent2"/>
              </a:buClr>
              <a:buFontTx/>
              <a:buNone/>
              <a:defRPr lang="de-DE" dirty="0" smtClean="0"/>
            </a:lvl3pPr>
            <a:lvl4pPr marL="1170000" indent="0" defTabSz="914400">
              <a:spcAft>
                <a:spcPts val="0"/>
              </a:spcAft>
              <a:buClr>
                <a:schemeClr val="accent2"/>
              </a:buClr>
              <a:buFontTx/>
              <a:buNone/>
              <a:defRPr lang="de-DE" dirty="0"/>
            </a:lvl4pPr>
            <a:lvl5pPr marL="1800000" indent="-270000" defTabSz="914400">
              <a:spcAft>
                <a:spcPts val="0"/>
              </a:spcAft>
              <a:buClr>
                <a:schemeClr val="accent2"/>
              </a:buClr>
              <a:buFont typeface="Wingdings" panose="05000000000000000000" pitchFamily="2" charset="2"/>
              <a:defRPr/>
            </a:lvl5pPr>
          </a:lstStyle>
          <a:p>
            <a:pPr lvl="0"/>
            <a:r>
              <a:rPr lang="zh-CN" altLang="en-US" noProof="0" dirty="0"/>
              <a:t>插入文字或表格</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3" name="矩形 12"/>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42920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18 图文结合">
    <p:spTree>
      <p:nvGrpSpPr>
        <p:cNvPr id="1" name=""/>
        <p:cNvGrpSpPr/>
        <p:nvPr/>
      </p:nvGrpSpPr>
      <p:grpSpPr>
        <a:xfrm>
          <a:off x="0" y="0"/>
          <a:ext cx="0" cy="0"/>
          <a:chOff x="0" y="0"/>
          <a:chExt cx="0" cy="0"/>
        </a:xfrm>
      </p:grpSpPr>
      <p:sp>
        <p:nvSpPr>
          <p:cNvPr id="24" name="Bildplatzhalter"/>
          <p:cNvSpPr>
            <a:spLocks noGrp="1"/>
          </p:cNvSpPr>
          <p:nvPr>
            <p:ph type="pic" sz="quarter" idx="12" hasCustomPrompt="1"/>
          </p:nvPr>
        </p:nvSpPr>
        <p:spPr bwMode="gray">
          <a:xfrm>
            <a:off x="8038800" y="2365668"/>
            <a:ext cx="3600000" cy="3441131"/>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22" name="Textplatzhalter 7"/>
          <p:cNvSpPr>
            <a:spLocks noGrp="1"/>
          </p:cNvSpPr>
          <p:nvPr>
            <p:ph type="body" sz="quarter" idx="30" hasCustomPrompt="1"/>
          </p:nvPr>
        </p:nvSpPr>
        <p:spPr bwMode="gray">
          <a:xfrm>
            <a:off x="4294800" y="4537514"/>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20" name="Textplatzhalter 6"/>
          <p:cNvSpPr>
            <a:spLocks noGrp="1"/>
          </p:cNvSpPr>
          <p:nvPr>
            <p:ph type="body" sz="quarter" idx="29" hasCustomPrompt="1"/>
          </p:nvPr>
        </p:nvSpPr>
        <p:spPr bwMode="gray">
          <a:xfrm>
            <a:off x="550800" y="4537514"/>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19" name="Textplatzhalter 5"/>
          <p:cNvSpPr>
            <a:spLocks noGrp="1"/>
          </p:cNvSpPr>
          <p:nvPr>
            <p:ph type="body" sz="quarter" idx="28" hasCustomPrompt="1"/>
          </p:nvPr>
        </p:nvSpPr>
        <p:spPr bwMode="gray">
          <a:xfrm>
            <a:off x="4294800" y="3173632"/>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18" name="Textplatzhalter 4"/>
          <p:cNvSpPr>
            <a:spLocks noGrp="1"/>
          </p:cNvSpPr>
          <p:nvPr>
            <p:ph type="body" sz="quarter" idx="27" hasCustomPrompt="1"/>
          </p:nvPr>
        </p:nvSpPr>
        <p:spPr bwMode="gray">
          <a:xfrm>
            <a:off x="550800" y="3173632"/>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17" name="Textplatzhalter 3"/>
          <p:cNvSpPr>
            <a:spLocks noGrp="1"/>
          </p:cNvSpPr>
          <p:nvPr>
            <p:ph type="body" sz="quarter" idx="26" hasCustomPrompt="1"/>
          </p:nvPr>
        </p:nvSpPr>
        <p:spPr bwMode="gray">
          <a:xfrm>
            <a:off x="4294800" y="1809750"/>
            <a:ext cx="3600000" cy="1264528"/>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输入文字</a:t>
            </a:r>
            <a:endParaRPr lang="en-US" noProof="0" dirty="0"/>
          </a:p>
        </p:txBody>
      </p:sp>
      <p:sp>
        <p:nvSpPr>
          <p:cNvPr id="16" name="Textplatzhalter 2"/>
          <p:cNvSpPr>
            <a:spLocks noGrp="1"/>
          </p:cNvSpPr>
          <p:nvPr>
            <p:ph type="body" sz="quarter" idx="25" hasCustomPrompt="1"/>
          </p:nvPr>
        </p:nvSpPr>
        <p:spPr bwMode="gray">
          <a:xfrm>
            <a:off x="550800" y="1809750"/>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1" name="矩形 10"/>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73361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19 图文结合">
    <p:spTree>
      <p:nvGrpSpPr>
        <p:cNvPr id="1" name=""/>
        <p:cNvGrpSpPr/>
        <p:nvPr/>
      </p:nvGrpSpPr>
      <p:grpSpPr>
        <a:xfrm>
          <a:off x="0" y="0"/>
          <a:ext cx="0" cy="0"/>
          <a:chOff x="0" y="0"/>
          <a:chExt cx="0" cy="0"/>
        </a:xfrm>
      </p:grpSpPr>
      <p:sp>
        <p:nvSpPr>
          <p:cNvPr id="41" name="Bildplatzhalter"/>
          <p:cNvSpPr>
            <a:spLocks noGrp="1"/>
          </p:cNvSpPr>
          <p:nvPr>
            <p:ph type="pic" sz="quarter" idx="12" hasCustomPrompt="1"/>
          </p:nvPr>
        </p:nvSpPr>
        <p:spPr bwMode="gray">
          <a:xfrm>
            <a:off x="8038800" y="1809750"/>
            <a:ext cx="3600000" cy="3997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en-US" noProof="0" dirty="0"/>
              <a:t>Please insert a picture.</a:t>
            </a:r>
          </a:p>
        </p:txBody>
      </p:sp>
      <p:sp>
        <p:nvSpPr>
          <p:cNvPr id="40" name="Textplatzhalter 9"/>
          <p:cNvSpPr>
            <a:spLocks noGrp="1"/>
          </p:cNvSpPr>
          <p:nvPr>
            <p:ph type="body" sz="quarter" idx="32" hasCustomPrompt="1"/>
          </p:nvPr>
        </p:nvSpPr>
        <p:spPr bwMode="gray">
          <a:xfrm>
            <a:off x="4294800" y="4898635"/>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9" name="Textplatzhalter 8"/>
          <p:cNvSpPr>
            <a:spLocks noGrp="1"/>
          </p:cNvSpPr>
          <p:nvPr>
            <p:ph type="body" sz="quarter" idx="31" hasCustomPrompt="1"/>
          </p:nvPr>
        </p:nvSpPr>
        <p:spPr bwMode="gray">
          <a:xfrm>
            <a:off x="550800" y="4898635"/>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8" name="Textplatzhalter 7"/>
          <p:cNvSpPr>
            <a:spLocks noGrp="1"/>
          </p:cNvSpPr>
          <p:nvPr>
            <p:ph type="body" sz="quarter" idx="30" hasCustomPrompt="1"/>
          </p:nvPr>
        </p:nvSpPr>
        <p:spPr bwMode="gray">
          <a:xfrm>
            <a:off x="4294800" y="3869007"/>
            <a:ext cx="3600000" cy="906853"/>
          </a:xfrm>
          <a:prstGeom prst="rect">
            <a:avLst/>
          </a:prstGeom>
          <a:solidFill>
            <a:schemeClr val="tx1">
              <a:lumMod val="65000"/>
              <a:lumOff val="35000"/>
            </a:schemeClr>
          </a:solidFill>
        </p:spPr>
        <p:txBody>
          <a:bodyPr lIns="252000" tIns="252000" rIns="252000" bIns="252000"/>
          <a:lstStyle>
            <a:lvl1pPr marL="0" marR="0" indent="0" algn="l" defTabSz="914400" rtl="0" eaLnBrk="1" fontAlgn="auto" latinLnBrk="0" hangingPunct="1">
              <a:lnSpc>
                <a:spcPct val="100000"/>
              </a:lnSpc>
              <a:spcBef>
                <a:spcPts val="1000"/>
              </a:spcBef>
              <a:spcAft>
                <a:spcPts val="0"/>
              </a:spcAft>
              <a:buClr>
                <a:schemeClr val="accent2"/>
              </a:buClr>
              <a:buSzTx/>
              <a:buFont typeface="Wingdings" panose="05000000000000000000" pitchFamily="2" charset="2"/>
              <a:buNone/>
              <a:tabLst/>
              <a:defRPr sz="1400">
                <a:solidFill>
                  <a:schemeClr val="bg1"/>
                </a:solidFill>
              </a:defRPr>
            </a:lvl1pPr>
          </a:lstStyle>
          <a:p>
            <a:pPr lvl="0"/>
            <a:r>
              <a:rPr lang="zh-CN" altLang="en-US" noProof="0" dirty="0"/>
              <a:t>插入文字</a:t>
            </a:r>
            <a:endParaRPr lang="en-US" altLang="zh-CN" noProof="0" dirty="0"/>
          </a:p>
        </p:txBody>
      </p:sp>
      <p:sp>
        <p:nvSpPr>
          <p:cNvPr id="37" name="Textplatzhalter 6"/>
          <p:cNvSpPr>
            <a:spLocks noGrp="1"/>
          </p:cNvSpPr>
          <p:nvPr>
            <p:ph type="body" sz="quarter" idx="29" hasCustomPrompt="1"/>
          </p:nvPr>
        </p:nvSpPr>
        <p:spPr bwMode="gray">
          <a:xfrm>
            <a:off x="550800" y="3869007"/>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6" name="Textplatzhalter 5"/>
          <p:cNvSpPr>
            <a:spLocks noGrp="1"/>
          </p:cNvSpPr>
          <p:nvPr>
            <p:ph type="body" sz="quarter" idx="28" hasCustomPrompt="1"/>
          </p:nvPr>
        </p:nvSpPr>
        <p:spPr bwMode="gray">
          <a:xfrm>
            <a:off x="4294800" y="2839378"/>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5" name="Textplatzhalter 4"/>
          <p:cNvSpPr>
            <a:spLocks noGrp="1"/>
          </p:cNvSpPr>
          <p:nvPr>
            <p:ph type="body" sz="quarter" idx="27" hasCustomPrompt="1"/>
          </p:nvPr>
        </p:nvSpPr>
        <p:spPr bwMode="gray">
          <a:xfrm>
            <a:off x="550800" y="2839378"/>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4" name="Textplatzhalter 3"/>
          <p:cNvSpPr>
            <a:spLocks noGrp="1"/>
          </p:cNvSpPr>
          <p:nvPr>
            <p:ph type="body" sz="quarter" idx="26" hasCustomPrompt="1"/>
          </p:nvPr>
        </p:nvSpPr>
        <p:spPr bwMode="gray">
          <a:xfrm>
            <a:off x="4294800" y="1809749"/>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3" name="Textplatzhalter 2"/>
          <p:cNvSpPr>
            <a:spLocks noGrp="1"/>
          </p:cNvSpPr>
          <p:nvPr>
            <p:ph type="body" sz="quarter" idx="25" hasCustomPrompt="1"/>
          </p:nvPr>
        </p:nvSpPr>
        <p:spPr bwMode="gray">
          <a:xfrm>
            <a:off x="550800" y="1809749"/>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noProof="0" dirty="0"/>
          </a:p>
        </p:txBody>
      </p:sp>
      <p:sp>
        <p:nvSpPr>
          <p:cNvPr id="14"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6"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3" name="矩形 12"/>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64960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 目录">
    <p:spTree>
      <p:nvGrpSpPr>
        <p:cNvPr id="1" name=""/>
        <p:cNvGrpSpPr/>
        <p:nvPr/>
      </p:nvGrpSpPr>
      <p:grpSpPr>
        <a:xfrm>
          <a:off x="0" y="0"/>
          <a:ext cx="0" cy="0"/>
          <a:chOff x="0" y="0"/>
          <a:chExt cx="0" cy="0"/>
        </a:xfrm>
      </p:grpSpPr>
      <p:sp>
        <p:nvSpPr>
          <p:cNvPr id="3" name="AutoShape 4"/>
          <p:cNvSpPr>
            <a:spLocks/>
          </p:cNvSpPr>
          <p:nvPr userDrawn="1"/>
        </p:nvSpPr>
        <p:spPr bwMode="auto">
          <a:xfrm>
            <a:off x="1349125" y="2122562"/>
            <a:ext cx="2812026" cy="12226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26789" tIns="26789" rIns="26789" bIns="26789" anchor="ctr"/>
          <a:lstStyle/>
          <a:p>
            <a:pPr algn="ctr" eaLnBrk="1">
              <a:defRPr/>
            </a:pPr>
            <a:r>
              <a:rPr lang="zh-CN" altLang="en-US" sz="9600" b="1" dirty="0">
                <a:gradFill>
                  <a:gsLst>
                    <a:gs pos="100000">
                      <a:srgbClr val="85C532"/>
                    </a:gs>
                    <a:gs pos="0">
                      <a:srgbClr val="0074C1"/>
                    </a:gs>
                    <a:gs pos="0">
                      <a:srgbClr val="008CCF"/>
                    </a:gs>
                  </a:gsLst>
                  <a:lin ang="0" scaled="0"/>
                </a:gradFill>
                <a:ea typeface="微软雅黑" pitchFamily="34" charset="-122"/>
                <a:cs typeface="Arial" panose="020B0604020202020204" pitchFamily="34" charset="0"/>
              </a:rPr>
              <a:t>目录</a:t>
            </a:r>
            <a:endParaRPr lang="zh-CN" altLang="zh-CN" sz="9600" b="1" dirty="0">
              <a:gradFill>
                <a:gsLst>
                  <a:gs pos="100000">
                    <a:srgbClr val="85C532"/>
                  </a:gs>
                  <a:gs pos="0">
                    <a:srgbClr val="0074C1"/>
                  </a:gs>
                  <a:gs pos="0">
                    <a:srgbClr val="008CCF"/>
                  </a:gs>
                </a:gsLst>
                <a:lin ang="0" scaled="0"/>
              </a:gradFill>
              <a:ea typeface="微软雅黑" pitchFamily="34" charset="-122"/>
              <a:cs typeface="Arial" panose="020B0604020202020204" pitchFamily="34" charset="0"/>
            </a:endParaRPr>
          </a:p>
        </p:txBody>
      </p:sp>
      <p:sp>
        <p:nvSpPr>
          <p:cNvPr id="4" name="TextBox 7"/>
          <p:cNvSpPr txBox="1"/>
          <p:nvPr userDrawn="1"/>
        </p:nvSpPr>
        <p:spPr>
          <a:xfrm>
            <a:off x="1360660" y="3510626"/>
            <a:ext cx="2788954" cy="707885"/>
          </a:xfrm>
          <a:prstGeom prst="rect">
            <a:avLst/>
          </a:prstGeom>
          <a:noFill/>
        </p:spPr>
        <p:txBody>
          <a:bodyPr wrap="square" rtlCol="0">
            <a:spAutoFit/>
          </a:bodyPr>
          <a:lstStyle/>
          <a:p>
            <a:pPr algn="ctr"/>
            <a:r>
              <a:rPr lang="en-US" altLang="zh-CN" sz="4000" b="1" dirty="0">
                <a:solidFill>
                  <a:schemeClr val="tx1">
                    <a:lumMod val="75000"/>
                    <a:lumOff val="25000"/>
                  </a:schemeClr>
                </a:solidFill>
                <a:latin typeface="微软雅黑" pitchFamily="34" charset="-122"/>
                <a:ea typeface="微软雅黑" pitchFamily="34" charset="-122"/>
              </a:rPr>
              <a:t>Contents</a:t>
            </a:r>
            <a:endParaRPr lang="zh-CN" altLang="en-US" sz="4000" b="1" dirty="0">
              <a:solidFill>
                <a:schemeClr val="tx1">
                  <a:lumMod val="75000"/>
                  <a:lumOff val="25000"/>
                </a:schemeClr>
              </a:solidFill>
              <a:latin typeface="微软雅黑" pitchFamily="34" charset="-122"/>
              <a:ea typeface="微软雅黑" pitchFamily="34" charset="-122"/>
            </a:endParaRPr>
          </a:p>
        </p:txBody>
      </p:sp>
      <p:sp>
        <p:nvSpPr>
          <p:cNvPr id="19" name="矩形 18"/>
          <p:cNvSpPr/>
          <p:nvPr userDrawn="1"/>
        </p:nvSpPr>
        <p:spPr>
          <a:xfrm rot="5400000" flipV="1">
            <a:off x="5526350" y="1524556"/>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20" name="矩形 19"/>
          <p:cNvSpPr/>
          <p:nvPr userDrawn="1"/>
        </p:nvSpPr>
        <p:spPr>
          <a:xfrm rot="5400000" flipV="1">
            <a:off x="5526352" y="2455420"/>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23" name="矩形 22"/>
          <p:cNvSpPr/>
          <p:nvPr userDrawn="1"/>
        </p:nvSpPr>
        <p:spPr>
          <a:xfrm rot="5400000" flipV="1">
            <a:off x="5526356" y="5248010"/>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26" name="内容占位符 25"/>
          <p:cNvSpPr>
            <a:spLocks noGrp="1"/>
          </p:cNvSpPr>
          <p:nvPr>
            <p:ph sz="quarter" idx="10" hasCustomPrompt="1"/>
          </p:nvPr>
        </p:nvSpPr>
        <p:spPr>
          <a:xfrm>
            <a:off x="5843889" y="1325611"/>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01</a:t>
            </a:r>
            <a:endParaRPr lang="zh-CN" altLang="en-US" dirty="0"/>
          </a:p>
        </p:txBody>
      </p:sp>
      <p:sp>
        <p:nvSpPr>
          <p:cNvPr id="27" name="内容占位符 25"/>
          <p:cNvSpPr>
            <a:spLocks noGrp="1"/>
          </p:cNvSpPr>
          <p:nvPr>
            <p:ph sz="quarter" idx="11" hasCustomPrompt="1"/>
          </p:nvPr>
        </p:nvSpPr>
        <p:spPr>
          <a:xfrm>
            <a:off x="7069426" y="1325611"/>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28" name="内容占位符 25"/>
          <p:cNvSpPr>
            <a:spLocks noGrp="1"/>
          </p:cNvSpPr>
          <p:nvPr>
            <p:ph sz="quarter" idx="12" hasCustomPrompt="1"/>
          </p:nvPr>
        </p:nvSpPr>
        <p:spPr>
          <a:xfrm>
            <a:off x="5843889" y="2252711"/>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02</a:t>
            </a:r>
            <a:endParaRPr lang="zh-CN" altLang="en-US" dirty="0"/>
          </a:p>
        </p:txBody>
      </p:sp>
      <p:sp>
        <p:nvSpPr>
          <p:cNvPr id="29" name="内容占位符 25"/>
          <p:cNvSpPr>
            <a:spLocks noGrp="1"/>
          </p:cNvSpPr>
          <p:nvPr>
            <p:ph sz="quarter" idx="13" hasCustomPrompt="1"/>
          </p:nvPr>
        </p:nvSpPr>
        <p:spPr>
          <a:xfrm>
            <a:off x="7069426" y="2252711"/>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32" name="矩形 31"/>
          <p:cNvSpPr/>
          <p:nvPr userDrawn="1"/>
        </p:nvSpPr>
        <p:spPr>
          <a:xfrm rot="5400000" flipV="1">
            <a:off x="5526352" y="3382520"/>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33" name="矩形 32"/>
          <p:cNvSpPr/>
          <p:nvPr userDrawn="1"/>
        </p:nvSpPr>
        <p:spPr>
          <a:xfrm rot="5400000" flipV="1">
            <a:off x="5526353" y="4313383"/>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34" name="内容占位符 25"/>
          <p:cNvSpPr>
            <a:spLocks noGrp="1"/>
          </p:cNvSpPr>
          <p:nvPr>
            <p:ph sz="quarter" idx="14" hasCustomPrompt="1"/>
          </p:nvPr>
        </p:nvSpPr>
        <p:spPr>
          <a:xfrm>
            <a:off x="5843889" y="3179811"/>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03</a:t>
            </a:r>
            <a:endParaRPr lang="zh-CN" altLang="en-US" dirty="0"/>
          </a:p>
        </p:txBody>
      </p:sp>
      <p:sp>
        <p:nvSpPr>
          <p:cNvPr id="35" name="内容占位符 25"/>
          <p:cNvSpPr>
            <a:spLocks noGrp="1"/>
          </p:cNvSpPr>
          <p:nvPr>
            <p:ph sz="quarter" idx="15" hasCustomPrompt="1"/>
          </p:nvPr>
        </p:nvSpPr>
        <p:spPr>
          <a:xfrm>
            <a:off x="7069426" y="3179811"/>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36" name="内容占位符 25"/>
          <p:cNvSpPr>
            <a:spLocks noGrp="1"/>
          </p:cNvSpPr>
          <p:nvPr>
            <p:ph sz="quarter" idx="16" hasCustomPrompt="1"/>
          </p:nvPr>
        </p:nvSpPr>
        <p:spPr>
          <a:xfrm>
            <a:off x="5843889" y="4119536"/>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04</a:t>
            </a:r>
            <a:endParaRPr lang="zh-CN" altLang="en-US" dirty="0"/>
          </a:p>
        </p:txBody>
      </p:sp>
      <p:sp>
        <p:nvSpPr>
          <p:cNvPr id="37" name="内容占位符 25"/>
          <p:cNvSpPr>
            <a:spLocks noGrp="1"/>
          </p:cNvSpPr>
          <p:nvPr>
            <p:ph sz="quarter" idx="17" hasCustomPrompt="1"/>
          </p:nvPr>
        </p:nvSpPr>
        <p:spPr>
          <a:xfrm>
            <a:off x="7069426" y="4119536"/>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38" name="内容占位符 25"/>
          <p:cNvSpPr>
            <a:spLocks noGrp="1"/>
          </p:cNvSpPr>
          <p:nvPr>
            <p:ph sz="quarter" idx="18" hasCustomPrompt="1"/>
          </p:nvPr>
        </p:nvSpPr>
        <p:spPr>
          <a:xfrm>
            <a:off x="5843889" y="5033936"/>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05</a:t>
            </a:r>
            <a:endParaRPr lang="zh-CN" altLang="en-US" dirty="0"/>
          </a:p>
        </p:txBody>
      </p:sp>
      <p:sp>
        <p:nvSpPr>
          <p:cNvPr id="39" name="内容占位符 25"/>
          <p:cNvSpPr>
            <a:spLocks noGrp="1"/>
          </p:cNvSpPr>
          <p:nvPr>
            <p:ph sz="quarter" idx="19" hasCustomPrompt="1"/>
          </p:nvPr>
        </p:nvSpPr>
        <p:spPr>
          <a:xfrm>
            <a:off x="7069426" y="5033936"/>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Tree>
    <p:extLst>
      <p:ext uri="{BB962C8B-B14F-4D97-AF65-F5344CB8AC3E}">
        <p14:creationId xmlns:p14="http://schemas.microsoft.com/office/powerpoint/2010/main" val="84510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20 文字">
    <p:spTree>
      <p:nvGrpSpPr>
        <p:cNvPr id="1" name=""/>
        <p:cNvGrpSpPr/>
        <p:nvPr/>
      </p:nvGrpSpPr>
      <p:grpSpPr>
        <a:xfrm>
          <a:off x="0" y="0"/>
          <a:ext cx="0" cy="0"/>
          <a:chOff x="0" y="0"/>
          <a:chExt cx="0" cy="0"/>
        </a:xfrm>
      </p:grpSpPr>
      <p:sp>
        <p:nvSpPr>
          <p:cNvPr id="37" name="Textplatzhalter 9"/>
          <p:cNvSpPr>
            <a:spLocks noGrp="1"/>
          </p:cNvSpPr>
          <p:nvPr>
            <p:ph type="body" sz="quarter" idx="32" hasCustomPrompt="1"/>
          </p:nvPr>
        </p:nvSpPr>
        <p:spPr bwMode="gray">
          <a:xfrm>
            <a:off x="8975207"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6" name="Textplatzhalter 8"/>
          <p:cNvSpPr>
            <a:spLocks noGrp="1"/>
          </p:cNvSpPr>
          <p:nvPr>
            <p:ph type="body" sz="quarter" idx="31" hasCustomPrompt="1"/>
          </p:nvPr>
        </p:nvSpPr>
        <p:spPr bwMode="gray">
          <a:xfrm>
            <a:off x="6167072"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5" name="Textplatzhalter 7"/>
          <p:cNvSpPr>
            <a:spLocks noGrp="1"/>
          </p:cNvSpPr>
          <p:nvPr>
            <p:ph type="body" sz="quarter" idx="30" hasCustomPrompt="1"/>
          </p:nvPr>
        </p:nvSpPr>
        <p:spPr bwMode="gray">
          <a:xfrm>
            <a:off x="3358936"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4" name="Textplatzhalter 6"/>
          <p:cNvSpPr>
            <a:spLocks noGrp="1"/>
          </p:cNvSpPr>
          <p:nvPr>
            <p:ph type="body" sz="quarter" idx="29" hasCustomPrompt="1"/>
          </p:nvPr>
        </p:nvSpPr>
        <p:spPr bwMode="gray">
          <a:xfrm>
            <a:off x="550800"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3" name="Textplatzhalter 5"/>
          <p:cNvSpPr>
            <a:spLocks noGrp="1"/>
          </p:cNvSpPr>
          <p:nvPr>
            <p:ph type="body" sz="quarter" idx="28" hasCustomPrompt="1"/>
          </p:nvPr>
        </p:nvSpPr>
        <p:spPr bwMode="gray">
          <a:xfrm>
            <a:off x="8975207"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2" name="Textplatzhalter 4"/>
          <p:cNvSpPr>
            <a:spLocks noGrp="1"/>
          </p:cNvSpPr>
          <p:nvPr>
            <p:ph type="body" sz="quarter" idx="27" hasCustomPrompt="1"/>
          </p:nvPr>
        </p:nvSpPr>
        <p:spPr bwMode="gray">
          <a:xfrm>
            <a:off x="6167072"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1" name="Textplatzhalter 3"/>
          <p:cNvSpPr>
            <a:spLocks noGrp="1"/>
          </p:cNvSpPr>
          <p:nvPr>
            <p:ph type="body" sz="quarter" idx="26" hasCustomPrompt="1"/>
          </p:nvPr>
        </p:nvSpPr>
        <p:spPr bwMode="gray">
          <a:xfrm>
            <a:off x="3358936"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0" name="Textplatzhalter 2"/>
          <p:cNvSpPr>
            <a:spLocks noGrp="1"/>
          </p:cNvSpPr>
          <p:nvPr>
            <p:ph type="body" sz="quarter" idx="25" hasCustomPrompt="1"/>
          </p:nvPr>
        </p:nvSpPr>
        <p:spPr bwMode="gray">
          <a:xfrm>
            <a:off x="550800"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noProof="0" dirty="0"/>
          </a:p>
        </p:txBody>
      </p:sp>
      <p:sp>
        <p:nvSpPr>
          <p:cNvPr id="13"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5"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2" name="矩形 11"/>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12301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21 文字">
    <p:spTree>
      <p:nvGrpSpPr>
        <p:cNvPr id="1" name=""/>
        <p:cNvGrpSpPr/>
        <p:nvPr/>
      </p:nvGrpSpPr>
      <p:grpSpPr>
        <a:xfrm>
          <a:off x="0" y="0"/>
          <a:ext cx="0" cy="0"/>
          <a:chOff x="0" y="0"/>
          <a:chExt cx="0" cy="0"/>
        </a:xfrm>
      </p:grpSpPr>
      <p:sp>
        <p:nvSpPr>
          <p:cNvPr id="19" name="Textplatzhalter 5"/>
          <p:cNvSpPr>
            <a:spLocks noGrp="1"/>
          </p:cNvSpPr>
          <p:nvPr>
            <p:ph type="body" sz="quarter" idx="31" hasCustomPrompt="1"/>
          </p:nvPr>
        </p:nvSpPr>
        <p:spPr bwMode="gray">
          <a:xfrm>
            <a:off x="8039207" y="3754800"/>
            <a:ext cx="3600000" cy="2052000"/>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插入文字</a:t>
            </a:r>
            <a:endParaRPr lang="en-US" altLang="zh-CN" noProof="0" dirty="0"/>
          </a:p>
        </p:txBody>
      </p:sp>
      <p:sp>
        <p:nvSpPr>
          <p:cNvPr id="18" name="Textplatzhalter 4"/>
          <p:cNvSpPr>
            <a:spLocks noGrp="1"/>
          </p:cNvSpPr>
          <p:nvPr>
            <p:ph type="body" sz="quarter" idx="30" hasCustomPrompt="1"/>
          </p:nvPr>
        </p:nvSpPr>
        <p:spPr bwMode="gray">
          <a:xfrm>
            <a:off x="4295206" y="3754800"/>
            <a:ext cx="3600000" cy="2052000"/>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插入文字</a:t>
            </a:r>
            <a:endParaRPr lang="en-US" altLang="zh-CN" noProof="0" dirty="0"/>
          </a:p>
        </p:txBody>
      </p:sp>
      <p:sp>
        <p:nvSpPr>
          <p:cNvPr id="16" name="Textplatzhalter 3"/>
          <p:cNvSpPr>
            <a:spLocks noGrp="1"/>
          </p:cNvSpPr>
          <p:nvPr>
            <p:ph type="body" sz="quarter" idx="29" hasCustomPrompt="1"/>
          </p:nvPr>
        </p:nvSpPr>
        <p:spPr bwMode="gray">
          <a:xfrm>
            <a:off x="550800" y="3754800"/>
            <a:ext cx="3600000" cy="2052000"/>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插入文字</a:t>
            </a:r>
            <a:endParaRPr lang="en-US" noProof="0" dirty="0"/>
          </a:p>
        </p:txBody>
      </p:sp>
      <p:sp>
        <p:nvSpPr>
          <p:cNvPr id="9"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0" name="内容占位符 9"/>
          <p:cNvSpPr>
            <a:spLocks noGrp="1"/>
          </p:cNvSpPr>
          <p:nvPr>
            <p:ph sz="quarter" idx="13"/>
          </p:nvPr>
        </p:nvSpPr>
        <p:spPr>
          <a:xfrm>
            <a:off x="550864" y="1809750"/>
            <a:ext cx="11086410" cy="1619249"/>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p:txBody>
      </p:sp>
      <p:sp>
        <p:nvSpPr>
          <p:cNvPr id="12"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8" name="矩形 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64849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22 图文结合">
    <p:spTree>
      <p:nvGrpSpPr>
        <p:cNvPr id="1" name=""/>
        <p:cNvGrpSpPr/>
        <p:nvPr/>
      </p:nvGrpSpPr>
      <p:grpSpPr>
        <a:xfrm>
          <a:off x="0" y="0"/>
          <a:ext cx="0" cy="0"/>
          <a:chOff x="0" y="0"/>
          <a:chExt cx="0" cy="0"/>
        </a:xfrm>
      </p:grpSpPr>
      <p:sp>
        <p:nvSpPr>
          <p:cNvPr id="10" name="Bildplatzhalter 3"/>
          <p:cNvSpPr>
            <a:spLocks noGrp="1"/>
          </p:cNvSpPr>
          <p:nvPr>
            <p:ph type="pic" sz="quarter" idx="14" hasCustomPrompt="1"/>
          </p:nvPr>
        </p:nvSpPr>
        <p:spPr bwMode="gray">
          <a:xfrm>
            <a:off x="8039207" y="3754800"/>
            <a:ext cx="3600000" cy="20520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1" name="Bildplatzhalter 2"/>
          <p:cNvSpPr>
            <a:spLocks noGrp="1"/>
          </p:cNvSpPr>
          <p:nvPr>
            <p:ph type="pic" sz="quarter" idx="15" hasCustomPrompt="1"/>
          </p:nvPr>
        </p:nvSpPr>
        <p:spPr bwMode="gray">
          <a:xfrm>
            <a:off x="4295206" y="3754800"/>
            <a:ext cx="3600000" cy="20520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3754800"/>
            <a:ext cx="3600000" cy="20520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3" name="内容占位符 9"/>
          <p:cNvSpPr>
            <a:spLocks noGrp="1"/>
          </p:cNvSpPr>
          <p:nvPr>
            <p:ph sz="quarter" idx="13"/>
          </p:nvPr>
        </p:nvSpPr>
        <p:spPr>
          <a:xfrm>
            <a:off x="550864" y="1809750"/>
            <a:ext cx="11086410" cy="16192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p:txBody>
      </p:sp>
      <p:sp>
        <p:nvSpPr>
          <p:cNvPr id="15"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8" name="矩形 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39235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22 文字">
    <p:spTree>
      <p:nvGrpSpPr>
        <p:cNvPr id="1" name=""/>
        <p:cNvGrpSpPr/>
        <p:nvPr/>
      </p:nvGrpSpPr>
      <p:grpSpPr>
        <a:xfrm>
          <a:off x="0" y="0"/>
          <a:ext cx="0" cy="0"/>
          <a:chOff x="0" y="0"/>
          <a:chExt cx="0" cy="0"/>
        </a:xfrm>
      </p:grpSpPr>
      <p:sp>
        <p:nvSpPr>
          <p:cNvPr id="12" name="Textplatzhalter 3"/>
          <p:cNvSpPr>
            <a:spLocks noGrp="1"/>
          </p:cNvSpPr>
          <p:nvPr>
            <p:ph type="body" sz="quarter" idx="17" hasCustomPrompt="1"/>
          </p:nvPr>
        </p:nvSpPr>
        <p:spPr bwMode="gray">
          <a:xfrm>
            <a:off x="549273" y="3754800"/>
            <a:ext cx="11090277" cy="2052000"/>
          </a:xfrm>
          <a:prstGeom prst="rect">
            <a:avLst/>
          </a:prstGeom>
          <a:solidFill>
            <a:srgbClr val="008CCF"/>
          </a:solidFill>
        </p:spPr>
        <p:txBody>
          <a:bodyPr lIns="540000" tIns="252000" rIns="540000" bIns="252000" anchor="ctr" anchorCtr="0"/>
          <a:lstStyle>
            <a:lvl1pPr marL="0" indent="0" algn="ctr">
              <a:buFontTx/>
              <a:buNone/>
              <a:defRPr sz="2800">
                <a:solidFill>
                  <a:schemeClr val="bg1"/>
                </a:solidFill>
              </a:defRPr>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重要观点陈述</a:t>
            </a:r>
            <a:endParaRPr lang="en-US" noProof="0" dirty="0"/>
          </a:p>
        </p:txBody>
      </p:sp>
      <p:sp>
        <p:nvSpPr>
          <p:cNvPr id="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8" name="内容占位符 9"/>
          <p:cNvSpPr>
            <a:spLocks noGrp="1"/>
          </p:cNvSpPr>
          <p:nvPr>
            <p:ph sz="quarter" idx="13"/>
          </p:nvPr>
        </p:nvSpPr>
        <p:spPr>
          <a:xfrm>
            <a:off x="549273" y="1809750"/>
            <a:ext cx="6283327" cy="16192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p:txBody>
      </p:sp>
      <p:sp>
        <p:nvSpPr>
          <p:cNvPr id="10"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70505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23 重点阐述文字">
    <p:spTree>
      <p:nvGrpSpPr>
        <p:cNvPr id="1" name=""/>
        <p:cNvGrpSpPr/>
        <p:nvPr/>
      </p:nvGrpSpPr>
      <p:grpSpPr>
        <a:xfrm>
          <a:off x="0" y="0"/>
          <a:ext cx="0" cy="0"/>
          <a:chOff x="0" y="0"/>
          <a:chExt cx="0" cy="0"/>
        </a:xfrm>
      </p:grpSpPr>
      <p:sp>
        <p:nvSpPr>
          <p:cNvPr id="9" name="Textplatzhalter"/>
          <p:cNvSpPr>
            <a:spLocks noGrp="1"/>
          </p:cNvSpPr>
          <p:nvPr>
            <p:ph type="body" sz="quarter" idx="17" hasCustomPrompt="1"/>
          </p:nvPr>
        </p:nvSpPr>
        <p:spPr bwMode="gray">
          <a:xfrm>
            <a:off x="550863" y="909638"/>
            <a:ext cx="11088688" cy="4897162"/>
          </a:xfrm>
          <a:prstGeom prst="rect">
            <a:avLst/>
          </a:prstGeom>
          <a:solidFill>
            <a:srgbClr val="008CCF"/>
          </a:solidFill>
        </p:spPr>
        <p:txBody>
          <a:bodyPr lIns="540000" tIns="540000" rIns="540000" bIns="540000" anchor="ctr" anchorCtr="0"/>
          <a:lstStyle>
            <a:lvl1pPr marL="0" indent="0" algn="ctr">
              <a:buFontTx/>
              <a:buNone/>
              <a:defRPr sz="2800" baseline="0">
                <a:solidFill>
                  <a:schemeClr val="bg1"/>
                </a:solidFill>
              </a:defRPr>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重要观点陈述</a:t>
            </a:r>
            <a:endParaRPr lang="en-US" altLang="zh-CN" noProof="0" dirty="0"/>
          </a:p>
        </p:txBody>
      </p:sp>
      <p:sp>
        <p:nvSpPr>
          <p:cNvPr id="6"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157551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背景">
    <p:spTree>
      <p:nvGrpSpPr>
        <p:cNvPr id="1" name=""/>
        <p:cNvGrpSpPr/>
        <p:nvPr/>
      </p:nvGrpSpPr>
      <p:grpSpPr>
        <a:xfrm>
          <a:off x="0" y="0"/>
          <a:ext cx="0" cy="0"/>
          <a:chOff x="0" y="0"/>
          <a:chExt cx="0" cy="0"/>
        </a:xfrm>
      </p:grpSpPr>
      <p:sp>
        <p:nvSpPr>
          <p:cNvPr id="3" name="矩形 2"/>
          <p:cNvSpPr/>
          <p:nvPr userDrawn="1"/>
        </p:nvSpPr>
        <p:spPr>
          <a:xfrm>
            <a:off x="0" y="0"/>
            <a:ext cx="12292013" cy="6857108"/>
          </a:xfrm>
          <a:prstGeom prst="rect">
            <a:avLst/>
          </a:prstGeom>
          <a:solidFill>
            <a:srgbClr val="028D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stretch>
            <a:fillRect/>
          </a:stretch>
        </p:blipFill>
        <p:spPr>
          <a:xfrm>
            <a:off x="3395477" y="2610901"/>
            <a:ext cx="5399458" cy="818099"/>
          </a:xfrm>
          <a:prstGeom prst="rect">
            <a:avLst/>
          </a:prstGeom>
        </p:spPr>
      </p:pic>
      <p:sp>
        <p:nvSpPr>
          <p:cNvPr id="8"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97935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lumMod val="7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40603" y="1475263"/>
            <a:ext cx="662361" cy="379656"/>
          </a:xfrm>
          <a:prstGeom prst="rect">
            <a:avLst/>
          </a:prstGeom>
        </p:spPr>
        <p:txBody>
          <a:bodyPr wrap="none">
            <a:spAutoFit/>
          </a:bodyPr>
          <a:lstStyle/>
          <a:p>
            <a:pPr defTabSz="609585"/>
            <a:r>
              <a:rPr lang="zh-CN" altLang="en-US" sz="1867" dirty="0">
                <a:solidFill>
                  <a:schemeClr val="tx1">
                    <a:lumMod val="95000"/>
                    <a:lumOff val="5000"/>
                  </a:schemeClr>
                </a:solidFill>
                <a:latin typeface="Segoe UI Light"/>
                <a:cs typeface="Segoe UI Light"/>
              </a:rPr>
              <a:t>标注</a:t>
            </a:r>
          </a:p>
        </p:txBody>
      </p:sp>
      <p:sp>
        <p:nvSpPr>
          <p:cNvPr id="4" name="矩形 3"/>
          <p:cNvSpPr/>
          <p:nvPr userDrawn="1"/>
        </p:nvSpPr>
        <p:spPr>
          <a:xfrm>
            <a:off x="2857674" y="1557338"/>
            <a:ext cx="1402001" cy="2492414"/>
          </a:xfrm>
          <a:prstGeom prst="rect">
            <a:avLst/>
          </a:prstGeom>
        </p:spPr>
        <p:txBody>
          <a:bodyPr wrap="square">
            <a:spAutoFit/>
          </a:bodyPr>
          <a:lstStyle/>
          <a:p>
            <a:pPr defTabSz="609585">
              <a:lnSpc>
                <a:spcPct val="130000"/>
              </a:lnSpc>
            </a:pPr>
            <a:r>
              <a:rPr lang="zh-CN" altLang="en-US" sz="1333" dirty="0">
                <a:solidFill>
                  <a:schemeClr val="tx1">
                    <a:lumMod val="95000"/>
                    <a:lumOff val="5000"/>
                  </a:schemeClr>
                </a:solidFill>
                <a:latin typeface="Segoe UI Light"/>
                <a:cs typeface="Segoe UI Light"/>
              </a:rPr>
              <a:t>字体使用</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zh-CN" altLang="en-US"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字号大小</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行距</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颜色</a:t>
            </a:r>
            <a:endParaRPr lang="en-US" altLang="zh-CN" sz="1333" dirty="0">
              <a:solidFill>
                <a:schemeClr val="tx1">
                  <a:lumMod val="95000"/>
                  <a:lumOff val="5000"/>
                </a:schemeClr>
              </a:solidFill>
              <a:latin typeface="Segoe UI Light"/>
              <a:cs typeface="Segoe UI Light"/>
            </a:endParaRPr>
          </a:p>
        </p:txBody>
      </p:sp>
      <p:sp>
        <p:nvSpPr>
          <p:cNvPr id="5" name="矩形 4"/>
          <p:cNvSpPr/>
          <p:nvPr userDrawn="1"/>
        </p:nvSpPr>
        <p:spPr>
          <a:xfrm>
            <a:off x="4395052" y="1557338"/>
            <a:ext cx="3727457" cy="1692386"/>
          </a:xfrm>
          <a:prstGeom prst="rect">
            <a:avLst/>
          </a:prstGeom>
        </p:spPr>
        <p:txBody>
          <a:bodyPr wrap="square">
            <a:spAutoFit/>
          </a:bodyPr>
          <a:lstStyle/>
          <a:p>
            <a:pPr defTabSz="609585">
              <a:lnSpc>
                <a:spcPct val="130000"/>
              </a:lnSpc>
            </a:pPr>
            <a:r>
              <a:rPr lang="zh-CN" altLang="en-US" sz="1333" dirty="0">
                <a:solidFill>
                  <a:schemeClr val="tx1">
                    <a:lumMod val="95000"/>
                    <a:lumOff val="5000"/>
                  </a:schemeClr>
                </a:solidFill>
                <a:latin typeface="Segoe UI Light"/>
                <a:cs typeface="Segoe UI Light"/>
              </a:rPr>
              <a:t>微软雅黑    微软雅黑加粗</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一级标题： </a:t>
            </a:r>
            <a:r>
              <a:rPr lang="en-US" altLang="zh-CN" sz="1333" dirty="0">
                <a:solidFill>
                  <a:schemeClr val="tx1">
                    <a:lumMod val="95000"/>
                    <a:lumOff val="5000"/>
                  </a:schemeClr>
                </a:solidFill>
                <a:latin typeface="+mn-ea"/>
                <a:ea typeface="+mn-ea"/>
                <a:cs typeface="Segoe UI Light"/>
              </a:rPr>
              <a:t>28pt</a:t>
            </a:r>
          </a:p>
          <a:p>
            <a:pPr defTabSz="609585">
              <a:lnSpc>
                <a:spcPct val="130000"/>
              </a:lnSpc>
            </a:pPr>
            <a:r>
              <a:rPr lang="zh-CN" altLang="en-US" sz="1333" dirty="0">
                <a:solidFill>
                  <a:schemeClr val="tx1">
                    <a:lumMod val="95000"/>
                    <a:lumOff val="5000"/>
                  </a:schemeClr>
                </a:solidFill>
                <a:latin typeface="Segoe UI Light"/>
                <a:cs typeface="Segoe UI Light"/>
              </a:rPr>
              <a:t>依据页面内容的多少进行选择，但原则</a:t>
            </a:r>
            <a:r>
              <a:rPr lang="zh-CN" altLang="en-US" sz="1333" dirty="0">
                <a:solidFill>
                  <a:schemeClr val="tx1">
                    <a:lumMod val="95000"/>
                    <a:lumOff val="5000"/>
                  </a:schemeClr>
                </a:solidFill>
                <a:latin typeface="+mn-ea"/>
                <a:ea typeface="+mn-ea"/>
                <a:cs typeface="Segoe UI Light"/>
              </a:rPr>
              <a:t>≥</a:t>
            </a:r>
            <a:r>
              <a:rPr lang="en-US" altLang="zh-CN" sz="1333" dirty="0">
                <a:solidFill>
                  <a:schemeClr val="tx1">
                    <a:lumMod val="95000"/>
                    <a:lumOff val="5000"/>
                  </a:schemeClr>
                </a:solidFill>
                <a:latin typeface="+mn-ea"/>
                <a:ea typeface="+mn-ea"/>
                <a:cs typeface="Segoe UI Light"/>
              </a:rPr>
              <a:t>12pt</a:t>
            </a: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正文 </a:t>
            </a:r>
            <a:r>
              <a:rPr lang="en-US" altLang="zh-CN" sz="1333" dirty="0">
                <a:solidFill>
                  <a:schemeClr val="tx1">
                    <a:lumMod val="95000"/>
                    <a:lumOff val="5000"/>
                  </a:schemeClr>
                </a:solidFill>
                <a:latin typeface="+mn-ea"/>
                <a:ea typeface="+mn-ea"/>
                <a:cs typeface="Segoe UI Light"/>
              </a:rPr>
              <a:t>1.3</a:t>
            </a:r>
          </a:p>
        </p:txBody>
      </p:sp>
      <p:sp>
        <p:nvSpPr>
          <p:cNvPr id="7" name="矩形 6"/>
          <p:cNvSpPr/>
          <p:nvPr userDrawn="1"/>
        </p:nvSpPr>
        <p:spPr>
          <a:xfrm>
            <a:off x="5176185" y="3708265"/>
            <a:ext cx="247650" cy="247650"/>
          </a:xfrm>
          <a:prstGeom prst="rect">
            <a:avLst/>
          </a:prstGeom>
          <a:solidFill>
            <a:srgbClr val="87C828"/>
          </a:solidFill>
          <a:ln>
            <a:noFill/>
          </a:ln>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endParaRPr lang="zh-CN" altLang="en-US" sz="1800" dirty="0" err="1">
              <a:solidFill>
                <a:srgbClr val="85C02F"/>
              </a:solidFill>
            </a:endParaRPr>
          </a:p>
        </p:txBody>
      </p:sp>
      <p:sp>
        <p:nvSpPr>
          <p:cNvPr id="8" name="矩形 7"/>
          <p:cNvSpPr/>
          <p:nvPr userDrawn="1"/>
        </p:nvSpPr>
        <p:spPr>
          <a:xfrm>
            <a:off x="4395051" y="3665538"/>
            <a:ext cx="3727457" cy="333105"/>
          </a:xfrm>
          <a:prstGeom prst="rect">
            <a:avLst/>
          </a:prstGeom>
        </p:spPr>
        <p:txBody>
          <a:bodyPr wrap="square">
            <a:spAutoFit/>
          </a:bodyPr>
          <a:lstStyle/>
          <a:p>
            <a:pPr defTabSz="609585">
              <a:lnSpc>
                <a:spcPct val="130000"/>
              </a:lnSpc>
            </a:pPr>
            <a:r>
              <a:rPr lang="zh-CN" altLang="en-US" sz="1333" dirty="0">
                <a:solidFill>
                  <a:schemeClr val="tx1">
                    <a:lumMod val="95000"/>
                    <a:lumOff val="5000"/>
                  </a:schemeClr>
                </a:solidFill>
                <a:latin typeface="+mn-ea"/>
                <a:ea typeface="+mn-ea"/>
                <a:cs typeface="Segoe UI Light"/>
              </a:rPr>
              <a:t>辅助色</a:t>
            </a:r>
            <a:endParaRPr lang="en-US" altLang="zh-CN" sz="1333" dirty="0">
              <a:solidFill>
                <a:schemeClr val="tx1">
                  <a:lumMod val="95000"/>
                  <a:lumOff val="5000"/>
                </a:schemeClr>
              </a:solidFill>
              <a:latin typeface="+mn-ea"/>
              <a:ea typeface="+mn-ea"/>
              <a:cs typeface="Segoe UI Light"/>
            </a:endParaRPr>
          </a:p>
        </p:txBody>
      </p:sp>
      <p:sp>
        <p:nvSpPr>
          <p:cNvPr id="9" name="矩形 8"/>
          <p:cNvSpPr/>
          <p:nvPr userDrawn="1"/>
        </p:nvSpPr>
        <p:spPr>
          <a:xfrm>
            <a:off x="5595201" y="3665538"/>
            <a:ext cx="3727457" cy="359009"/>
          </a:xfrm>
          <a:prstGeom prst="rect">
            <a:avLst/>
          </a:prstGeom>
        </p:spPr>
        <p:txBody>
          <a:bodyPr wrap="square">
            <a:spAutoFit/>
          </a:bodyPr>
          <a:lstStyle/>
          <a:p>
            <a:pPr defTabSz="609585">
              <a:lnSpc>
                <a:spcPct val="130000"/>
              </a:lnSpc>
            </a:pPr>
            <a:r>
              <a:rPr lang="en-US" altLang="zh-CN" sz="1333" dirty="0">
                <a:solidFill>
                  <a:schemeClr val="tx1">
                    <a:lumMod val="95000"/>
                    <a:lumOff val="5000"/>
                  </a:schemeClr>
                </a:solidFill>
                <a:latin typeface="+mn-ea"/>
                <a:ea typeface="+mn-ea"/>
                <a:cs typeface="Segoe UI Light"/>
              </a:rPr>
              <a:t>R 135  G 200   B</a:t>
            </a:r>
            <a:r>
              <a:rPr lang="en-US" altLang="zh-CN" sz="1333" baseline="0" dirty="0">
                <a:solidFill>
                  <a:schemeClr val="tx1">
                    <a:lumMod val="95000"/>
                    <a:lumOff val="5000"/>
                  </a:schemeClr>
                </a:solidFill>
                <a:latin typeface="+mn-ea"/>
                <a:ea typeface="+mn-ea"/>
                <a:cs typeface="Segoe UI Light"/>
              </a:rPr>
              <a:t> 40</a:t>
            </a:r>
            <a:r>
              <a:rPr lang="en-US" altLang="zh-CN" sz="1333" dirty="0">
                <a:solidFill>
                  <a:schemeClr val="tx1">
                    <a:lumMod val="95000"/>
                    <a:lumOff val="5000"/>
                  </a:schemeClr>
                </a:solidFill>
                <a:latin typeface="+mn-ea"/>
                <a:ea typeface="+mn-ea"/>
                <a:cs typeface="Segoe UI Light"/>
              </a:rPr>
              <a:t> </a:t>
            </a:r>
          </a:p>
        </p:txBody>
      </p:sp>
      <p:sp>
        <p:nvSpPr>
          <p:cNvPr id="10" name="矩形 9"/>
          <p:cNvSpPr/>
          <p:nvPr userDrawn="1"/>
        </p:nvSpPr>
        <p:spPr>
          <a:xfrm>
            <a:off x="5176185" y="4316536"/>
            <a:ext cx="247650" cy="247650"/>
          </a:xfrm>
          <a:prstGeom prst="rect">
            <a:avLst/>
          </a:prstGeom>
          <a:solidFill>
            <a:srgbClr val="008CCF"/>
          </a:solidFill>
          <a:ln>
            <a:noFill/>
          </a:ln>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endParaRPr lang="zh-CN" altLang="en-US" sz="1800" dirty="0" err="1">
              <a:solidFill>
                <a:srgbClr val="85C02F"/>
              </a:solidFill>
            </a:endParaRPr>
          </a:p>
        </p:txBody>
      </p:sp>
      <p:sp>
        <p:nvSpPr>
          <p:cNvPr id="11" name="矩形 10"/>
          <p:cNvSpPr/>
          <p:nvPr userDrawn="1"/>
        </p:nvSpPr>
        <p:spPr>
          <a:xfrm>
            <a:off x="5595201" y="4273809"/>
            <a:ext cx="3727457" cy="359009"/>
          </a:xfrm>
          <a:prstGeom prst="rect">
            <a:avLst/>
          </a:prstGeom>
        </p:spPr>
        <p:txBody>
          <a:bodyPr wrap="square">
            <a:spAutoFit/>
          </a:bodyPr>
          <a:lstStyle/>
          <a:p>
            <a:pPr defTabSz="609585">
              <a:lnSpc>
                <a:spcPct val="130000"/>
              </a:lnSpc>
            </a:pPr>
            <a:r>
              <a:rPr lang="en-US" altLang="zh-CN" sz="1333" dirty="0">
                <a:solidFill>
                  <a:schemeClr val="tx1">
                    <a:lumMod val="95000"/>
                    <a:lumOff val="5000"/>
                  </a:schemeClr>
                </a:solidFill>
                <a:latin typeface="+mn-ea"/>
                <a:ea typeface="+mn-ea"/>
                <a:cs typeface="Segoe UI Light"/>
              </a:rPr>
              <a:t>R 0      G 140   B</a:t>
            </a:r>
            <a:r>
              <a:rPr lang="en-US" altLang="zh-CN" sz="1333" baseline="0" dirty="0">
                <a:solidFill>
                  <a:schemeClr val="tx1">
                    <a:lumMod val="95000"/>
                    <a:lumOff val="5000"/>
                  </a:schemeClr>
                </a:solidFill>
                <a:latin typeface="+mn-ea"/>
                <a:ea typeface="+mn-ea"/>
                <a:cs typeface="Segoe UI Light"/>
              </a:rPr>
              <a:t> 207</a:t>
            </a:r>
            <a:r>
              <a:rPr lang="en-US" altLang="zh-CN" sz="1333" dirty="0">
                <a:solidFill>
                  <a:schemeClr val="tx1">
                    <a:lumMod val="95000"/>
                    <a:lumOff val="5000"/>
                  </a:schemeClr>
                </a:solidFill>
                <a:latin typeface="+mn-ea"/>
                <a:ea typeface="+mn-ea"/>
                <a:cs typeface="Segoe UI Light"/>
              </a:rPr>
              <a:t> </a:t>
            </a:r>
          </a:p>
        </p:txBody>
      </p:sp>
    </p:spTree>
    <p:extLst>
      <p:ext uri="{BB962C8B-B14F-4D97-AF65-F5344CB8AC3E}">
        <p14:creationId xmlns:p14="http://schemas.microsoft.com/office/powerpoint/2010/main" val="132112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5962" b="814"/>
          <a:stretch/>
        </p:blipFill>
        <p:spPr>
          <a:xfrm>
            <a:off x="-111317" y="-123423"/>
            <a:ext cx="12328119" cy="7010402"/>
          </a:xfrm>
          <a:prstGeom prst="rect">
            <a:avLst/>
          </a:prstGeom>
        </p:spPr>
      </p:pic>
      <p:pic>
        <p:nvPicPr>
          <p:cNvPr id="7" name="图片 6"/>
          <p:cNvPicPr>
            <a:picLocks noChangeAspect="1"/>
          </p:cNvPicPr>
          <p:nvPr userDrawn="1"/>
        </p:nvPicPr>
        <p:blipFill rotWithShape="1">
          <a:blip r:embed="rId3" cstate="email">
            <a:extLst>
              <a:ext uri="{28A0092B-C50C-407E-A947-70E740481C1C}">
                <a14:useLocalDpi xmlns:a14="http://schemas.microsoft.com/office/drawing/2010/main"/>
              </a:ext>
            </a:extLst>
          </a:blip>
          <a:srcRect b="47617"/>
          <a:stretch/>
        </p:blipFill>
        <p:spPr>
          <a:xfrm>
            <a:off x="10010786" y="318414"/>
            <a:ext cx="1535971" cy="254171"/>
          </a:xfrm>
          <a:prstGeom prst="rect">
            <a:avLst/>
          </a:prstGeom>
        </p:spPr>
      </p:pic>
      <p:sp>
        <p:nvSpPr>
          <p:cNvPr id="8" name="TextBox 6"/>
          <p:cNvSpPr txBox="1"/>
          <p:nvPr userDrawn="1"/>
        </p:nvSpPr>
        <p:spPr>
          <a:xfrm>
            <a:off x="458099" y="260709"/>
            <a:ext cx="3456297" cy="256495"/>
          </a:xfrm>
          <a:prstGeom prst="rect">
            <a:avLst/>
          </a:prstGeom>
          <a:noFill/>
        </p:spPr>
        <p:txBody>
          <a:bodyPr wrap="none" lIns="91392" tIns="45695" rIns="91392" bIns="45695">
            <a:spAutoFit/>
          </a:bodyPr>
          <a:lstStyle/>
          <a:p>
            <a:pPr marL="0" marR="0" lvl="0" indent="0" algn="ctr" defTabSz="1219078" rtl="0" eaLnBrk="1" fontAlgn="base" latinLnBrk="0" hangingPunct="1">
              <a:lnSpc>
                <a:spcPct val="100000"/>
              </a:lnSpc>
              <a:spcBef>
                <a:spcPct val="0"/>
              </a:spcBef>
              <a:spcAft>
                <a:spcPct val="0"/>
              </a:spcAft>
              <a:buClrTx/>
              <a:buSzTx/>
              <a:buFontTx/>
              <a:buNone/>
              <a:tabLst/>
              <a:defRPr/>
            </a:pP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工业自动化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工业机器人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新能源汽车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轨道交通</a:t>
            </a:r>
          </a:p>
        </p:txBody>
      </p:sp>
    </p:spTree>
    <p:extLst>
      <p:ext uri="{BB962C8B-B14F-4D97-AF65-F5344CB8AC3E}">
        <p14:creationId xmlns:p14="http://schemas.microsoft.com/office/powerpoint/2010/main" val="40059960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1221037"/>
            <a:ext cx="12190412" cy="5638551"/>
          </a:xfrm>
          <a:prstGeom prst="rect">
            <a:avLst/>
          </a:prstGeom>
        </p:spPr>
      </p:pic>
      <p:sp>
        <p:nvSpPr>
          <p:cNvPr id="40" name="文本框 31"/>
          <p:cNvSpPr txBox="1"/>
          <p:nvPr userDrawn="1"/>
        </p:nvSpPr>
        <p:spPr>
          <a:xfrm>
            <a:off x="457890" y="6001688"/>
            <a:ext cx="3420591" cy="535519"/>
          </a:xfrm>
          <a:prstGeom prst="rect">
            <a:avLst/>
          </a:prstGeom>
          <a:noFill/>
        </p:spPr>
        <p:txBody>
          <a:bodyPr wrap="square" lIns="91428" tIns="45714" rIns="91428" bIns="45714" rtlCol="0">
            <a:spAutoFit/>
          </a:bodyPr>
          <a:lstStyle/>
          <a:p>
            <a:pPr marL="0" marR="0" lvl="0" indent="0" algn="just" defTabSz="1219078" rtl="0" eaLnBrk="1" fontAlgn="base" latinLnBrk="0" hangingPunct="1">
              <a:lnSpc>
                <a:spcPct val="12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All rights reserved </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汇川技术，内部资料</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1219078" rtl="0" eaLnBrk="1" fontAlgn="base" latinLnBrk="0" hangingPunct="1">
              <a:lnSpc>
                <a:spcPct val="12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Company Confidential </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注意保密，严禁外传</a:t>
            </a:r>
          </a:p>
        </p:txBody>
      </p:sp>
      <p:sp>
        <p:nvSpPr>
          <p:cNvPr id="41" name="TextBox 13"/>
          <p:cNvSpPr txBox="1"/>
          <p:nvPr userDrawn="1"/>
        </p:nvSpPr>
        <p:spPr>
          <a:xfrm>
            <a:off x="457890" y="5570106"/>
            <a:ext cx="2285718" cy="461665"/>
          </a:xfrm>
          <a:prstGeom prst="rect">
            <a:avLst/>
          </a:prstGeom>
          <a:noFill/>
        </p:spPr>
        <p:txBody>
          <a:bodyPr wrap="square" rtlCol="0">
            <a:spAutoFit/>
          </a:bodyPr>
          <a:lstStyle/>
          <a:p>
            <a:pPr marL="0" marR="0" lvl="0" indent="0" algn="l" defTabSz="1219078"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密级</a:t>
            </a:r>
            <a:r>
              <a:rPr kumimoji="0" lang="en-US" altLang="zh-CN"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公开</a:t>
            </a:r>
            <a:r>
              <a:rPr kumimoji="0" lang="en-US" altLang="zh-CN"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endParaRPr kumimoji="0" lang="zh-CN" altLang="en-US"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11214" y="2277399"/>
            <a:ext cx="5956486" cy="3796956"/>
          </a:xfrm>
          <a:prstGeom prst="rect">
            <a:avLst/>
          </a:prstGeom>
        </p:spPr>
      </p:pic>
      <p:pic>
        <p:nvPicPr>
          <p:cNvPr id="7" name="图片 6"/>
          <p:cNvPicPr>
            <a:picLocks noChangeAspect="1"/>
          </p:cNvPicPr>
          <p:nvPr userDrawn="1"/>
        </p:nvPicPr>
        <p:blipFill rotWithShape="1">
          <a:blip r:embed="rId4" cstate="email">
            <a:extLst>
              <a:ext uri="{28A0092B-C50C-407E-A947-70E740481C1C}">
                <a14:useLocalDpi xmlns:a14="http://schemas.microsoft.com/office/drawing/2010/main"/>
              </a:ext>
            </a:extLst>
          </a:blip>
          <a:srcRect b="47617"/>
          <a:stretch/>
        </p:blipFill>
        <p:spPr>
          <a:xfrm>
            <a:off x="10010786" y="318414"/>
            <a:ext cx="1535971" cy="254171"/>
          </a:xfrm>
          <a:prstGeom prst="rect">
            <a:avLst/>
          </a:prstGeom>
        </p:spPr>
      </p:pic>
      <p:sp>
        <p:nvSpPr>
          <p:cNvPr id="8" name="TextBox 6"/>
          <p:cNvSpPr txBox="1"/>
          <p:nvPr userDrawn="1"/>
        </p:nvSpPr>
        <p:spPr>
          <a:xfrm>
            <a:off x="458099" y="260709"/>
            <a:ext cx="3456297" cy="256495"/>
          </a:xfrm>
          <a:prstGeom prst="rect">
            <a:avLst/>
          </a:prstGeom>
          <a:noFill/>
        </p:spPr>
        <p:txBody>
          <a:bodyPr wrap="none" lIns="91392" tIns="45695" rIns="91392" bIns="45695">
            <a:spAutoFit/>
          </a:bodyPr>
          <a:lstStyle/>
          <a:p>
            <a:pPr marL="0" marR="0" lvl="0" indent="0" algn="ctr" defTabSz="1219078" rtl="0" eaLnBrk="1" fontAlgn="base" latinLnBrk="0" hangingPunct="1">
              <a:lnSpc>
                <a:spcPct val="100000"/>
              </a:lnSpc>
              <a:spcBef>
                <a:spcPct val="0"/>
              </a:spcBef>
              <a:spcAft>
                <a:spcPct val="0"/>
              </a:spcAft>
              <a:buClrTx/>
              <a:buSzTx/>
              <a:buFontTx/>
              <a:buNone/>
              <a:tabLst/>
              <a:defRPr/>
            </a:pP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工业自动化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工业机器人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新能源汽车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轨道交通</a:t>
            </a:r>
          </a:p>
        </p:txBody>
      </p:sp>
    </p:spTree>
    <p:extLst>
      <p:ext uri="{BB962C8B-B14F-4D97-AF65-F5344CB8AC3E}">
        <p14:creationId xmlns:p14="http://schemas.microsoft.com/office/powerpoint/2010/main" val="26217918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文介绍">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extLst>
              <a:ext uri="{28A0092B-C50C-407E-A947-70E740481C1C}">
                <a14:useLocalDpi xmlns:a14="http://schemas.microsoft.com/office/drawing/2010/main"/>
              </a:ext>
            </a:extLst>
          </a:blip>
          <a:srcRect b="47617"/>
          <a:stretch/>
        </p:blipFill>
        <p:spPr>
          <a:xfrm>
            <a:off x="10010786" y="318414"/>
            <a:ext cx="1535971" cy="254171"/>
          </a:xfrm>
          <a:prstGeom prst="rect">
            <a:avLst/>
          </a:prstGeom>
        </p:spPr>
      </p:pic>
      <p:sp>
        <p:nvSpPr>
          <p:cNvPr id="3" name="TextBox 6"/>
          <p:cNvSpPr txBox="1"/>
          <p:nvPr userDrawn="1"/>
        </p:nvSpPr>
        <p:spPr>
          <a:xfrm>
            <a:off x="458099" y="260709"/>
            <a:ext cx="3456297" cy="256495"/>
          </a:xfrm>
          <a:prstGeom prst="rect">
            <a:avLst/>
          </a:prstGeom>
          <a:noFill/>
        </p:spPr>
        <p:txBody>
          <a:bodyPr wrap="none" lIns="91392" tIns="45695" rIns="91392" bIns="45695">
            <a:spAutoFit/>
          </a:bodyPr>
          <a:lstStyle/>
          <a:p>
            <a:pPr marL="0" marR="0" lvl="0" indent="0" algn="ctr" defTabSz="1219078" rtl="0" eaLnBrk="1" fontAlgn="base" latinLnBrk="0" hangingPunct="1">
              <a:lnSpc>
                <a:spcPct val="100000"/>
              </a:lnSpc>
              <a:spcBef>
                <a:spcPct val="0"/>
              </a:spcBef>
              <a:spcAft>
                <a:spcPct val="0"/>
              </a:spcAft>
              <a:buClrTx/>
              <a:buSzTx/>
              <a:buFontTx/>
              <a:buNone/>
              <a:tabLst/>
              <a:defRPr/>
            </a:pP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工业自动化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工业机器人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新能源汽车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轨道交通</a:t>
            </a:r>
          </a:p>
        </p:txBody>
      </p:sp>
    </p:spTree>
    <p:extLst>
      <p:ext uri="{BB962C8B-B14F-4D97-AF65-F5344CB8AC3E}">
        <p14:creationId xmlns:p14="http://schemas.microsoft.com/office/powerpoint/2010/main" val="351334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二级目录">
    <p:spTree>
      <p:nvGrpSpPr>
        <p:cNvPr id="1" name=""/>
        <p:cNvGrpSpPr/>
        <p:nvPr/>
      </p:nvGrpSpPr>
      <p:grpSpPr>
        <a:xfrm>
          <a:off x="0" y="0"/>
          <a:ext cx="0" cy="0"/>
          <a:chOff x="0" y="0"/>
          <a:chExt cx="0" cy="0"/>
        </a:xfrm>
      </p:grpSpPr>
      <p:sp>
        <p:nvSpPr>
          <p:cNvPr id="8" name="Bildplatzhalter 1"/>
          <p:cNvSpPr>
            <a:spLocks noGrp="1"/>
          </p:cNvSpPr>
          <p:nvPr>
            <p:ph type="pic" sz="quarter" idx="12" hasCustomPrompt="1"/>
          </p:nvPr>
        </p:nvSpPr>
        <p:spPr bwMode="gray">
          <a:xfrm>
            <a:off x="6604000" y="1557794"/>
            <a:ext cx="5033275" cy="4248150"/>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5" name="矩形 14"/>
          <p:cNvSpPr/>
          <p:nvPr/>
        </p:nvSpPr>
        <p:spPr>
          <a:xfrm rot="2037035">
            <a:off x="1600954" y="4319386"/>
            <a:ext cx="1039107" cy="1959738"/>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80BB2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6" name="组合 5"/>
          <p:cNvGrpSpPr/>
          <p:nvPr/>
        </p:nvGrpSpPr>
        <p:grpSpPr>
          <a:xfrm rot="5401190">
            <a:off x="2929900" y="2662882"/>
            <a:ext cx="187346" cy="6463921"/>
            <a:chOff x="1601672" y="-1118831"/>
            <a:chExt cx="102209" cy="9144000"/>
          </a:xfrm>
        </p:grpSpPr>
        <p:pic>
          <p:nvPicPr>
            <p:cNvPr id="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矩形 27"/>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9" name="矩形 14"/>
          <p:cNvSpPr/>
          <p:nvPr/>
        </p:nvSpPr>
        <p:spPr>
          <a:xfrm rot="2037035">
            <a:off x="1558333" y="3239322"/>
            <a:ext cx="1039107" cy="1959738"/>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028DC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 name="矩形 14"/>
          <p:cNvSpPr/>
          <p:nvPr/>
        </p:nvSpPr>
        <p:spPr>
          <a:xfrm rot="2037035">
            <a:off x="1305276" y="2175248"/>
            <a:ext cx="1039107" cy="1948280"/>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13648 w 1237784"/>
              <a:gd name="connsiteY3" fmla="*/ 838862 h 2334439"/>
              <a:gd name="connsiteX4" fmla="*/ 1224136 w 1237784"/>
              <a:gd name="connsiteY4" fmla="*/ 0 h 2334439"/>
              <a:gd name="connsiteX0" fmla="*/ 1237784 w 1237784"/>
              <a:gd name="connsiteY0" fmla="*/ 0 h 2320791"/>
              <a:gd name="connsiteX1" fmla="*/ 1237784 w 1237784"/>
              <a:gd name="connsiteY1" fmla="*/ 1472187 h 2320791"/>
              <a:gd name="connsiteX2" fmla="*/ 0 w 1237784"/>
              <a:gd name="connsiteY2" fmla="*/ 2320791 h 2320791"/>
              <a:gd name="connsiteX3" fmla="*/ 13648 w 1237784"/>
              <a:gd name="connsiteY3" fmla="*/ 825214 h 2320791"/>
              <a:gd name="connsiteX4" fmla="*/ 1237784 w 1237784"/>
              <a:gd name="connsiteY4" fmla="*/ 0 h 232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20791">
                <a:moveTo>
                  <a:pt x="1237784" y="0"/>
                </a:moveTo>
                <a:lnTo>
                  <a:pt x="1237784" y="1472187"/>
                </a:lnTo>
                <a:lnTo>
                  <a:pt x="0" y="2320791"/>
                </a:lnTo>
                <a:lnTo>
                  <a:pt x="13648" y="825214"/>
                </a:lnTo>
                <a:lnTo>
                  <a:pt x="1237784" y="0"/>
                </a:lnTo>
                <a:close/>
              </a:path>
            </a:pathLst>
          </a:custGeom>
          <a:solidFill>
            <a:srgbClr val="80BB2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1" name="组合 10"/>
          <p:cNvGrpSpPr/>
          <p:nvPr/>
        </p:nvGrpSpPr>
        <p:grpSpPr>
          <a:xfrm rot="5401190">
            <a:off x="2650099" y="-360582"/>
            <a:ext cx="187383" cy="6160207"/>
            <a:chOff x="1601672" y="-1118831"/>
            <a:chExt cx="102209" cy="9144000"/>
          </a:xfrm>
        </p:grpSpPr>
        <p:pic>
          <p:nvPicPr>
            <p:cNvPr id="2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2" name="组合 11"/>
          <p:cNvGrpSpPr/>
          <p:nvPr/>
        </p:nvGrpSpPr>
        <p:grpSpPr>
          <a:xfrm rot="5401190">
            <a:off x="2887278" y="1582819"/>
            <a:ext cx="187346" cy="6463921"/>
            <a:chOff x="1601672" y="-1118831"/>
            <a:chExt cx="102209" cy="9144000"/>
          </a:xfrm>
        </p:grpSpPr>
        <p:pic>
          <p:nvPicPr>
            <p:cNvPr id="2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3" name="矩形 14"/>
          <p:cNvSpPr/>
          <p:nvPr/>
        </p:nvSpPr>
        <p:spPr>
          <a:xfrm rot="2037035">
            <a:off x="999933" y="1145461"/>
            <a:ext cx="1039107" cy="1959738"/>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028DC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4" name="组合 13"/>
          <p:cNvGrpSpPr/>
          <p:nvPr/>
        </p:nvGrpSpPr>
        <p:grpSpPr>
          <a:xfrm rot="5401190">
            <a:off x="2188147" y="-619004"/>
            <a:ext cx="310476" cy="4667605"/>
            <a:chOff x="1601672" y="-1118831"/>
            <a:chExt cx="154347" cy="9144000"/>
          </a:xfrm>
        </p:grpSpPr>
        <p:pic>
          <p:nvPicPr>
            <p:cNvPr id="2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5" name="组合 14"/>
          <p:cNvGrpSpPr/>
          <p:nvPr/>
        </p:nvGrpSpPr>
        <p:grpSpPr>
          <a:xfrm rot="5401190">
            <a:off x="2532206" y="581989"/>
            <a:ext cx="225464" cy="6358024"/>
            <a:chOff x="1601672" y="-1118831"/>
            <a:chExt cx="102209" cy="9144000"/>
          </a:xfrm>
        </p:grpSpPr>
        <p:pic>
          <p:nvPicPr>
            <p:cNvPr id="1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29" name="内容占位符 28"/>
          <p:cNvSpPr>
            <a:spLocks noGrp="1"/>
          </p:cNvSpPr>
          <p:nvPr>
            <p:ph sz="quarter" idx="13" hasCustomPrompt="1"/>
          </p:nvPr>
        </p:nvSpPr>
        <p:spPr>
          <a:xfrm>
            <a:off x="2828925" y="1860824"/>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0" name="内容占位符 28"/>
          <p:cNvSpPr>
            <a:spLocks noGrp="1"/>
          </p:cNvSpPr>
          <p:nvPr>
            <p:ph sz="quarter" idx="14" hasCustomPrompt="1"/>
          </p:nvPr>
        </p:nvSpPr>
        <p:spPr>
          <a:xfrm>
            <a:off x="2828925" y="2938099"/>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1" name="内容占位符 28"/>
          <p:cNvSpPr>
            <a:spLocks noGrp="1"/>
          </p:cNvSpPr>
          <p:nvPr>
            <p:ph sz="quarter" idx="15" hasCustomPrompt="1"/>
          </p:nvPr>
        </p:nvSpPr>
        <p:spPr>
          <a:xfrm>
            <a:off x="2828925" y="4017291"/>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2" name="内容占位符 28"/>
          <p:cNvSpPr>
            <a:spLocks noGrp="1"/>
          </p:cNvSpPr>
          <p:nvPr>
            <p:ph sz="quarter" idx="16" hasCustomPrompt="1"/>
          </p:nvPr>
        </p:nvSpPr>
        <p:spPr>
          <a:xfrm>
            <a:off x="2828925" y="5134471"/>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362601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24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158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图文介绍">
    <p:spTree>
      <p:nvGrpSpPr>
        <p:cNvPr id="1" name=""/>
        <p:cNvGrpSpPr/>
        <p:nvPr/>
      </p:nvGrpSpPr>
      <p:grpSpPr>
        <a:xfrm>
          <a:off x="0" y="0"/>
          <a:ext cx="0" cy="0"/>
          <a:chOff x="0" y="0"/>
          <a:chExt cx="0" cy="0"/>
        </a:xfrm>
      </p:grpSpPr>
      <p:sp>
        <p:nvSpPr>
          <p:cNvPr id="3" name="标题 1"/>
          <p:cNvSpPr>
            <a:spLocks noGrp="1"/>
          </p:cNvSpPr>
          <p:nvPr>
            <p:ph type="title"/>
          </p:nvPr>
        </p:nvSpPr>
        <p:spPr>
          <a:xfrm>
            <a:off x="1991286" y="476784"/>
            <a:ext cx="8602795" cy="564389"/>
          </a:xfrm>
          <a:prstGeom prst="rect">
            <a:avLst/>
          </a:prstGeom>
        </p:spPr>
        <p:txBody>
          <a:bodyPr anchor="ctr" anchorCtr="0"/>
          <a:lstStyle>
            <a:lvl1pPr algn="l">
              <a:lnSpc>
                <a:spcPct val="100000"/>
              </a:lnSpc>
              <a:defRPr sz="2400" b="1">
                <a:solidFill>
                  <a:schemeClr val="bg1"/>
                </a:solidFill>
                <a:latin typeface="微软雅黑" pitchFamily="34" charset="-122"/>
                <a:ea typeface="微软雅黑"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832279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39FC-C4CF-B54C-BD21-4A29C64D754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06F8B46-F421-F545-ADF2-7878331BA6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F4E60C7-54F9-8E44-B2B5-7CC5DBAD1646}"/>
              </a:ext>
            </a:extLst>
          </p:cNvPr>
          <p:cNvSpPr>
            <a:spLocks noGrp="1"/>
          </p:cNvSpPr>
          <p:nvPr>
            <p:ph type="dt" sz="half" idx="10"/>
          </p:nvPr>
        </p:nvSpPr>
        <p:spPr/>
        <p:txBody>
          <a:bodyPr/>
          <a:lstStyle/>
          <a:p>
            <a:fld id="{4FD05EF6-B753-6845-8DDE-8B2F1383A3EE}" type="datetimeFigureOut">
              <a:rPr lang="en-CN" smtClean="0"/>
              <a:t>11/27/2022</a:t>
            </a:fld>
            <a:endParaRPr lang="en-CN"/>
          </a:p>
        </p:txBody>
      </p:sp>
      <p:sp>
        <p:nvSpPr>
          <p:cNvPr id="5" name="Footer Placeholder 4">
            <a:extLst>
              <a:ext uri="{FF2B5EF4-FFF2-40B4-BE49-F238E27FC236}">
                <a16:creationId xmlns:a16="http://schemas.microsoft.com/office/drawing/2014/main" id="{43F67EF1-9416-0F46-BA6D-4F53F8748E3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D395E47-C747-6149-A008-5F52568089CA}"/>
              </a:ext>
            </a:extLst>
          </p:cNvPr>
          <p:cNvSpPr>
            <a:spLocks noGrp="1"/>
          </p:cNvSpPr>
          <p:nvPr>
            <p:ph type="sldNum" sz="quarter" idx="12"/>
          </p:nvPr>
        </p:nvSpPr>
        <p:spPr/>
        <p:txBody>
          <a:bodyPr/>
          <a:lstStyle/>
          <a:p>
            <a:fld id="{FF39383C-656E-944C-AAED-D27292B9513A}" type="slidenum">
              <a:rPr lang="en-CN" smtClean="0"/>
              <a:t>‹#›</a:t>
            </a:fld>
            <a:endParaRPr lang="en-CN"/>
          </a:p>
        </p:txBody>
      </p:sp>
    </p:spTree>
    <p:extLst>
      <p:ext uri="{BB962C8B-B14F-4D97-AF65-F5344CB8AC3E}">
        <p14:creationId xmlns:p14="http://schemas.microsoft.com/office/powerpoint/2010/main" val="160052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1 全图">
    <p:spTree>
      <p:nvGrpSpPr>
        <p:cNvPr id="1" name=""/>
        <p:cNvGrpSpPr/>
        <p:nvPr/>
      </p:nvGrpSpPr>
      <p:grpSpPr>
        <a:xfrm>
          <a:off x="0" y="0"/>
          <a:ext cx="0" cy="0"/>
          <a:chOff x="0" y="0"/>
          <a:chExt cx="0" cy="0"/>
        </a:xfrm>
      </p:grpSpPr>
      <p:sp>
        <p:nvSpPr>
          <p:cNvPr id="8" name="Bildplatzhalter"/>
          <p:cNvSpPr>
            <a:spLocks noGrp="1"/>
          </p:cNvSpPr>
          <p:nvPr>
            <p:ph type="pic" sz="quarter" idx="12" hasCustomPrompt="1"/>
          </p:nvPr>
        </p:nvSpPr>
        <p:spPr bwMode="gray">
          <a:xfrm>
            <a:off x="551207" y="1809750"/>
            <a:ext cx="11088000" cy="3524251"/>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请插入图片</a:t>
            </a:r>
            <a:endParaRPr lang="en-US" noProof="0" dirty="0"/>
          </a:p>
        </p:txBody>
      </p:sp>
      <p:sp>
        <p:nvSpPr>
          <p:cNvPr id="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5" name="Fußzeilenplatzhalter"/>
          <p:cNvSpPr>
            <a:spLocks noGrp="1"/>
          </p:cNvSpPr>
          <p:nvPr>
            <p:ph type="ftr" sz="quarter" idx="3"/>
          </p:nvPr>
        </p:nvSpPr>
        <p:spPr bwMode="gray">
          <a:xfrm>
            <a:off x="551207" y="5445489"/>
            <a:ext cx="7164000" cy="359999"/>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de-DE" dirty="0"/>
          </a:p>
        </p:txBody>
      </p:sp>
      <p:sp>
        <p:nvSpPr>
          <p:cNvPr id="9"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24504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文结合">
    <p:spTree>
      <p:nvGrpSpPr>
        <p:cNvPr id="1" name=""/>
        <p:cNvGrpSpPr/>
        <p:nvPr/>
      </p:nvGrpSpPr>
      <p:grpSpPr>
        <a:xfrm>
          <a:off x="0" y="0"/>
          <a:ext cx="0" cy="0"/>
          <a:chOff x="0" y="0"/>
          <a:chExt cx="0" cy="0"/>
        </a:xfrm>
      </p:grpSpPr>
      <p:sp>
        <p:nvSpPr>
          <p:cNvPr id="3"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4" name="矩形 3"/>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5"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163194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2 图文结合1">
    <p:spTree>
      <p:nvGrpSpPr>
        <p:cNvPr id="1" name=""/>
        <p:cNvGrpSpPr/>
        <p:nvPr/>
      </p:nvGrpSpPr>
      <p:grpSpPr>
        <a:xfrm>
          <a:off x="0" y="0"/>
          <a:ext cx="0" cy="0"/>
          <a:chOff x="0" y="0"/>
          <a:chExt cx="0" cy="0"/>
        </a:xfrm>
      </p:grpSpPr>
      <p:sp>
        <p:nvSpPr>
          <p:cNvPr id="8" name="Bildplatzhalter"/>
          <p:cNvSpPr>
            <a:spLocks noGrp="1"/>
          </p:cNvSpPr>
          <p:nvPr>
            <p:ph type="pic" sz="quarter" idx="12" hasCustomPrompt="1"/>
          </p:nvPr>
        </p:nvSpPr>
        <p:spPr bwMode="gray">
          <a:xfrm>
            <a:off x="549275" y="1809750"/>
            <a:ext cx="3598329" cy="3995738"/>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4"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0" name="内容占位符 9"/>
          <p:cNvSpPr>
            <a:spLocks noGrp="1"/>
          </p:cNvSpPr>
          <p:nvPr>
            <p:ph sz="quarter" idx="13"/>
          </p:nvPr>
        </p:nvSpPr>
        <p:spPr>
          <a:xfrm>
            <a:off x="4394200" y="1809750"/>
            <a:ext cx="7245350"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1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56393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3 文字">
    <p:spTree>
      <p:nvGrpSpPr>
        <p:cNvPr id="1" name=""/>
        <p:cNvGrpSpPr/>
        <p:nvPr/>
      </p:nvGrpSpPr>
      <p:grpSpPr>
        <a:xfrm>
          <a:off x="0" y="0"/>
          <a:ext cx="0" cy="0"/>
          <a:chOff x="0" y="0"/>
          <a:chExt cx="0" cy="0"/>
        </a:xfrm>
      </p:grpSpPr>
      <p:sp>
        <p:nvSpPr>
          <p:cNvPr id="9"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8" name="内容占位符 9"/>
          <p:cNvSpPr>
            <a:spLocks noGrp="1"/>
          </p:cNvSpPr>
          <p:nvPr>
            <p:ph sz="quarter" idx="13"/>
          </p:nvPr>
        </p:nvSpPr>
        <p:spPr>
          <a:xfrm>
            <a:off x="549273" y="1809750"/>
            <a:ext cx="11090277"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5" name="矩形 4"/>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48122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4图标">
    <p:spTree>
      <p:nvGrpSpPr>
        <p:cNvPr id="1" name=""/>
        <p:cNvGrpSpPr/>
        <p:nvPr/>
      </p:nvGrpSpPr>
      <p:grpSpPr>
        <a:xfrm>
          <a:off x="0" y="0"/>
          <a:ext cx="0" cy="0"/>
          <a:chOff x="0" y="0"/>
          <a:chExt cx="0" cy="0"/>
        </a:xfrm>
      </p:grpSpPr>
      <p:sp>
        <p:nvSpPr>
          <p:cNvPr id="6"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7" name="内容占位符 9"/>
          <p:cNvSpPr>
            <a:spLocks noGrp="1"/>
          </p:cNvSpPr>
          <p:nvPr>
            <p:ph sz="quarter" idx="13" hasCustomPrompt="1"/>
          </p:nvPr>
        </p:nvSpPr>
        <p:spPr>
          <a:xfrm>
            <a:off x="549273" y="1809750"/>
            <a:ext cx="11090277" cy="3995738"/>
          </a:xfrm>
          <a:prstGeom prst="rect">
            <a:avLst/>
          </a:prstGeom>
        </p:spPr>
        <p:txBody>
          <a:bodyPr anchor="ctr"/>
          <a:lstStyle>
            <a:lvl1pPr marL="0" indent="0" algn="ctr">
              <a:lnSpc>
                <a:spcPct val="130000"/>
              </a:lnSpc>
              <a:buNone/>
              <a:defRPr/>
            </a:lvl1pPr>
            <a:lvl2pPr marL="720000" indent="-270000">
              <a:lnSpc>
                <a:spcPct val="130000"/>
              </a:lnSpc>
              <a:buClr>
                <a:srgbClr val="008CCF"/>
              </a:buClr>
              <a:buSzPct val="100000"/>
              <a:buFont typeface="Wingdings" panose="05000000000000000000" pitchFamily="2" charset="2"/>
              <a:buChar char="n"/>
              <a:defRPr/>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插入图表</a:t>
            </a:r>
          </a:p>
        </p:txBody>
      </p:sp>
      <p:sp>
        <p:nvSpPr>
          <p:cNvPr id="9"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5" name="矩形 4"/>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43881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5 两列文字图标">
    <p:spTree>
      <p:nvGrpSpPr>
        <p:cNvPr id="1" name=""/>
        <p:cNvGrpSpPr/>
        <p:nvPr/>
      </p:nvGrpSpPr>
      <p:grpSpPr>
        <a:xfrm>
          <a:off x="0" y="0"/>
          <a:ext cx="0" cy="0"/>
          <a:chOff x="0" y="0"/>
          <a:chExt cx="0" cy="0"/>
        </a:xfrm>
      </p:grpSpPr>
      <p:sp>
        <p:nvSpPr>
          <p:cNvPr id="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0" name="内容占位符 9"/>
          <p:cNvSpPr>
            <a:spLocks noGrp="1"/>
          </p:cNvSpPr>
          <p:nvPr>
            <p:ph sz="quarter" idx="13"/>
          </p:nvPr>
        </p:nvSpPr>
        <p:spPr>
          <a:xfrm>
            <a:off x="549274" y="1809750"/>
            <a:ext cx="5473702"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11" name="内容占位符 9"/>
          <p:cNvSpPr>
            <a:spLocks noGrp="1"/>
          </p:cNvSpPr>
          <p:nvPr>
            <p:ph sz="quarter" idx="14"/>
          </p:nvPr>
        </p:nvSpPr>
        <p:spPr>
          <a:xfrm>
            <a:off x="6167438" y="1809750"/>
            <a:ext cx="5473702"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13"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7819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94" userDrawn="1">
          <p15:clr>
            <a:srgbClr val="FBAE40"/>
          </p15:clr>
        </p15:guide>
        <p15:guide id="2" pos="388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7" name="Vermaßung"/>
          <p:cNvGrpSpPr/>
          <p:nvPr/>
        </p:nvGrpSpPr>
        <p:grpSpPr bwMode="gray">
          <a:xfrm>
            <a:off x="-345996" y="-294916"/>
            <a:ext cx="12338928" cy="6748104"/>
            <a:chOff x="-345996" y="-294916"/>
            <a:chExt cx="12338928" cy="6748104"/>
          </a:xfrm>
        </p:grpSpPr>
        <p:cxnSp>
          <p:nvCxnSpPr>
            <p:cNvPr id="26" name="Gerade Verbindung 25"/>
            <p:cNvCxnSpPr/>
            <p:nvPr/>
          </p:nvCxnSpPr>
          <p:spPr bwMode="gray">
            <a:xfrm flipV="1">
              <a:off x="549275" y="-294916"/>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cxnSp>
          <p:nvCxnSpPr>
            <p:cNvPr id="27" name="Gerade Verbindung 26"/>
            <p:cNvCxnSpPr/>
            <p:nvPr/>
          </p:nvCxnSpPr>
          <p:spPr bwMode="gray">
            <a:xfrm flipV="1">
              <a:off x="11639822" y="-294916"/>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24" name="Textfeld 39"/>
            <p:cNvSpPr txBox="1"/>
            <p:nvPr/>
          </p:nvSpPr>
          <p:spPr bwMode="gray">
            <a:xfrm>
              <a:off x="11632932" y="-142267"/>
              <a:ext cx="360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l">
                <a:lnSpc>
                  <a:spcPct val="100000"/>
                </a:lnSpc>
              </a:pPr>
              <a:r>
                <a:rPr lang="de-DE" sz="800" b="0" i="0" kern="0" baseline="0" dirty="0">
                  <a:solidFill>
                    <a:schemeClr val="tx2"/>
                  </a:solidFill>
                  <a:latin typeface="微软雅黑" panose="020B0503020204020204" pitchFamily="34" charset="-122"/>
                </a:rPr>
                <a:t>15,40</a:t>
              </a:r>
            </a:p>
          </p:txBody>
        </p:sp>
        <p:sp>
          <p:nvSpPr>
            <p:cNvPr id="25" name="Textfeld 39"/>
            <p:cNvSpPr txBox="1"/>
            <p:nvPr/>
          </p:nvSpPr>
          <p:spPr bwMode="gray">
            <a:xfrm>
              <a:off x="523081" y="-142267"/>
              <a:ext cx="360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l">
                <a:lnSpc>
                  <a:spcPct val="100000"/>
                </a:lnSpc>
              </a:pPr>
              <a:r>
                <a:rPr lang="de-DE" sz="800" b="0" i="0" kern="0" baseline="0" dirty="0">
                  <a:solidFill>
                    <a:schemeClr val="tx2"/>
                  </a:solidFill>
                  <a:latin typeface="微软雅黑" panose="020B0503020204020204" pitchFamily="34" charset="-122"/>
                </a:rPr>
                <a:t>15,40</a:t>
              </a:r>
            </a:p>
          </p:txBody>
        </p:sp>
        <p:sp>
          <p:nvSpPr>
            <p:cNvPr id="11" name="Textfeld 39"/>
            <p:cNvSpPr txBox="1"/>
            <p:nvPr/>
          </p:nvSpPr>
          <p:spPr bwMode="gray">
            <a:xfrm>
              <a:off x="-343330" y="318823"/>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8,20</a:t>
              </a:r>
            </a:p>
          </p:txBody>
        </p:sp>
        <p:cxnSp>
          <p:nvCxnSpPr>
            <p:cNvPr id="12" name="Gerade Verbindung 11"/>
            <p:cNvCxnSpPr/>
            <p:nvPr/>
          </p:nvCxnSpPr>
          <p:spPr bwMode="gray">
            <a:xfrm rot="5400000" flipV="1">
              <a:off x="-180000" y="332250"/>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3" name="Textfeld 39"/>
            <p:cNvSpPr txBox="1"/>
            <p:nvPr/>
          </p:nvSpPr>
          <p:spPr bwMode="gray">
            <a:xfrm>
              <a:off x="-345996" y="751447"/>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7,00</a:t>
              </a:r>
            </a:p>
          </p:txBody>
        </p:sp>
        <p:cxnSp>
          <p:nvCxnSpPr>
            <p:cNvPr id="14" name="Gerade Verbindung 13"/>
            <p:cNvCxnSpPr/>
            <p:nvPr/>
          </p:nvCxnSpPr>
          <p:spPr bwMode="gray">
            <a:xfrm rot="5400000" flipV="1">
              <a:off x="-180000" y="764050"/>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5" name="Textfeld 39"/>
            <p:cNvSpPr txBox="1"/>
            <p:nvPr/>
          </p:nvSpPr>
          <p:spPr bwMode="gray">
            <a:xfrm>
              <a:off x="-345996" y="1363447"/>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5,20</a:t>
              </a:r>
            </a:p>
          </p:txBody>
        </p:sp>
        <p:cxnSp>
          <p:nvCxnSpPr>
            <p:cNvPr id="16" name="Gerade Verbindung 15"/>
            <p:cNvCxnSpPr/>
            <p:nvPr/>
          </p:nvCxnSpPr>
          <p:spPr bwMode="gray">
            <a:xfrm rot="5400000" flipV="1">
              <a:off x="-180000" y="1413794"/>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7" name="Textfeld 39"/>
            <p:cNvSpPr txBox="1"/>
            <p:nvPr/>
          </p:nvSpPr>
          <p:spPr bwMode="gray">
            <a:xfrm>
              <a:off x="-345996" y="5662058"/>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6,60</a:t>
              </a:r>
            </a:p>
          </p:txBody>
        </p:sp>
        <p:cxnSp>
          <p:nvCxnSpPr>
            <p:cNvPr id="18" name="Gerade Verbindung 17"/>
            <p:cNvCxnSpPr/>
            <p:nvPr/>
          </p:nvCxnSpPr>
          <p:spPr bwMode="gray">
            <a:xfrm rot="5400000" flipV="1">
              <a:off x="-165996" y="5659273"/>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9" name="Textfeld 39"/>
            <p:cNvSpPr txBox="1"/>
            <p:nvPr/>
          </p:nvSpPr>
          <p:spPr bwMode="gray">
            <a:xfrm>
              <a:off x="-345996" y="5934653"/>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7,40</a:t>
              </a:r>
            </a:p>
          </p:txBody>
        </p:sp>
        <p:cxnSp>
          <p:nvCxnSpPr>
            <p:cNvPr id="20" name="Gerade Verbindung 19"/>
            <p:cNvCxnSpPr/>
            <p:nvPr/>
          </p:nvCxnSpPr>
          <p:spPr bwMode="gray">
            <a:xfrm rot="5400000" flipV="1">
              <a:off x="-180000" y="5948825"/>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21" name="Textfeld 39"/>
            <p:cNvSpPr txBox="1"/>
            <p:nvPr/>
          </p:nvSpPr>
          <p:spPr bwMode="gray">
            <a:xfrm>
              <a:off x="-345996" y="6294448"/>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8,40</a:t>
              </a:r>
            </a:p>
          </p:txBody>
        </p:sp>
        <p:cxnSp>
          <p:nvCxnSpPr>
            <p:cNvPr id="22" name="Gerade Verbindung 21"/>
            <p:cNvCxnSpPr/>
            <p:nvPr/>
          </p:nvCxnSpPr>
          <p:spPr bwMode="gray">
            <a:xfrm rot="5400000" flipV="1">
              <a:off x="-180000" y="6309188"/>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28" name="Textfeld 39"/>
            <p:cNvSpPr txBox="1"/>
            <p:nvPr userDrawn="1"/>
          </p:nvSpPr>
          <p:spPr bwMode="gray">
            <a:xfrm>
              <a:off x="-345996" y="1613816"/>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4.50</a:t>
              </a:r>
            </a:p>
          </p:txBody>
        </p:sp>
        <p:cxnSp>
          <p:nvCxnSpPr>
            <p:cNvPr id="29" name="Gerade Verbindung 15"/>
            <p:cNvCxnSpPr/>
            <p:nvPr userDrawn="1"/>
          </p:nvCxnSpPr>
          <p:spPr bwMode="gray">
            <a:xfrm rot="5400000" flipV="1">
              <a:off x="-180000" y="1664163"/>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grpSp>
      <p:sp>
        <p:nvSpPr>
          <p:cNvPr id="49" name="TextBox 6"/>
          <p:cNvSpPr txBox="1"/>
          <p:nvPr userDrawn="1"/>
        </p:nvSpPr>
        <p:spPr>
          <a:xfrm>
            <a:off x="484981" y="337803"/>
            <a:ext cx="2602261" cy="192332"/>
          </a:xfrm>
          <a:prstGeom prst="rect">
            <a:avLst/>
          </a:prstGeom>
          <a:noFill/>
        </p:spPr>
        <p:txBody>
          <a:bodyPr wrap="none" lIns="68553" tIns="34276" rIns="68553" bIns="34276">
            <a:spAutoFit/>
          </a:bodyPr>
          <a:lstStyle/>
          <a:p>
            <a:pPr algn="l">
              <a:defRPr/>
            </a:pP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工业自动化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工业机器人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新能源汽车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轨道交通</a:t>
            </a:r>
          </a:p>
        </p:txBody>
      </p:sp>
      <p:pic>
        <p:nvPicPr>
          <p:cNvPr id="2" name="图片 1"/>
          <p:cNvPicPr>
            <a:picLocks noChangeAspect="1"/>
          </p:cNvPicPr>
          <p:nvPr userDrawn="1"/>
        </p:nvPicPr>
        <p:blipFill>
          <a:blip r:embed="rId28"/>
          <a:stretch>
            <a:fillRect/>
          </a:stretch>
        </p:blipFill>
        <p:spPr>
          <a:xfrm>
            <a:off x="10137863" y="253722"/>
            <a:ext cx="1501959" cy="237151"/>
          </a:xfrm>
          <a:prstGeom prst="rect">
            <a:avLst/>
          </a:prstGeom>
        </p:spPr>
      </p:pic>
    </p:spTree>
    <p:extLst>
      <p:ext uri="{BB962C8B-B14F-4D97-AF65-F5344CB8AC3E}">
        <p14:creationId xmlns:p14="http://schemas.microsoft.com/office/powerpoint/2010/main" val="1920591836"/>
      </p:ext>
    </p:extLst>
  </p:cSld>
  <p:clrMap bg1="lt1" tx1="dk1" bg2="lt2" tx2="dk2" accent1="accent1" accent2="accent2" accent3="accent3" accent4="accent4" accent5="accent5" accent6="accent6" hlink="hlink" folHlink="folHlink"/>
  <p:sldLayoutIdLst>
    <p:sldLayoutId id="2147483711" r:id="rId1"/>
    <p:sldLayoutId id="2147483655" r:id="rId2"/>
    <p:sldLayoutId id="2147483653" r:id="rId3"/>
    <p:sldLayoutId id="2147483654" r:id="rId4"/>
    <p:sldLayoutId id="2147483714" r:id="rId5"/>
    <p:sldLayoutId id="2147483679" r:id="rId6"/>
    <p:sldLayoutId id="2147483705" r:id="rId7"/>
    <p:sldLayoutId id="2147483663" r:id="rId8"/>
    <p:sldLayoutId id="2147483662" r:id="rId9"/>
    <p:sldLayoutId id="2147483674" r:id="rId10"/>
    <p:sldLayoutId id="2147483708" r:id="rId11"/>
    <p:sldLayoutId id="2147483692" r:id="rId12"/>
    <p:sldLayoutId id="2147483675" r:id="rId13"/>
    <p:sldLayoutId id="2147483673" r:id="rId14"/>
    <p:sldLayoutId id="2147483677" r:id="rId15"/>
    <p:sldLayoutId id="2147483696" r:id="rId16"/>
    <p:sldLayoutId id="2147483695" r:id="rId17"/>
    <p:sldLayoutId id="2147483684" r:id="rId18"/>
    <p:sldLayoutId id="2147483685" r:id="rId19"/>
    <p:sldLayoutId id="2147483697" r:id="rId20"/>
    <p:sldLayoutId id="2147483689" r:id="rId21"/>
    <p:sldLayoutId id="2147483694" r:id="rId22"/>
    <p:sldLayoutId id="2147483690" r:id="rId23"/>
    <p:sldLayoutId id="2147483683" r:id="rId24"/>
    <p:sldLayoutId id="2147483712" r:id="rId25"/>
    <p:sldLayoutId id="214748371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2800" b="1" i="0" kern="1200">
          <a:solidFill>
            <a:schemeClr val="tx1"/>
          </a:solidFill>
          <a:latin typeface="Microsoft YaHei" charset="-122"/>
          <a:ea typeface="Microsoft YaHei" charset="-122"/>
          <a:cs typeface="Microsoft YaHei" charset="-122"/>
        </a:defRPr>
      </a:lvl1pPr>
    </p:titleStyle>
    <p:bodyStyle>
      <a:lvl1pPr marL="27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1pPr>
      <a:lvl2pPr marL="72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2pPr>
      <a:lvl3pPr marL="108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3pPr>
      <a:lvl4pPr marL="144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4pPr>
      <a:lvl5pPr marL="180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5pPr>
      <a:lvl6pPr marL="2160000" indent="-270000" algn="l" defTabSz="914400" rtl="0" eaLnBrk="1" latinLnBrk="0" hangingPunct="1">
        <a:lnSpc>
          <a:spcPct val="100000"/>
        </a:lnSpc>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6pPr>
      <a:lvl7pPr marL="2520000" indent="-270000" algn="l" defTabSz="914400" rtl="0" eaLnBrk="1" latinLnBrk="0" hangingPunct="1">
        <a:lnSpc>
          <a:spcPct val="100000"/>
        </a:lnSpc>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2" userDrawn="1">
          <p15:clr>
            <a:srgbClr val="F26B43"/>
          </p15:clr>
        </p15:guide>
        <p15:guide id="3" orient="horz" pos="301" userDrawn="1">
          <p15:clr>
            <a:srgbClr val="F26B43"/>
          </p15:clr>
        </p15:guide>
        <p15:guide id="4" orient="horz" pos="573" userDrawn="1">
          <p15:clr>
            <a:srgbClr val="F26B43"/>
          </p15:clr>
        </p15:guide>
        <p15:guide id="5" orient="horz" pos="981" userDrawn="1">
          <p15:clr>
            <a:srgbClr val="F26B43"/>
          </p15:clr>
        </p15:guide>
        <p15:guide id="6" orient="horz" pos="3657" userDrawn="1">
          <p15:clr>
            <a:srgbClr val="F26B43"/>
          </p15:clr>
        </p15:guide>
        <p15:guide id="7" orient="horz" pos="3839" userDrawn="1">
          <p15:clr>
            <a:srgbClr val="F26B43"/>
          </p15:clr>
        </p15:guide>
        <p15:guide id="8" orient="horz" pos="4066" userDrawn="1">
          <p15:clr>
            <a:srgbClr val="F26B43"/>
          </p15:clr>
        </p15:guide>
        <p15:guide id="9" orient="horz" pos="2160" userDrawn="1">
          <p15:clr>
            <a:srgbClr val="F26B43"/>
          </p15:clr>
        </p15:guide>
        <p15:guide id="10" orient="horz" pos="11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94236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Lst>
  <p:txStyles>
    <p:titleStyle>
      <a:lvl1pPr algn="ctr" rtl="0" eaLnBrk="0" fontAlgn="base" hangingPunct="0">
        <a:spcBef>
          <a:spcPct val="0"/>
        </a:spcBef>
        <a:spcAft>
          <a:spcPct val="0"/>
        </a:spcAft>
        <a:defRPr sz="5866" kern="1200">
          <a:solidFill>
            <a:schemeClr val="tx1"/>
          </a:solidFill>
          <a:latin typeface="+mj-lt"/>
          <a:ea typeface="+mj-ea"/>
          <a:cs typeface="+mj-cs"/>
        </a:defRPr>
      </a:lvl1pPr>
      <a:lvl2pPr algn="ctr" rtl="0" eaLnBrk="0" fontAlgn="base" hangingPunct="0">
        <a:spcBef>
          <a:spcPct val="0"/>
        </a:spcBef>
        <a:spcAft>
          <a:spcPct val="0"/>
        </a:spcAft>
        <a:defRPr sz="5866">
          <a:solidFill>
            <a:schemeClr val="tx1"/>
          </a:solidFill>
          <a:latin typeface="Calibri" pitchFamily="34" charset="0"/>
          <a:ea typeface="宋体" pitchFamily="2" charset="-122"/>
        </a:defRPr>
      </a:lvl2pPr>
      <a:lvl3pPr algn="ctr" rtl="0" eaLnBrk="0" fontAlgn="base" hangingPunct="0">
        <a:spcBef>
          <a:spcPct val="0"/>
        </a:spcBef>
        <a:spcAft>
          <a:spcPct val="0"/>
        </a:spcAft>
        <a:defRPr sz="5866">
          <a:solidFill>
            <a:schemeClr val="tx1"/>
          </a:solidFill>
          <a:latin typeface="Calibri" pitchFamily="34" charset="0"/>
          <a:ea typeface="宋体" pitchFamily="2" charset="-122"/>
        </a:defRPr>
      </a:lvl3pPr>
      <a:lvl4pPr algn="ctr" rtl="0" eaLnBrk="0" fontAlgn="base" hangingPunct="0">
        <a:spcBef>
          <a:spcPct val="0"/>
        </a:spcBef>
        <a:spcAft>
          <a:spcPct val="0"/>
        </a:spcAft>
        <a:defRPr sz="5866">
          <a:solidFill>
            <a:schemeClr val="tx1"/>
          </a:solidFill>
          <a:latin typeface="Calibri" pitchFamily="34" charset="0"/>
          <a:ea typeface="宋体" pitchFamily="2" charset="-122"/>
        </a:defRPr>
      </a:lvl4pPr>
      <a:lvl5pPr algn="ctr" rtl="0" eaLnBrk="0" fontAlgn="base" hangingPunct="0">
        <a:spcBef>
          <a:spcPct val="0"/>
        </a:spcBef>
        <a:spcAft>
          <a:spcPct val="0"/>
        </a:spcAft>
        <a:defRPr sz="5866">
          <a:solidFill>
            <a:schemeClr val="tx1"/>
          </a:solidFill>
          <a:latin typeface="Calibri" pitchFamily="34" charset="0"/>
          <a:ea typeface="宋体" pitchFamily="2" charset="-122"/>
        </a:defRPr>
      </a:lvl5pPr>
      <a:lvl6pPr marL="609539" algn="ctr" rtl="0" fontAlgn="base">
        <a:spcBef>
          <a:spcPct val="0"/>
        </a:spcBef>
        <a:spcAft>
          <a:spcPct val="0"/>
        </a:spcAft>
        <a:defRPr sz="5866">
          <a:solidFill>
            <a:schemeClr val="tx1"/>
          </a:solidFill>
          <a:latin typeface="Calibri" pitchFamily="34" charset="0"/>
          <a:ea typeface="宋体" pitchFamily="2" charset="-122"/>
        </a:defRPr>
      </a:lvl6pPr>
      <a:lvl7pPr marL="1219078" algn="ctr" rtl="0" fontAlgn="base">
        <a:spcBef>
          <a:spcPct val="0"/>
        </a:spcBef>
        <a:spcAft>
          <a:spcPct val="0"/>
        </a:spcAft>
        <a:defRPr sz="5866">
          <a:solidFill>
            <a:schemeClr val="tx1"/>
          </a:solidFill>
          <a:latin typeface="Calibri" pitchFamily="34" charset="0"/>
          <a:ea typeface="宋体" pitchFamily="2" charset="-122"/>
        </a:defRPr>
      </a:lvl7pPr>
      <a:lvl8pPr marL="1828617" algn="ctr" rtl="0" fontAlgn="base">
        <a:spcBef>
          <a:spcPct val="0"/>
        </a:spcBef>
        <a:spcAft>
          <a:spcPct val="0"/>
        </a:spcAft>
        <a:defRPr sz="5866">
          <a:solidFill>
            <a:schemeClr val="tx1"/>
          </a:solidFill>
          <a:latin typeface="Calibri" pitchFamily="34" charset="0"/>
          <a:ea typeface="宋体" pitchFamily="2" charset="-122"/>
        </a:defRPr>
      </a:lvl8pPr>
      <a:lvl9pPr marL="2438156" algn="ctr" rtl="0" fontAlgn="base">
        <a:spcBef>
          <a:spcPct val="0"/>
        </a:spcBef>
        <a:spcAft>
          <a:spcPct val="0"/>
        </a:spcAft>
        <a:defRPr sz="5866">
          <a:solidFill>
            <a:schemeClr val="tx1"/>
          </a:solidFill>
          <a:latin typeface="Calibri" pitchFamily="34" charset="0"/>
          <a:ea typeface="宋体" pitchFamily="2" charset="-122"/>
        </a:defRPr>
      </a:lvl9pPr>
    </p:titleStyle>
    <p:bodyStyle>
      <a:lvl1pPr marL="457154" indent="-457154" algn="l" rtl="0" eaLnBrk="0" fontAlgn="base" hangingPunct="0">
        <a:spcBef>
          <a:spcPct val="20000"/>
        </a:spcBef>
        <a:spcAft>
          <a:spcPct val="0"/>
        </a:spcAft>
        <a:buFont typeface="Arial" pitchFamily="34" charset="0"/>
        <a:buChar char="•"/>
        <a:defRPr sz="4266" kern="1200">
          <a:solidFill>
            <a:schemeClr val="tx1"/>
          </a:solidFill>
          <a:latin typeface="+mn-lt"/>
          <a:ea typeface="+mn-ea"/>
          <a:cs typeface="+mn-cs"/>
        </a:defRPr>
      </a:lvl1pPr>
      <a:lvl2pPr marL="990501" indent="-380962" algn="l" rtl="0" eaLnBrk="0" fontAlgn="base" hangingPunct="0">
        <a:spcBef>
          <a:spcPct val="20000"/>
        </a:spcBef>
        <a:spcAft>
          <a:spcPct val="0"/>
        </a:spcAft>
        <a:buFont typeface="Arial" pitchFamily="34" charset="0"/>
        <a:buChar char="–"/>
        <a:defRPr sz="3733" kern="1200">
          <a:solidFill>
            <a:schemeClr val="tx1"/>
          </a:solidFill>
          <a:latin typeface="+mn-lt"/>
          <a:ea typeface="+mn-ea"/>
          <a:cs typeface="+mn-cs"/>
        </a:defRPr>
      </a:lvl2pPr>
      <a:lvl3pPr marL="1523848" indent="-30477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3pPr>
      <a:lvl4pPr marL="2133387" indent="-304770" algn="l" rtl="0" eaLnBrk="0" fontAlgn="base" hangingPunct="0">
        <a:spcBef>
          <a:spcPct val="20000"/>
        </a:spcBef>
        <a:spcAft>
          <a:spcPct val="0"/>
        </a:spcAft>
        <a:buFont typeface="Arial" pitchFamily="34" charset="0"/>
        <a:buChar char="–"/>
        <a:defRPr sz="2666" kern="1200">
          <a:solidFill>
            <a:schemeClr val="tx1"/>
          </a:solidFill>
          <a:latin typeface="+mn-lt"/>
          <a:ea typeface="+mn-ea"/>
          <a:cs typeface="+mn-cs"/>
        </a:defRPr>
      </a:lvl4pPr>
      <a:lvl5pPr marL="2742926" indent="-304770" algn="l" rtl="0" eaLnBrk="0" fontAlgn="base" hangingPunct="0">
        <a:spcBef>
          <a:spcPct val="20000"/>
        </a:spcBef>
        <a:spcAft>
          <a:spcPct val="0"/>
        </a:spcAft>
        <a:buFont typeface="Arial" pitchFamily="34" charset="0"/>
        <a:buChar char="»"/>
        <a:defRPr sz="2666" kern="1200">
          <a:solidFill>
            <a:schemeClr val="tx1"/>
          </a:solidFill>
          <a:latin typeface="+mn-lt"/>
          <a:ea typeface="+mn-ea"/>
          <a:cs typeface="+mn-cs"/>
        </a:defRPr>
      </a:lvl5pPr>
      <a:lvl6pPr marL="3352465"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2004"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1543"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1082"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zh-CN"/>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9.xml"/><Relationship Id="rId5" Type="http://schemas.openxmlformats.org/officeDocument/2006/relationships/image" Target="../media/image92.png"/><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5.png"/><Relationship Id="rId7" Type="http://schemas.openxmlformats.org/officeDocument/2006/relationships/image" Target="../media/image96.png"/><Relationship Id="rId2" Type="http://schemas.openxmlformats.org/officeDocument/2006/relationships/notesSlide" Target="../notesSlides/notesSlide12.xml"/><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image" Target="../media/image98.png"/></Relationships>
</file>

<file path=ppt/slides/_rels/slide1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9.png"/><Relationship Id="rId2" Type="http://schemas.openxmlformats.org/officeDocument/2006/relationships/notesSlide" Target="../notesSlides/notesSlide14.xml"/><Relationship Id="rId1" Type="http://schemas.openxmlformats.org/officeDocument/2006/relationships/slideLayout" Target="../slideLayouts/slideLayout29.xml"/><Relationship Id="rId6" Type="http://schemas.openxmlformats.org/officeDocument/2006/relationships/image" Target="../media/image46.png"/><Relationship Id="rId5" Type="http://schemas.openxmlformats.org/officeDocument/2006/relationships/image" Target="../media/image2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103.png"/><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6.png"/><Relationship Id="rId7"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image" Target="../media/image107.png"/><Relationship Id="rId5" Type="http://schemas.openxmlformats.org/officeDocument/2006/relationships/image" Target="../media/image105.png"/><Relationship Id="rId10" Type="http://schemas.openxmlformats.org/officeDocument/2006/relationships/image" Target="../media/image111.png"/><Relationship Id="rId4" Type="http://schemas.openxmlformats.org/officeDocument/2006/relationships/image" Target="../media/image104.png"/><Relationship Id="rId9" Type="http://schemas.openxmlformats.org/officeDocument/2006/relationships/image" Target="../media/image1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18" Type="http://schemas.openxmlformats.org/officeDocument/2006/relationships/image" Target="../media/image126.png"/><Relationship Id="rId3" Type="http://schemas.openxmlformats.org/officeDocument/2006/relationships/image" Target="../media/image19.png"/><Relationship Id="rId21" Type="http://schemas.openxmlformats.org/officeDocument/2006/relationships/image" Target="../media/image129.png"/><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 Type="http://schemas.openxmlformats.org/officeDocument/2006/relationships/notesSlide" Target="../notesSlides/notesSlide19.xml"/><Relationship Id="rId16" Type="http://schemas.openxmlformats.org/officeDocument/2006/relationships/image" Target="../media/image124.png"/><Relationship Id="rId20" Type="http://schemas.openxmlformats.org/officeDocument/2006/relationships/image" Target="../media/image128.png"/><Relationship Id="rId1" Type="http://schemas.openxmlformats.org/officeDocument/2006/relationships/slideLayout" Target="../slideLayouts/slideLayout29.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5" Type="http://schemas.openxmlformats.org/officeDocument/2006/relationships/image" Target="../media/image123.png"/><Relationship Id="rId10" Type="http://schemas.openxmlformats.org/officeDocument/2006/relationships/image" Target="../media/image118.png"/><Relationship Id="rId19" Type="http://schemas.openxmlformats.org/officeDocument/2006/relationships/image" Target="../media/image127.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png"/><Relationship Id="rId22" Type="http://schemas.openxmlformats.org/officeDocument/2006/relationships/image" Target="../media/image130.pn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0.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2.png"/><Relationship Id="rId18" Type="http://schemas.openxmlformats.org/officeDocument/2006/relationships/image" Target="../media/image147.png"/><Relationship Id="rId3" Type="http://schemas.openxmlformats.org/officeDocument/2006/relationships/image" Target="../media/image132.png"/><Relationship Id="rId21" Type="http://schemas.openxmlformats.org/officeDocument/2006/relationships/image" Target="../media/image150.png"/><Relationship Id="rId7" Type="http://schemas.openxmlformats.org/officeDocument/2006/relationships/image" Target="../media/image136.png"/><Relationship Id="rId12" Type="http://schemas.openxmlformats.org/officeDocument/2006/relationships/image" Target="../media/image141.png"/><Relationship Id="rId17" Type="http://schemas.openxmlformats.org/officeDocument/2006/relationships/image" Target="../media/image146.png"/><Relationship Id="rId2" Type="http://schemas.openxmlformats.org/officeDocument/2006/relationships/image" Target="../media/image131.png"/><Relationship Id="rId16" Type="http://schemas.openxmlformats.org/officeDocument/2006/relationships/image" Target="../media/image145.png"/><Relationship Id="rId20" Type="http://schemas.openxmlformats.org/officeDocument/2006/relationships/image" Target="../media/image149.png"/><Relationship Id="rId1" Type="http://schemas.openxmlformats.org/officeDocument/2006/relationships/slideLayout" Target="../slideLayouts/slideLayout33.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134.png"/><Relationship Id="rId15" Type="http://schemas.openxmlformats.org/officeDocument/2006/relationships/image" Target="../media/image144.png"/><Relationship Id="rId10" Type="http://schemas.openxmlformats.org/officeDocument/2006/relationships/image" Target="../media/image139.png"/><Relationship Id="rId19" Type="http://schemas.openxmlformats.org/officeDocument/2006/relationships/image" Target="../media/image148.png"/><Relationship Id="rId4" Type="http://schemas.openxmlformats.org/officeDocument/2006/relationships/image" Target="../media/image133.png"/><Relationship Id="rId9" Type="http://schemas.openxmlformats.org/officeDocument/2006/relationships/image" Target="../media/image138.png"/><Relationship Id="rId14" Type="http://schemas.openxmlformats.org/officeDocument/2006/relationships/image" Target="../media/image1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2" Type="http://schemas.openxmlformats.org/officeDocument/2006/relationships/notesSlide" Target="../notesSlides/notesSlide22.xml"/><Relationship Id="rId1" Type="http://schemas.openxmlformats.org/officeDocument/2006/relationships/slideLayout" Target="../slideLayouts/slideLayout29.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s>
</file>

<file path=ppt/slides/_rels/slide24.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3" Type="http://schemas.openxmlformats.org/officeDocument/2006/relationships/image" Target="../media/image163.png"/><Relationship Id="rId7" Type="http://schemas.openxmlformats.org/officeDocument/2006/relationships/image" Target="../media/image167.png"/><Relationship Id="rId12" Type="http://schemas.openxmlformats.org/officeDocument/2006/relationships/image" Target="../media/image172.png"/><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image" Target="../media/image166.png"/><Relationship Id="rId11" Type="http://schemas.openxmlformats.org/officeDocument/2006/relationships/image" Target="../media/image171.png"/><Relationship Id="rId5" Type="http://schemas.openxmlformats.org/officeDocument/2006/relationships/image" Target="../media/image165.png"/><Relationship Id="rId15" Type="http://schemas.openxmlformats.org/officeDocument/2006/relationships/image" Target="../media/image175.png"/><Relationship Id="rId10" Type="http://schemas.openxmlformats.org/officeDocument/2006/relationships/image" Target="../media/image170.png"/><Relationship Id="rId4" Type="http://schemas.openxmlformats.org/officeDocument/2006/relationships/image" Target="../media/image164.png"/><Relationship Id="rId9" Type="http://schemas.openxmlformats.org/officeDocument/2006/relationships/image" Target="../media/image169.png"/><Relationship Id="rId14" Type="http://schemas.openxmlformats.org/officeDocument/2006/relationships/image" Target="../media/image174.png"/></Relationships>
</file>

<file path=ppt/slides/_rels/slide25.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186.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5" Type="http://schemas.openxmlformats.org/officeDocument/2006/relationships/image" Target="../media/image18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 Id="rId14" Type="http://schemas.openxmlformats.org/officeDocument/2006/relationships/image" Target="../media/image187.png"/></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8" Type="http://schemas.openxmlformats.org/officeDocument/2006/relationships/image" Target="../media/image194.png"/><Relationship Id="rId13" Type="http://schemas.openxmlformats.org/officeDocument/2006/relationships/image" Target="../media/image199.png"/><Relationship Id="rId18" Type="http://schemas.openxmlformats.org/officeDocument/2006/relationships/image" Target="../media/image204.png"/><Relationship Id="rId3" Type="http://schemas.openxmlformats.org/officeDocument/2006/relationships/image" Target="../media/image189.png"/><Relationship Id="rId7" Type="http://schemas.openxmlformats.org/officeDocument/2006/relationships/image" Target="../media/image193.png"/><Relationship Id="rId12" Type="http://schemas.openxmlformats.org/officeDocument/2006/relationships/image" Target="../media/image198.png"/><Relationship Id="rId17" Type="http://schemas.openxmlformats.org/officeDocument/2006/relationships/image" Target="../media/image203.png"/><Relationship Id="rId2" Type="http://schemas.openxmlformats.org/officeDocument/2006/relationships/notesSlide" Target="../notesSlides/notesSlide25.xml"/><Relationship Id="rId16" Type="http://schemas.openxmlformats.org/officeDocument/2006/relationships/image" Target="../media/image202.png"/><Relationship Id="rId1" Type="http://schemas.openxmlformats.org/officeDocument/2006/relationships/slideLayout" Target="../slideLayouts/slideLayout29.xml"/><Relationship Id="rId6" Type="http://schemas.openxmlformats.org/officeDocument/2006/relationships/image" Target="../media/image192.png"/><Relationship Id="rId11" Type="http://schemas.openxmlformats.org/officeDocument/2006/relationships/image" Target="../media/image197.png"/><Relationship Id="rId5" Type="http://schemas.openxmlformats.org/officeDocument/2006/relationships/image" Target="../media/image191.png"/><Relationship Id="rId15" Type="http://schemas.openxmlformats.org/officeDocument/2006/relationships/image" Target="../media/image201.png"/><Relationship Id="rId10" Type="http://schemas.openxmlformats.org/officeDocument/2006/relationships/image" Target="../media/image196.png"/><Relationship Id="rId4" Type="http://schemas.openxmlformats.org/officeDocument/2006/relationships/image" Target="../media/image190.png"/><Relationship Id="rId9" Type="http://schemas.openxmlformats.org/officeDocument/2006/relationships/image" Target="../media/image195.png"/><Relationship Id="rId14" Type="http://schemas.openxmlformats.org/officeDocument/2006/relationships/image" Target="../media/image200.png"/></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41.png"/><Relationship Id="rId4" Type="http://schemas.openxmlformats.org/officeDocument/2006/relationships/image" Target="../media/image40.png"/></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2.png"/><Relationship Id="rId7"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6.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6.xml"/><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9.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6.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0.png"/></Relationships>
</file>

<file path=ppt/slides/_rels/slide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261884" cy="415498"/>
          </a:xfrm>
          <a:prstGeom prst="rect">
            <a:avLst/>
          </a:prstGeom>
          <a:noFill/>
        </p:spPr>
        <p:txBody>
          <a:bodyPr wrap="none" rtlCol="0">
            <a:spAutoFit/>
          </a:bodyPr>
          <a:lstStyle/>
          <a:p>
            <a:r>
              <a:rPr lang="zh-CN" altLang="en-US" dirty="0"/>
              <a:t>平移运动</a:t>
            </a:r>
          </a:p>
        </p:txBody>
      </p:sp>
      <p:sp>
        <p:nvSpPr>
          <p:cNvPr id="3" name="Freeform 3">
            <a:extLst>
              <a:ext uri="{FF2B5EF4-FFF2-40B4-BE49-F238E27FC236}">
                <a16:creationId xmlns:a16="http://schemas.microsoft.com/office/drawing/2014/main" id="{7BC1B2D1-E2EE-3D41-A468-9481BC5F74C2}"/>
              </a:ext>
            </a:extLst>
          </p:cNvPr>
          <p:cNvSpPr/>
          <p:nvPr/>
        </p:nvSpPr>
        <p:spPr>
          <a:xfrm rot="180679">
            <a:off x="910768" y="2204545"/>
            <a:ext cx="4892685" cy="3050165"/>
          </a:xfrm>
          <a:custGeom>
            <a:avLst/>
            <a:gdLst>
              <a:gd name="connsiteX0" fmla="*/ 0 w 5396089"/>
              <a:gd name="connsiteY0" fmla="*/ 3050165 h 3050165"/>
              <a:gd name="connsiteX1" fmla="*/ 2178756 w 5396089"/>
              <a:gd name="connsiteY1" fmla="*/ 2165 h 3050165"/>
              <a:gd name="connsiteX2" fmla="*/ 5396089 w 5396089"/>
              <a:gd name="connsiteY2" fmla="*/ 2666343 h 3050165"/>
            </a:gdLst>
            <a:ahLst/>
            <a:cxnLst>
              <a:cxn ang="0">
                <a:pos x="connsiteX0" y="connsiteY0"/>
              </a:cxn>
              <a:cxn ang="0">
                <a:pos x="connsiteX1" y="connsiteY1"/>
              </a:cxn>
              <a:cxn ang="0">
                <a:pos x="connsiteX2" y="connsiteY2"/>
              </a:cxn>
            </a:cxnLst>
            <a:rect l="l" t="t" r="r" b="b"/>
            <a:pathLst>
              <a:path w="5396089" h="3050165">
                <a:moveTo>
                  <a:pt x="0" y="3050165"/>
                </a:moveTo>
                <a:cubicBezTo>
                  <a:pt x="639704" y="1558150"/>
                  <a:pt x="1279408" y="66135"/>
                  <a:pt x="2178756" y="2165"/>
                </a:cubicBezTo>
                <a:cubicBezTo>
                  <a:pt x="3078104" y="-61805"/>
                  <a:pt x="4237096" y="1302269"/>
                  <a:pt x="5396089" y="2666343"/>
                </a:cubicBezTo>
              </a:path>
            </a:pathLst>
          </a:custGeom>
          <a:noFill/>
          <a:ln w="5080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pic>
        <p:nvPicPr>
          <p:cNvPr id="4" name="Picture 2">
            <a:extLst>
              <a:ext uri="{FF2B5EF4-FFF2-40B4-BE49-F238E27FC236}">
                <a16:creationId xmlns:a16="http://schemas.microsoft.com/office/drawing/2014/main" id="{32307E53-2C4C-8B43-A9E3-8FB533577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21" y="4617327"/>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4566E77-1197-1446-8E24-485538D09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343" y="2997768"/>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7A2BFC4B-88FD-BF43-8C59-87F4729A1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089" y="1732183"/>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01992E8-BD23-FF4B-86FB-670406425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643" y="3111308"/>
            <a:ext cx="768019" cy="74508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2EFF310-4DAC-9442-A205-5581EA2B95E5}"/>
              </a:ext>
            </a:extLst>
          </p:cNvPr>
          <p:cNvSpPr txBox="1">
            <a:spLocks/>
          </p:cNvSpPr>
          <p:nvPr/>
        </p:nvSpPr>
        <p:spPr>
          <a:xfrm>
            <a:off x="3106251" y="4999857"/>
            <a:ext cx="1770071" cy="1567800"/>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cxnSp>
        <p:nvCxnSpPr>
          <p:cNvPr id="12" name="Straight Arrow Connector 62">
            <a:extLst>
              <a:ext uri="{FF2B5EF4-FFF2-40B4-BE49-F238E27FC236}">
                <a16:creationId xmlns:a16="http://schemas.microsoft.com/office/drawing/2014/main" id="{E4192EC4-E086-3242-90D2-B104331B72D4}"/>
              </a:ext>
            </a:extLst>
          </p:cNvPr>
          <p:cNvCxnSpPr>
            <a:cxnSpLocks/>
          </p:cNvCxnSpPr>
          <p:nvPr/>
        </p:nvCxnSpPr>
        <p:spPr>
          <a:xfrm flipV="1">
            <a:off x="3991285" y="5090169"/>
            <a:ext cx="0" cy="1335669"/>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65">
            <a:extLst>
              <a:ext uri="{FF2B5EF4-FFF2-40B4-BE49-F238E27FC236}">
                <a16:creationId xmlns:a16="http://schemas.microsoft.com/office/drawing/2014/main" id="{F3A43700-AAC7-EE46-9C3F-98AEC5377512}"/>
              </a:ext>
            </a:extLst>
          </p:cNvPr>
          <p:cNvCxnSpPr>
            <a:cxnSpLocks/>
          </p:cNvCxnSpPr>
          <p:nvPr/>
        </p:nvCxnSpPr>
        <p:spPr>
          <a:xfrm>
            <a:off x="3198864" y="5859095"/>
            <a:ext cx="158484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55FA1570-64F1-1942-A758-6C10808F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973" y="5373496"/>
            <a:ext cx="768019" cy="7450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TextBox 78">
                <a:extLst>
                  <a:ext uri="{FF2B5EF4-FFF2-40B4-BE49-F238E27FC236}">
                    <a16:creationId xmlns:a16="http://schemas.microsoft.com/office/drawing/2014/main" id="{F9F14CAE-FB41-1C48-83C6-E19FB3EEFDD8}"/>
                  </a:ext>
                </a:extLst>
              </p:cNvPr>
              <p:cNvSpPr txBox="1"/>
              <p:nvPr/>
            </p:nvSpPr>
            <p:spPr>
              <a:xfrm>
                <a:off x="1984293" y="5082097"/>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16" name="TextBox 78">
                <a:extLst>
                  <a:ext uri="{FF2B5EF4-FFF2-40B4-BE49-F238E27FC236}">
                    <a16:creationId xmlns:a16="http://schemas.microsoft.com/office/drawing/2014/main" id="{F9F14CAE-FB41-1C48-83C6-E19FB3EEFDD8}"/>
                  </a:ext>
                </a:extLst>
              </p:cNvPr>
              <p:cNvSpPr txBox="1">
                <a:spLocks noRot="1" noChangeAspect="1" noMove="1" noResize="1" noEditPoints="1" noAdjustHandles="1" noChangeArrowheads="1" noChangeShapeType="1" noTextEdit="1"/>
              </p:cNvSpPr>
              <p:nvPr/>
            </p:nvSpPr>
            <p:spPr>
              <a:xfrm>
                <a:off x="1984293" y="5082097"/>
                <a:ext cx="486013" cy="3851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79">
                <a:extLst>
                  <a:ext uri="{FF2B5EF4-FFF2-40B4-BE49-F238E27FC236}">
                    <a16:creationId xmlns:a16="http://schemas.microsoft.com/office/drawing/2014/main" id="{5C3909B4-29AD-2A40-846C-BEE579F65BD2}"/>
                  </a:ext>
                </a:extLst>
              </p:cNvPr>
              <p:cNvSpPr txBox="1"/>
              <p:nvPr/>
            </p:nvSpPr>
            <p:spPr>
              <a:xfrm>
                <a:off x="1990027" y="4239063"/>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𝐱</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17" name="TextBox 79">
                <a:extLst>
                  <a:ext uri="{FF2B5EF4-FFF2-40B4-BE49-F238E27FC236}">
                    <a16:creationId xmlns:a16="http://schemas.microsoft.com/office/drawing/2014/main" id="{5C3909B4-29AD-2A40-846C-BEE579F65BD2}"/>
                  </a:ext>
                </a:extLst>
              </p:cNvPr>
              <p:cNvSpPr txBox="1">
                <a:spLocks noRot="1" noChangeAspect="1" noMove="1" noResize="1" noEditPoints="1" noAdjustHandles="1" noChangeArrowheads="1" noChangeShapeType="1" noTextEdit="1"/>
              </p:cNvSpPr>
              <p:nvPr/>
            </p:nvSpPr>
            <p:spPr>
              <a:xfrm>
                <a:off x="1990027" y="4239063"/>
                <a:ext cx="486013" cy="385105"/>
              </a:xfrm>
              <a:prstGeom prst="rect">
                <a:avLst/>
              </a:prstGeom>
              <a:blipFill>
                <a:blip r:embed="rId5"/>
                <a:stretch>
                  <a:fillRect/>
                </a:stretch>
              </a:blipFill>
            </p:spPr>
            <p:txBody>
              <a:bodyPr/>
              <a:lstStyle/>
              <a:p>
                <a:r>
                  <a:rPr lang="zh-CN" altLang="en-US">
                    <a:noFill/>
                  </a:rPr>
                  <a:t> </a:t>
                </a:r>
              </a:p>
            </p:txBody>
          </p:sp>
        </mc:Fallback>
      </mc:AlternateContent>
      <p:cxnSp>
        <p:nvCxnSpPr>
          <p:cNvPr id="18" name="Straight Arrow Connector 82">
            <a:extLst>
              <a:ext uri="{FF2B5EF4-FFF2-40B4-BE49-F238E27FC236}">
                <a16:creationId xmlns:a16="http://schemas.microsoft.com/office/drawing/2014/main" id="{01EB46DD-7D21-C54B-9901-E56C406042DF}"/>
              </a:ext>
            </a:extLst>
          </p:cNvPr>
          <p:cNvCxnSpPr>
            <a:cxnSpLocks/>
          </p:cNvCxnSpPr>
          <p:nvPr/>
        </p:nvCxnSpPr>
        <p:spPr>
          <a:xfrm flipH="1">
            <a:off x="1420699" y="5010899"/>
            <a:ext cx="1522482"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3">
            <a:extLst>
              <a:ext uri="{FF2B5EF4-FFF2-40B4-BE49-F238E27FC236}">
                <a16:creationId xmlns:a16="http://schemas.microsoft.com/office/drawing/2014/main" id="{1DFA2D18-8BD0-D147-B35D-227073B69E8E}"/>
              </a:ext>
            </a:extLst>
          </p:cNvPr>
          <p:cNvCxnSpPr>
            <a:cxnSpLocks/>
          </p:cNvCxnSpPr>
          <p:nvPr/>
        </p:nvCxnSpPr>
        <p:spPr>
          <a:xfrm flipV="1">
            <a:off x="3246470" y="3927501"/>
            <a:ext cx="1204088" cy="959387"/>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84">
            <a:extLst>
              <a:ext uri="{FF2B5EF4-FFF2-40B4-BE49-F238E27FC236}">
                <a16:creationId xmlns:a16="http://schemas.microsoft.com/office/drawing/2014/main" id="{ACD0E51F-62EF-6C41-9EA6-0BA8806E5C8B}"/>
              </a:ext>
            </a:extLst>
          </p:cNvPr>
          <p:cNvCxnSpPr>
            <a:cxnSpLocks/>
          </p:cNvCxnSpPr>
          <p:nvPr/>
        </p:nvCxnSpPr>
        <p:spPr>
          <a:xfrm flipH="1" flipV="1">
            <a:off x="3146840" y="2606590"/>
            <a:ext cx="1" cy="2212923"/>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85">
            <a:extLst>
              <a:ext uri="{FF2B5EF4-FFF2-40B4-BE49-F238E27FC236}">
                <a16:creationId xmlns:a16="http://schemas.microsoft.com/office/drawing/2014/main" id="{2ADDA7E2-E10A-7347-B142-D2018B4ECAE9}"/>
              </a:ext>
            </a:extLst>
          </p:cNvPr>
          <p:cNvCxnSpPr>
            <a:cxnSpLocks/>
          </p:cNvCxnSpPr>
          <p:nvPr/>
        </p:nvCxnSpPr>
        <p:spPr>
          <a:xfrm flipH="1" flipV="1">
            <a:off x="2237672" y="3844603"/>
            <a:ext cx="805351" cy="1046455"/>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itle 1">
                <a:extLst>
                  <a:ext uri="{FF2B5EF4-FFF2-40B4-BE49-F238E27FC236}">
                    <a16:creationId xmlns:a16="http://schemas.microsoft.com/office/drawing/2014/main" id="{176D7BA2-7987-0642-884F-FB28C2A0347B}"/>
                  </a:ext>
                </a:extLst>
              </p:cNvPr>
              <p:cNvSpPr txBox="1">
                <a:spLocks/>
              </p:cNvSpPr>
              <p:nvPr/>
            </p:nvSpPr>
            <p:spPr>
              <a:xfrm>
                <a:off x="5848767" y="2291023"/>
                <a:ext cx="5905082" cy="940514"/>
              </a:xfrm>
              <a:prstGeom prst="rect">
                <a:avLst/>
              </a:prstGeom>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dirty="0"/>
                  <a:t>平移运动包含位置</a:t>
                </a:r>
                <a14:m>
                  <m:oMath xmlns:m="http://schemas.openxmlformats.org/officeDocument/2006/math">
                    <m:r>
                      <a:rPr lang="en-US" b="1">
                        <a:latin typeface="Cambria Math" panose="02040503050406030204" pitchFamily="18" charset="0"/>
                      </a:rPr>
                      <m:t>𝐱</m:t>
                    </m:r>
                  </m:oMath>
                </a14:m>
                <a:r>
                  <a:rPr lang="en-US" altLang="zh-CN" dirty="0"/>
                  <a:t> </a:t>
                </a:r>
                <a:r>
                  <a:rPr lang="zh-CN" altLang="en-US" dirty="0"/>
                  <a:t>以及线性速度</a:t>
                </a:r>
                <a14:m>
                  <m:oMath xmlns:m="http://schemas.openxmlformats.org/officeDocument/2006/math">
                    <m:r>
                      <a:rPr lang="en-US" b="1" i="0" smtClean="0">
                        <a:latin typeface="Cambria Math" panose="02040503050406030204" pitchFamily="18" charset="0"/>
                      </a:rPr>
                      <m:t>𝐯</m:t>
                    </m:r>
                  </m:oMath>
                </a14:m>
                <a:r>
                  <a:rPr lang="zh-CN" altLang="en-US" dirty="0"/>
                  <a:t>两个状态量</a:t>
                </a:r>
                <a:endParaRPr lang="en-CN" dirty="0"/>
              </a:p>
            </p:txBody>
          </p:sp>
        </mc:Choice>
        <mc:Fallback xmlns="">
          <p:sp>
            <p:nvSpPr>
              <p:cNvPr id="22" name="Title 1">
                <a:extLst>
                  <a:ext uri="{FF2B5EF4-FFF2-40B4-BE49-F238E27FC236}">
                    <a16:creationId xmlns:a16="http://schemas.microsoft.com/office/drawing/2014/main" id="{176D7BA2-7987-0642-884F-FB28C2A0347B}"/>
                  </a:ext>
                </a:extLst>
              </p:cNvPr>
              <p:cNvSpPr txBox="1">
                <a:spLocks noRot="1" noChangeAspect="1" noMove="1" noResize="1" noEditPoints="1" noAdjustHandles="1" noChangeArrowheads="1" noChangeShapeType="1" noTextEdit="1"/>
              </p:cNvSpPr>
              <p:nvPr/>
            </p:nvSpPr>
            <p:spPr>
              <a:xfrm>
                <a:off x="5848767" y="2291023"/>
                <a:ext cx="5905082" cy="940514"/>
              </a:xfrm>
              <a:prstGeom prst="rect">
                <a:avLst/>
              </a:prstGeom>
              <a:blipFill>
                <a:blip r:embed="rId6"/>
                <a:stretch>
                  <a:fillRect l="-826"/>
                </a:stretch>
              </a:blipFill>
            </p:spPr>
            <p:txBody>
              <a:bodyPr/>
              <a:lstStyle/>
              <a:p>
                <a:r>
                  <a:rPr lang="zh-CN" altLang="en-US">
                    <a:noFill/>
                  </a:rPr>
                  <a:t> </a:t>
                </a:r>
              </a:p>
            </p:txBody>
          </p:sp>
        </mc:Fallback>
      </mc:AlternateContent>
      <p:sp>
        <p:nvSpPr>
          <p:cNvPr id="25" name="Title 1">
            <a:extLst>
              <a:ext uri="{FF2B5EF4-FFF2-40B4-BE49-F238E27FC236}">
                <a16:creationId xmlns:a16="http://schemas.microsoft.com/office/drawing/2014/main" id="{076BEBA3-CAE0-E040-A539-497A82F87845}"/>
              </a:ext>
            </a:extLst>
          </p:cNvPr>
          <p:cNvSpPr txBox="1">
            <a:spLocks/>
          </p:cNvSpPr>
          <p:nvPr/>
        </p:nvSpPr>
        <p:spPr>
          <a:xfrm>
            <a:off x="407647" y="5292994"/>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(current)</a:t>
            </a:r>
            <a:endParaRPr lang="en-CN" sz="1800" dirty="0"/>
          </a:p>
        </p:txBody>
      </p:sp>
      <p:sp>
        <p:nvSpPr>
          <p:cNvPr id="26" name="Title 1">
            <a:extLst>
              <a:ext uri="{FF2B5EF4-FFF2-40B4-BE49-F238E27FC236}">
                <a16:creationId xmlns:a16="http://schemas.microsoft.com/office/drawing/2014/main" id="{7ACD26E0-F7B8-8E44-B478-B36F0391D6B9}"/>
              </a:ext>
            </a:extLst>
          </p:cNvPr>
          <p:cNvSpPr txBox="1">
            <a:spLocks/>
          </p:cNvSpPr>
          <p:nvPr/>
        </p:nvSpPr>
        <p:spPr>
          <a:xfrm>
            <a:off x="1431987" y="3663802"/>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(next)</a:t>
            </a:r>
            <a:endParaRPr lang="en-CN" sz="1800" dirty="0"/>
          </a:p>
        </p:txBody>
      </p:sp>
      <mc:AlternateContent xmlns:mc="http://schemas.openxmlformats.org/markup-compatibility/2006" xmlns:a14="http://schemas.microsoft.com/office/drawing/2010/main">
        <mc:Choice Requires="a14">
          <p:sp>
            <p:nvSpPr>
              <p:cNvPr id="27" name="TextBox 102">
                <a:extLst>
                  <a:ext uri="{FF2B5EF4-FFF2-40B4-BE49-F238E27FC236}">
                    <a16:creationId xmlns:a16="http://schemas.microsoft.com/office/drawing/2014/main" id="{D83C83CA-63A3-0D4F-8902-977AB55ECFF0}"/>
                  </a:ext>
                </a:extLst>
              </p:cNvPr>
              <p:cNvSpPr txBox="1"/>
              <p:nvPr/>
            </p:nvSpPr>
            <p:spPr>
              <a:xfrm>
                <a:off x="5803057" y="4128945"/>
                <a:ext cx="4840239" cy="900824"/>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smtClean="0">
                          <a:latin typeface="Cambria Math" panose="02040503050406030204" pitchFamily="18" charset="0"/>
                        </a:rPr>
                        <m:t>𝐱</m:t>
                      </m:r>
                      <m:d>
                        <m:dPr>
                          <m:ctrlPr>
                            <a:rPr lang="en-US" sz="2400" b="1"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[1]</m:t>
                              </m:r>
                            </m:sup>
                          </m:sSup>
                        </m:e>
                      </m:d>
                      <m:r>
                        <a:rPr lang="en-US" sz="2400" b="1" i="0" smtClean="0">
                          <a:latin typeface="Cambria Math" panose="02040503050406030204" pitchFamily="18" charset="0"/>
                        </a:rPr>
                        <m:t>=</m:t>
                      </m:r>
                      <m:r>
                        <a:rPr lang="en-US" sz="2400" b="1">
                          <a:latin typeface="Cambria Math" panose="02040503050406030204" pitchFamily="18" charset="0"/>
                        </a:rPr>
                        <m:t>𝐱</m:t>
                      </m:r>
                      <m:d>
                        <m:dPr>
                          <m:ctrlPr>
                            <a:rPr lang="en-US" sz="2400" i="1">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[0]</m:t>
                              </m:r>
                            </m:sup>
                          </m:sSup>
                        </m:e>
                      </m:d>
                      <m:r>
                        <a:rPr lang="en-US" sz="2400" b="1" i="0" smtClean="0">
                          <a:latin typeface="Cambria Math" panose="02040503050406030204" pitchFamily="18" charset="0"/>
                        </a:rPr>
                        <m:t>+</m:t>
                      </m:r>
                      <m:nary>
                        <m:naryPr>
                          <m:ctrlPr>
                            <a:rPr lang="en-US" sz="2400" i="1" smtClean="0">
                              <a:latin typeface="Cambria Math" panose="02040503050406030204" pitchFamily="18" charset="0"/>
                            </a:rPr>
                          </m:ctrlPr>
                        </m:naryPr>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[0]</m:t>
                              </m:r>
                            </m:sup>
                          </m:sSup>
                          <m:r>
                            <a:rPr lang="en-US" sz="2400" b="0" i="1" smtClean="0">
                              <a:latin typeface="Cambria Math" panose="02040503050406030204" pitchFamily="18" charset="0"/>
                            </a:rPr>
                            <m:t> </m:t>
                          </m:r>
                        </m:sub>
                        <m: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[1]</m:t>
                              </m:r>
                            </m:sup>
                          </m:sSup>
                        </m:sup>
                        <m:e>
                          <m:r>
                            <a:rPr lang="en-US" sz="2400" b="1" i="0" smtClean="0">
                              <a:latin typeface="Cambria Math" panose="02040503050406030204" pitchFamily="18" charset="0"/>
                            </a:rPr>
                            <m:t>𝐯</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nary>
                    </m:oMath>
                  </m:oMathPara>
                </a14:m>
                <a:endParaRPr lang="en-CN" sz="2400" dirty="0"/>
              </a:p>
            </p:txBody>
          </p:sp>
        </mc:Choice>
        <mc:Fallback xmlns="">
          <p:sp>
            <p:nvSpPr>
              <p:cNvPr id="27" name="TextBox 102">
                <a:extLst>
                  <a:ext uri="{FF2B5EF4-FFF2-40B4-BE49-F238E27FC236}">
                    <a16:creationId xmlns:a16="http://schemas.microsoft.com/office/drawing/2014/main" id="{D83C83CA-63A3-0D4F-8902-977AB55ECFF0}"/>
                  </a:ext>
                </a:extLst>
              </p:cNvPr>
              <p:cNvSpPr txBox="1">
                <a:spLocks noRot="1" noChangeAspect="1" noMove="1" noResize="1" noEditPoints="1" noAdjustHandles="1" noChangeArrowheads="1" noChangeShapeType="1" noTextEdit="1"/>
              </p:cNvSpPr>
              <p:nvPr/>
            </p:nvSpPr>
            <p:spPr>
              <a:xfrm>
                <a:off x="5803057" y="4128945"/>
                <a:ext cx="4840239" cy="900824"/>
              </a:xfrm>
              <a:prstGeom prst="rect">
                <a:avLst/>
              </a:prstGeom>
              <a:blipFill>
                <a:blip r:embed="rId7"/>
                <a:stretch>
                  <a:fillRect/>
                </a:stretch>
              </a:blipFill>
            </p:spPr>
            <p:txBody>
              <a:bodyPr/>
              <a:lstStyle/>
              <a:p>
                <a:r>
                  <a:rPr lang="zh-CN" altLang="en-US">
                    <a:noFill/>
                  </a:rPr>
                  <a:t> </a:t>
                </a:r>
              </a:p>
            </p:txBody>
          </p:sp>
        </mc:Fallback>
      </mc:AlternateContent>
      <p:sp>
        <p:nvSpPr>
          <p:cNvPr id="28" name="Left Brace 103">
            <a:extLst>
              <a:ext uri="{FF2B5EF4-FFF2-40B4-BE49-F238E27FC236}">
                <a16:creationId xmlns:a16="http://schemas.microsoft.com/office/drawing/2014/main" id="{9963930F-F28D-0946-9ED3-BACEFCB10B4C}"/>
              </a:ext>
            </a:extLst>
          </p:cNvPr>
          <p:cNvSpPr/>
          <p:nvPr/>
        </p:nvSpPr>
        <p:spPr>
          <a:xfrm>
            <a:off x="5926787" y="3705102"/>
            <a:ext cx="158495" cy="95938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29" name="TextBox 104">
                <a:extLst>
                  <a:ext uri="{FF2B5EF4-FFF2-40B4-BE49-F238E27FC236}">
                    <a16:creationId xmlns:a16="http://schemas.microsoft.com/office/drawing/2014/main" id="{3823EBFF-A6E9-E745-844E-200D761E6D0C}"/>
                  </a:ext>
                </a:extLst>
              </p:cNvPr>
              <p:cNvSpPr txBox="1"/>
              <p:nvPr/>
            </p:nvSpPr>
            <p:spPr>
              <a:xfrm>
                <a:off x="5904371" y="3201771"/>
                <a:ext cx="6428016" cy="900824"/>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𝐯</m:t>
                      </m:r>
                      <m:d>
                        <m:dPr>
                          <m:ctrlPr>
                            <a:rPr lang="en-US" sz="2400" b="1"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e>
                      </m:d>
                      <m:r>
                        <a:rPr lang="en-US" sz="2400" b="1" i="0" smtClean="0">
                          <a:latin typeface="Cambria Math" panose="02040503050406030204" pitchFamily="18" charset="0"/>
                        </a:rPr>
                        <m:t>=</m:t>
                      </m:r>
                      <m:r>
                        <a:rPr lang="en-US" sz="2400" b="1" i="0" smtClean="0">
                          <a:latin typeface="Cambria Math" panose="02040503050406030204" pitchFamily="18" charset="0"/>
                        </a:rPr>
                        <m:t>𝐯</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e>
                      </m:d>
                      <m:r>
                        <a:rPr lang="en-US" sz="2400" b="1" i="0"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smtClean="0">
                              <a:latin typeface="Cambria Math" panose="02040503050406030204" pitchFamily="18" charset="0"/>
                            </a:rPr>
                            <m:t>𝑀</m:t>
                          </m:r>
                        </m:e>
                        <m:sup>
                          <m:r>
                            <a:rPr lang="en-US" sz="2400" b="0" i="1" smtClean="0">
                              <a:latin typeface="Cambria Math" panose="02040503050406030204" pitchFamily="18" charset="0"/>
                            </a:rPr>
                            <m:t>−1</m:t>
                          </m:r>
                        </m:sup>
                      </m:sSup>
                      <m:nary>
                        <m:naryPr>
                          <m:ctrlPr>
                            <a:rPr lang="en-US" sz="2400" i="1" smtClean="0">
                              <a:latin typeface="Cambria Math" panose="02040503050406030204" pitchFamily="18" charset="0"/>
                            </a:rPr>
                          </m:ctrlPr>
                        </m:naryPr>
                        <m:sub>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sub>
                        <m:sup>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sup>
                        <m:e>
                          <m:r>
                            <a:rPr lang="en-US" sz="2400" b="1" i="0" smtClean="0">
                              <a:latin typeface="Cambria Math" panose="02040503050406030204" pitchFamily="18" charset="0"/>
                            </a:rPr>
                            <m:t>𝐟</m:t>
                          </m:r>
                          <m:d>
                            <m:dPr>
                              <m:ctrlPr>
                                <a:rPr lang="en-US" sz="2400" b="0" i="1" smtClean="0">
                                  <a:latin typeface="Cambria Math" panose="02040503050406030204" pitchFamily="18" charset="0"/>
                                </a:rPr>
                              </m:ctrlPr>
                            </m:dPr>
                            <m:e>
                              <m:r>
                                <a:rPr lang="en-US" sz="2400" b="1">
                                  <a:latin typeface="Cambria Math" panose="02040503050406030204" pitchFamily="18" charset="0"/>
                                </a:rPr>
                                <m:t>𝐱</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r>
                                <a:rPr lang="en-US" sz="2400" b="1" i="0" smtClean="0">
                                  <a:latin typeface="Cambria Math" panose="02040503050406030204" pitchFamily="18" charset="0"/>
                                </a:rPr>
                                <m:t>𝐯</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nary>
                    </m:oMath>
                  </m:oMathPara>
                </a14:m>
                <a:endParaRPr lang="en-CN" sz="2400" dirty="0"/>
              </a:p>
            </p:txBody>
          </p:sp>
        </mc:Choice>
        <mc:Fallback xmlns="">
          <p:sp>
            <p:nvSpPr>
              <p:cNvPr id="29" name="TextBox 104">
                <a:extLst>
                  <a:ext uri="{FF2B5EF4-FFF2-40B4-BE49-F238E27FC236}">
                    <a16:creationId xmlns:a16="http://schemas.microsoft.com/office/drawing/2014/main" id="{3823EBFF-A6E9-E745-844E-200D761E6D0C}"/>
                  </a:ext>
                </a:extLst>
              </p:cNvPr>
              <p:cNvSpPr txBox="1">
                <a:spLocks noRot="1" noChangeAspect="1" noMove="1" noResize="1" noEditPoints="1" noAdjustHandles="1" noChangeArrowheads="1" noChangeShapeType="1" noTextEdit="1"/>
              </p:cNvSpPr>
              <p:nvPr/>
            </p:nvSpPr>
            <p:spPr>
              <a:xfrm>
                <a:off x="5904371" y="3201771"/>
                <a:ext cx="6428016" cy="900824"/>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577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803973" cy="500137"/>
          </a:xfrm>
          <a:prstGeom prst="rect">
            <a:avLst/>
          </a:prstGeom>
          <a:noFill/>
        </p:spPr>
        <p:txBody>
          <a:bodyPr wrap="none" rtlCol="0">
            <a:spAutoFit/>
          </a:bodyPr>
          <a:lstStyle/>
          <a:p>
            <a:r>
              <a:rPr lang="en-US" altLang="zh-CN" sz="2650" dirty="0">
                <a:latin typeface="+mj-ea"/>
                <a:ea typeface="+mj-ea"/>
              </a:rPr>
              <a:t>2.1 PBD</a:t>
            </a:r>
            <a:r>
              <a:rPr lang="zh-CN" altLang="en-US" sz="2650" dirty="0">
                <a:latin typeface="+mj-ea"/>
                <a:ea typeface="+mj-ea"/>
              </a:rPr>
              <a:t>基本原理</a:t>
            </a:r>
          </a:p>
        </p:txBody>
      </p:sp>
      <p:pic>
        <p:nvPicPr>
          <p:cNvPr id="7" name="图片 6">
            <a:extLst>
              <a:ext uri="{FF2B5EF4-FFF2-40B4-BE49-F238E27FC236}">
                <a16:creationId xmlns:a16="http://schemas.microsoft.com/office/drawing/2014/main" id="{00E4D7BB-74E3-445C-B924-050876502C4D}"/>
              </a:ext>
            </a:extLst>
          </p:cNvPr>
          <p:cNvPicPr>
            <a:picLocks noChangeAspect="1"/>
          </p:cNvPicPr>
          <p:nvPr/>
        </p:nvPicPr>
        <p:blipFill>
          <a:blip r:embed="rId3"/>
          <a:stretch>
            <a:fillRect/>
          </a:stretch>
        </p:blipFill>
        <p:spPr>
          <a:xfrm>
            <a:off x="1507747" y="2588855"/>
            <a:ext cx="8736767" cy="1951831"/>
          </a:xfrm>
          <a:prstGeom prst="rect">
            <a:avLst/>
          </a:prstGeom>
        </p:spPr>
      </p:pic>
      <p:sp>
        <p:nvSpPr>
          <p:cNvPr id="9" name="矩形 8">
            <a:extLst>
              <a:ext uri="{FF2B5EF4-FFF2-40B4-BE49-F238E27FC236}">
                <a16:creationId xmlns:a16="http://schemas.microsoft.com/office/drawing/2014/main" id="{569A0C3B-383C-4325-A396-3E8958B9328C}"/>
              </a:ext>
            </a:extLst>
          </p:cNvPr>
          <p:cNvSpPr/>
          <p:nvPr/>
        </p:nvSpPr>
        <p:spPr>
          <a:xfrm>
            <a:off x="914400" y="4752316"/>
            <a:ext cx="10725150" cy="679353"/>
          </a:xfrm>
          <a:prstGeom prst="rect">
            <a:avLst/>
          </a:prstGeom>
        </p:spPr>
        <p:txBody>
          <a:bodyPr wrap="square">
            <a:spAutoFit/>
          </a:bodyPr>
          <a:lstStyle/>
          <a:p>
            <a:pPr>
              <a:lnSpc>
                <a:spcPct val="125000"/>
              </a:lnSpc>
            </a:pPr>
            <a:r>
              <a:rPr lang="zh-CN" altLang="en-US" sz="1600" dirty="0"/>
              <a:t>与基于力的碰撞处理不同，在PBD方法中，当检测到两个物体发生穿透时，直接根据碰撞约束修正物体位置，使物体不发生穿透，然后根据位置更新速度信息。这种处理方式没有反应延迟，能保证仿真过程中物体不发生穿透。</a:t>
            </a:r>
          </a:p>
        </p:txBody>
      </p:sp>
      <p:sp>
        <p:nvSpPr>
          <p:cNvPr id="4" name="矩形 3">
            <a:extLst>
              <a:ext uri="{FF2B5EF4-FFF2-40B4-BE49-F238E27FC236}">
                <a16:creationId xmlns:a16="http://schemas.microsoft.com/office/drawing/2014/main" id="{47C24686-0588-4414-AF8C-0F2EA1FB636A}"/>
              </a:ext>
            </a:extLst>
          </p:cNvPr>
          <p:cNvSpPr/>
          <p:nvPr/>
        </p:nvSpPr>
        <p:spPr>
          <a:xfrm>
            <a:off x="695790" y="1358525"/>
            <a:ext cx="10496550" cy="679353"/>
          </a:xfrm>
          <a:prstGeom prst="rect">
            <a:avLst/>
          </a:prstGeom>
        </p:spPr>
        <p:txBody>
          <a:bodyPr wrap="square">
            <a:spAutoFit/>
          </a:bodyPr>
          <a:lstStyle/>
          <a:p>
            <a:pPr>
              <a:lnSpc>
                <a:spcPct val="125000"/>
              </a:lnSpc>
            </a:pPr>
            <a:r>
              <a:rPr lang="zh-CN" altLang="en-US" sz="1600" dirty="0"/>
              <a:t>与基于力的方法先求解力再根据力的值进行数值积分不同，</a:t>
            </a:r>
            <a:r>
              <a:rPr lang="en-US" altLang="zh-CN" sz="1600" dirty="0">
                <a:latin typeface="+mn-ea"/>
              </a:rPr>
              <a:t>PBD</a:t>
            </a:r>
            <a:r>
              <a:rPr lang="zh-CN" altLang="en-US" sz="1600" dirty="0">
                <a:latin typeface="+mn-ea"/>
              </a:rPr>
              <a:t>（</a:t>
            </a:r>
            <a:r>
              <a:rPr lang="en-US" altLang="zh-CN" sz="1600" dirty="0">
                <a:latin typeface="+mn-ea"/>
              </a:rPr>
              <a:t>Position Based Dynamics</a:t>
            </a:r>
            <a:r>
              <a:rPr lang="zh-CN" altLang="en-US" sz="1600" dirty="0">
                <a:latin typeface="+mn-ea"/>
              </a:rPr>
              <a:t>）</a:t>
            </a:r>
            <a:r>
              <a:rPr lang="zh-CN" altLang="en-US" sz="1600" dirty="0"/>
              <a:t>先根据物理运动构建约束，然后对约束进行投影得出位置信息，并依此更新速度值。不同的约束关系可以模拟出不同材质的物体。</a:t>
            </a:r>
          </a:p>
        </p:txBody>
      </p:sp>
    </p:spTree>
    <p:extLst>
      <p:ext uri="{BB962C8B-B14F-4D97-AF65-F5344CB8AC3E}">
        <p14:creationId xmlns:p14="http://schemas.microsoft.com/office/powerpoint/2010/main" val="164485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44">
                <a:extLst>
                  <a:ext uri="{FF2B5EF4-FFF2-40B4-BE49-F238E27FC236}">
                    <a16:creationId xmlns:a16="http://schemas.microsoft.com/office/drawing/2014/main" id="{8C8F2B83-D7A3-4792-B871-CCBA52BFF232}"/>
                  </a:ext>
                </a:extLst>
              </p:cNvPr>
              <p:cNvSpPr/>
              <p:nvPr/>
            </p:nvSpPr>
            <p:spPr>
              <a:xfrm>
                <a:off x="695790" y="2422173"/>
                <a:ext cx="6018093" cy="43523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AutoNum type="arabicParenBoth"/>
                </a:pPr>
                <a:r>
                  <a:rPr lang="en-US" altLang="zh-CN" sz="1600" b="1" dirty="0">
                    <a:solidFill>
                      <a:schemeClr val="tx1"/>
                    </a:solidFill>
                  </a:rPr>
                  <a:t>forall</a:t>
                </a:r>
                <a:r>
                  <a:rPr lang="en-US" altLang="zh-CN" sz="1600" dirty="0">
                    <a:solidFill>
                      <a:schemeClr val="tx1"/>
                    </a:solidFill>
                  </a:rPr>
                  <a:t> vertices </a:t>
                </a:r>
                <a14:m>
                  <m:oMath xmlns:m="http://schemas.openxmlformats.org/officeDocument/2006/math">
                    <m:r>
                      <a:rPr lang="en-US" altLang="zh-CN" sz="1600" i="1" dirty="0" smtClean="0">
                        <a:solidFill>
                          <a:schemeClr val="tx1"/>
                        </a:solidFill>
                        <a:latin typeface="Cambria Math" panose="02040503050406030204" pitchFamily="18" charset="0"/>
                      </a:rPr>
                      <m:t>𝑖</m:t>
                    </m:r>
                  </m:oMath>
                </a14:m>
                <a:endParaRPr lang="en-US" altLang="zh-CN" sz="1600" dirty="0">
                  <a:solidFill>
                    <a:schemeClr val="tx1"/>
                  </a:solidFill>
                </a:endParaRPr>
              </a:p>
              <a:p>
                <a:pPr marL="342900" indent="-342900">
                  <a:buAutoNum type="arabicParenBoth" startAt="2"/>
                </a:pPr>
                <a:r>
                  <a:rPr lang="en-US" sz="1600" dirty="0">
                    <a:solidFill>
                      <a:schemeClr val="tx1"/>
                    </a:solidFill>
                  </a:rPr>
                  <a:t>    initialize </a:t>
                </a:r>
                <a14:m>
                  <m:oMath xmlns:m="http://schemas.openxmlformats.org/officeDocument/2006/math">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rPr>
                      <m:t>=</m:t>
                    </m:r>
                    <m:sSubSup>
                      <m:sSubSupPr>
                        <m:ctrlPr>
                          <a:rPr lang="en-US" altLang="zh-CN" sz="1600" i="1" dirty="0" smtClean="0">
                            <a:solidFill>
                              <a:schemeClr val="tx1"/>
                            </a:solidFill>
                            <a:latin typeface="Cambria Math" panose="02040503050406030204" pitchFamily="18" charset="0"/>
                          </a:rPr>
                        </m:ctrlPr>
                      </m:sSubSup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up>
                        <m:r>
                          <a:rPr lang="en-US" altLang="zh-CN" sz="1600" i="1" dirty="0">
                            <a:solidFill>
                              <a:schemeClr val="tx1"/>
                            </a:solidFill>
                            <a:latin typeface="Cambria Math" panose="02040503050406030204" pitchFamily="18" charset="0"/>
                          </a:rPr>
                          <m:t>0</m:t>
                        </m:r>
                      </m:sup>
                    </m:sSubSup>
                    <m:r>
                      <a:rPr lang="en-US" sz="1600" i="1" dirty="0" smtClean="0">
                        <a:solidFill>
                          <a:schemeClr val="tx1"/>
                        </a:solidFill>
                        <a:latin typeface="Cambria Math" panose="02040503050406030204" pitchFamily="18" charset="0"/>
                      </a:rPr>
                      <m:t>,</m:t>
                    </m:r>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rPr>
                      <m:t>=</m:t>
                    </m:r>
                    <m:sSubSup>
                      <m:sSubSupPr>
                        <m:ctrlPr>
                          <a:rPr lang="en-US" altLang="zh-CN" sz="1600" i="1" dirty="0" smtClean="0">
                            <a:solidFill>
                              <a:schemeClr val="tx1"/>
                            </a:solidFill>
                            <a:latin typeface="Cambria Math" panose="02040503050406030204" pitchFamily="18" charset="0"/>
                          </a:rPr>
                        </m:ctrlPr>
                      </m:sSubSup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up>
                        <m:r>
                          <a:rPr lang="en-US" altLang="zh-CN" sz="1600" i="1" dirty="0">
                            <a:solidFill>
                              <a:schemeClr val="tx1"/>
                            </a:solidFill>
                            <a:latin typeface="Cambria Math" panose="02040503050406030204" pitchFamily="18" charset="0"/>
                          </a:rPr>
                          <m:t>0</m:t>
                        </m:r>
                      </m:sup>
                    </m:sSubSup>
                    <m:r>
                      <a:rPr lang="en-US" sz="1600" i="1" dirty="0" smtClean="0">
                        <a:solidFill>
                          <a:schemeClr val="tx1"/>
                        </a:solidFill>
                        <a:latin typeface="Cambria Math" panose="02040503050406030204" pitchFamily="18" charset="0"/>
                      </a:rPr>
                      <m:t>,</m:t>
                    </m:r>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𝑤</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rPr>
                      <m:t>=</m:t>
                    </m:r>
                    <m:f>
                      <m:fPr>
                        <m:type m:val="skw"/>
                        <m:ctrlPr>
                          <a:rPr lang="en-US" altLang="zh-CN" sz="1600" i="1" dirty="0" smtClean="0">
                            <a:solidFill>
                              <a:schemeClr val="tx1"/>
                            </a:solidFill>
                            <a:latin typeface="Cambria Math" panose="02040503050406030204" pitchFamily="18" charset="0"/>
                          </a:rPr>
                        </m:ctrlPr>
                      </m:fPr>
                      <m:num>
                        <m:r>
                          <a:rPr lang="en-US" altLang="zh-CN" sz="1600" i="1" dirty="0">
                            <a:solidFill>
                              <a:schemeClr val="tx1"/>
                            </a:solidFill>
                            <a:latin typeface="Cambria Math" panose="02040503050406030204" pitchFamily="18" charset="0"/>
                          </a:rPr>
                          <m:t>1</m:t>
                        </m:r>
                      </m:num>
                      <m:den>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𝑚</m:t>
                            </m:r>
                          </m:e>
                          <m:sub>
                            <m:r>
                              <a:rPr lang="en-US" altLang="zh-CN" sz="1600" i="1" dirty="0">
                                <a:solidFill>
                                  <a:schemeClr val="tx1"/>
                                </a:solidFill>
                                <a:latin typeface="Cambria Math" panose="02040503050406030204" pitchFamily="18" charset="0"/>
                              </a:rPr>
                              <m:t>𝑖</m:t>
                            </m:r>
                          </m:sub>
                        </m:sSub>
                      </m:den>
                    </m:f>
                  </m:oMath>
                </a14:m>
                <a:endParaRPr lang="en-US" sz="1600" dirty="0">
                  <a:solidFill>
                    <a:schemeClr val="tx1"/>
                  </a:solidFill>
                </a:endParaRPr>
              </a:p>
              <a:p>
                <a:pPr marL="342900" indent="-342900">
                  <a:buAutoNum type="arabicParenBoth" startAt="2"/>
                </a:pPr>
                <a:r>
                  <a:rPr lang="en-US" sz="1600" b="1" dirty="0" err="1">
                    <a:solidFill>
                      <a:schemeClr val="tx1"/>
                    </a:solidFill>
                  </a:rPr>
                  <a:t>endfor</a:t>
                </a:r>
                <a:endParaRPr lang="en-US" sz="1600" b="1" dirty="0">
                  <a:solidFill>
                    <a:schemeClr val="tx1"/>
                  </a:solidFill>
                </a:endParaRPr>
              </a:p>
              <a:p>
                <a:pPr marL="342900" indent="-342900">
                  <a:buAutoNum type="arabicParenBoth" startAt="2"/>
                </a:pPr>
                <a:r>
                  <a:rPr lang="en-US" sz="1600" b="1" dirty="0">
                    <a:solidFill>
                      <a:schemeClr val="tx1"/>
                    </a:solidFill>
                  </a:rPr>
                  <a:t>loop</a:t>
                </a:r>
              </a:p>
              <a:p>
                <a:pPr marL="342900" indent="-342900">
                  <a:buAutoNum type="arabicParenBoth" startAt="2"/>
                </a:pPr>
                <a:r>
                  <a:rPr lang="en-US" sz="1600" dirty="0">
                    <a:solidFill>
                      <a:schemeClr val="tx1"/>
                    </a:solidFill>
                  </a:rPr>
                  <a:t>    </a:t>
                </a:r>
                <a:r>
                  <a:rPr lang="en-US" sz="1600" b="1" dirty="0" err="1">
                    <a:solidFill>
                      <a:schemeClr val="tx1"/>
                    </a:solidFill>
                  </a:rPr>
                  <a:t>forall</a:t>
                </a:r>
                <a:r>
                  <a:rPr lang="en-US" sz="1600" dirty="0">
                    <a:solidFill>
                      <a:schemeClr val="tx1"/>
                    </a:solidFill>
                  </a:rPr>
                  <a:t> vertices </a:t>
                </a:r>
                <a14:m>
                  <m:oMath xmlns:m="http://schemas.openxmlformats.org/officeDocument/2006/math">
                    <m:r>
                      <a:rPr lang="en-US" sz="1600" b="0" i="1" dirty="0" smtClean="0">
                        <a:solidFill>
                          <a:schemeClr val="tx1"/>
                        </a:solidFill>
                        <a:latin typeface="Cambria Math" panose="02040503050406030204" pitchFamily="18" charset="0"/>
                      </a:rPr>
                      <m:t>𝑖</m:t>
                    </m:r>
                  </m:oMath>
                </a14:m>
                <a:r>
                  <a:rPr lang="en-US" sz="1600" dirty="0">
                    <a:solidFill>
                      <a:schemeClr val="tx1"/>
                    </a:solidFill>
                  </a:rPr>
                  <a:t> </a:t>
                </a:r>
                <a:r>
                  <a:rPr lang="en-US" sz="1600" b="1" dirty="0">
                    <a:solidFill>
                      <a:schemeClr val="tx1"/>
                    </a:solidFill>
                  </a:rPr>
                  <a:t>do</a:t>
                </a:r>
                <a:r>
                  <a:rPr lang="en-US" sz="1600" dirty="0">
                    <a:solidFill>
                      <a:schemeClr val="tx1"/>
                    </a:solidFill>
                  </a:rPr>
                  <a:t> </a:t>
                </a:r>
                <a14:m>
                  <m:oMath xmlns:m="http://schemas.openxmlformats.org/officeDocument/2006/math">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r>
                      <a:rPr lang="en-US" sz="1600" i="1" dirty="0" err="1"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𝑡</m:t>
                    </m:r>
                    <m:r>
                      <a:rPr lang="en-US" sz="1600"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𝑤</m:t>
                        </m:r>
                      </m:e>
                      <m:sub>
                        <m:r>
                          <a:rPr lang="en-US" altLang="zh-CN" sz="1600" i="1" dirty="0">
                            <a:solidFill>
                              <a:schemeClr val="tx1"/>
                            </a:solidFill>
                            <a:latin typeface="Cambria Math" panose="02040503050406030204" pitchFamily="18" charset="0"/>
                          </a:rPr>
                          <m:t>𝑖</m:t>
                        </m:r>
                      </m:sub>
                    </m:sSub>
                    <m:r>
                      <a:rPr lang="en-US" altLang="zh-CN" sz="1600" i="1" dirty="0" smtClean="0">
                        <a:solidFill>
                          <a:schemeClr val="tx1"/>
                        </a:solidFill>
                        <a:latin typeface="Cambria Math" panose="02040503050406030204" pitchFamily="18" charset="0"/>
                        <a:ea typeface="Cambria Math" panose="02040503050406030204" pitchFamily="18" charset="0"/>
                      </a:rPr>
                      <m:t>∙</m:t>
                    </m:r>
                    <m:sSub>
                      <m:sSubPr>
                        <m:ctrlPr>
                          <a:rPr lang="en-US" altLang="zh-CN" sz="1600" i="1" dirty="0" smtClean="0">
                            <a:solidFill>
                              <a:schemeClr val="tx1"/>
                            </a:solidFill>
                            <a:latin typeface="Cambria Math" panose="02040503050406030204" pitchFamily="18" charset="0"/>
                            <a:ea typeface="Cambria Math" panose="02040503050406030204" pitchFamily="18" charset="0"/>
                          </a:rPr>
                        </m:ctrlPr>
                      </m:sSubPr>
                      <m:e>
                        <m:r>
                          <a:rPr lang="en-US" altLang="zh-CN" sz="1600" i="1" dirty="0">
                            <a:solidFill>
                              <a:schemeClr val="tx1"/>
                            </a:solidFill>
                            <a:latin typeface="Cambria Math" panose="02040503050406030204" pitchFamily="18" charset="0"/>
                            <a:sym typeface="Wingdings" panose="05000000000000000000" pitchFamily="2" charset="2"/>
                          </a:rPr>
                          <m:t>𝑓</m:t>
                        </m:r>
                      </m:e>
                      <m:sub>
                        <m:r>
                          <a:rPr lang="en-US" altLang="zh-CN" sz="1600" i="1" dirty="0">
                            <a:solidFill>
                              <a:schemeClr val="tx1"/>
                            </a:solidFill>
                            <a:latin typeface="Cambria Math" panose="02040503050406030204" pitchFamily="18" charset="0"/>
                            <a:sym typeface="Wingdings" panose="05000000000000000000" pitchFamily="2" charset="2"/>
                          </a:rPr>
                          <m:t>𝑒𝑥𝑡</m:t>
                        </m:r>
                      </m:sub>
                    </m:sSub>
                    <m:r>
                      <a:rPr lang="en-US" sz="1600" b="0" i="1" dirty="0" smtClean="0">
                        <a:solidFill>
                          <a:schemeClr val="tx1"/>
                        </a:solidFill>
                        <a:latin typeface="Cambria Math" panose="02040503050406030204" pitchFamily="18" charset="0"/>
                        <a:sym typeface="Wingdings" panose="05000000000000000000" pitchFamily="2" charset="2"/>
                      </a:rPr>
                      <m:t> </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sym typeface="Wingdings" panose="05000000000000000000" pitchFamily="2" charset="2"/>
                      </a:rPr>
                      <m:t>)</m:t>
                    </m:r>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dampVelocities</a:t>
                </a:r>
                <a:r>
                  <a:rPr lang="en-US" sz="1600" dirty="0">
                    <a:solidFill>
                      <a:schemeClr val="tx1"/>
                    </a:solidFill>
                    <a:sym typeface="Wingdings" panose="05000000000000000000" pitchFamily="2" charset="2"/>
                  </a:rPr>
                  <a:t>(v1,…,</a:t>
                </a:r>
                <a:r>
                  <a:rPr lang="en-US" sz="1600" dirty="0" err="1">
                    <a:solidFill>
                      <a:schemeClr val="tx1"/>
                    </a:solidFill>
                    <a:sym typeface="Wingdings" panose="05000000000000000000" pitchFamily="2" charset="2"/>
                  </a:rPr>
                  <a:t>vn</a:t>
                </a:r>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forall</a:t>
                </a:r>
                <a:r>
                  <a:rPr lang="en-US" sz="1600" b="1" dirty="0">
                    <a:solidFill>
                      <a:schemeClr val="tx1"/>
                    </a:solidFill>
                    <a:sym typeface="Wingdings" panose="05000000000000000000" pitchFamily="2" charset="2"/>
                  </a:rPr>
                  <a:t> </a:t>
                </a:r>
                <a:r>
                  <a:rPr lang="en-US" sz="1600" dirty="0">
                    <a:solidFill>
                      <a:schemeClr val="tx1"/>
                    </a:solidFill>
                    <a:sym typeface="Wingdings" panose="05000000000000000000" pitchFamily="2" charset="2"/>
                  </a:rPr>
                  <a:t>vertices </a:t>
                </a:r>
                <a14:m>
                  <m:oMath xmlns:m="http://schemas.openxmlformats.org/officeDocument/2006/math">
                    <m:r>
                      <a:rPr lang="en-US" altLang="zh-CN" sz="1600" i="1" dirty="0">
                        <a:solidFill>
                          <a:schemeClr val="tx1"/>
                        </a:solidFill>
                        <a:latin typeface="Cambria Math" panose="02040503050406030204" pitchFamily="18" charset="0"/>
                      </a:rPr>
                      <m:t>𝑖</m:t>
                    </m:r>
                  </m:oMath>
                </a14:m>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do</a:t>
                </a:r>
                <a:r>
                  <a:rPr lang="en-US" sz="1600" dirty="0">
                    <a:solidFill>
                      <a:schemeClr val="tx1"/>
                    </a:solidFill>
                    <a:sym typeface="Wingdings" panose="05000000000000000000" pitchFamily="2" charset="2"/>
                  </a:rPr>
                  <a:t> </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r>
                      <a:rPr lang="en-US" altLang="zh-CN"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sz="1600" i="1" dirty="0" err="1" smtClean="0">
                        <a:solidFill>
                          <a:schemeClr val="tx1"/>
                        </a:solidFill>
                        <a:latin typeface="Cambria Math" panose="02040503050406030204" pitchFamily="18" charset="0"/>
                        <a:sym typeface="Wingdings" panose="05000000000000000000" pitchFamily="2" charset="2"/>
                      </a:rPr>
                      <m:t>+</m:t>
                    </m:r>
                    <m:r>
                      <a:rPr lang="en-US" altLang="zh-CN" sz="16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CN" sz="16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𝑡</m:t>
                    </m:r>
                    <m:r>
                      <a:rPr lang="en-US" altLang="zh-CN" sz="16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forall</a:t>
                </a:r>
                <a:r>
                  <a:rPr lang="en-US" sz="1600" dirty="0">
                    <a:solidFill>
                      <a:schemeClr val="tx1"/>
                    </a:solidFill>
                    <a:sym typeface="Wingdings" panose="05000000000000000000" pitchFamily="2" charset="2"/>
                  </a:rPr>
                  <a:t> vertices </a:t>
                </a:r>
                <a14:m>
                  <m:oMath xmlns:m="http://schemas.openxmlformats.org/officeDocument/2006/math">
                    <m:r>
                      <a:rPr lang="en-US" altLang="zh-CN" sz="1600" i="1" dirty="0">
                        <a:solidFill>
                          <a:schemeClr val="tx1"/>
                        </a:solidFill>
                        <a:latin typeface="Cambria Math" panose="02040503050406030204" pitchFamily="18" charset="0"/>
                      </a:rPr>
                      <m:t>𝑖</m:t>
                    </m:r>
                  </m:oMath>
                </a14:m>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do</a:t>
                </a: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generateCollisionConstraints</a:t>
                </a:r>
                <a:r>
                  <a:rPr lang="en-US" sz="1600" dirty="0">
                    <a:solidFill>
                      <a:schemeClr val="tx1"/>
                    </a:solidFill>
                    <a:sym typeface="Wingdings" panose="05000000000000000000" pitchFamily="2" charset="2"/>
                  </a:rPr>
                  <a:t>(</a:t>
                </a:r>
                <a14:m>
                  <m:oMath xmlns:m="http://schemas.openxmlformats.org/officeDocument/2006/math">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zh-CN" alt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oMath>
                </a14:m>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loop</a:t>
                </a: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solverIterations</a:t>
                </a:r>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times</a:t>
                </a:r>
              </a:p>
              <a:p>
                <a:pPr marL="342900" indent="-342900">
                  <a:buAutoNum type="arabicParenBoth" startAt="2"/>
                </a:pP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projectConstraints</a:t>
                </a:r>
                <a:r>
                  <a:rPr lang="en-US" sz="1600" dirty="0">
                    <a:solidFill>
                      <a:schemeClr val="tx1"/>
                    </a:solidFill>
                    <a:sym typeface="Wingdings" panose="05000000000000000000" pitchFamily="2" charset="2"/>
                  </a:rPr>
                  <a:t>(</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𝐶</m:t>
                        </m:r>
                      </m:e>
                      <m:sub>
                        <m:r>
                          <a:rPr lang="en-US" altLang="zh-CN" sz="1600" i="1" dirty="0">
                            <a:solidFill>
                              <a:schemeClr val="tx1"/>
                            </a:solidFill>
                            <a:latin typeface="Cambria Math" panose="02040503050406030204" pitchFamily="18" charset="0"/>
                            <a:sym typeface="Wingdings" panose="05000000000000000000" pitchFamily="2" charset="2"/>
                          </a:rPr>
                          <m:t>1</m:t>
                        </m:r>
                      </m:sub>
                    </m:sSub>
                    <m:r>
                      <a:rPr lang="en-US" sz="1600" i="1" dirty="0" smtClean="0">
                        <a:solidFill>
                          <a:schemeClr val="tx1"/>
                        </a:solidFill>
                        <a:latin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𝐶</m:t>
                        </m:r>
                      </m:e>
                      <m:sub>
                        <m:r>
                          <a:rPr lang="en-US" altLang="zh-CN" sz="1600" b="0" i="1" dirty="0" smtClean="0">
                            <a:solidFill>
                              <a:schemeClr val="tx1"/>
                            </a:solidFill>
                            <a:latin typeface="Cambria Math" panose="02040503050406030204" pitchFamily="18" charset="0"/>
                            <a:sym typeface="Wingdings" panose="05000000000000000000" pitchFamily="2" charset="2"/>
                          </a:rPr>
                          <m:t>𝑚</m:t>
                        </m:r>
                      </m:sub>
                    </m:sSub>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𝑝</m:t>
                        </m:r>
                      </m:e>
                      <m:sub>
                        <m:r>
                          <a:rPr lang="en-US" altLang="zh-CN" sz="1600" b="0" i="1" dirty="0" smtClean="0">
                            <a:solidFill>
                              <a:schemeClr val="tx1"/>
                            </a:solidFill>
                            <a:latin typeface="Cambria Math" panose="02040503050406030204" pitchFamily="18" charset="0"/>
                            <a:sym typeface="Wingdings" panose="05000000000000000000" pitchFamily="2" charset="2"/>
                          </a:rPr>
                          <m:t>1</m:t>
                        </m:r>
                      </m:sub>
                    </m:sSub>
                    <m:r>
                      <a:rPr lang="en-US" sz="1600" i="1" dirty="0" smtClean="0">
                        <a:solidFill>
                          <a:schemeClr val="tx1"/>
                        </a:solidFill>
                        <a:latin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𝑛</m:t>
                        </m:r>
                      </m:sub>
                    </m:sSub>
                  </m:oMath>
                </a14:m>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endloop</a:t>
                </a:r>
                <a:endParaRPr lang="en-US" sz="1600" b="1"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forall</a:t>
                </a:r>
                <a:r>
                  <a:rPr lang="en-US" sz="1600" dirty="0">
                    <a:solidFill>
                      <a:schemeClr val="tx1"/>
                    </a:solidFill>
                    <a:sym typeface="Wingdings" panose="05000000000000000000" pitchFamily="2" charset="2"/>
                  </a:rPr>
                  <a:t> vertices </a:t>
                </a:r>
                <a14:m>
                  <m:oMath xmlns:m="http://schemas.openxmlformats.org/officeDocument/2006/math">
                    <m:r>
                      <a:rPr lang="en-US" sz="1600" i="1" dirty="0" smtClean="0">
                        <a:solidFill>
                          <a:schemeClr val="tx1"/>
                        </a:solidFill>
                        <a:latin typeface="Cambria Math" panose="02040503050406030204" pitchFamily="18" charset="0"/>
                        <a:sym typeface="Wingdings" panose="05000000000000000000" pitchFamily="2" charset="2"/>
                      </a:rPr>
                      <m:t>𝑖</m:t>
                    </m:r>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𝑣</m:t>
                        </m:r>
                      </m:e>
                      <m:sub>
                        <m:r>
                          <a:rPr lang="en-US" altLang="zh-CN" sz="1600" i="1" dirty="0">
                            <a:solidFill>
                              <a:schemeClr val="tx1"/>
                            </a:solidFill>
                            <a:latin typeface="Cambria Math" panose="02040503050406030204" pitchFamily="18" charset="0"/>
                            <a:sym typeface="Wingdings" panose="05000000000000000000" pitchFamily="2" charset="2"/>
                          </a:rPr>
                          <m:t>𝑖</m:t>
                        </m:r>
                      </m:sub>
                    </m:sSub>
                    <m:r>
                      <a:rPr lang="en-US" altLang="zh-CN"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CN"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r>
                      <a:rPr lang="en-US" altLang="zh-CN"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altLang="zh-CN" sz="1600" i="1" dirty="0" smtClean="0">
                        <a:solidFill>
                          <a:schemeClr val="tx1"/>
                        </a:solidFill>
                        <a:latin typeface="Cambria Math" panose="02040503050406030204" pitchFamily="18" charset="0"/>
                        <a:sym typeface="Wingdings" panose="05000000000000000000" pitchFamily="2" charset="2"/>
                      </a:rPr>
                      <m:t>)/</m:t>
                    </m:r>
                    <m:r>
                      <a:rPr lang="en-US" altLang="zh-CN"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CN" sz="1600" i="1" dirty="0" smtClean="0">
                        <a:solidFill>
                          <a:schemeClr val="tx1"/>
                        </a:solidFill>
                        <a:latin typeface="Cambria Math" panose="02040503050406030204" pitchFamily="18" charset="0"/>
                        <a:sym typeface="Wingdings" panose="05000000000000000000" pitchFamily="2" charset="2"/>
                      </a:rPr>
                      <m:t>𝑡</m:t>
                    </m:r>
                  </m:oMath>
                </a14:m>
                <a:endParaRPr lang="en-US" altLang="zh-CN"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𝑥</m:t>
                        </m:r>
                      </m:e>
                      <m:sub>
                        <m:r>
                          <a:rPr lang="en-US" altLang="zh-CN" sz="1600" b="0" i="1" dirty="0" smtClean="0">
                            <a:solidFill>
                              <a:schemeClr val="tx1"/>
                            </a:solidFill>
                            <a:latin typeface="Cambria Math" panose="02040503050406030204" pitchFamily="18" charset="0"/>
                            <a:sym typeface="Wingdings" panose="05000000000000000000" pitchFamily="2" charset="2"/>
                          </a:rPr>
                          <m:t>𝑖</m:t>
                        </m:r>
                      </m:sub>
                    </m:sSub>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endfor</a:t>
                </a:r>
                <a:endParaRPr lang="en-US" sz="1600" b="1"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altLang="zh-CN" sz="1600" dirty="0" err="1">
                    <a:solidFill>
                      <a:schemeClr val="tx1"/>
                    </a:solidFill>
                    <a:sym typeface="Wingdings" panose="05000000000000000000" pitchFamily="2" charset="2"/>
                  </a:rPr>
                  <a:t>v</a:t>
                </a:r>
                <a:r>
                  <a:rPr lang="en-US" sz="1600" dirty="0" err="1">
                    <a:solidFill>
                      <a:schemeClr val="tx1"/>
                    </a:solidFill>
                    <a:sym typeface="Wingdings" panose="05000000000000000000" pitchFamily="2" charset="2"/>
                  </a:rPr>
                  <a:t>elocityUpdate</a:t>
                </a:r>
                <a:r>
                  <a:rPr lang="en-US" sz="1600" dirty="0">
                    <a:solidFill>
                      <a:schemeClr val="tx1"/>
                    </a:solidFill>
                    <a:sym typeface="Wingdings" panose="05000000000000000000" pitchFamily="2" charset="2"/>
                  </a:rPr>
                  <a:t>(</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𝑣</m:t>
                        </m:r>
                      </m:e>
                      <m:sub>
                        <m:r>
                          <a:rPr lang="en-US" altLang="zh-CN" sz="1600" b="0" i="1" dirty="0" smtClean="0">
                            <a:solidFill>
                              <a:schemeClr val="tx1"/>
                            </a:solidFill>
                            <a:latin typeface="Cambria Math" panose="02040503050406030204" pitchFamily="18" charset="0"/>
                            <a:sym typeface="Wingdings" panose="05000000000000000000" pitchFamily="2" charset="2"/>
                          </a:rPr>
                          <m:t>1</m:t>
                        </m:r>
                      </m:sub>
                    </m:sSub>
                    <m:r>
                      <a:rPr lang="en-US" sz="1600" i="1" dirty="0" smtClean="0">
                        <a:solidFill>
                          <a:schemeClr val="tx1"/>
                        </a:solidFill>
                        <a:latin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𝑣</m:t>
                        </m:r>
                      </m:e>
                      <m:sub>
                        <m:r>
                          <a:rPr lang="en-US" altLang="zh-CN" sz="1600" b="0" i="1" dirty="0" smtClean="0">
                            <a:solidFill>
                              <a:schemeClr val="tx1"/>
                            </a:solidFill>
                            <a:latin typeface="Cambria Math" panose="02040503050406030204" pitchFamily="18" charset="0"/>
                            <a:sym typeface="Wingdings" panose="05000000000000000000" pitchFamily="2" charset="2"/>
                          </a:rPr>
                          <m:t>𝑛</m:t>
                        </m:r>
                      </m:sub>
                    </m:sSub>
                  </m:oMath>
                </a14:m>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endloop</a:t>
                </a:r>
                <a:endParaRPr lang="en-CN" sz="1600" b="1" dirty="0">
                  <a:solidFill>
                    <a:schemeClr val="tx1"/>
                  </a:solidFill>
                </a:endParaRPr>
              </a:p>
            </p:txBody>
          </p:sp>
        </mc:Choice>
        <mc:Fallback xmlns="">
          <p:sp>
            <p:nvSpPr>
              <p:cNvPr id="7" name="Rectangle 44">
                <a:extLst>
                  <a:ext uri="{FF2B5EF4-FFF2-40B4-BE49-F238E27FC236}">
                    <a16:creationId xmlns:a16="http://schemas.microsoft.com/office/drawing/2014/main" id="{8C8F2B83-D7A3-4792-B871-CCBA52BFF232}"/>
                  </a:ext>
                </a:extLst>
              </p:cNvPr>
              <p:cNvSpPr>
                <a:spLocks noRot="1" noChangeAspect="1" noMove="1" noResize="1" noEditPoints="1" noAdjustHandles="1" noChangeArrowheads="1" noChangeShapeType="1" noTextEdit="1"/>
              </p:cNvSpPr>
              <p:nvPr/>
            </p:nvSpPr>
            <p:spPr>
              <a:xfrm>
                <a:off x="695790" y="2422173"/>
                <a:ext cx="6018093" cy="4352303"/>
              </a:xfrm>
              <a:prstGeom prst="rect">
                <a:avLst/>
              </a:prstGeom>
              <a:blipFill>
                <a:blip r:embed="rId3"/>
                <a:stretch>
                  <a:fillRect l="-405" t="-700" b="-700"/>
                </a:stretch>
              </a:blipFill>
              <a:ln>
                <a:noFill/>
              </a:ln>
            </p:spPr>
            <p:txBody>
              <a:bodyPr/>
              <a:lstStyle/>
              <a:p>
                <a:r>
                  <a:rPr lang="zh-CN" altLang="en-US">
                    <a:noFill/>
                  </a:rPr>
                  <a:t> </a:t>
                </a:r>
              </a:p>
            </p:txBody>
          </p:sp>
        </mc:Fallback>
      </mc:AlternateContent>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803973" cy="500137"/>
          </a:xfrm>
          <a:prstGeom prst="rect">
            <a:avLst/>
          </a:prstGeom>
          <a:noFill/>
        </p:spPr>
        <p:txBody>
          <a:bodyPr wrap="none" rtlCol="0">
            <a:spAutoFit/>
          </a:bodyPr>
          <a:lstStyle/>
          <a:p>
            <a:r>
              <a:rPr lang="en-US" altLang="zh-CN" sz="2650" dirty="0">
                <a:latin typeface="+mj-ea"/>
                <a:ea typeface="+mj-ea"/>
              </a:rPr>
              <a:t>2.1 PBD</a:t>
            </a:r>
            <a:r>
              <a:rPr lang="zh-CN" altLang="en-US" sz="2650" dirty="0">
                <a:latin typeface="+mj-ea"/>
                <a:ea typeface="+mj-ea"/>
              </a:rPr>
              <a:t>基本原理</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5117169-BF87-457C-AD55-2083A6C04938}"/>
                  </a:ext>
                </a:extLst>
              </p:cNvPr>
              <p:cNvSpPr/>
              <p:nvPr/>
            </p:nvSpPr>
            <p:spPr>
              <a:xfrm>
                <a:off x="643038" y="1413962"/>
                <a:ext cx="11208966" cy="947632"/>
              </a:xfrm>
              <a:prstGeom prst="rect">
                <a:avLst/>
              </a:prstGeom>
            </p:spPr>
            <p:txBody>
              <a:bodyPr wrap="square">
                <a:spAutoFit/>
              </a:bodyPr>
              <a:lstStyle/>
              <a:p>
                <a:pPr lvl="0" defTabSz="914400" eaLnBrk="0" fontAlgn="base" hangingPunct="0">
                  <a:lnSpc>
                    <a:spcPct val="125000"/>
                  </a:lnSpc>
                  <a:spcBef>
                    <a:spcPct val="0"/>
                  </a:spcBef>
                  <a:spcAft>
                    <a:spcPct val="0"/>
                  </a:spcAft>
                </a:pPr>
                <a:r>
                  <a:rPr lang="zh-CN" altLang="zh-CN" sz="1400" dirty="0">
                    <a:latin typeface="+mn-ea"/>
                  </a:rPr>
                  <a:t>在PBD算法中，运动的物</a:t>
                </a:r>
                <a:r>
                  <a:rPr lang="zh-CN" altLang="en-US" sz="1400" dirty="0">
                    <a:latin typeface="+mn-ea"/>
                  </a:rPr>
                  <a:t>体</a:t>
                </a:r>
                <a:r>
                  <a:rPr lang="zh-CN" altLang="zh-CN" sz="1400" dirty="0">
                    <a:latin typeface="+mn-ea"/>
                  </a:rPr>
                  <a:t>由</a:t>
                </a:r>
                <a14:m>
                  <m:oMath xmlns:m="http://schemas.openxmlformats.org/officeDocument/2006/math">
                    <m:r>
                      <a:rPr lang="zh-CN" altLang="zh-CN" sz="1400" i="1" dirty="0" smtClean="0">
                        <a:latin typeface="Cambria Math" panose="02040503050406030204" pitchFamily="18" charset="0"/>
                      </a:rPr>
                      <m:t>𝑁</m:t>
                    </m:r>
                  </m:oMath>
                </a14:m>
                <a:r>
                  <a:rPr lang="zh-CN" altLang="zh-CN" sz="1400" dirty="0">
                    <a:latin typeface="+mn-ea"/>
                  </a:rPr>
                  <a:t>个顶点和</a:t>
                </a:r>
                <a14:m>
                  <m:oMath xmlns:m="http://schemas.openxmlformats.org/officeDocument/2006/math">
                    <m:r>
                      <a:rPr lang="zh-CN" altLang="zh-CN" sz="1400" i="1" dirty="0" smtClean="0">
                        <a:latin typeface="Cambria Math" panose="02040503050406030204" pitchFamily="18" charset="0"/>
                      </a:rPr>
                      <m:t>𝑀</m:t>
                    </m:r>
                  </m:oMath>
                </a14:m>
                <a:r>
                  <a:rPr lang="zh-CN" altLang="zh-CN" sz="1400" dirty="0">
                    <a:latin typeface="+mn-ea"/>
                  </a:rPr>
                  <a:t>个约束组成。顶点</a:t>
                </a:r>
                <a14:m>
                  <m:oMath xmlns:m="http://schemas.openxmlformats.org/officeDocument/2006/math">
                    <m:r>
                      <a:rPr lang="en-US" altLang="zh-CN" sz="1400" i="1" dirty="0" smtClean="0">
                        <a:latin typeface="Cambria Math" panose="02040503050406030204" pitchFamily="18" charset="0"/>
                      </a:rPr>
                      <m:t>𝑖</m:t>
                    </m:r>
                    <m:r>
                      <a:rPr lang="zh-CN" altLang="zh-CN" sz="1400" i="1" dirty="0" smtClean="0">
                        <a:latin typeface="Cambria Math" panose="02040503050406030204" pitchFamily="18" charset="0"/>
                      </a:rPr>
                      <m:t>∈[1,…,</m:t>
                    </m:r>
                    <m:r>
                      <a:rPr lang="zh-CN" altLang="zh-CN" sz="1400" i="1" dirty="0" smtClean="0">
                        <a:latin typeface="Cambria Math" panose="02040503050406030204" pitchFamily="18" charset="0"/>
                      </a:rPr>
                      <m:t>𝑁</m:t>
                    </m:r>
                    <m:r>
                      <a:rPr lang="zh-CN" altLang="zh-CN" sz="1400" i="1" dirty="0" smtClean="0">
                        <a:latin typeface="Cambria Math" panose="02040503050406030204" pitchFamily="18" charset="0"/>
                      </a:rPr>
                      <m:t>]</m:t>
                    </m:r>
                  </m:oMath>
                </a14:m>
                <a:r>
                  <a:rPr lang="zh-CN" altLang="zh-CN" sz="1400" dirty="0">
                    <a:latin typeface="+mn-ea"/>
                  </a:rPr>
                  <a:t>的质量为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𝑚</m:t>
                        </m:r>
                      </m:e>
                      <m:sub>
                        <m:r>
                          <a:rPr lang="en-US" altLang="zh-CN" sz="1400" b="0" i="1" dirty="0" smtClean="0">
                            <a:latin typeface="Cambria Math" panose="02040503050406030204" pitchFamily="18" charset="0"/>
                          </a:rPr>
                          <m:t>𝑖</m:t>
                        </m:r>
                      </m:sub>
                    </m:sSub>
                  </m:oMath>
                </a14:m>
                <a:r>
                  <a:rPr lang="zh-CN" altLang="en-US" sz="1400" dirty="0">
                    <a:latin typeface="+mn-ea"/>
                  </a:rPr>
                  <a:t>，</a:t>
                </a:r>
                <a:r>
                  <a:rPr lang="zh-CN" altLang="zh-CN" sz="1400" dirty="0">
                    <a:latin typeface="+mn-ea"/>
                  </a:rPr>
                  <a:t>位置为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𝑥</m:t>
                        </m:r>
                      </m:e>
                      <m:sub>
                        <m:r>
                          <a:rPr lang="en-US" altLang="zh-CN" sz="1400" b="0" i="1" dirty="0" smtClean="0">
                            <a:latin typeface="Cambria Math" panose="02040503050406030204" pitchFamily="18" charset="0"/>
                          </a:rPr>
                          <m:t>𝑖</m:t>
                        </m:r>
                      </m:sub>
                    </m:sSub>
                  </m:oMath>
                </a14:m>
                <a:r>
                  <a:rPr lang="zh-CN" altLang="en-US" sz="1400" dirty="0">
                    <a:latin typeface="+mn-ea"/>
                  </a:rPr>
                  <a:t>，</a:t>
                </a:r>
                <a:r>
                  <a:rPr lang="zh-CN" altLang="zh-CN" sz="1400" dirty="0">
                    <a:latin typeface="+mn-ea"/>
                  </a:rPr>
                  <a:t>速度为</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𝑖</m:t>
                        </m:r>
                      </m:sub>
                    </m:sSub>
                  </m:oMath>
                </a14:m>
                <a:r>
                  <a:rPr lang="zh-CN" altLang="en-US" sz="1400" dirty="0">
                    <a:latin typeface="+mn-ea"/>
                  </a:rPr>
                  <a:t>，</a:t>
                </a:r>
                <a:r>
                  <a:rPr lang="zh-CN" altLang="zh-CN" sz="1400" dirty="0">
                    <a:latin typeface="+mn-ea"/>
                  </a:rPr>
                  <a:t>每个约束有</a:t>
                </a:r>
                <a:r>
                  <a:rPr lang="zh-CN" altLang="en-US" sz="1400" dirty="0">
                    <a:latin typeface="+mn-ea"/>
                  </a:rPr>
                  <a:t>以下</a:t>
                </a:r>
                <a:r>
                  <a:rPr lang="zh-CN" altLang="zh-CN" sz="1400" dirty="0">
                    <a:latin typeface="+mn-ea"/>
                  </a:rPr>
                  <a:t>性质</a:t>
                </a:r>
                <a:r>
                  <a:rPr lang="zh-CN" altLang="en-US" sz="1400" dirty="0">
                    <a:latin typeface="+mn-ea"/>
                  </a:rPr>
                  <a:t>：</a:t>
                </a:r>
                <a:endParaRPr lang="zh-CN" altLang="zh-CN" sz="1400" dirty="0">
                  <a:latin typeface="+mn-ea"/>
                </a:endParaRPr>
              </a:p>
              <a:p>
                <a:pPr lvl="0" defTabSz="914400" eaLnBrk="0" fontAlgn="base" hangingPunct="0">
                  <a:lnSpc>
                    <a:spcPct val="125000"/>
                  </a:lnSpc>
                  <a:spcBef>
                    <a:spcPct val="0"/>
                  </a:spcBef>
                  <a:spcAft>
                    <a:spcPct val="0"/>
                  </a:spcAft>
                </a:pPr>
                <a:r>
                  <a:rPr lang="zh-CN" altLang="en-US" sz="1400" dirty="0">
                    <a:latin typeface="+mn-ea"/>
                  </a:rPr>
                  <a:t>（</a:t>
                </a:r>
                <a:r>
                  <a:rPr lang="en-US" altLang="zh-CN" sz="1400" dirty="0">
                    <a:latin typeface="+mn-ea"/>
                  </a:rPr>
                  <a:t>1</a:t>
                </a:r>
                <a:r>
                  <a:rPr lang="zh-CN" altLang="en-US" sz="1400" dirty="0">
                    <a:latin typeface="+mn-ea"/>
                  </a:rPr>
                  <a:t>）</a:t>
                </a:r>
                <a:r>
                  <a:rPr lang="zh-CN" altLang="zh-CN" sz="1400" dirty="0">
                    <a:latin typeface="+mn-ea"/>
                  </a:rPr>
                  <a:t>约束的基数为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𝑗</m:t>
                        </m:r>
                      </m:sub>
                    </m:sSub>
                  </m:oMath>
                </a14:m>
                <a:r>
                  <a:rPr lang="zh-CN" altLang="en-US" sz="1400" dirty="0">
                    <a:latin typeface="+mn-ea"/>
                  </a:rPr>
                  <a:t>，</a:t>
                </a:r>
                <a:r>
                  <a:rPr lang="zh-CN" altLang="zh-CN" sz="1400" dirty="0">
                    <a:latin typeface="+mn-ea"/>
                  </a:rPr>
                  <a:t>即第</a:t>
                </a:r>
                <a14:m>
                  <m:oMath xmlns:m="http://schemas.openxmlformats.org/officeDocument/2006/math">
                    <m:r>
                      <a:rPr lang="zh-CN" altLang="zh-CN" sz="1400" i="1" dirty="0" smtClean="0">
                        <a:latin typeface="Cambria Math" panose="02040503050406030204" pitchFamily="18" charset="0"/>
                      </a:rPr>
                      <m:t>𝑗</m:t>
                    </m:r>
                  </m:oMath>
                </a14:m>
                <a:r>
                  <a:rPr lang="zh-CN" altLang="zh-CN" sz="1400" dirty="0">
                    <a:latin typeface="+mn-ea"/>
                  </a:rPr>
                  <a:t>个约束所影响的顶点数目为</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𝑛</m:t>
                        </m:r>
                      </m:e>
                      <m:sub>
                        <m:r>
                          <a:rPr lang="en-US" altLang="zh-CN" sz="1400" i="1" dirty="0">
                            <a:latin typeface="Cambria Math" panose="02040503050406030204" pitchFamily="18" charset="0"/>
                          </a:rPr>
                          <m:t>𝑗</m:t>
                        </m:r>
                      </m:sub>
                    </m:sSub>
                  </m:oMath>
                </a14:m>
                <a:r>
                  <a:rPr lang="zh-CN" altLang="zh-CN" sz="1400" dirty="0">
                    <a:latin typeface="+mn-ea"/>
                  </a:rPr>
                  <a:t>个</a:t>
                </a:r>
                <a:r>
                  <a:rPr lang="zh-CN" altLang="en-US" sz="1400" dirty="0">
                    <a:latin typeface="+mn-ea"/>
                  </a:rPr>
                  <a:t>（</a:t>
                </a:r>
                <a:r>
                  <a:rPr lang="en-US" altLang="zh-CN" sz="1400" dirty="0">
                    <a:latin typeface="+mn-ea"/>
                  </a:rPr>
                  <a:t>2</a:t>
                </a:r>
                <a:r>
                  <a:rPr lang="zh-CN" altLang="en-US" sz="1400" dirty="0">
                    <a:latin typeface="+mn-ea"/>
                  </a:rPr>
                  <a:t>）</a:t>
                </a:r>
                <a:r>
                  <a:rPr lang="zh-CN" altLang="zh-CN" sz="1400" dirty="0">
                    <a:latin typeface="+mn-ea"/>
                  </a:rPr>
                  <a:t>约束函数</a:t>
                </a:r>
                <a14:m>
                  <m:oMath xmlns:m="http://schemas.openxmlformats.org/officeDocument/2006/math">
                    <m:r>
                      <a:rPr lang="zh-CN" altLang="zh-CN" sz="1400" i="1" dirty="0" smtClean="0">
                        <a:latin typeface="Cambria Math" panose="02040503050406030204" pitchFamily="18" charset="0"/>
                      </a:rPr>
                      <m:t>𝐶𝑗</m:t>
                    </m:r>
                    <m:r>
                      <a:rPr lang="zh-CN" altLang="zh-CN" sz="1400" i="1" dirty="0" smtClean="0">
                        <a:latin typeface="Cambria Math" panose="02040503050406030204" pitchFamily="18" charset="0"/>
                      </a:rPr>
                      <m:t>:</m:t>
                    </m:r>
                    <m:sSup>
                      <m:sSupPr>
                        <m:ctrlPr>
                          <a:rPr lang="zh-CN" altLang="en-US" sz="1400" i="1" dirty="0" smtClean="0">
                            <a:latin typeface="Cambria Math" panose="02040503050406030204" pitchFamily="18" charset="0"/>
                          </a:rPr>
                        </m:ctrlPr>
                      </m:sSupPr>
                      <m:e>
                        <m:r>
                          <a:rPr lang="zh-CN" altLang="zh-CN" sz="1400" i="1" dirty="0">
                            <a:latin typeface="Cambria Math" panose="02040503050406030204" pitchFamily="18" charset="0"/>
                          </a:rPr>
                          <m:t>𝑅</m:t>
                        </m:r>
                      </m:e>
                      <m:sup>
                        <m:r>
                          <a:rPr lang="zh-CN" altLang="zh-CN" sz="1400" i="1" dirty="0">
                            <a:latin typeface="Cambria Math" panose="02040503050406030204" pitchFamily="18" charset="0"/>
                          </a:rPr>
                          <m:t>3</m:t>
                        </m:r>
                        <m:r>
                          <a:rPr lang="zh-CN" altLang="zh-CN" sz="1400" i="1" dirty="0">
                            <a:latin typeface="Cambria Math" panose="02040503050406030204" pitchFamily="18" charset="0"/>
                          </a:rPr>
                          <m:t>𝑛𝑗</m:t>
                        </m:r>
                      </m:sup>
                    </m:sSup>
                    <m:r>
                      <a:rPr lang="zh-CN" altLang="zh-CN" sz="1400" i="1" dirty="0">
                        <a:latin typeface="Cambria Math" panose="02040503050406030204" pitchFamily="18" charset="0"/>
                      </a:rPr>
                      <m:t>→</m:t>
                    </m:r>
                    <m:r>
                      <a:rPr lang="zh-CN" altLang="zh-CN" sz="1400" i="1" dirty="0" smtClean="0">
                        <a:latin typeface="Cambria Math" panose="02040503050406030204" pitchFamily="18" charset="0"/>
                      </a:rPr>
                      <m:t>𝑅</m:t>
                    </m:r>
                  </m:oMath>
                </a14:m>
                <a:r>
                  <a:rPr lang="zh-CN" altLang="en-US" sz="1400" dirty="0">
                    <a:latin typeface="+mn-ea"/>
                  </a:rPr>
                  <a:t>（</a:t>
                </a:r>
                <a:r>
                  <a:rPr lang="en-US" altLang="zh-CN" sz="1400" dirty="0">
                    <a:latin typeface="+mn-ea"/>
                  </a:rPr>
                  <a:t>3</a:t>
                </a:r>
                <a:r>
                  <a:rPr lang="zh-CN" altLang="en-US" sz="1400" dirty="0">
                    <a:latin typeface="+mn-ea"/>
                  </a:rPr>
                  <a:t>）</a:t>
                </a:r>
                <a:r>
                  <a:rPr lang="zh-CN" altLang="zh-CN" sz="1400" dirty="0">
                    <a:latin typeface="+mn-ea"/>
                  </a:rPr>
                  <a:t>受约束影响的顶点索引值集合</a:t>
                </a:r>
                <a14:m>
                  <m:oMath xmlns:m="http://schemas.openxmlformats.org/officeDocument/2006/math">
                    <m:d>
                      <m:dPr>
                        <m:begChr m:val="{"/>
                        <m:endChr m:val="}"/>
                        <m:ctrlPr>
                          <a:rPr lang="en-US" altLang="zh-CN" sz="1400" i="1" dirty="0" smtClean="0">
                            <a:latin typeface="Cambria Math" panose="02040503050406030204" pitchFamily="18" charset="0"/>
                          </a:rPr>
                        </m:ctrlPr>
                      </m:dPr>
                      <m:e>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𝑖</m:t>
                            </m:r>
                          </m:e>
                          <m:sub>
                            <m:r>
                              <a:rPr lang="en-US" altLang="zh-CN" sz="1400" b="0" i="1" dirty="0" smtClean="0">
                                <a:latin typeface="Cambria Math" panose="02040503050406030204" pitchFamily="18" charset="0"/>
                              </a:rPr>
                              <m:t>1</m:t>
                            </m:r>
                          </m:sub>
                        </m:sSub>
                        <m:r>
                          <a:rPr lang="zh-CN" altLang="zh-CN" sz="1400" i="1" dirty="0">
                            <a:latin typeface="Cambria Math" panose="02040503050406030204" pitchFamily="18" charset="0"/>
                          </a:rPr>
                          <m:t>,…,</m:t>
                        </m:r>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𝑖</m:t>
                            </m:r>
                          </m:e>
                          <m:sub>
                            <m:r>
                              <a:rPr lang="en-US" altLang="zh-CN" sz="1400" b="0" i="1" dirty="0" smtClean="0">
                                <a:latin typeface="Cambria Math" panose="02040503050406030204" pitchFamily="18" charset="0"/>
                              </a:rPr>
                              <m:t>𝑛𝑗</m:t>
                            </m:r>
                          </m:sub>
                        </m:sSub>
                      </m:e>
                    </m:d>
                    <m:r>
                      <a:rPr lang="zh-CN" altLang="zh-CN" sz="1400" i="1" dirty="0" smtClean="0">
                        <a:latin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𝑖</m:t>
                        </m:r>
                      </m:e>
                      <m:sub>
                        <m:r>
                          <a:rPr lang="en-US" altLang="zh-CN" sz="1400" b="0" i="1" dirty="0" smtClean="0">
                            <a:latin typeface="Cambria Math" panose="02040503050406030204" pitchFamily="18" charset="0"/>
                          </a:rPr>
                          <m:t>𝑘</m:t>
                        </m:r>
                      </m:sub>
                    </m:sSub>
                    <m:r>
                      <a:rPr lang="zh-CN" altLang="zh-CN" sz="1400" i="1" dirty="0" smtClean="0">
                        <a:latin typeface="Cambria Math" panose="02040503050406030204" pitchFamily="18" charset="0"/>
                      </a:rPr>
                      <m:t>∈[1,…,</m:t>
                    </m:r>
                    <m:r>
                      <a:rPr lang="zh-CN" altLang="zh-CN" sz="1400" i="1" dirty="0" smtClean="0">
                        <a:latin typeface="Cambria Math" panose="02040503050406030204" pitchFamily="18" charset="0"/>
                      </a:rPr>
                      <m:t>𝑁</m:t>
                    </m:r>
                    <m:r>
                      <a:rPr lang="zh-CN" altLang="zh-CN" sz="1400" i="1" dirty="0" smtClean="0">
                        <a:latin typeface="Cambria Math" panose="02040503050406030204" pitchFamily="18" charset="0"/>
                      </a:rPr>
                      <m:t>] </m:t>
                    </m:r>
                  </m:oMath>
                </a14:m>
                <a:r>
                  <a:rPr lang="zh-CN" altLang="en-US" sz="1400" dirty="0">
                    <a:latin typeface="+mn-ea"/>
                  </a:rPr>
                  <a:t>（</a:t>
                </a:r>
                <a:r>
                  <a:rPr lang="en-US" altLang="zh-CN" sz="1400" dirty="0">
                    <a:latin typeface="+mn-ea"/>
                  </a:rPr>
                  <a:t>4</a:t>
                </a:r>
                <a:r>
                  <a:rPr lang="zh-CN" altLang="en-US" sz="1400" dirty="0">
                    <a:latin typeface="+mn-ea"/>
                  </a:rPr>
                  <a:t>）</a:t>
                </a:r>
                <a:r>
                  <a:rPr lang="zh-CN" altLang="zh-CN" sz="1400" dirty="0">
                    <a:latin typeface="+mn-ea"/>
                  </a:rPr>
                  <a:t>每个约束都有对应的刚性参数</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𝑘</m:t>
                        </m:r>
                      </m:e>
                      <m:sub>
                        <m:r>
                          <a:rPr lang="en-US" altLang="zh-CN" sz="1400" b="0" i="1" dirty="0" smtClean="0">
                            <a:latin typeface="Cambria Math" panose="02040503050406030204" pitchFamily="18" charset="0"/>
                          </a:rPr>
                          <m:t>𝑗</m:t>
                        </m:r>
                      </m:sub>
                    </m:sSub>
                    <m:r>
                      <a:rPr lang="zh-CN" altLang="zh-CN" sz="1400" i="1" dirty="0" smtClean="0">
                        <a:latin typeface="Cambria Math" panose="02040503050406030204" pitchFamily="18" charset="0"/>
                      </a:rPr>
                      <m:t>∈[0,1]</m:t>
                    </m:r>
                  </m:oMath>
                </a14:m>
                <a:endParaRPr lang="zh-CN" altLang="zh-CN" sz="1400" dirty="0">
                  <a:latin typeface="+mn-ea"/>
                </a:endParaRPr>
              </a:p>
            </p:txBody>
          </p:sp>
        </mc:Choice>
        <mc:Fallback xmlns="">
          <p:sp>
            <p:nvSpPr>
              <p:cNvPr id="9" name="矩形 8">
                <a:extLst>
                  <a:ext uri="{FF2B5EF4-FFF2-40B4-BE49-F238E27FC236}">
                    <a16:creationId xmlns:a16="http://schemas.microsoft.com/office/drawing/2014/main" id="{25117169-BF87-457C-AD55-2083A6C04938}"/>
                  </a:ext>
                </a:extLst>
              </p:cNvPr>
              <p:cNvSpPr>
                <a:spLocks noRot="1" noChangeAspect="1" noMove="1" noResize="1" noEditPoints="1" noAdjustHandles="1" noChangeArrowheads="1" noChangeShapeType="1" noTextEdit="1"/>
              </p:cNvSpPr>
              <p:nvPr/>
            </p:nvSpPr>
            <p:spPr>
              <a:xfrm>
                <a:off x="643038" y="1413962"/>
                <a:ext cx="11208966" cy="947632"/>
              </a:xfrm>
              <a:prstGeom prst="rect">
                <a:avLst/>
              </a:prstGeom>
              <a:blipFill>
                <a:blip r:embed="rId4"/>
                <a:stretch>
                  <a:fillRect l="-163" b="-387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BDAD9BB-2F35-45B6-A921-2E4EEA0C9809}"/>
              </a:ext>
            </a:extLst>
          </p:cNvPr>
          <p:cNvSpPr/>
          <p:nvPr/>
        </p:nvSpPr>
        <p:spPr>
          <a:xfrm>
            <a:off x="7303477" y="2744026"/>
            <a:ext cx="3595856" cy="307777"/>
          </a:xfrm>
          <a:prstGeom prst="rect">
            <a:avLst/>
          </a:prstGeom>
        </p:spPr>
        <p:txBody>
          <a:bodyPr wrap="none">
            <a:spAutoFit/>
          </a:bodyPr>
          <a:lstStyle/>
          <a:p>
            <a:r>
              <a:rPr lang="zh-CN" altLang="zh-CN" sz="1400" dirty="0">
                <a:latin typeface="Lato" panose="020F0502020204030203" pitchFamily="34" charset="0"/>
              </a:rPr>
              <a:t>对顶点的位置、速度和质量倒数进行初始化</a:t>
            </a:r>
            <a:endParaRPr lang="zh-CN" altLang="en-US" sz="1400" dirty="0"/>
          </a:p>
        </p:txBody>
      </p:sp>
      <p:sp>
        <p:nvSpPr>
          <p:cNvPr id="11" name="矩形 10">
            <a:extLst>
              <a:ext uri="{FF2B5EF4-FFF2-40B4-BE49-F238E27FC236}">
                <a16:creationId xmlns:a16="http://schemas.microsoft.com/office/drawing/2014/main" id="{95D02E87-7BCD-4BC7-AC47-CE4D8F981472}"/>
              </a:ext>
            </a:extLst>
          </p:cNvPr>
          <p:cNvSpPr/>
          <p:nvPr/>
        </p:nvSpPr>
        <p:spPr>
          <a:xfrm>
            <a:off x="7303477" y="3731368"/>
            <a:ext cx="4451838" cy="307777"/>
          </a:xfrm>
          <a:prstGeom prst="rect">
            <a:avLst/>
          </a:prstGeom>
        </p:spPr>
        <p:txBody>
          <a:bodyPr wrap="square">
            <a:spAutoFit/>
          </a:bodyPr>
          <a:lstStyle/>
          <a:p>
            <a:r>
              <a:rPr lang="zh-CN" altLang="en-US" sz="1400" dirty="0">
                <a:latin typeface="Lato" panose="020F0502020204030203" pitchFamily="34" charset="0"/>
              </a:rPr>
              <a:t>添加阻尼的作用，模拟物体在运动时的速度衰减</a:t>
            </a:r>
            <a:endParaRPr lang="zh-CN" altLang="en-US" sz="1400" dirty="0"/>
          </a:p>
        </p:txBody>
      </p:sp>
      <p:sp>
        <p:nvSpPr>
          <p:cNvPr id="12" name="矩形 11">
            <a:extLst>
              <a:ext uri="{FF2B5EF4-FFF2-40B4-BE49-F238E27FC236}">
                <a16:creationId xmlns:a16="http://schemas.microsoft.com/office/drawing/2014/main" id="{B92B9391-4701-48BA-8917-46E40D1FA0A1}"/>
              </a:ext>
            </a:extLst>
          </p:cNvPr>
          <p:cNvSpPr/>
          <p:nvPr/>
        </p:nvSpPr>
        <p:spPr>
          <a:xfrm>
            <a:off x="7372228" y="6134922"/>
            <a:ext cx="4528038" cy="307777"/>
          </a:xfrm>
          <a:prstGeom prst="rect">
            <a:avLst/>
          </a:prstGeom>
        </p:spPr>
        <p:txBody>
          <a:bodyPr wrap="square">
            <a:spAutoFit/>
          </a:bodyPr>
          <a:lstStyle/>
          <a:p>
            <a:r>
              <a:rPr lang="zh-CN" altLang="en-US" sz="1400" dirty="0">
                <a:latin typeface="Lato" panose="020F0502020204030203" pitchFamily="34" charset="0"/>
              </a:rPr>
              <a:t>根据摩擦系数</a:t>
            </a:r>
            <a:r>
              <a:rPr lang="en-US" altLang="zh-CN" sz="1400" dirty="0">
                <a:latin typeface="Lato" panose="020F0502020204030203" pitchFamily="34" charset="0"/>
              </a:rPr>
              <a:t>(friction)</a:t>
            </a:r>
            <a:r>
              <a:rPr lang="zh-CN" altLang="en-US" sz="1400" dirty="0">
                <a:latin typeface="Lato" panose="020F0502020204030203" pitchFamily="34" charset="0"/>
              </a:rPr>
              <a:t>和恢复系数</a:t>
            </a:r>
            <a:r>
              <a:rPr lang="en-US" altLang="zh-CN" sz="1400" dirty="0">
                <a:latin typeface="Lato" panose="020F0502020204030203" pitchFamily="34" charset="0"/>
              </a:rPr>
              <a:t>(restitution)</a:t>
            </a:r>
            <a:r>
              <a:rPr lang="zh-CN" altLang="en-US" sz="1400" dirty="0">
                <a:latin typeface="Lato" panose="020F0502020204030203" pitchFamily="34" charset="0"/>
              </a:rPr>
              <a:t>更新速度</a:t>
            </a:r>
            <a:endParaRPr lang="zh-CN" altLang="en-US" sz="1400" dirty="0"/>
          </a:p>
        </p:txBody>
      </p:sp>
      <p:sp>
        <p:nvSpPr>
          <p:cNvPr id="13" name="矩形 12">
            <a:extLst>
              <a:ext uri="{FF2B5EF4-FFF2-40B4-BE49-F238E27FC236}">
                <a16:creationId xmlns:a16="http://schemas.microsoft.com/office/drawing/2014/main" id="{283DF992-CB73-40ED-80C3-E1C31579003D}"/>
              </a:ext>
            </a:extLst>
          </p:cNvPr>
          <p:cNvSpPr/>
          <p:nvPr/>
        </p:nvSpPr>
        <p:spPr>
          <a:xfrm>
            <a:off x="7303477" y="4610833"/>
            <a:ext cx="4812323" cy="523220"/>
          </a:xfrm>
          <a:prstGeom prst="rect">
            <a:avLst/>
          </a:prstGeom>
        </p:spPr>
        <p:txBody>
          <a:bodyPr wrap="square">
            <a:spAutoFit/>
          </a:bodyPr>
          <a:lstStyle/>
          <a:p>
            <a:r>
              <a:rPr lang="zh-CN" altLang="en-US" sz="1400" dirty="0">
                <a:latin typeface="Lato" panose="020F0502020204030203" pitchFamily="34" charset="0"/>
              </a:rPr>
              <a:t>约束投影。根据这些约束做迭代求解，得到服从给定约束的顶点位置</a:t>
            </a:r>
            <a:endParaRPr lang="zh-CN" altLang="en-US" sz="1400" dirty="0"/>
          </a:p>
        </p:txBody>
      </p:sp>
      <p:sp>
        <p:nvSpPr>
          <p:cNvPr id="14" name="矩形 13">
            <a:extLst>
              <a:ext uri="{FF2B5EF4-FFF2-40B4-BE49-F238E27FC236}">
                <a16:creationId xmlns:a16="http://schemas.microsoft.com/office/drawing/2014/main" id="{86C687D6-51DB-4256-9922-E4A008432679}"/>
              </a:ext>
            </a:extLst>
          </p:cNvPr>
          <p:cNvSpPr/>
          <p:nvPr/>
        </p:nvSpPr>
        <p:spPr>
          <a:xfrm>
            <a:off x="7303477" y="4241836"/>
            <a:ext cx="2790092" cy="307777"/>
          </a:xfrm>
          <a:prstGeom prst="rect">
            <a:avLst/>
          </a:prstGeom>
        </p:spPr>
        <p:txBody>
          <a:bodyPr wrap="square">
            <a:spAutoFit/>
          </a:bodyPr>
          <a:lstStyle/>
          <a:p>
            <a:r>
              <a:rPr lang="zh-CN" altLang="en-US" sz="1400" dirty="0">
                <a:latin typeface="Lato" panose="020F0502020204030203" pitchFamily="34" charset="0"/>
              </a:rPr>
              <a:t>生成碰撞约束，确保不发生穿透</a:t>
            </a:r>
            <a:endParaRPr lang="zh-CN" altLang="en-US" sz="1400" dirty="0"/>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B415D52-96F7-4587-8ED8-49BE976B386E}"/>
                  </a:ext>
                </a:extLst>
              </p:cNvPr>
              <p:cNvSpPr/>
              <p:nvPr/>
            </p:nvSpPr>
            <p:spPr>
              <a:xfrm>
                <a:off x="7303477" y="3496741"/>
                <a:ext cx="4336073" cy="307777"/>
              </a:xfrm>
              <a:prstGeom prst="rect">
                <a:avLst/>
              </a:prstGeom>
            </p:spPr>
            <p:txBody>
              <a:bodyPr wrap="square">
                <a:spAutoFit/>
              </a:bodyPr>
              <a:lstStyle/>
              <a:p>
                <a:r>
                  <a:rPr lang="zh-CN" altLang="en-US" sz="1400" dirty="0">
                    <a:latin typeface="Lato" panose="020F0502020204030203" pitchFamily="34" charset="0"/>
                  </a:rPr>
                  <a:t>在无约束作用下，</a:t>
                </a:r>
                <a:r>
                  <a:rPr lang="zh-CN" altLang="zh-CN" sz="1400" dirty="0">
                    <a:latin typeface="Lato" panose="020F0502020204030203" pitchFamily="34" charset="0"/>
                  </a:rPr>
                  <a:t>预测</a:t>
                </a:r>
                <a:r>
                  <a:rPr lang="zh-CN" altLang="en-US" sz="1400" dirty="0">
                    <a:latin typeface="Lato" panose="020F0502020204030203" pitchFamily="34" charset="0"/>
                  </a:rPr>
                  <a:t>计算力</a:t>
                </a:r>
                <a14:m>
                  <m:oMath xmlns:m="http://schemas.openxmlformats.org/officeDocument/2006/math">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sym typeface="Wingdings" panose="05000000000000000000" pitchFamily="2" charset="2"/>
                          </a:rPr>
                          <m:t>𝑓</m:t>
                        </m:r>
                      </m:e>
                      <m:sub>
                        <m:r>
                          <a:rPr lang="en-US" altLang="zh-CN" sz="1400" i="1" dirty="0">
                            <a:latin typeface="Cambria Math" panose="02040503050406030204" pitchFamily="18" charset="0"/>
                            <a:sym typeface="Wingdings" panose="05000000000000000000" pitchFamily="2" charset="2"/>
                          </a:rPr>
                          <m:t>𝑒𝑥𝑡</m:t>
                        </m:r>
                      </m:sub>
                    </m:sSub>
                  </m:oMath>
                </a14:m>
                <a:r>
                  <a:rPr lang="zh-CN" altLang="zh-CN" sz="1400" dirty="0">
                    <a:latin typeface="Lato" panose="020F0502020204030203" pitchFamily="34" charset="0"/>
                  </a:rPr>
                  <a:t>在的作用下的速度</a:t>
                </a:r>
                <a:endParaRPr lang="zh-CN" altLang="en-US" sz="1400" dirty="0"/>
              </a:p>
            </p:txBody>
          </p:sp>
        </mc:Choice>
        <mc:Fallback xmlns="">
          <p:sp>
            <p:nvSpPr>
              <p:cNvPr id="15" name="矩形 14">
                <a:extLst>
                  <a:ext uri="{FF2B5EF4-FFF2-40B4-BE49-F238E27FC236}">
                    <a16:creationId xmlns:a16="http://schemas.microsoft.com/office/drawing/2014/main" id="{8B415D52-96F7-4587-8ED8-49BE976B386E}"/>
                  </a:ext>
                </a:extLst>
              </p:cNvPr>
              <p:cNvSpPr>
                <a:spLocks noRot="1" noChangeAspect="1" noMove="1" noResize="1" noEditPoints="1" noAdjustHandles="1" noChangeArrowheads="1" noChangeShapeType="1" noTextEdit="1"/>
              </p:cNvSpPr>
              <p:nvPr/>
            </p:nvSpPr>
            <p:spPr>
              <a:xfrm>
                <a:off x="7303477" y="3496741"/>
                <a:ext cx="4336073" cy="307777"/>
              </a:xfrm>
              <a:prstGeom prst="rect">
                <a:avLst/>
              </a:prstGeom>
              <a:blipFill>
                <a:blip r:embed="rId5"/>
                <a:stretch>
                  <a:fillRect l="-422" t="-4000" b="-20000"/>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48CE647E-67E6-47D9-B778-19DA3718A1BD}"/>
              </a:ext>
            </a:extLst>
          </p:cNvPr>
          <p:cNvSpPr/>
          <p:nvPr/>
        </p:nvSpPr>
        <p:spPr>
          <a:xfrm>
            <a:off x="1249788" y="2744026"/>
            <a:ext cx="3339797" cy="307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D9D2552-B58F-486D-B9BB-139737197BBB}"/>
              </a:ext>
            </a:extLst>
          </p:cNvPr>
          <p:cNvSpPr/>
          <p:nvPr/>
        </p:nvSpPr>
        <p:spPr>
          <a:xfrm>
            <a:off x="1249788" y="3536456"/>
            <a:ext cx="4175066" cy="228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4E6A2B7-957E-4BE1-9BC4-98D2D164522F}"/>
              </a:ext>
            </a:extLst>
          </p:cNvPr>
          <p:cNvSpPr/>
          <p:nvPr/>
        </p:nvSpPr>
        <p:spPr>
          <a:xfrm>
            <a:off x="1249788" y="3771083"/>
            <a:ext cx="2831675" cy="228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D42BC4A-73FF-4A33-8F33-D3DE1C4F7300}"/>
              </a:ext>
            </a:extLst>
          </p:cNvPr>
          <p:cNvSpPr/>
          <p:nvPr/>
        </p:nvSpPr>
        <p:spPr>
          <a:xfrm>
            <a:off x="1249788" y="4273022"/>
            <a:ext cx="5265312" cy="245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A89F245-4677-4EFA-BC60-A9058B839B52}"/>
              </a:ext>
            </a:extLst>
          </p:cNvPr>
          <p:cNvSpPr/>
          <p:nvPr/>
        </p:nvSpPr>
        <p:spPr>
          <a:xfrm>
            <a:off x="1249788" y="4735781"/>
            <a:ext cx="4366152" cy="245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FBBE0C1-35AF-4B38-9E81-2C31701C5A85}"/>
              </a:ext>
            </a:extLst>
          </p:cNvPr>
          <p:cNvSpPr/>
          <p:nvPr/>
        </p:nvSpPr>
        <p:spPr>
          <a:xfrm>
            <a:off x="1249788" y="6197294"/>
            <a:ext cx="2903112" cy="245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06CFC991-4391-4CDC-854A-DAE348E9389C}"/>
              </a:ext>
            </a:extLst>
          </p:cNvPr>
          <p:cNvCxnSpPr>
            <a:endCxn id="15" idx="1"/>
          </p:cNvCxnSpPr>
          <p:nvPr/>
        </p:nvCxnSpPr>
        <p:spPr>
          <a:xfrm>
            <a:off x="5424854" y="3650629"/>
            <a:ext cx="1878623" cy="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ADD4D2C-2584-4C48-81E0-CB5B825AEA2E}"/>
              </a:ext>
            </a:extLst>
          </p:cNvPr>
          <p:cNvCxnSpPr>
            <a:stCxn id="22" idx="3"/>
            <a:endCxn id="11" idx="1"/>
          </p:cNvCxnSpPr>
          <p:nvPr/>
        </p:nvCxnSpPr>
        <p:spPr>
          <a:xfrm>
            <a:off x="4081463" y="3885257"/>
            <a:ext cx="3222014"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AB2E64D-54AF-4B19-B55D-1B0D965D1EF3}"/>
              </a:ext>
            </a:extLst>
          </p:cNvPr>
          <p:cNvCxnSpPr>
            <a:stCxn id="23" idx="3"/>
            <a:endCxn id="14" idx="1"/>
          </p:cNvCxnSpPr>
          <p:nvPr/>
        </p:nvCxnSpPr>
        <p:spPr>
          <a:xfrm>
            <a:off x="6515100" y="4395725"/>
            <a:ext cx="788377"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B5D57A7-9145-4C19-BD80-EBBF668A4C24}"/>
              </a:ext>
            </a:extLst>
          </p:cNvPr>
          <p:cNvCxnSpPr>
            <a:stCxn id="25" idx="3"/>
            <a:endCxn id="12" idx="1"/>
          </p:cNvCxnSpPr>
          <p:nvPr/>
        </p:nvCxnSpPr>
        <p:spPr>
          <a:xfrm flipV="1">
            <a:off x="4152900" y="6288811"/>
            <a:ext cx="3219328" cy="3118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3C8E06B-31F0-45A2-9FCF-5177CAB7380F}"/>
              </a:ext>
            </a:extLst>
          </p:cNvPr>
          <p:cNvCxnSpPr>
            <a:stCxn id="20" idx="3"/>
            <a:endCxn id="6" idx="1"/>
          </p:cNvCxnSpPr>
          <p:nvPr/>
        </p:nvCxnSpPr>
        <p:spPr>
          <a:xfrm>
            <a:off x="4589585" y="2897915"/>
            <a:ext cx="271389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F40BCE3-7AC2-4411-B883-EB820209A7F3}"/>
              </a:ext>
            </a:extLst>
          </p:cNvPr>
          <p:cNvCxnSpPr>
            <a:endCxn id="13" idx="1"/>
          </p:cNvCxnSpPr>
          <p:nvPr/>
        </p:nvCxnSpPr>
        <p:spPr>
          <a:xfrm>
            <a:off x="5615940" y="4872443"/>
            <a:ext cx="168753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84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803973" cy="500137"/>
          </a:xfrm>
          <a:prstGeom prst="rect">
            <a:avLst/>
          </a:prstGeom>
          <a:noFill/>
        </p:spPr>
        <p:txBody>
          <a:bodyPr wrap="none" rtlCol="0">
            <a:spAutoFit/>
          </a:bodyPr>
          <a:lstStyle/>
          <a:p>
            <a:r>
              <a:rPr lang="en-US" altLang="zh-CN" sz="2650" dirty="0">
                <a:latin typeface="+mj-ea"/>
                <a:ea typeface="+mj-ea"/>
              </a:rPr>
              <a:t>2.1 PBD</a:t>
            </a:r>
            <a:r>
              <a:rPr lang="zh-CN" altLang="en-US" sz="2650" dirty="0">
                <a:latin typeface="+mj-ea"/>
                <a:ea typeface="+mj-ea"/>
              </a:rPr>
              <a:t>基本原理</a:t>
            </a:r>
          </a:p>
        </p:txBody>
      </p:sp>
      <p:sp>
        <p:nvSpPr>
          <p:cNvPr id="3" name="文本框 2">
            <a:extLst>
              <a:ext uri="{FF2B5EF4-FFF2-40B4-BE49-F238E27FC236}">
                <a16:creationId xmlns:a16="http://schemas.microsoft.com/office/drawing/2014/main" id="{AED020CC-61F1-489B-A6B3-ED6AC8C589A5}"/>
              </a:ext>
            </a:extLst>
          </p:cNvPr>
          <p:cNvSpPr txBox="1"/>
          <p:nvPr/>
        </p:nvSpPr>
        <p:spPr>
          <a:xfrm>
            <a:off x="695790" y="1390959"/>
            <a:ext cx="1261884" cy="415498"/>
          </a:xfrm>
          <a:prstGeom prst="rect">
            <a:avLst/>
          </a:prstGeom>
          <a:noFill/>
        </p:spPr>
        <p:txBody>
          <a:bodyPr wrap="none" rtlCol="0">
            <a:spAutoFit/>
          </a:bodyPr>
          <a:lstStyle/>
          <a:p>
            <a:r>
              <a:rPr lang="zh-CN" altLang="en-US" dirty="0"/>
              <a:t>约束投影</a:t>
            </a:r>
          </a:p>
        </p:txBody>
      </p:sp>
      <p:pic>
        <p:nvPicPr>
          <p:cNvPr id="26" name="图片 25">
            <a:extLst>
              <a:ext uri="{FF2B5EF4-FFF2-40B4-BE49-F238E27FC236}">
                <a16:creationId xmlns:a16="http://schemas.microsoft.com/office/drawing/2014/main" id="{8721613B-003D-4789-A077-6D68C278C6CC}"/>
              </a:ext>
            </a:extLst>
          </p:cNvPr>
          <p:cNvPicPr>
            <a:picLocks noChangeAspect="1"/>
          </p:cNvPicPr>
          <p:nvPr/>
        </p:nvPicPr>
        <p:blipFill rotWithShape="1">
          <a:blip r:embed="rId3"/>
          <a:srcRect t="11167" r="20383" b="17946"/>
          <a:stretch/>
        </p:blipFill>
        <p:spPr>
          <a:xfrm>
            <a:off x="8075496" y="3821201"/>
            <a:ext cx="3858491" cy="1423403"/>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69A31C8-BAD5-4892-9582-E797042E25D6}"/>
                  </a:ext>
                </a:extLst>
              </p:cNvPr>
              <p:cNvSpPr txBox="1"/>
              <p:nvPr/>
            </p:nvSpPr>
            <p:spPr>
              <a:xfrm>
                <a:off x="695790" y="1809830"/>
                <a:ext cx="11075614" cy="1648208"/>
              </a:xfrm>
              <a:prstGeom prst="rect">
                <a:avLst/>
              </a:prstGeom>
              <a:noFill/>
            </p:spPr>
            <p:txBody>
              <a:bodyPr wrap="square" rtlCol="0">
                <a:spAutoFit/>
              </a:bodyPr>
              <a:lstStyle/>
              <a:p>
                <a:pPr>
                  <a:lnSpc>
                    <a:spcPct val="125000"/>
                  </a:lnSpc>
                </a:pPr>
                <a:r>
                  <a:rPr lang="zh-CN" altLang="en-US" sz="1400" dirty="0"/>
                  <a:t>约束投影就是解算约束，得到满足所有约束的下一时刻位置的过程。设有一个基数为</a:t>
                </a:r>
                <a14:m>
                  <m:oMath xmlns:m="http://schemas.openxmlformats.org/officeDocument/2006/math">
                    <m:r>
                      <a:rPr lang="en-US" altLang="zh-CN" sz="1400" i="1" dirty="0" smtClean="0">
                        <a:latin typeface="Cambria Math" panose="02040503050406030204" pitchFamily="18" charset="0"/>
                      </a:rPr>
                      <m:t>𝑛</m:t>
                    </m:r>
                  </m:oMath>
                </a14:m>
                <a:r>
                  <a:rPr lang="zh-CN" altLang="en-US" sz="1400" dirty="0"/>
                  <a:t>的约束，关联的粒子点为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𝑝</m:t>
                        </m:r>
                      </m:e>
                      <m:sub>
                        <m:r>
                          <a:rPr lang="en-US" altLang="zh-CN" sz="1400" b="0" i="1" dirty="0" smtClean="0">
                            <a:latin typeface="Cambria Math" panose="02040503050406030204" pitchFamily="18" charset="0"/>
                          </a:rPr>
                          <m:t>1</m:t>
                        </m:r>
                      </m:sub>
                    </m:sSub>
                    <m:r>
                      <a:rPr lang="en-US" altLang="zh-CN" sz="1400" i="1" dirty="0" smtClean="0">
                        <a:latin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b="0" i="1" dirty="0" smtClean="0">
                            <a:latin typeface="Cambria Math" panose="02040503050406030204" pitchFamily="18" charset="0"/>
                          </a:rPr>
                          <m:t>𝑛</m:t>
                        </m:r>
                      </m:sub>
                    </m:sSub>
                  </m:oMath>
                </a14:m>
                <a:r>
                  <a:rPr lang="zh-CN" altLang="en-US" sz="1400" dirty="0"/>
                  <a:t>，约束函数记为</a:t>
                </a:r>
                <a14:m>
                  <m:oMath xmlns:m="http://schemas.openxmlformats.org/officeDocument/2006/math">
                    <m:r>
                      <a:rPr lang="en-US" altLang="zh-CN" sz="1400" i="1" dirty="0" smtClean="0">
                        <a:latin typeface="Cambria Math" panose="02040503050406030204" pitchFamily="18" charset="0"/>
                      </a:rPr>
                      <m:t>𝐶</m:t>
                    </m:r>
                    <m:r>
                      <a:rPr lang="zh-CN" altLang="en-US" sz="1400" i="1" dirty="0">
                        <a:latin typeface="Cambria Math" panose="02040503050406030204" pitchFamily="18" charset="0"/>
                      </a:rPr>
                      <m:t>，</m:t>
                    </m:r>
                  </m:oMath>
                </a14:m>
                <a:r>
                  <a:rPr lang="zh-CN" altLang="en-US" sz="1400" dirty="0"/>
                  <a:t>刚度系数为</a:t>
                </a:r>
                <a14:m>
                  <m:oMath xmlns:m="http://schemas.openxmlformats.org/officeDocument/2006/math">
                    <m:r>
                      <a:rPr lang="en-US" altLang="zh-CN" sz="1400" i="1" dirty="0" smtClean="0">
                        <a:latin typeface="Cambria Math" panose="02040503050406030204" pitchFamily="18" charset="0"/>
                      </a:rPr>
                      <m:t>𝑘</m:t>
                    </m:r>
                    <m:r>
                      <a:rPr lang="zh-CN" altLang="en-US" sz="1400" i="1" dirty="0">
                        <a:latin typeface="Cambria Math" panose="02040503050406030204" pitchFamily="18" charset="0"/>
                      </a:rPr>
                      <m:t>，</m:t>
                    </m:r>
                  </m:oMath>
                </a14:m>
                <a:r>
                  <a:rPr lang="zh-CN" altLang="en-US" sz="1400" dirty="0"/>
                  <a:t>记</a:t>
                </a:r>
                <a14:m>
                  <m:oMath xmlns:m="http://schemas.openxmlformats.org/officeDocument/2006/math">
                    <m:r>
                      <a:rPr lang="en-US" altLang="zh-CN" sz="1400" i="1" dirty="0" smtClean="0">
                        <a:latin typeface="Cambria Math" panose="02040503050406030204" pitchFamily="18" charset="0"/>
                      </a:rPr>
                      <m:t>𝑝</m:t>
                    </m:r>
                    <m:sSup>
                      <m:sSupPr>
                        <m:ctrlPr>
                          <a:rPr lang="en-US" altLang="zh-CN" sz="1400" i="1" dirty="0" smtClean="0">
                            <a:latin typeface="Cambria Math" panose="02040503050406030204" pitchFamily="18" charset="0"/>
                          </a:rPr>
                        </m:ctrlPr>
                      </m:sSupPr>
                      <m:e>
                        <m:r>
                          <a:rPr lang="en-US" altLang="zh-CN" sz="1400" i="1" dirty="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1</m:t>
                            </m:r>
                          </m:sub>
                          <m:sup>
                            <m:r>
                              <a:rPr lang="en-US" altLang="zh-CN" sz="1400" i="1" dirty="0">
                                <a:latin typeface="Cambria Math" panose="02040503050406030204" pitchFamily="18" charset="0"/>
                              </a:rPr>
                              <m:t>𝑇</m:t>
                            </m:r>
                          </m:sup>
                        </m:sSubSup>
                        <m:r>
                          <a:rPr lang="en-US" altLang="zh-CN" sz="1400" i="1" dirty="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𝑛</m:t>
                            </m:r>
                          </m:sub>
                          <m:sup>
                            <m:r>
                              <a:rPr lang="en-US" altLang="zh-CN" sz="1400" i="1" dirty="0">
                                <a:latin typeface="Cambria Math" panose="02040503050406030204" pitchFamily="18" charset="0"/>
                              </a:rPr>
                              <m:t>𝑇</m:t>
                            </m:r>
                          </m:sup>
                        </m:sSubSup>
                        <m:r>
                          <a:rPr lang="en-US" altLang="zh-CN" sz="1400" i="1" dirty="0">
                            <a:latin typeface="Cambria Math" panose="02040503050406030204" pitchFamily="18" charset="0"/>
                          </a:rPr>
                          <m:t>]</m:t>
                        </m:r>
                      </m:e>
                      <m:sup>
                        <m:r>
                          <a:rPr lang="en-US" altLang="zh-CN" sz="1400" i="1" dirty="0">
                            <a:latin typeface="Cambria Math" panose="02040503050406030204" pitchFamily="18" charset="0"/>
                          </a:rPr>
                          <m:t>𝑇</m:t>
                        </m:r>
                      </m:sup>
                    </m:sSup>
                    <m:r>
                      <a:rPr lang="zh-CN" altLang="en-US" sz="1400" i="1" dirty="0">
                        <a:latin typeface="Cambria Math" panose="02040503050406030204" pitchFamily="18" charset="0"/>
                      </a:rPr>
                      <m:t>，</m:t>
                    </m:r>
                  </m:oMath>
                </a14:m>
                <a:r>
                  <a:rPr lang="zh-CN" altLang="en-US" sz="1400" dirty="0"/>
                  <a:t>则等式约束函数表示为：</a:t>
                </a:r>
                <a14:m>
                  <m:oMath xmlns:m="http://schemas.openxmlformats.org/officeDocument/2006/math">
                    <m:r>
                      <a:rPr lang="en-US" altLang="zh-CN" sz="1400" i="1" dirty="0" smtClean="0">
                        <a:latin typeface="Cambria Math" panose="02040503050406030204" pitchFamily="18" charset="0"/>
                      </a:rPr>
                      <m:t>𝐶</m:t>
                    </m:r>
                    <m:r>
                      <a:rPr lang="en-US" altLang="zh-CN" sz="1400" i="1" dirty="0" smtClean="0">
                        <a:latin typeface="Cambria Math" panose="02040503050406030204" pitchFamily="18" charset="0"/>
                      </a:rPr>
                      <m:t>(</m:t>
                    </m:r>
                    <m:r>
                      <a:rPr lang="en-US" altLang="zh-CN" sz="1400" i="1" dirty="0" smtClean="0">
                        <a:latin typeface="Cambria Math" panose="02040503050406030204" pitchFamily="18" charset="0"/>
                      </a:rPr>
                      <m:t>𝑝</m:t>
                    </m:r>
                    <m:r>
                      <a:rPr lang="en-US" altLang="zh-CN" sz="1400" i="1" dirty="0" smtClean="0">
                        <a:latin typeface="Cambria Math" panose="02040503050406030204" pitchFamily="18" charset="0"/>
                      </a:rPr>
                      <m:t>)=0</m:t>
                    </m:r>
                  </m:oMath>
                </a14:m>
                <a:r>
                  <a:rPr lang="zh-CN" altLang="en-US" sz="1400" dirty="0"/>
                  <a:t>。</a:t>
                </a:r>
                <a:endParaRPr lang="en-US" altLang="zh-CN" sz="1400" dirty="0"/>
              </a:p>
              <a:p>
                <a:pPr>
                  <a:lnSpc>
                    <a:spcPct val="125000"/>
                  </a:lnSpc>
                </a:pPr>
                <a:r>
                  <a:rPr lang="zh-CN" altLang="en-US" sz="1400" dirty="0"/>
                  <a:t>在经过无约束的运动后，需要计算一个偏移量</a:t>
                </a: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𝑝</m:t>
                    </m:r>
                  </m:oMath>
                </a14:m>
                <a:r>
                  <a:rPr lang="zh-CN" altLang="en-US" sz="1400" dirty="0"/>
                  <a:t>，使物体的顶点重新满足约束，即</a:t>
                </a:r>
                <a14:m>
                  <m:oMath xmlns:m="http://schemas.openxmlformats.org/officeDocument/2006/math">
                    <m:r>
                      <a:rPr lang="en-US" altLang="zh-CN" sz="1400" i="1" dirty="0" smtClean="0">
                        <a:latin typeface="Cambria Math" panose="02040503050406030204" pitchFamily="18" charset="0"/>
                      </a:rPr>
                      <m:t>𝐶</m:t>
                    </m:r>
                    <m:r>
                      <a:rPr lang="en-US" altLang="zh-CN" sz="1400" i="1" dirty="0" smtClean="0">
                        <a:latin typeface="Cambria Math" panose="02040503050406030204" pitchFamily="18" charset="0"/>
                      </a:rPr>
                      <m:t>(</m:t>
                    </m:r>
                    <m:r>
                      <a:rPr lang="en-US" altLang="zh-CN" sz="1400" i="1" dirty="0" smtClean="0">
                        <a:latin typeface="Cambria Math" panose="02040503050406030204" pitchFamily="18" charset="0"/>
                      </a:rPr>
                      <m:t>𝑝</m:t>
                    </m:r>
                    <m:r>
                      <a:rPr lang="en-US" altLang="zh-CN" sz="1400" i="1" dirty="0" smtClean="0">
                        <a:latin typeface="Cambria Math" panose="02040503050406030204" pitchFamily="18" charset="0"/>
                      </a:rPr>
                      <m:t>+</m:t>
                    </m:r>
                    <m:r>
                      <m:rPr>
                        <m:sty m:val="p"/>
                      </m:rPr>
                      <a:rPr lang="el-GR" altLang="zh-CN" sz="1400" i="0" dirty="0">
                        <a:latin typeface="Cambria Math" panose="02040503050406030204" pitchFamily="18" charset="0"/>
                      </a:rPr>
                      <m:t>Δ</m:t>
                    </m:r>
                    <m:r>
                      <a:rPr lang="en-US" altLang="zh-CN" sz="1400" i="1" dirty="0">
                        <a:latin typeface="Cambria Math" panose="02040503050406030204" pitchFamily="18" charset="0"/>
                      </a:rPr>
                      <m:t>𝑝</m:t>
                    </m:r>
                    <m:r>
                      <a:rPr lang="en-US" altLang="zh-CN" sz="1400" i="1" dirty="0">
                        <a:latin typeface="Cambria Math" panose="02040503050406030204" pitchFamily="18" charset="0"/>
                      </a:rPr>
                      <m:t>)=0</m:t>
                    </m:r>
                  </m:oMath>
                </a14:m>
                <a:r>
                  <a:rPr lang="zh-CN" altLang="en-US" sz="1400" dirty="0"/>
                  <a:t>。</a:t>
                </a:r>
                <a:endParaRPr lang="en-US" altLang="zh-CN" sz="1400" dirty="0"/>
              </a:p>
              <a:p>
                <a:pPr>
                  <a:lnSpc>
                    <a:spcPct val="125000"/>
                  </a:lnSpc>
                </a:pPr>
                <a:endParaRPr lang="en-US" altLang="zh-CN" sz="1200" dirty="0"/>
              </a:p>
              <a:p>
                <a:pPr>
                  <a:lnSpc>
                    <a:spcPct val="125000"/>
                  </a:lnSpc>
                </a:pPr>
                <a:r>
                  <a:rPr lang="zh-CN" altLang="en-US" sz="1400" dirty="0"/>
                  <a:t>为了使粒子在</a:t>
                </a:r>
                <a14:m>
                  <m:oMath xmlns:m="http://schemas.openxmlformats.org/officeDocument/2006/math">
                    <m:r>
                      <a:rPr lang="en-US" altLang="zh-CN" sz="1400" i="1" dirty="0" smtClean="0">
                        <a:latin typeface="Cambria Math" panose="02040503050406030204" pitchFamily="18" charset="0"/>
                      </a:rPr>
                      <m:t>𝑝</m:t>
                    </m:r>
                    <m:r>
                      <a:rPr lang="en-US" altLang="zh-CN" sz="1400" i="1" dirty="0" smtClean="0">
                        <a:latin typeface="Cambria Math" panose="02040503050406030204" pitchFamily="18" charset="0"/>
                      </a:rPr>
                      <m:t>+</m:t>
                    </m:r>
                    <m:r>
                      <m:rPr>
                        <m:sty m:val="p"/>
                      </m:rPr>
                      <a:rPr lang="en-US" altLang="zh-CN" sz="1400" i="0" dirty="0" err="1">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出依然满足约束条件，需要求得</a:t>
                </a:r>
                <a14:m>
                  <m:oMath xmlns:m="http://schemas.openxmlformats.org/officeDocument/2006/math">
                    <m:r>
                      <m:rPr>
                        <m:sty m:val="p"/>
                      </m:rPr>
                      <a:rPr lang="en-US" altLang="zh-CN" sz="1400" i="0" dirty="0" smtClean="0">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的大小和方向。通常是希望只移动最小的距离来满足约束，因此</a:t>
                </a:r>
                <a:r>
                  <a:rPr lang="en-US" altLang="zh-CN" sz="1400" dirty="0"/>
                  <a:t>PBD</a:t>
                </a:r>
                <a:r>
                  <a:rPr lang="zh-CN" altLang="en-US" sz="1400" dirty="0"/>
                  <a:t>算法将</a:t>
                </a:r>
                <a14:m>
                  <m:oMath xmlns:m="http://schemas.openxmlformats.org/officeDocument/2006/math">
                    <m:r>
                      <m:rPr>
                        <m:sty m:val="p"/>
                      </m:rPr>
                      <a:rPr lang="en-US" altLang="zh-CN" sz="1400" i="0" dirty="0" smtClean="0">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的方向限制在约束函数的梯度方向</a:t>
                </a:r>
                <a14:m>
                  <m:oMath xmlns:m="http://schemas.openxmlformats.org/officeDocument/2006/math">
                    <m:r>
                      <m:rPr>
                        <m:sty m:val="p"/>
                      </m:rPr>
                      <a:rPr lang="zh-CN" altLang="en-US" sz="1400" i="0" dirty="0" smtClean="0">
                        <a:latin typeface="Cambria Math" panose="02040503050406030204" pitchFamily="18" charset="0"/>
                      </a:rPr>
                      <m:t>∇</m:t>
                    </m:r>
                    <m:r>
                      <a:rPr lang="en-US" altLang="zh-CN" sz="1400" i="1" dirty="0">
                        <a:latin typeface="Cambria Math" panose="02040503050406030204" pitchFamily="18" charset="0"/>
                      </a:rPr>
                      <m:t>𝐶</m:t>
                    </m:r>
                    <m:r>
                      <a:rPr lang="en-US" altLang="zh-CN" sz="1400" i="1" dirty="0">
                        <a:latin typeface="Cambria Math" panose="02040503050406030204" pitchFamily="18" charset="0"/>
                      </a:rPr>
                      <m:t>(</m:t>
                    </m:r>
                    <m:r>
                      <a:rPr lang="en-US" altLang="zh-CN" sz="1400" i="1" dirty="0">
                        <a:latin typeface="Cambria Math" panose="02040503050406030204" pitchFamily="18" charset="0"/>
                      </a:rPr>
                      <m:t>𝑝</m:t>
                    </m:r>
                    <m:r>
                      <a:rPr lang="en-US" altLang="zh-CN" sz="1400" i="1" dirty="0">
                        <a:latin typeface="Cambria Math" panose="02040503050406030204" pitchFamily="18" charset="0"/>
                      </a:rPr>
                      <m:t>)</m:t>
                    </m:r>
                  </m:oMath>
                </a14:m>
                <a:r>
                  <a:rPr lang="zh-CN" altLang="en-US" sz="1400" dirty="0"/>
                  <a:t>上，将</a:t>
                </a:r>
                <a14:m>
                  <m:oMath xmlns:m="http://schemas.openxmlformats.org/officeDocument/2006/math">
                    <m:r>
                      <m:rPr>
                        <m:sty m:val="p"/>
                      </m:rPr>
                      <a:rPr lang="en-US" altLang="zh-CN" sz="1400" dirty="0">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的大小设置为</a:t>
                </a:r>
                <a14:m>
                  <m:oMath xmlns:m="http://schemas.openxmlformats.org/officeDocument/2006/math">
                    <m:r>
                      <a:rPr lang="el-GR" altLang="zh-CN" sz="1400" i="1" dirty="0">
                        <a:latin typeface="Cambria Math" panose="02040503050406030204" pitchFamily="18" charset="0"/>
                      </a:rPr>
                      <m:t>𝜆</m:t>
                    </m:r>
                  </m:oMath>
                </a14:m>
                <a:r>
                  <a:rPr lang="zh-CN" altLang="en-US" sz="1400" dirty="0"/>
                  <a:t>。</a:t>
                </a:r>
              </a:p>
            </p:txBody>
          </p:sp>
        </mc:Choice>
        <mc:Fallback xmlns="">
          <p:sp>
            <p:nvSpPr>
              <p:cNvPr id="4" name="文本框 3">
                <a:extLst>
                  <a:ext uri="{FF2B5EF4-FFF2-40B4-BE49-F238E27FC236}">
                    <a16:creationId xmlns:a16="http://schemas.microsoft.com/office/drawing/2014/main" id="{E69A31C8-BAD5-4892-9582-E797042E25D6}"/>
                  </a:ext>
                </a:extLst>
              </p:cNvPr>
              <p:cNvSpPr txBox="1">
                <a:spLocks noRot="1" noChangeAspect="1" noMove="1" noResize="1" noEditPoints="1" noAdjustHandles="1" noChangeArrowheads="1" noChangeShapeType="1" noTextEdit="1"/>
              </p:cNvSpPr>
              <p:nvPr/>
            </p:nvSpPr>
            <p:spPr>
              <a:xfrm>
                <a:off x="695790" y="1809830"/>
                <a:ext cx="11075614" cy="1648208"/>
              </a:xfrm>
              <a:prstGeom prst="rect">
                <a:avLst/>
              </a:prstGeom>
              <a:blipFill>
                <a:blip r:embed="rId4"/>
                <a:stretch>
                  <a:fillRect l="-165" b="-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74EC6AA-3C25-4DAC-8D75-86FA91BE3B8B}"/>
                  </a:ext>
                </a:extLst>
              </p:cNvPr>
              <p:cNvSpPr/>
              <p:nvPr/>
            </p:nvSpPr>
            <p:spPr>
              <a:xfrm>
                <a:off x="695790" y="3744995"/>
                <a:ext cx="3563476" cy="731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i="1" dirty="0" smtClean="0">
                              <a:latin typeface="Cambria Math" panose="02040503050406030204" pitchFamily="18" charset="0"/>
                            </a:rPr>
                          </m:ctrlPr>
                        </m:dPr>
                        <m:e>
                          <m:eqArr>
                            <m:eqArrPr>
                              <m:ctrlPr>
                                <a:rPr lang="en-US" altLang="zh-CN" sz="1600" i="1" dirty="0">
                                  <a:latin typeface="Cambria Math" panose="02040503050406030204" pitchFamily="18" charset="0"/>
                                </a:rPr>
                              </m:ctrlPr>
                            </m:eqArrPr>
                            <m:e>
                              <m:r>
                                <a:rPr lang="en-US" altLang="zh-CN" sz="1600" i="1" dirty="0">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m:rPr>
                                  <m:sty m:val="p"/>
                                </m:rPr>
                                <a:rPr lang="el-GR" altLang="zh-CN" sz="1600" dirty="0">
                                  <a:latin typeface="Cambria Math" panose="02040503050406030204" pitchFamily="18" charset="0"/>
                                </a:rPr>
                                <m:t>Δ</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a:rPr lang="en-US" altLang="zh-CN" sz="1600" i="1" dirty="0">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sSub>
                                <m:sSubPr>
                                  <m:ctrlPr>
                                    <a:rPr lang="en-US" altLang="zh-CN" sz="1600" i="1" dirty="0" smtClean="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m:rPr>
                                  <m:sty m:val="p"/>
                                </m:rPr>
                                <a:rPr lang="el-GR" altLang="zh-CN" sz="1600" dirty="0">
                                  <a:latin typeface="Cambria Math" panose="02040503050406030204" pitchFamily="18" charset="0"/>
                                </a:rPr>
                                <m:t>Δ</m:t>
                              </m:r>
                              <m:r>
                                <a:rPr lang="en-US" altLang="zh-CN" sz="1600" i="1" dirty="0">
                                  <a:latin typeface="Cambria Math" panose="02040503050406030204" pitchFamily="18" charset="0"/>
                                </a:rPr>
                                <m:t>𝑝</m:t>
                              </m:r>
                              <m:r>
                                <a:rPr lang="en-US" altLang="zh-CN" sz="1600" i="1" dirty="0">
                                  <a:latin typeface="Cambria Math" panose="02040503050406030204" pitchFamily="18" charset="0"/>
                                </a:rPr>
                                <m:t>=0</m:t>
                              </m:r>
                            </m:e>
                            <m:e>
                              <m:r>
                                <m:rPr>
                                  <m:sty m:val="p"/>
                                </m:rPr>
                                <a:rPr lang="el-GR" altLang="zh-CN" sz="1600" dirty="0">
                                  <a:latin typeface="Cambria Math" panose="02040503050406030204" pitchFamily="18" charset="0"/>
                                </a:rPr>
                                <m:t>Δ</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a:rPr lang="el-GR" altLang="zh-CN" sz="1600" i="1" dirty="0">
                                  <a:latin typeface="Cambria Math" panose="02040503050406030204" pitchFamily="18" charset="0"/>
                                </a:rPr>
                                <m:t>𝜆</m:t>
                              </m:r>
                              <m:r>
                                <a:rPr lang="en-US" altLang="zh-CN" sz="1600" i="1" dirty="0" smtClean="0">
                                  <a:latin typeface="Cambria Math" panose="02040503050406030204" pitchFamily="18" charset="0"/>
                                  <a:ea typeface="Cambria Math" panose="02040503050406030204" pitchFamily="18" charset="0"/>
                                </a:rPr>
                                <m:t>∙</m:t>
                              </m:r>
                              <m:sSub>
                                <m:sSubPr>
                                  <m:ctrlPr>
                                    <a:rPr lang="en-US" altLang="zh-CN" sz="1600" i="1" dirty="0" smtClean="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d>
                                <m:dPr>
                                  <m:ctrlPr>
                                    <a:rPr lang="en-US" altLang="zh-CN" sz="1600" i="1" dirty="0" err="1">
                                      <a:latin typeface="Cambria Math" panose="02040503050406030204" pitchFamily="18" charset="0"/>
                                    </a:rPr>
                                  </m:ctrlPr>
                                </m:dPr>
                                <m:e>
                                  <m:r>
                                    <a:rPr lang="en-US" altLang="zh-CN" sz="1600" i="1" dirty="0">
                                      <a:latin typeface="Cambria Math" panose="02040503050406030204" pitchFamily="18" charset="0"/>
                                    </a:rPr>
                                    <m:t>𝑝</m:t>
                                  </m:r>
                                </m:e>
                              </m:d>
                              <m:r>
                                <a:rPr lang="en-US" altLang="zh-CN" sz="1600" b="0" i="1" dirty="0" smtClean="0">
                                  <a:latin typeface="Cambria Math" panose="02040503050406030204" pitchFamily="18" charset="0"/>
                                </a:rPr>
                                <m:t>                                        </m:t>
                              </m:r>
                            </m:e>
                          </m:eqArr>
                        </m:e>
                      </m:d>
                    </m:oMath>
                  </m:oMathPara>
                </a14:m>
                <a:endParaRPr lang="zh-CN" altLang="en-US" dirty="0"/>
              </a:p>
            </p:txBody>
          </p:sp>
        </mc:Choice>
        <mc:Fallback xmlns="">
          <p:sp>
            <p:nvSpPr>
              <p:cNvPr id="5" name="矩形 4">
                <a:extLst>
                  <a:ext uri="{FF2B5EF4-FFF2-40B4-BE49-F238E27FC236}">
                    <a16:creationId xmlns:a16="http://schemas.microsoft.com/office/drawing/2014/main" id="{F74EC6AA-3C25-4DAC-8D75-86FA91BE3B8B}"/>
                  </a:ext>
                </a:extLst>
              </p:cNvPr>
              <p:cNvSpPr>
                <a:spLocks noRot="1" noChangeAspect="1" noMove="1" noResize="1" noEditPoints="1" noAdjustHandles="1" noChangeArrowheads="1" noChangeShapeType="1" noTextEdit="1"/>
              </p:cNvSpPr>
              <p:nvPr/>
            </p:nvSpPr>
            <p:spPr>
              <a:xfrm>
                <a:off x="695790" y="3744995"/>
                <a:ext cx="3563476" cy="7318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C43C91D-38E6-466B-AAB0-C8CE480FBDEC}"/>
                  </a:ext>
                </a:extLst>
              </p:cNvPr>
              <p:cNvSpPr txBox="1"/>
              <p:nvPr/>
            </p:nvSpPr>
            <p:spPr>
              <a:xfrm>
                <a:off x="4756948" y="3501118"/>
                <a:ext cx="3277500" cy="911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l-GR" altLang="zh-CN" sz="1600" i="1" dirty="0" smtClean="0">
                              <a:latin typeface="Cambria Math" panose="02040503050406030204" pitchFamily="18" charset="0"/>
                            </a:rPr>
                          </m:ctrlPr>
                        </m:dPr>
                        <m:e>
                          <m:eqArr>
                            <m:eqArrPr>
                              <m:ctrlPr>
                                <a:rPr lang="el-GR" altLang="zh-CN" sz="1600" i="1" dirty="0" smtClean="0">
                                  <a:latin typeface="Cambria Math" panose="02040503050406030204" pitchFamily="18" charset="0"/>
                                  <a:ea typeface="Cambria Math" panose="02040503050406030204" pitchFamily="18" charset="0"/>
                                </a:rPr>
                              </m:ctrlPr>
                            </m:eqArrPr>
                            <m:e>
                              <m:r>
                                <a:rPr lang="el-GR" altLang="zh-CN" sz="1600" i="1" dirty="0">
                                  <a:latin typeface="Cambria Math" panose="02040503050406030204" pitchFamily="18" charset="0"/>
                                  <a:ea typeface="Cambria Math" panose="02040503050406030204" pitchFamily="18" charset="0"/>
                                </a:rPr>
                                <m:t>𝜆</m:t>
                              </m:r>
                              <m:r>
                                <a:rPr lang="en-US" altLang="zh-CN" sz="1600" i="1" dirty="0">
                                  <a:latin typeface="Cambria Math" panose="02040503050406030204" pitchFamily="18" charset="0"/>
                                  <a:ea typeface="Cambria Math" panose="02040503050406030204" pitchFamily="18" charset="0"/>
                                </a:rPr>
                                <m:t>=</m:t>
                              </m:r>
                              <m:r>
                                <a:rPr lang="el-GR" altLang="zh-CN" sz="1600" i="1">
                                  <a:latin typeface="Cambria Math" panose="02040503050406030204" pitchFamily="18" charset="0"/>
                                  <a:ea typeface="Cambria Math" panose="02040503050406030204" pitchFamily="18" charset="0"/>
                                </a:rPr>
                                <m:t>−</m:t>
                              </m:r>
                              <m:f>
                                <m:fPr>
                                  <m:type m:val="lin"/>
                                  <m:ctrlPr>
                                    <a:rPr lang="en-US" altLang="zh-CN" sz="1600" i="1">
                                      <a:latin typeface="Cambria Math" panose="02040503050406030204" pitchFamily="18" charset="0"/>
                                      <a:ea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𝐶</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𝑝</m:t>
                                      </m:r>
                                    </m:e>
                                  </m:d>
                                </m:num>
                                <m:den>
                                  <m:sSup>
                                    <m:sSupPr>
                                      <m:ctrlPr>
                                        <a:rPr lang="en-US" altLang="zh-CN" sz="1600" i="1">
                                          <a:latin typeface="Cambria Math" panose="02040503050406030204" pitchFamily="18" charset="0"/>
                                          <a:ea typeface="Cambria Math" panose="02040503050406030204" pitchFamily="18" charset="0"/>
                                        </a:rPr>
                                      </m:ctrlPr>
                                    </m:sSupPr>
                                    <m:e>
                                      <m:d>
                                        <m:dPr>
                                          <m:begChr m:val="|"/>
                                          <m:endChr m:val="|"/>
                                          <m:ctrlPr>
                                            <a:rPr lang="en-US" altLang="zh-CN" sz="1600" i="1">
                                              <a:latin typeface="Cambria Math" panose="02040503050406030204" pitchFamily="18" charset="0"/>
                                              <a:ea typeface="Cambria Math" panose="02040503050406030204" pitchFamily="18" charset="0"/>
                                            </a:rPr>
                                          </m:ctrlPr>
                                        </m:dPr>
                                        <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e>
                                      </m:d>
                                    </m:e>
                                    <m:sup>
                                      <m:r>
                                        <a:rPr lang="en-US" altLang="zh-CN" sz="1600" i="1">
                                          <a:latin typeface="Cambria Math" panose="02040503050406030204" pitchFamily="18" charset="0"/>
                                          <a:ea typeface="Cambria Math" panose="02040503050406030204" pitchFamily="18" charset="0"/>
                                        </a:rPr>
                                        <m:t>2</m:t>
                                      </m:r>
                                    </m:sup>
                                  </m:sSup>
                                </m:den>
                              </m:f>
                              <m:r>
                                <a:rPr lang="en-US" altLang="zh-CN" sz="1600" b="0" i="1" smtClean="0">
                                  <a:latin typeface="Cambria Math" panose="02040503050406030204" pitchFamily="18" charset="0"/>
                                  <a:ea typeface="Cambria Math" panose="02040503050406030204" pitchFamily="18" charset="0"/>
                                </a:rPr>
                                <m:t>                         </m:t>
                              </m:r>
                            </m:e>
                            <m:e>
                              <m:r>
                                <a:rPr lang="el-GR" altLang="zh-CN" sz="1600" i="1">
                                  <a:latin typeface="Cambria Math" panose="02040503050406030204" pitchFamily="18" charset="0"/>
                                  <a:ea typeface="Cambria Math" panose="02040503050406030204" pitchFamily="18" charset="0"/>
                                </a:rPr>
                                <m:t>𝛥</m:t>
                              </m:r>
                              <m:r>
                                <a:rPr lang="en-US" altLang="zh-CN" sz="1600" i="1">
                                  <a:latin typeface="Cambria Math" panose="02040503050406030204" pitchFamily="18" charset="0"/>
                                  <a:ea typeface="Cambria Math" panose="02040503050406030204" pitchFamily="18" charset="0"/>
                                </a:rPr>
                                <m:t>𝑝</m:t>
                              </m:r>
                              <m:r>
                                <a:rPr lang="en-US" altLang="zh-CN" sz="1600" i="1">
                                  <a:latin typeface="Cambria Math" panose="02040503050406030204" pitchFamily="18" charset="0"/>
                                  <a:ea typeface="Cambria Math" panose="02040503050406030204" pitchFamily="18" charset="0"/>
                                </a:rPr>
                                <m:t>=−</m:t>
                              </m:r>
                              <m:d>
                                <m:dPr>
                                  <m:ctrlPr>
                                    <a:rPr lang="en-US" altLang="zh-CN" sz="1600" i="1" smtClean="0">
                                      <a:latin typeface="Cambria Math" panose="02040503050406030204" pitchFamily="18" charset="0"/>
                                      <a:ea typeface="Cambria Math" panose="02040503050406030204" pitchFamily="18" charset="0"/>
                                    </a:rPr>
                                  </m:ctrlPr>
                                </m:dPr>
                                <m:e>
                                  <m:f>
                                    <m:fPr>
                                      <m:type m:val="skw"/>
                                      <m:ctrlPr>
                                        <a:rPr lang="en-US" altLang="zh-CN" sz="1600" i="1" smtClean="0">
                                          <a:latin typeface="Cambria Math" panose="02040503050406030204" pitchFamily="18" charset="0"/>
                                          <a:ea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𝐶</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𝑝</m:t>
                                      </m:r>
                                      <m:r>
                                        <a:rPr lang="en-US" altLang="zh-CN" sz="1600" i="1">
                                          <a:latin typeface="Cambria Math" panose="02040503050406030204" pitchFamily="18" charset="0"/>
                                          <a:ea typeface="Cambria Math" panose="02040503050406030204" pitchFamily="18" charset="0"/>
                                        </a:rPr>
                                        <m:t>)</m:t>
                                      </m:r>
                                    </m:num>
                                    <m:den>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m:t>
                                          </m:r>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e>
                                        <m:sup>
                                          <m:r>
                                            <a:rPr lang="en-US" altLang="zh-CN" sz="1600" i="1">
                                              <a:latin typeface="Cambria Math" panose="02040503050406030204" pitchFamily="18" charset="0"/>
                                              <a:ea typeface="Cambria Math" panose="02040503050406030204" pitchFamily="18" charset="0"/>
                                            </a:rPr>
                                            <m:t>2</m:t>
                                          </m:r>
                                        </m:sup>
                                      </m:sSup>
                                    </m:den>
                                  </m:f>
                                </m:e>
                              </m:d>
                              <m:r>
                                <a:rPr lang="en-US" altLang="zh-CN" sz="1600" i="1" smtClean="0">
                                  <a:latin typeface="Cambria Math" panose="02040503050406030204" pitchFamily="18" charset="0"/>
                                  <a:ea typeface="Cambria Math" panose="02040503050406030204" pitchFamily="18" charset="0"/>
                                </a:rPr>
                                <m:t>∙</m:t>
                              </m:r>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e>
                          </m:eqArr>
                        </m:e>
                      </m:d>
                    </m:oMath>
                  </m:oMathPara>
                </a14:m>
                <a:endParaRPr lang="zh-CN" altLang="en-US" sz="1600" dirty="0"/>
              </a:p>
            </p:txBody>
          </p:sp>
        </mc:Choice>
        <mc:Fallback xmlns="">
          <p:sp>
            <p:nvSpPr>
              <p:cNvPr id="6" name="文本框 5">
                <a:extLst>
                  <a:ext uri="{FF2B5EF4-FFF2-40B4-BE49-F238E27FC236}">
                    <a16:creationId xmlns:a16="http://schemas.microsoft.com/office/drawing/2014/main" id="{DC43C91D-38E6-466B-AAB0-C8CE480FBDEC}"/>
                  </a:ext>
                </a:extLst>
              </p:cNvPr>
              <p:cNvSpPr txBox="1">
                <a:spLocks noRot="1" noChangeAspect="1" noMove="1" noResize="1" noEditPoints="1" noAdjustHandles="1" noChangeArrowheads="1" noChangeShapeType="1" noTextEdit="1"/>
              </p:cNvSpPr>
              <p:nvPr/>
            </p:nvSpPr>
            <p:spPr>
              <a:xfrm>
                <a:off x="4756948" y="3501118"/>
                <a:ext cx="3277500" cy="911724"/>
              </a:xfrm>
              <a:prstGeom prst="rect">
                <a:avLst/>
              </a:prstGeom>
              <a:blipFill>
                <a:blip r:embed="rId6"/>
                <a:stretch>
                  <a:fillRect b="-21333"/>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4C253927-C19C-4DCF-BCA2-C64FD2E66173}"/>
              </a:ext>
            </a:extLst>
          </p:cNvPr>
          <p:cNvSpPr/>
          <p:nvPr/>
        </p:nvSpPr>
        <p:spPr>
          <a:xfrm>
            <a:off x="3402623" y="5108331"/>
            <a:ext cx="334108" cy="45719"/>
          </a:xfrm>
          <a:prstGeom prst="rightArrow">
            <a:avLst/>
          </a:prstGeom>
          <a:solidFill>
            <a:schemeClr val="bg1">
              <a:alpha val="6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48449EC-52FF-4362-896C-BC224D282003}"/>
              </a:ext>
            </a:extLst>
          </p:cNvPr>
          <p:cNvSpPr/>
          <p:nvPr/>
        </p:nvSpPr>
        <p:spPr>
          <a:xfrm flipV="1">
            <a:off x="4212335" y="3981968"/>
            <a:ext cx="503565" cy="154982"/>
          </a:xfrm>
          <a:prstGeom prst="rightArrow">
            <a:avLst/>
          </a:prstGeom>
          <a:solidFill>
            <a:schemeClr val="accent1">
              <a:lumMod val="60000"/>
              <a:lumOff val="40000"/>
              <a:alpha val="67843"/>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05003D5-6D3A-463A-A87A-ACF2583DABCB}"/>
                  </a:ext>
                </a:extLst>
              </p:cNvPr>
              <p:cNvSpPr txBox="1"/>
              <p:nvPr/>
            </p:nvSpPr>
            <p:spPr>
              <a:xfrm>
                <a:off x="774522" y="4905591"/>
                <a:ext cx="3212161" cy="307777"/>
              </a:xfrm>
              <a:prstGeom prst="rect">
                <a:avLst/>
              </a:prstGeom>
              <a:noFill/>
            </p:spPr>
            <p:txBody>
              <a:bodyPr wrap="none" rtlCol="0">
                <a:spAutoFit/>
              </a:bodyPr>
              <a:lstStyle/>
              <a:p>
                <a:r>
                  <a:rPr lang="zh-CN" altLang="en-US" sz="1400" dirty="0"/>
                  <a:t>具体到某一个顶点所需的位移</a:t>
                </a:r>
                <a14:m>
                  <m:oMath xmlns:m="http://schemas.openxmlformats.org/officeDocument/2006/math">
                    <m:sSub>
                      <m:sSubPr>
                        <m:ctrlPr>
                          <a:rPr lang="en-US" altLang="zh-CN" sz="1400" i="1" dirty="0" smtClean="0">
                            <a:latin typeface="Cambria Math" panose="02040503050406030204" pitchFamily="18" charset="0"/>
                          </a:rPr>
                        </m:ctrlPr>
                      </m:sSubPr>
                      <m:e>
                        <m:r>
                          <m:rPr>
                            <m:sty m:val="p"/>
                          </m:rPr>
                          <a:rPr lang="en-US" altLang="zh-CN" sz="1400" dirty="0">
                            <a:latin typeface="Cambria Math" panose="02040503050406030204" pitchFamily="18" charset="0"/>
                          </a:rPr>
                          <m:t>Δ</m:t>
                        </m:r>
                        <m:r>
                          <a:rPr lang="en-US" altLang="zh-CN" sz="1400" i="1" dirty="0" err="1">
                            <a:latin typeface="Cambria Math" panose="02040503050406030204" pitchFamily="18" charset="0"/>
                          </a:rPr>
                          <m:t>𝑝</m:t>
                        </m:r>
                      </m:e>
                      <m:sub>
                        <m:r>
                          <a:rPr lang="en-US" altLang="zh-CN" sz="1400" b="0" i="1" dirty="0" smtClean="0">
                            <a:latin typeface="Cambria Math" panose="02040503050406030204" pitchFamily="18" charset="0"/>
                          </a:rPr>
                          <m:t>𝑖</m:t>
                        </m:r>
                      </m:sub>
                    </m:sSub>
                  </m:oMath>
                </a14:m>
                <a:r>
                  <a:rPr lang="zh-CN" altLang="en-US" sz="1400" dirty="0"/>
                  <a:t>为：</a:t>
                </a:r>
              </a:p>
            </p:txBody>
          </p:sp>
        </mc:Choice>
        <mc:Fallback xmlns="">
          <p:sp>
            <p:nvSpPr>
              <p:cNvPr id="11" name="文本框 10">
                <a:extLst>
                  <a:ext uri="{FF2B5EF4-FFF2-40B4-BE49-F238E27FC236}">
                    <a16:creationId xmlns:a16="http://schemas.microsoft.com/office/drawing/2014/main" id="{505003D5-6D3A-463A-A87A-ACF2583DABCB}"/>
                  </a:ext>
                </a:extLst>
              </p:cNvPr>
              <p:cNvSpPr txBox="1">
                <a:spLocks noRot="1" noChangeAspect="1" noMove="1" noResize="1" noEditPoints="1" noAdjustHandles="1" noChangeArrowheads="1" noChangeShapeType="1" noTextEdit="1"/>
              </p:cNvSpPr>
              <p:nvPr/>
            </p:nvSpPr>
            <p:spPr>
              <a:xfrm>
                <a:off x="774522" y="4905591"/>
                <a:ext cx="3212161" cy="307777"/>
              </a:xfrm>
              <a:prstGeom prst="rect">
                <a:avLst/>
              </a:prstGeom>
              <a:blipFill>
                <a:blip r:embed="rId7"/>
                <a:stretch>
                  <a:fillRect l="-569"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04B7C5D-EBF5-47BE-85D1-6AC0DA0DFD4E}"/>
                  </a:ext>
                </a:extLst>
              </p:cNvPr>
              <p:cNvSpPr/>
              <p:nvPr/>
            </p:nvSpPr>
            <p:spPr>
              <a:xfrm>
                <a:off x="3854997" y="4881941"/>
                <a:ext cx="2898934" cy="362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m:rPr>
                              <m:sty m:val="p"/>
                            </m:rPr>
                            <a:rPr lang="zh-CN" altLang="en-US" sz="1600" dirty="0">
                              <a:latin typeface="Cambria Math" panose="02040503050406030204" pitchFamily="18" charset="0"/>
                            </a:rPr>
                            <m:t>Δ</m:t>
                          </m:r>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𝑖</m:t>
                          </m:r>
                        </m:sub>
                      </m:sSub>
                      <m:r>
                        <a:rPr lang="zh-CN" altLang="en-US" sz="1600" i="1" dirty="0">
                          <a:latin typeface="Cambria Math" panose="02040503050406030204" pitchFamily="18" charset="0"/>
                        </a:rPr>
                        <m:t>=−</m:t>
                      </m:r>
                      <m:r>
                        <a:rPr lang="zh-CN" altLang="en-US" sz="1600" i="1" dirty="0">
                          <a:latin typeface="Cambria Math" panose="02040503050406030204" pitchFamily="18" charset="0"/>
                        </a:rPr>
                        <m:t>𝑠</m:t>
                      </m:r>
                      <m:r>
                        <a:rPr lang="zh-CN" altLang="en-US" sz="1600" i="1" dirty="0" smtClean="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zh-CN" altLang="en-US" sz="1600" i="1" dirty="0">
                              <a:latin typeface="Cambria Math" panose="02040503050406030204" pitchFamily="18" charset="0"/>
                            </a:rPr>
                            <m:t>𝑤</m:t>
                          </m:r>
                        </m:e>
                        <m:sub>
                          <m:r>
                            <a:rPr lang="zh-CN" altLang="en-US" sz="1600" i="1" dirty="0">
                              <a:latin typeface="Cambria Math" panose="02040503050406030204" pitchFamily="18" charset="0"/>
                            </a:rPr>
                            <m:t>𝑖</m:t>
                          </m:r>
                        </m:sub>
                      </m:sSub>
                      <m:r>
                        <a:rPr lang="en-US" altLang="zh-CN" sz="1600" i="1" dirty="0" smtClean="0">
                          <a:latin typeface="Cambria Math" panose="02040503050406030204" pitchFamily="18" charset="0"/>
                          <a:ea typeface="Cambria Math" panose="02040503050406030204" pitchFamily="18" charset="0"/>
                        </a:rPr>
                        <m:t>∙</m:t>
                      </m:r>
                      <m:sSub>
                        <m:sSubPr>
                          <m:ctrlPr>
                            <a:rPr lang="en-US" altLang="zh-CN" sz="1600" i="1" dirty="0" smtClean="0">
                              <a:latin typeface="Cambria Math" panose="02040503050406030204" pitchFamily="18" charset="0"/>
                              <a:ea typeface="Cambria Math" panose="02040503050406030204" pitchFamily="18" charset="0"/>
                            </a:rPr>
                          </m:ctrlPr>
                        </m:sSubPr>
                        <m:e>
                          <m:r>
                            <m:rPr>
                              <m:sty m:val="p"/>
                            </m:rPr>
                            <a:rPr lang="zh-CN" altLang="en-US" sz="1600" dirty="0">
                              <a:latin typeface="Cambria Math" panose="02040503050406030204" pitchFamily="18" charset="0"/>
                            </a:rPr>
                            <m:t>∇</m:t>
                          </m:r>
                        </m:e>
                        <m:sub>
                          <m:sSub>
                            <m:sSubPr>
                              <m:ctrlPr>
                                <a:rPr lang="en-US" altLang="zh-CN" sz="1600" i="1" dirty="0" smtClean="0">
                                  <a:latin typeface="Cambria Math" panose="02040503050406030204" pitchFamily="18" charset="0"/>
                                  <a:ea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𝑖</m:t>
                              </m:r>
                            </m:sub>
                          </m:sSub>
                        </m:sub>
                      </m:sSub>
                      <m:r>
                        <a:rPr lang="zh-CN" altLang="en-US" sz="1600" i="1" dirty="0">
                          <a:latin typeface="Cambria Math" panose="02040503050406030204" pitchFamily="18" charset="0"/>
                        </a:rPr>
                        <m:t>𝐶</m:t>
                      </m:r>
                      <m:r>
                        <a:rPr lang="zh-CN" altLang="en-US" sz="1600" i="1" dirty="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1</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en-US" altLang="zh-CN" sz="1600" b="0" i="1" dirty="0" smtClean="0">
                              <a:latin typeface="Cambria Math" panose="02040503050406030204" pitchFamily="18" charset="0"/>
                            </a:rPr>
                            <m:t>𝑛</m:t>
                          </m:r>
                        </m:sub>
                      </m:sSub>
                      <m:r>
                        <a:rPr lang="zh-CN" altLang="en-US" sz="1600" i="1" dirty="0">
                          <a:latin typeface="Cambria Math" panose="02040503050406030204" pitchFamily="18" charset="0"/>
                        </a:rPr>
                        <m:t>)</m:t>
                      </m:r>
                    </m:oMath>
                  </m:oMathPara>
                </a14:m>
                <a:endParaRPr lang="zh-CN" altLang="en-US" sz="1600" dirty="0"/>
              </a:p>
            </p:txBody>
          </p:sp>
        </mc:Choice>
        <mc:Fallback xmlns="">
          <p:sp>
            <p:nvSpPr>
              <p:cNvPr id="12" name="矩形 11">
                <a:extLst>
                  <a:ext uri="{FF2B5EF4-FFF2-40B4-BE49-F238E27FC236}">
                    <a16:creationId xmlns:a16="http://schemas.microsoft.com/office/drawing/2014/main" id="{F04B7C5D-EBF5-47BE-85D1-6AC0DA0DFD4E}"/>
                  </a:ext>
                </a:extLst>
              </p:cNvPr>
              <p:cNvSpPr>
                <a:spLocks noRot="1" noChangeAspect="1" noMove="1" noResize="1" noEditPoints="1" noAdjustHandles="1" noChangeArrowheads="1" noChangeShapeType="1" noTextEdit="1"/>
              </p:cNvSpPr>
              <p:nvPr/>
            </p:nvSpPr>
            <p:spPr>
              <a:xfrm>
                <a:off x="3854997" y="4881941"/>
                <a:ext cx="2898934" cy="362663"/>
              </a:xfrm>
              <a:prstGeom prst="rect">
                <a:avLst/>
              </a:prstGeom>
              <a:blipFill>
                <a:blip r:embed="rId8"/>
                <a:stretch>
                  <a:fillRect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BE72624E-8AA5-4D08-BAC9-652742011A35}"/>
                  </a:ext>
                </a:extLst>
              </p:cNvPr>
              <p:cNvSpPr/>
              <p:nvPr/>
            </p:nvSpPr>
            <p:spPr>
              <a:xfrm>
                <a:off x="3854997" y="5340805"/>
                <a:ext cx="2948179" cy="7144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dirty="0" smtClean="0">
                          <a:latin typeface="Cambria Math" panose="02040503050406030204" pitchFamily="18" charset="0"/>
                        </a:rPr>
                        <m:t>𝑠</m:t>
                      </m:r>
                      <m:r>
                        <a:rPr lang="zh-CN" altLang="en-US" sz="1600" i="1" dirty="0" smtClean="0">
                          <a:latin typeface="Cambria Math" panose="02040503050406030204" pitchFamily="18" charset="0"/>
                        </a:rPr>
                        <m:t>=</m:t>
                      </m:r>
                      <m:f>
                        <m:fPr>
                          <m:ctrlPr>
                            <a:rPr lang="en-US" altLang="zh-CN" sz="1600" i="1" dirty="0" smtClean="0">
                              <a:latin typeface="Cambria Math" panose="02040503050406030204" pitchFamily="18" charset="0"/>
                            </a:rPr>
                          </m:ctrlPr>
                        </m:fPr>
                        <m:num>
                          <m:r>
                            <a:rPr lang="zh-CN" altLang="en-US" sz="1600" i="1" dirty="0">
                              <a:latin typeface="Cambria Math" panose="02040503050406030204" pitchFamily="18" charset="0"/>
                            </a:rPr>
                            <m:t>𝐶</m:t>
                          </m:r>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1</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en-US" altLang="zh-CN" sz="1600" i="1" dirty="0">
                                  <a:latin typeface="Cambria Math" panose="02040503050406030204" pitchFamily="18" charset="0"/>
                                </a:rPr>
                                <m:t>𝑛</m:t>
                              </m:r>
                            </m:sub>
                          </m:sSub>
                          <m:r>
                            <a:rPr lang="zh-CN" altLang="en-US" sz="1600" i="1" dirty="0">
                              <a:latin typeface="Cambria Math" panose="02040503050406030204" pitchFamily="18" charset="0"/>
                            </a:rPr>
                            <m:t>)</m:t>
                          </m:r>
                        </m:num>
                        <m:den>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𝑤</m:t>
                              </m:r>
                            </m:e>
                            <m:sub>
                              <m:r>
                                <a:rPr lang="en-US" altLang="zh-CN" sz="1600" b="0" i="1" dirty="0" smtClean="0">
                                  <a:latin typeface="Cambria Math" panose="02040503050406030204" pitchFamily="18" charset="0"/>
                                </a:rPr>
                                <m:t>𝑗</m:t>
                              </m:r>
                            </m:sub>
                          </m:sSub>
                          <m:nary>
                            <m:naryPr>
                              <m:chr m:val="∑"/>
                              <m:ctrlPr>
                                <a:rPr lang="en-US" altLang="zh-CN" sz="1600" i="1" dirty="0" smtClean="0">
                                  <a:latin typeface="Cambria Math" panose="02040503050406030204" pitchFamily="18" charset="0"/>
                                </a:rPr>
                              </m:ctrlPr>
                            </m:naryPr>
                            <m:sub>
                              <m:r>
                                <m:rPr>
                                  <m:brk m:alnAt="23"/>
                                </m:rPr>
                                <a:rPr lang="en-US" altLang="zh-CN" sz="1600" b="0" i="1" dirty="0" smtClean="0">
                                  <a:latin typeface="Cambria Math" panose="02040503050406030204" pitchFamily="18" charset="0"/>
                                </a:rPr>
                                <m:t>𝑗</m:t>
                              </m:r>
                              <m:r>
                                <a:rPr lang="en-US" altLang="zh-CN" sz="1600" b="0" i="1" dirty="0" smtClean="0">
                                  <a:latin typeface="Cambria Math" panose="02040503050406030204" pitchFamily="18" charset="0"/>
                                </a:rPr>
                                <m:t>=0</m:t>
                              </m:r>
                            </m:sub>
                            <m:sup>
                              <m:r>
                                <a:rPr lang="en-US" altLang="zh-CN" sz="1600" b="0" i="1" dirty="0" smtClean="0">
                                  <a:latin typeface="Cambria Math" panose="02040503050406030204" pitchFamily="18" charset="0"/>
                                </a:rPr>
                                <m:t>𝑛</m:t>
                              </m:r>
                            </m:sup>
                            <m:e>
                              <m:sSup>
                                <m:sSupPr>
                                  <m:ctrlPr>
                                    <a:rPr lang="en-US" altLang="zh-CN" sz="1600" i="1" dirty="0" smtClean="0">
                                      <a:latin typeface="Cambria Math" panose="02040503050406030204" pitchFamily="18" charset="0"/>
                                    </a:rPr>
                                  </m:ctrlPr>
                                </m:sSupPr>
                                <m:e>
                                  <m:d>
                                    <m:dPr>
                                      <m:begChr m:val="|"/>
                                      <m:endChr m:val=""/>
                                      <m:ctrlPr>
                                        <a:rPr lang="en-US" altLang="zh-CN" sz="1600" i="1" dirty="0">
                                          <a:latin typeface="Cambria Math" panose="02040503050406030204" pitchFamily="18" charset="0"/>
                                        </a:rPr>
                                      </m:ctrlPr>
                                    </m:dPr>
                                    <m:e>
                                      <m:d>
                                        <m:dPr>
                                          <m:begChr m:val=""/>
                                          <m:endChr m:val="|"/>
                                          <m:ctrlPr>
                                            <a:rPr lang="en-US" altLang="zh-CN" sz="1600" i="1" dirty="0">
                                              <a:latin typeface="Cambria Math" panose="02040503050406030204" pitchFamily="18" charset="0"/>
                                            </a:rPr>
                                          </m:ctrlPr>
                                        </m:dPr>
                                        <m:e>
                                          <m:sSub>
                                            <m:sSubPr>
                                              <m:ctrlPr>
                                                <a:rPr lang="en-US" altLang="zh-CN" sz="1600" i="1" dirty="0">
                                                  <a:latin typeface="Cambria Math" panose="02040503050406030204" pitchFamily="18" charset="0"/>
                                                </a:rPr>
                                              </m:ctrlPr>
                                            </m:sSubPr>
                                            <m:e>
                                              <m:r>
                                                <m:rPr>
                                                  <m:sty m:val="p"/>
                                                </m:rPr>
                                                <a:rPr lang="zh-CN" altLang="en-US" sz="1600" dirty="0">
                                                  <a:latin typeface="Cambria Math" panose="02040503050406030204" pitchFamily="18" charset="0"/>
                                                </a:rPr>
                                                <m:t>Δ</m:t>
                                              </m:r>
                                              <m:r>
                                                <a:rPr lang="zh-CN" altLang="en-US" sz="1600" i="1" dirty="0">
                                                  <a:latin typeface="Cambria Math" panose="02040503050406030204" pitchFamily="18" charset="0"/>
                                                </a:rPr>
                                                <m:t>𝑝</m:t>
                                              </m:r>
                                            </m:e>
                                            <m:sub>
                                              <m:r>
                                                <a:rPr lang="en-US" altLang="zh-CN" sz="1600" i="1" dirty="0">
                                                  <a:latin typeface="Cambria Math" panose="02040503050406030204" pitchFamily="18" charset="0"/>
                                                </a:rPr>
                                                <m:t>𝑗</m:t>
                                              </m:r>
                                            </m:sub>
                                          </m:sSub>
                                          <m:r>
                                            <a:rPr lang="zh-CN" altLang="en-US" sz="1600" i="1" dirty="0">
                                              <a:latin typeface="Cambria Math" panose="02040503050406030204" pitchFamily="18" charset="0"/>
                                            </a:rPr>
                                            <m:t>𝐶</m:t>
                                          </m:r>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1</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en-US" altLang="zh-CN" sz="1600" i="1" dirty="0">
                                                  <a:latin typeface="Cambria Math" panose="02040503050406030204" pitchFamily="18" charset="0"/>
                                                </a:rPr>
                                                <m:t>𝑛</m:t>
                                              </m:r>
                                            </m:sub>
                                          </m:sSub>
                                          <m:r>
                                            <a:rPr lang="en-US" altLang="zh-CN" sz="1600" i="1" dirty="0">
                                              <a:latin typeface="Cambria Math" panose="02040503050406030204" pitchFamily="18" charset="0"/>
                                            </a:rPr>
                                            <m:t>)</m:t>
                                          </m:r>
                                        </m:e>
                                      </m:d>
                                    </m:e>
                                  </m:d>
                                </m:e>
                                <m:sup>
                                  <m:r>
                                    <a:rPr lang="zh-CN" altLang="en-US" sz="1600" i="1" dirty="0">
                                      <a:latin typeface="Cambria Math" panose="02040503050406030204" pitchFamily="18" charset="0"/>
                                    </a:rPr>
                                    <m:t>2</m:t>
                                  </m:r>
                                </m:sup>
                              </m:sSup>
                            </m:e>
                          </m:nary>
                        </m:den>
                      </m:f>
                    </m:oMath>
                  </m:oMathPara>
                </a14:m>
                <a:endParaRPr lang="zh-CN" altLang="en-US" sz="1600" dirty="0"/>
              </a:p>
            </p:txBody>
          </p:sp>
        </mc:Choice>
        <mc:Fallback xmlns="">
          <p:sp>
            <p:nvSpPr>
              <p:cNvPr id="13" name="矩形 12">
                <a:extLst>
                  <a:ext uri="{FF2B5EF4-FFF2-40B4-BE49-F238E27FC236}">
                    <a16:creationId xmlns:a16="http://schemas.microsoft.com/office/drawing/2014/main" id="{BE72624E-8AA5-4D08-BAC9-652742011A35}"/>
                  </a:ext>
                </a:extLst>
              </p:cNvPr>
              <p:cNvSpPr>
                <a:spLocks noRot="1" noChangeAspect="1" noMove="1" noResize="1" noEditPoints="1" noAdjustHandles="1" noChangeArrowheads="1" noChangeShapeType="1" noTextEdit="1"/>
              </p:cNvSpPr>
              <p:nvPr/>
            </p:nvSpPr>
            <p:spPr>
              <a:xfrm>
                <a:off x="3854997" y="5340805"/>
                <a:ext cx="2948179" cy="714426"/>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263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ea typeface="+mj-ea"/>
              </a:rPr>
              <a:t>常用约束</a:t>
            </a: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碰撞约束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89" y="1929319"/>
                <a:ext cx="7067819" cy="4106894"/>
              </a:xfrm>
              <a:prstGeom prst="rect">
                <a:avLst/>
              </a:prstGeom>
            </p:spPr>
            <p:txBody>
              <a:bodyPr wrap="square">
                <a:spAutoFit/>
              </a:bodyPr>
              <a:lstStyle/>
              <a:p>
                <a:pPr algn="just">
                  <a:lnSpc>
                    <a:spcPct val="125000"/>
                  </a:lnSpc>
                </a:pPr>
                <a:r>
                  <a:rPr lang="zh-CN" altLang="en-US" sz="1400" dirty="0"/>
                  <a:t>碰撞约束的数量取决于发生穿透的顶点数量。当物体的一个顶点</a:t>
                </a:r>
                <a14:m>
                  <m:oMath xmlns:m="http://schemas.openxmlformats.org/officeDocument/2006/math">
                    <m:r>
                      <a:rPr lang="en-US" altLang="zh-CN" sz="1400" i="1" dirty="0" smtClean="0">
                        <a:latin typeface="Cambria Math" panose="02040503050406030204" pitchFamily="18" charset="0"/>
                      </a:rPr>
                      <m:t>𝑖</m:t>
                    </m:r>
                  </m:oMath>
                </a14:m>
                <a:r>
                  <a:rPr lang="zh-CN" altLang="en-US" sz="1400" dirty="0"/>
                  <a:t>从点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b="0" i="1" dirty="0" smtClean="0">
                            <a:latin typeface="Cambria Math" panose="02040503050406030204" pitchFamily="18" charset="0"/>
                          </a:rPr>
                          <m:t>𝑖</m:t>
                        </m:r>
                      </m:sub>
                    </m:sSub>
                  </m:oMath>
                </a14:m>
                <a:r>
                  <a:rPr lang="zh-CN" altLang="en-US" sz="1400" dirty="0"/>
                  <a:t>运动到点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b="0" i="1" dirty="0" smtClean="0">
                            <a:latin typeface="Cambria Math" panose="02040503050406030204" pitchFamily="18" charset="0"/>
                          </a:rPr>
                          <m:t>𝑖</m:t>
                        </m:r>
                      </m:sub>
                    </m:sSub>
                  </m:oMath>
                </a14:m>
                <a:r>
                  <a:rPr lang="zh-CN" altLang="en-US" sz="1400" dirty="0"/>
                  <a:t>时，可能存在两种碰撞情况：连续碰撞（continuous collision）和静态碰撞（static collision）。</a:t>
                </a:r>
                <a:endParaRPr lang="en-US" altLang="zh-CN" sz="1400" dirty="0"/>
              </a:p>
              <a:p>
                <a:pPr algn="just">
                  <a:lnSpc>
                    <a:spcPct val="125000"/>
                  </a:lnSpc>
                </a:pPr>
                <a:endParaRPr lang="en-US" altLang="zh-CN" sz="1400" dirty="0"/>
              </a:p>
              <a:p>
                <a:pPr algn="just">
                  <a:lnSpc>
                    <a:spcPct val="125000"/>
                  </a:lnSpc>
                </a:pPr>
                <a:r>
                  <a:rPr lang="zh-CN" altLang="en-US" sz="1400" dirty="0"/>
                  <a:t>对于连续碰撞处理，为顶点</a:t>
                </a:r>
                <a14:m>
                  <m:oMath xmlns:m="http://schemas.openxmlformats.org/officeDocument/2006/math">
                    <m:r>
                      <a:rPr lang="en-US" altLang="zh-CN" sz="1400" i="1" dirty="0">
                        <a:latin typeface="Cambria Math" panose="02040503050406030204" pitchFamily="18" charset="0"/>
                      </a:rPr>
                      <m:t>𝑖</m:t>
                    </m:r>
                  </m:oMath>
                </a14:m>
                <a:r>
                  <a:rPr lang="zh-CN" altLang="en-US" sz="1400" dirty="0"/>
                  <a:t>连接射线</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i="1" dirty="0">
                            <a:latin typeface="Cambria Math" panose="02040503050406030204" pitchFamily="18" charset="0"/>
                          </a:rPr>
                          <m:t>𝑖</m:t>
                        </m:r>
                      </m:sub>
                    </m:sSub>
                    <m:r>
                      <a:rPr lang="en-US" altLang="zh-CN" sz="1400" i="1" dirty="0" smtClean="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𝑖</m:t>
                        </m:r>
                      </m:sub>
                    </m:sSub>
                  </m:oMath>
                </a14:m>
                <a:r>
                  <a:rPr lang="zh-CN" altLang="en-US" sz="1400" dirty="0"/>
                  <a:t>。如果这条射线进入了一个物体，就计算入口点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i="1" dirty="0">
                            <a:latin typeface="Cambria Math" panose="02040503050406030204" pitchFamily="18" charset="0"/>
                          </a:rPr>
                          <m:t>𝑐</m:t>
                        </m:r>
                      </m:sub>
                    </m:sSub>
                  </m:oMath>
                </a14:m>
                <a:r>
                  <a:rPr lang="zh-CN" altLang="en-US" sz="1400" dirty="0"/>
                  <a:t> 和这个位置的表面法线</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𝑐</m:t>
                        </m:r>
                      </m:sub>
                    </m:sSub>
                    <m:r>
                      <a:rPr lang="zh-CN" altLang="en-US" sz="1400" i="1" dirty="0" smtClean="0">
                        <a:latin typeface="Cambria Math" panose="02040503050406030204" pitchFamily="18" charset="0"/>
                      </a:rPr>
                      <m:t> </m:t>
                    </m:r>
                  </m:oMath>
                </a14:m>
                <a:r>
                  <a:rPr lang="zh-CN" altLang="en-US" sz="1400" dirty="0"/>
                  <a:t>。此时需要在约束列表添加一个碰撞约束</a:t>
                </a:r>
                <a:r>
                  <a:rPr lang="en-US" altLang="zh-CN" sz="1400" dirty="0"/>
                  <a:t>(</a:t>
                </a:r>
                <a:r>
                  <a:rPr lang="zh-CN" altLang="en-US" sz="1400" dirty="0"/>
                  <a:t>不等式约束</a:t>
                </a:r>
                <a:r>
                  <a:rPr lang="en-US" altLang="zh-CN" sz="1400" dirty="0"/>
                  <a:t>)</a:t>
                </a:r>
                <a:r>
                  <a:rPr lang="zh-CN" altLang="en-US" sz="1400" dirty="0"/>
                  <a:t>：</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𝑐</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𝑐</m:t>
                          </m:r>
                        </m:sub>
                      </m:sSub>
                      <m:r>
                        <a:rPr lang="en-US" altLang="zh-CN" sz="1400" b="0" i="1" smtClean="0">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如果射线完全位于一个物体内部，此时需要进行静态碰撞处理。计算最接近点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oMath>
                </a14:m>
                <a:r>
                  <a:rPr lang="zh-CN" altLang="en-US" sz="1400" dirty="0"/>
                  <a:t>的表面点</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和这个位置的表面法线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 ，在约束列表添加碰撞约束：</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b="0" i="1" smtClean="0">
                                  <a:latin typeface="Cambria Math" panose="02040503050406030204" pitchFamily="18" charset="0"/>
                                </a:rPr>
                                <m:t>𝑠</m:t>
                              </m:r>
                            </m:sub>
                          </m:sSub>
                        </m:e>
                      </m:d>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𝑠</m:t>
                          </m:r>
                        </m:sub>
                      </m:sSub>
                      <m:r>
                        <a:rPr lang="en-US" altLang="zh-CN" sz="1400" i="1">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摩擦和恢复因素的印象可以通过在算法的步骤（</a:t>
                </a:r>
                <a:r>
                  <a:rPr lang="en-US" altLang="zh-CN" sz="1400" dirty="0"/>
                  <a:t>16</a:t>
                </a:r>
                <a:r>
                  <a:rPr lang="zh-CN" altLang="en-US" sz="1400" dirty="0"/>
                  <a:t>）中更新碰撞顶点的速度来处理。已生成碰撞约束的每个顶点的速度都会在垂直于碰撞法线的方向上进行阻尼，并在碰撞法线的方向上反映出来。</a:t>
                </a:r>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89" y="1929319"/>
                <a:ext cx="7067819" cy="4106894"/>
              </a:xfrm>
              <a:prstGeom prst="rect">
                <a:avLst/>
              </a:prstGeom>
              <a:blipFill>
                <a:blip r:embed="rId3"/>
                <a:stretch>
                  <a:fillRect l="-259" r="-2759" b="-59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8C74EA2-C934-BC1F-D1F1-BB83E82772A7}"/>
              </a:ext>
            </a:extLst>
          </p:cNvPr>
          <p:cNvPicPr>
            <a:picLocks noChangeAspect="1"/>
          </p:cNvPicPr>
          <p:nvPr/>
        </p:nvPicPr>
        <p:blipFill>
          <a:blip r:embed="rId4"/>
          <a:stretch>
            <a:fillRect/>
          </a:stretch>
        </p:blipFill>
        <p:spPr>
          <a:xfrm>
            <a:off x="7763608" y="2189287"/>
            <a:ext cx="3952919" cy="2999933"/>
          </a:xfrm>
          <a:prstGeom prst="rect">
            <a:avLst/>
          </a:prstGeom>
        </p:spPr>
      </p:pic>
    </p:spTree>
    <p:extLst>
      <p:ext uri="{BB962C8B-B14F-4D97-AF65-F5344CB8AC3E}">
        <p14:creationId xmlns:p14="http://schemas.microsoft.com/office/powerpoint/2010/main" val="106584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980029" cy="415498"/>
          </a:xfrm>
          <a:prstGeom prst="rect">
            <a:avLst/>
          </a:prstGeom>
          <a:noFill/>
        </p:spPr>
        <p:txBody>
          <a:bodyPr wrap="none" rtlCol="0">
            <a:spAutoFit/>
          </a:bodyPr>
          <a:lstStyle/>
          <a:p>
            <a:r>
              <a:rPr lang="zh-CN" altLang="en-US" dirty="0"/>
              <a:t>拉伸</a:t>
            </a:r>
            <a:r>
              <a:rPr lang="en-US" altLang="zh-CN" dirty="0"/>
              <a:t>(</a:t>
            </a:r>
            <a:r>
              <a:rPr lang="zh-CN" altLang="en-US" dirty="0"/>
              <a:t>距离</a:t>
            </a:r>
            <a:r>
              <a:rPr lang="en-US" altLang="zh-CN" dirty="0"/>
              <a:t>)</a:t>
            </a:r>
            <a:r>
              <a:rPr lang="zh-CN" altLang="en-US" dirty="0"/>
              <a:t>约束</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6DEA87-B789-4EED-AF23-4CD335613AD7}"/>
                  </a:ext>
                </a:extLst>
              </p:cNvPr>
              <p:cNvSpPr txBox="1"/>
              <p:nvPr/>
            </p:nvSpPr>
            <p:spPr>
              <a:xfrm>
                <a:off x="701914" y="1927950"/>
                <a:ext cx="11075615" cy="4246484"/>
              </a:xfrm>
              <a:prstGeom prst="rect">
                <a:avLst/>
              </a:prstGeom>
              <a:noFill/>
            </p:spPr>
            <p:txBody>
              <a:bodyPr wrap="square" rtlCol="0">
                <a:spAutoFit/>
              </a:bodyPr>
              <a:lstStyle/>
              <a:p>
                <a:pPr>
                  <a:lnSpc>
                    <a:spcPct val="125000"/>
                  </a:lnSpc>
                </a:pPr>
                <a:r>
                  <a:rPr lang="zh-CN" altLang="en-US" sz="1400" dirty="0"/>
                  <a:t>拉伸约束作用于两个顶点之间，表示两个顶点的距离保持不变。当模型发生形变时，顶点间的距离发生变化，拉伸约束保证距离不变，防止模型形变过大，无法恢复。两个顶点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zh-CN" altLang="en-US" sz="1400" i="1">
                        <a:latin typeface="Cambria Math" panose="02040503050406030204" pitchFamily="18" charset="0"/>
                      </a:rPr>
                      <m:t>和</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oMath>
                </a14:m>
                <a:r>
                  <a:rPr lang="zh-CN" altLang="en-US" sz="1400" dirty="0"/>
                  <a:t>之间的拉伸约束定义为：</a:t>
                </a:r>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2</m:t>
                              </m:r>
                            </m:sub>
                          </m:sSub>
                        </m:e>
                      </m:d>
                      <m:r>
                        <a:rPr lang="en-US" altLang="zh-CN" sz="1400" i="1">
                          <a:latin typeface="Cambria Math" panose="02040503050406030204" pitchFamily="18" charset="0"/>
                        </a:rPr>
                        <m:t>=</m:t>
                      </m:r>
                      <m:d>
                        <m:dPr>
                          <m:begChr m:val="|"/>
                          <m:endChr m:val="|"/>
                          <m:ctrlPr>
                            <a:rPr lang="en-US" altLang="zh-CN" sz="140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𝑑</m:t>
                      </m:r>
                    </m:oMath>
                  </m:oMathPara>
                </a14:m>
                <a:endParaRPr lang="en-US" altLang="zh-CN" sz="1400" dirty="0"/>
              </a:p>
              <a:p>
                <a:pPr>
                  <a:lnSpc>
                    <a:spcPct val="125000"/>
                  </a:lnSpc>
                </a:pPr>
                <a:endParaRPr lang="en-US" altLang="zh-CN" sz="1400" dirty="0"/>
              </a:p>
              <a:p>
                <a:pPr>
                  <a:lnSpc>
                    <a:spcPct val="125000"/>
                  </a:lnSpc>
                </a:pPr>
                <a:r>
                  <a:rPr lang="zh-CN" altLang="en-US" sz="1400" dirty="0"/>
                  <a:t>拉伸约束方程在顶点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zh-CN" altLang="en-US" sz="1400" i="1">
                        <a:latin typeface="Cambria Math" panose="02040503050406030204" pitchFamily="18" charset="0"/>
                      </a:rPr>
                      <m:t>和</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oMath>
                </a14:m>
                <a:r>
                  <a:rPr lang="zh-CN" altLang="en-US" sz="1400" dirty="0"/>
                  <a:t>处的梯度分别为：</a:t>
                </a:r>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2</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0"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en-US" altLang="zh-CN" sz="1400" dirty="0"/>
              </a:p>
              <a:p>
                <a:pPr>
                  <a:lnSpc>
                    <a:spcPct val="125000"/>
                  </a:lnSpc>
                </a:pPr>
                <a:endParaRPr lang="en-US" altLang="zh-CN" sz="1400" dirty="0"/>
              </a:p>
              <a:p>
                <a:pPr>
                  <a:lnSpc>
                    <a:spcPct val="125000"/>
                  </a:lnSpc>
                </a:pPr>
                <a:r>
                  <a:rPr lang="zh-CN" altLang="en-US" sz="1400" dirty="0"/>
                  <a:t>因此，为满足两顶点</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zh-CN" altLang="en-US" sz="1400" i="1">
                        <a:latin typeface="Cambria Math" panose="02040503050406030204" pitchFamily="18" charset="0"/>
                      </a:rPr>
                      <m:t>和</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oMath>
                </a14:m>
                <a:r>
                  <a:rPr lang="zh-CN" altLang="en-US" sz="1400" dirty="0"/>
                  <a:t>的拉伸约束需要移动的偏移量为：</a:t>
                </a:r>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1</m:t>
                              </m:r>
                            </m:sub>
                          </m:sSub>
                        </m:num>
                        <m:den>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2</m:t>
                              </m:r>
                            </m:sub>
                          </m:sSub>
                        </m:den>
                      </m:f>
                      <m:r>
                        <a:rPr lang="en-US" altLang="zh-CN" sz="1400" b="0" i="1" smtClean="0">
                          <a:latin typeface="Cambria Math" panose="02040503050406030204" pitchFamily="18" charset="0"/>
                        </a:rPr>
                        <m:t>(</m:t>
                      </m:r>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f>
                        <m:fPr>
                          <m:ctrlPr>
                            <a:rPr lang="en-US" altLang="zh-CN" sz="1400" i="1">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2</m:t>
                              </m:r>
                            </m:sub>
                          </m:sSub>
                        </m:num>
                        <m:den>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2</m:t>
                              </m:r>
                            </m:sub>
                          </m:sSub>
                        </m:den>
                      </m:f>
                      <m:r>
                        <a:rPr lang="en-US" altLang="zh-CN" sz="1400" b="0" i="1" smtClean="0">
                          <a:latin typeface="Cambria Math" panose="02040503050406030204" pitchFamily="18" charset="0"/>
                        </a:rPr>
                        <m:t>(</m:t>
                      </m:r>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f>
                        <m:fPr>
                          <m:ctrlPr>
                            <a:rPr lang="en-US" altLang="zh-CN" sz="1400" i="1">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zh-CN" altLang="en-US" sz="1400" dirty="0"/>
              </a:p>
              <a:p>
                <a:pPr>
                  <a:lnSpc>
                    <a:spcPct val="125000"/>
                  </a:lnSpc>
                </a:pPr>
                <a:endParaRPr lang="zh-CN" altLang="en-US" sz="1400" dirty="0"/>
              </a:p>
            </p:txBody>
          </p:sp>
        </mc:Choice>
        <mc:Fallback xmlns="">
          <p:sp>
            <p:nvSpPr>
              <p:cNvPr id="9" name="文本框 8">
                <a:extLst>
                  <a:ext uri="{FF2B5EF4-FFF2-40B4-BE49-F238E27FC236}">
                    <a16:creationId xmlns:a16="http://schemas.microsoft.com/office/drawing/2014/main" id="{2D6DEA87-B789-4EED-AF23-4CD335613AD7}"/>
                  </a:ext>
                </a:extLst>
              </p:cNvPr>
              <p:cNvSpPr txBox="1">
                <a:spLocks noRot="1" noChangeAspect="1" noMove="1" noResize="1" noEditPoints="1" noAdjustHandles="1" noChangeArrowheads="1" noChangeShapeType="1" noTextEdit="1"/>
              </p:cNvSpPr>
              <p:nvPr/>
            </p:nvSpPr>
            <p:spPr>
              <a:xfrm>
                <a:off x="701914" y="1927950"/>
                <a:ext cx="11075615" cy="4246484"/>
              </a:xfrm>
              <a:prstGeom prst="rect">
                <a:avLst/>
              </a:prstGeom>
              <a:blipFill>
                <a:blip r:embed="rId3"/>
                <a:stretch>
                  <a:fillRect l="-165"/>
                </a:stretch>
              </a:blipFill>
            </p:spPr>
            <p:txBody>
              <a:bodyPr/>
              <a:lstStyle/>
              <a:p>
                <a:r>
                  <a:rPr lang="zh-CN" altLang="en-US">
                    <a:noFill/>
                  </a:rPr>
                  <a:t> </a:t>
                </a:r>
              </a:p>
            </p:txBody>
          </p:sp>
        </mc:Fallback>
      </mc:AlternateContent>
      <p:sp>
        <p:nvSpPr>
          <p:cNvPr id="39" name="Title 1">
            <a:extLst>
              <a:ext uri="{FF2B5EF4-FFF2-40B4-BE49-F238E27FC236}">
                <a16:creationId xmlns:a16="http://schemas.microsoft.com/office/drawing/2014/main" id="{C38EA041-F597-8526-F7FB-5A3D2203E0B6}"/>
              </a:ext>
            </a:extLst>
          </p:cNvPr>
          <p:cNvSpPr txBox="1">
            <a:spLocks/>
          </p:cNvSpPr>
          <p:nvPr/>
        </p:nvSpPr>
        <p:spPr>
          <a:xfrm>
            <a:off x="8412480" y="2743200"/>
            <a:ext cx="2816352" cy="2822448"/>
          </a:xfrm>
          <a:prstGeom prst="rect">
            <a:avLst/>
          </a:prstGeom>
          <a:solidFill>
            <a:schemeClr val="bg2"/>
          </a:solidFill>
          <a:ln>
            <a:solidFill>
              <a:schemeClr val="dk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1800" dirty="0"/>
          </a:p>
        </p:txBody>
      </p:sp>
      <p:cxnSp>
        <p:nvCxnSpPr>
          <p:cNvPr id="40" name="Straight Connector 3">
            <a:extLst>
              <a:ext uri="{FF2B5EF4-FFF2-40B4-BE49-F238E27FC236}">
                <a16:creationId xmlns:a16="http://schemas.microsoft.com/office/drawing/2014/main" id="{AABD8BBE-FD94-D000-13BF-20B81B45DA0F}"/>
              </a:ext>
            </a:extLst>
          </p:cNvPr>
          <p:cNvCxnSpPr>
            <a:cxnSpLocks/>
          </p:cNvCxnSpPr>
          <p:nvPr/>
        </p:nvCxnSpPr>
        <p:spPr>
          <a:xfrm flipV="1">
            <a:off x="8819886" y="2952792"/>
            <a:ext cx="1807645" cy="23616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5">
                <a:extLst>
                  <a:ext uri="{FF2B5EF4-FFF2-40B4-BE49-F238E27FC236}">
                    <a16:creationId xmlns:a16="http://schemas.microsoft.com/office/drawing/2014/main" id="{9B6D9297-1420-942C-BFD2-80327DFE8423}"/>
                  </a:ext>
                </a:extLst>
              </p:cNvPr>
              <p:cNvSpPr txBox="1"/>
              <p:nvPr/>
            </p:nvSpPr>
            <p:spPr>
              <a:xfrm>
                <a:off x="8929370" y="5239156"/>
                <a:ext cx="4860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𝒑</m:t>
                          </m:r>
                        </m:e>
                        <m:sub>
                          <m:r>
                            <a:rPr lang="en-US" sz="1800" b="0" i="1" smtClean="0">
                              <a:latin typeface="Cambria Math" panose="02040503050406030204" pitchFamily="18" charset="0"/>
                            </a:rPr>
                            <m:t>2</m:t>
                          </m:r>
                        </m:sub>
                      </m:sSub>
                    </m:oMath>
                  </m:oMathPara>
                </a14:m>
                <a:endParaRPr lang="en-CN" sz="1800" i="1" dirty="0"/>
              </a:p>
            </p:txBody>
          </p:sp>
        </mc:Choice>
        <mc:Fallback xmlns="">
          <p:sp>
            <p:nvSpPr>
              <p:cNvPr id="41" name="TextBox 45">
                <a:extLst>
                  <a:ext uri="{FF2B5EF4-FFF2-40B4-BE49-F238E27FC236}">
                    <a16:creationId xmlns:a16="http://schemas.microsoft.com/office/drawing/2014/main" id="{9B6D9297-1420-942C-BFD2-80327DFE8423}"/>
                  </a:ext>
                </a:extLst>
              </p:cNvPr>
              <p:cNvSpPr txBox="1">
                <a:spLocks noRot="1" noChangeAspect="1" noMove="1" noResize="1" noEditPoints="1" noAdjustHandles="1" noChangeArrowheads="1" noChangeShapeType="1" noTextEdit="1"/>
              </p:cNvSpPr>
              <p:nvPr/>
            </p:nvSpPr>
            <p:spPr>
              <a:xfrm>
                <a:off x="8929370" y="5239156"/>
                <a:ext cx="486013" cy="276999"/>
              </a:xfrm>
              <a:prstGeom prst="rect">
                <a:avLst/>
              </a:prstGeom>
              <a:blipFill>
                <a:blip r:embed="rId4"/>
                <a:stretch>
                  <a:fillRect b="-26087"/>
                </a:stretch>
              </a:blipFill>
            </p:spPr>
            <p:txBody>
              <a:bodyPr/>
              <a:lstStyle/>
              <a:p>
                <a:r>
                  <a:rPr lang="zh-CN" altLang="en-US">
                    <a:noFill/>
                  </a:rPr>
                  <a:t> </a:t>
                </a:r>
              </a:p>
            </p:txBody>
          </p:sp>
        </mc:Fallback>
      </mc:AlternateContent>
      <p:sp>
        <p:nvSpPr>
          <p:cNvPr id="42" name="Oval 47">
            <a:extLst>
              <a:ext uri="{FF2B5EF4-FFF2-40B4-BE49-F238E27FC236}">
                <a16:creationId xmlns:a16="http://schemas.microsoft.com/office/drawing/2014/main" id="{5DE8C28C-D999-6A52-9F3E-CF41D82193A6}"/>
              </a:ext>
            </a:extLst>
          </p:cNvPr>
          <p:cNvSpPr/>
          <p:nvPr/>
        </p:nvSpPr>
        <p:spPr>
          <a:xfrm>
            <a:off x="10533258" y="2866223"/>
            <a:ext cx="183288" cy="1832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43" name="Oval 48">
            <a:extLst>
              <a:ext uri="{FF2B5EF4-FFF2-40B4-BE49-F238E27FC236}">
                <a16:creationId xmlns:a16="http://schemas.microsoft.com/office/drawing/2014/main" id="{18C245A7-2408-160D-0DB0-CA36AAF4E204}"/>
              </a:ext>
            </a:extLst>
          </p:cNvPr>
          <p:cNvSpPr/>
          <p:nvPr/>
        </p:nvSpPr>
        <p:spPr>
          <a:xfrm>
            <a:off x="8774149" y="5195797"/>
            <a:ext cx="183288" cy="1832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mc:AlternateContent xmlns:mc="http://schemas.openxmlformats.org/markup-compatibility/2006" xmlns:a14="http://schemas.microsoft.com/office/drawing/2010/main">
        <mc:Choice Requires="a14">
          <p:sp>
            <p:nvSpPr>
              <p:cNvPr id="44" name="TextBox 49">
                <a:extLst>
                  <a:ext uri="{FF2B5EF4-FFF2-40B4-BE49-F238E27FC236}">
                    <a16:creationId xmlns:a16="http://schemas.microsoft.com/office/drawing/2014/main" id="{F79879BF-4680-E480-3BD3-06A4C0A9E69C}"/>
                  </a:ext>
                </a:extLst>
              </p:cNvPr>
              <p:cNvSpPr txBox="1"/>
              <p:nvPr/>
            </p:nvSpPr>
            <p:spPr>
              <a:xfrm>
                <a:off x="10682249" y="2893472"/>
                <a:ext cx="4860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𝒑</m:t>
                          </m:r>
                        </m:e>
                        <m:sub>
                          <m:r>
                            <a:rPr lang="en-US" sz="1800" b="0" i="1" smtClean="0">
                              <a:latin typeface="Cambria Math" panose="02040503050406030204" pitchFamily="18" charset="0"/>
                            </a:rPr>
                            <m:t>1</m:t>
                          </m:r>
                        </m:sub>
                      </m:sSub>
                    </m:oMath>
                  </m:oMathPara>
                </a14:m>
                <a:endParaRPr lang="en-CN" sz="1800" i="1" dirty="0"/>
              </a:p>
            </p:txBody>
          </p:sp>
        </mc:Choice>
        <mc:Fallback xmlns="">
          <p:sp>
            <p:nvSpPr>
              <p:cNvPr id="44" name="TextBox 49">
                <a:extLst>
                  <a:ext uri="{FF2B5EF4-FFF2-40B4-BE49-F238E27FC236}">
                    <a16:creationId xmlns:a16="http://schemas.microsoft.com/office/drawing/2014/main" id="{F79879BF-4680-E480-3BD3-06A4C0A9E69C}"/>
                  </a:ext>
                </a:extLst>
              </p:cNvPr>
              <p:cNvSpPr txBox="1">
                <a:spLocks noRot="1" noChangeAspect="1" noMove="1" noResize="1" noEditPoints="1" noAdjustHandles="1" noChangeArrowheads="1" noChangeShapeType="1" noTextEdit="1"/>
              </p:cNvSpPr>
              <p:nvPr/>
            </p:nvSpPr>
            <p:spPr>
              <a:xfrm>
                <a:off x="10682249" y="2893472"/>
                <a:ext cx="486013" cy="276999"/>
              </a:xfrm>
              <a:prstGeom prst="rect">
                <a:avLst/>
              </a:prstGeom>
              <a:blipFill>
                <a:blip r:embed="rId5"/>
                <a:stretch>
                  <a:fillRect b="-2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60">
                <a:extLst>
                  <a:ext uri="{FF2B5EF4-FFF2-40B4-BE49-F238E27FC236}">
                    <a16:creationId xmlns:a16="http://schemas.microsoft.com/office/drawing/2014/main" id="{88CD0CAA-DB7D-616F-42AE-8FEDC34A65B7}"/>
                  </a:ext>
                </a:extLst>
              </p:cNvPr>
              <p:cNvSpPr txBox="1"/>
              <p:nvPr/>
            </p:nvSpPr>
            <p:spPr>
              <a:xfrm>
                <a:off x="9305901" y="4773028"/>
                <a:ext cx="486013" cy="2841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800" b="0" i="1" smtClean="0">
                              <a:solidFill>
                                <a:schemeClr val="accent6"/>
                              </a:solidFill>
                              <a:latin typeface="Cambria Math" panose="02040503050406030204" pitchFamily="18" charset="0"/>
                            </a:rPr>
                          </m:ctrlPr>
                        </m:sSubSupPr>
                        <m:e>
                          <m:r>
                            <a:rPr lang="en-US" sz="1800" b="1" i="1" smtClean="0">
                              <a:solidFill>
                                <a:schemeClr val="accent6"/>
                              </a:solidFill>
                              <a:latin typeface="Cambria Math" panose="02040503050406030204" pitchFamily="18" charset="0"/>
                            </a:rPr>
                            <m:t>𝒑</m:t>
                          </m:r>
                        </m:e>
                        <m:sub>
                          <m:r>
                            <a:rPr lang="en-US" sz="1800" b="0" i="1" smtClean="0">
                              <a:solidFill>
                                <a:schemeClr val="accent6"/>
                              </a:solidFill>
                              <a:latin typeface="Cambria Math" panose="02040503050406030204" pitchFamily="18" charset="0"/>
                            </a:rPr>
                            <m:t>2</m:t>
                          </m:r>
                        </m:sub>
                        <m:sup>
                          <m:r>
                            <m:rPr>
                              <m:sty m:val="p"/>
                            </m:rPr>
                            <a:rPr lang="en-US" sz="1800">
                              <a:solidFill>
                                <a:schemeClr val="accent6"/>
                              </a:solidFill>
                              <a:latin typeface="Cambria Math" panose="02040503050406030204" pitchFamily="18" charset="0"/>
                            </a:rPr>
                            <m:t>new</m:t>
                          </m:r>
                        </m:sup>
                      </m:sSubSup>
                    </m:oMath>
                  </m:oMathPara>
                </a14:m>
                <a:endParaRPr lang="en-CN" sz="1800" i="1" dirty="0">
                  <a:solidFill>
                    <a:schemeClr val="accent6"/>
                  </a:solidFill>
                </a:endParaRPr>
              </a:p>
            </p:txBody>
          </p:sp>
        </mc:Choice>
        <mc:Fallback xmlns="">
          <p:sp>
            <p:nvSpPr>
              <p:cNvPr id="45" name="TextBox 60">
                <a:extLst>
                  <a:ext uri="{FF2B5EF4-FFF2-40B4-BE49-F238E27FC236}">
                    <a16:creationId xmlns:a16="http://schemas.microsoft.com/office/drawing/2014/main" id="{88CD0CAA-DB7D-616F-42AE-8FEDC34A65B7}"/>
                  </a:ext>
                </a:extLst>
              </p:cNvPr>
              <p:cNvSpPr txBox="1">
                <a:spLocks noRot="1" noChangeAspect="1" noMove="1" noResize="1" noEditPoints="1" noAdjustHandles="1" noChangeArrowheads="1" noChangeShapeType="1" noTextEdit="1"/>
              </p:cNvSpPr>
              <p:nvPr/>
            </p:nvSpPr>
            <p:spPr>
              <a:xfrm>
                <a:off x="9305901" y="4773028"/>
                <a:ext cx="486013" cy="284117"/>
              </a:xfrm>
              <a:prstGeom prst="rect">
                <a:avLst/>
              </a:prstGeom>
              <a:blipFill>
                <a:blip r:embed="rId6"/>
                <a:stretch>
                  <a:fillRect l="-17722" r="-10127" b="-234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64">
                <a:extLst>
                  <a:ext uri="{FF2B5EF4-FFF2-40B4-BE49-F238E27FC236}">
                    <a16:creationId xmlns:a16="http://schemas.microsoft.com/office/drawing/2014/main" id="{DDC1904E-E7D8-2CE3-2014-B4EA50E41838}"/>
                  </a:ext>
                </a:extLst>
              </p:cNvPr>
              <p:cNvSpPr txBox="1"/>
              <p:nvPr/>
            </p:nvSpPr>
            <p:spPr>
              <a:xfrm>
                <a:off x="10319547" y="3445831"/>
                <a:ext cx="4860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800" b="0" i="1" smtClean="0">
                              <a:solidFill>
                                <a:schemeClr val="accent6"/>
                              </a:solidFill>
                              <a:latin typeface="Cambria Math" panose="02040503050406030204" pitchFamily="18" charset="0"/>
                            </a:rPr>
                          </m:ctrlPr>
                        </m:sSubSupPr>
                        <m:e>
                          <m:r>
                            <a:rPr lang="en-US" sz="1800" b="1" i="1" smtClean="0">
                              <a:solidFill>
                                <a:schemeClr val="accent6"/>
                              </a:solidFill>
                              <a:latin typeface="Cambria Math" panose="02040503050406030204" pitchFamily="18" charset="0"/>
                            </a:rPr>
                            <m:t>𝒑</m:t>
                          </m:r>
                        </m:e>
                        <m:sub>
                          <m:r>
                            <a:rPr lang="en-US" sz="1800" b="0" i="1" smtClean="0">
                              <a:solidFill>
                                <a:schemeClr val="accent6"/>
                              </a:solidFill>
                              <a:latin typeface="Cambria Math" panose="02040503050406030204" pitchFamily="18" charset="0"/>
                            </a:rPr>
                            <m:t>1</m:t>
                          </m:r>
                        </m:sub>
                        <m:sup>
                          <m:r>
                            <m:rPr>
                              <m:sty m:val="p"/>
                            </m:rPr>
                            <a:rPr lang="en-US" sz="1800">
                              <a:solidFill>
                                <a:schemeClr val="accent6"/>
                              </a:solidFill>
                              <a:latin typeface="Cambria Math" panose="02040503050406030204" pitchFamily="18" charset="0"/>
                            </a:rPr>
                            <m:t>new</m:t>
                          </m:r>
                        </m:sup>
                      </m:sSubSup>
                    </m:oMath>
                  </m:oMathPara>
                </a14:m>
                <a:endParaRPr lang="en-CN" sz="1800" i="1" dirty="0">
                  <a:solidFill>
                    <a:schemeClr val="accent6"/>
                  </a:solidFill>
                </a:endParaRPr>
              </a:p>
            </p:txBody>
          </p:sp>
        </mc:Choice>
        <mc:Fallback xmlns="">
          <p:sp>
            <p:nvSpPr>
              <p:cNvPr id="46" name="TextBox 64">
                <a:extLst>
                  <a:ext uri="{FF2B5EF4-FFF2-40B4-BE49-F238E27FC236}">
                    <a16:creationId xmlns:a16="http://schemas.microsoft.com/office/drawing/2014/main" id="{DDC1904E-E7D8-2CE3-2014-B4EA50E41838}"/>
                  </a:ext>
                </a:extLst>
              </p:cNvPr>
              <p:cNvSpPr txBox="1">
                <a:spLocks noRot="1" noChangeAspect="1" noMove="1" noResize="1" noEditPoints="1" noAdjustHandles="1" noChangeArrowheads="1" noChangeShapeType="1" noTextEdit="1"/>
              </p:cNvSpPr>
              <p:nvPr/>
            </p:nvSpPr>
            <p:spPr>
              <a:xfrm>
                <a:off x="10319547" y="3445831"/>
                <a:ext cx="486013" cy="276999"/>
              </a:xfrm>
              <a:prstGeom prst="rect">
                <a:avLst/>
              </a:prstGeom>
              <a:blipFill>
                <a:blip r:embed="rId7"/>
                <a:stretch>
                  <a:fillRect l="-17500" r="-8750" b="-26087"/>
                </a:stretch>
              </a:blipFill>
            </p:spPr>
            <p:txBody>
              <a:bodyPr/>
              <a:lstStyle/>
              <a:p>
                <a:r>
                  <a:rPr lang="zh-CN" altLang="en-US">
                    <a:noFill/>
                  </a:rPr>
                  <a:t> </a:t>
                </a:r>
              </a:p>
            </p:txBody>
          </p:sp>
        </mc:Fallback>
      </mc:AlternateContent>
      <p:sp>
        <p:nvSpPr>
          <p:cNvPr id="47" name="Right Arrow 14">
            <a:extLst>
              <a:ext uri="{FF2B5EF4-FFF2-40B4-BE49-F238E27FC236}">
                <a16:creationId xmlns:a16="http://schemas.microsoft.com/office/drawing/2014/main" id="{A9B84DE5-AA3B-CCB1-4AFD-D00B9106702D}"/>
              </a:ext>
            </a:extLst>
          </p:cNvPr>
          <p:cNvSpPr/>
          <p:nvPr/>
        </p:nvSpPr>
        <p:spPr>
          <a:xfrm rot="18518239">
            <a:off x="8706485" y="4828378"/>
            <a:ext cx="360914" cy="1961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CN" sz="1600" dirty="0"/>
          </a:p>
        </p:txBody>
      </p:sp>
      <p:cxnSp>
        <p:nvCxnSpPr>
          <p:cNvPr id="49" name="Straight Connector 66">
            <a:extLst>
              <a:ext uri="{FF2B5EF4-FFF2-40B4-BE49-F238E27FC236}">
                <a16:creationId xmlns:a16="http://schemas.microsoft.com/office/drawing/2014/main" id="{5782F5F1-251A-5B5D-67FC-6E398C0948F9}"/>
              </a:ext>
            </a:extLst>
          </p:cNvPr>
          <p:cNvCxnSpPr>
            <a:cxnSpLocks/>
          </p:cNvCxnSpPr>
          <p:nvPr/>
        </p:nvCxnSpPr>
        <p:spPr>
          <a:xfrm flipV="1">
            <a:off x="9231877" y="3413461"/>
            <a:ext cx="1016133" cy="134112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Oval 58">
            <a:extLst>
              <a:ext uri="{FF2B5EF4-FFF2-40B4-BE49-F238E27FC236}">
                <a16:creationId xmlns:a16="http://schemas.microsoft.com/office/drawing/2014/main" id="{0343F6D5-C3C4-D5F4-9D8F-5EA649703627}"/>
              </a:ext>
            </a:extLst>
          </p:cNvPr>
          <p:cNvSpPr/>
          <p:nvPr/>
        </p:nvSpPr>
        <p:spPr>
          <a:xfrm>
            <a:off x="10126329" y="3367212"/>
            <a:ext cx="183288" cy="183288"/>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51" name="Oval 61">
            <a:extLst>
              <a:ext uri="{FF2B5EF4-FFF2-40B4-BE49-F238E27FC236}">
                <a16:creationId xmlns:a16="http://schemas.microsoft.com/office/drawing/2014/main" id="{BB6157A4-38C7-1271-1697-F0CEC31DE13C}"/>
              </a:ext>
            </a:extLst>
          </p:cNvPr>
          <p:cNvSpPr/>
          <p:nvPr/>
        </p:nvSpPr>
        <p:spPr>
          <a:xfrm>
            <a:off x="9108800" y="4708444"/>
            <a:ext cx="183288" cy="183288"/>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56" name="Right Arrow 14">
            <a:extLst>
              <a:ext uri="{FF2B5EF4-FFF2-40B4-BE49-F238E27FC236}">
                <a16:creationId xmlns:a16="http://schemas.microsoft.com/office/drawing/2014/main" id="{DA9B4DD9-4562-92A0-4340-9D5AFC1EFF24}"/>
              </a:ext>
            </a:extLst>
          </p:cNvPr>
          <p:cNvSpPr/>
          <p:nvPr/>
        </p:nvSpPr>
        <p:spPr>
          <a:xfrm rot="7913182">
            <a:off x="10104585" y="3015977"/>
            <a:ext cx="360914" cy="1961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CN" sz="1600" dirty="0"/>
          </a:p>
        </p:txBody>
      </p:sp>
    </p:spTree>
    <p:extLst>
      <p:ext uri="{BB962C8B-B14F-4D97-AF65-F5344CB8AC3E}">
        <p14:creationId xmlns:p14="http://schemas.microsoft.com/office/powerpoint/2010/main" val="24547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par>
                                <p:cTn id="8" presetID="9"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dissolve">
                                      <p:cBhvr>
                                        <p:cTn id="19" dur="500"/>
                                        <p:tgtEl>
                                          <p:spTgt spid="4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dissolve">
                                      <p:cBhvr>
                                        <p:cTn id="25" dur="500"/>
                                        <p:tgtEl>
                                          <p:spTgt spid="4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dissolve">
                                      <p:cBhvr>
                                        <p:cTn id="28" dur="500"/>
                                        <p:tgtEl>
                                          <p:spTgt spid="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dissolve">
                                      <p:cBhvr>
                                        <p:cTn id="31" dur="500"/>
                                        <p:tgtEl>
                                          <p:spTgt spid="47"/>
                                        </p:tgtEl>
                                      </p:cBhvr>
                                    </p:animEffect>
                                  </p:childTnLst>
                                </p:cTn>
                              </p:par>
                              <p:par>
                                <p:cTn id="32" presetID="9"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ssolve">
                                      <p:cBhvr>
                                        <p:cTn id="34" dur="500"/>
                                        <p:tgtEl>
                                          <p:spTgt spid="4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dissolve">
                                      <p:cBhvr>
                                        <p:cTn id="37" dur="500"/>
                                        <p:tgtEl>
                                          <p:spTgt spid="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dissolve">
                                      <p:cBhvr>
                                        <p:cTn id="40" dur="500"/>
                                        <p:tgtEl>
                                          <p:spTgt spid="5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dissolve">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P spid="42" grpId="0" animBg="1"/>
      <p:bldP spid="43" grpId="0" animBg="1"/>
      <p:bldP spid="44" grpId="0"/>
      <p:bldP spid="45" grpId="0"/>
      <p:bldP spid="46" grpId="0"/>
      <p:bldP spid="47" grpId="0" animBg="1"/>
      <p:bldP spid="50" grpId="0" animBg="1"/>
      <p:bldP spid="51"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体积约束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88" y="1787879"/>
                <a:ext cx="8054127" cy="5071709"/>
              </a:xfrm>
              <a:prstGeom prst="rect">
                <a:avLst/>
              </a:prstGeom>
            </p:spPr>
            <p:txBody>
              <a:bodyPr wrap="square">
                <a:spAutoFit/>
              </a:bodyPr>
              <a:lstStyle/>
              <a:p>
                <a:pPr algn="just">
                  <a:lnSpc>
                    <a:spcPct val="125000"/>
                  </a:lnSpc>
                </a:pPr>
                <a:r>
                  <a:rPr lang="zh-CN" altLang="en-US" sz="1400" dirty="0"/>
                  <a:t>一个体积约束作用于由</a:t>
                </a:r>
                <a:r>
                  <a:rPr lang="en-US" altLang="zh-CN" sz="1400" dirty="0"/>
                  <a:t>4</a:t>
                </a:r>
                <a:r>
                  <a:rPr lang="zh-CN" altLang="en-US" sz="1400" dirty="0"/>
                  <a:t>个顶点组成的四面体。在对三维弹性体进行仿真时，期望弹性体在无外力作用下能恢复原状态。因此需要满足体积约束：</a:t>
                </a:r>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4</m:t>
                              </m:r>
                            </m:sub>
                          </m:sSub>
                        </m:e>
                      </m:d>
                      <m:r>
                        <a:rPr lang="en-US" altLang="zh-CN" sz="1400" b="0" i="0"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6</m:t>
                          </m:r>
                        </m:den>
                      </m:f>
                      <m:d>
                        <m:dPr>
                          <m:ctrlPr>
                            <a:rPr lang="en-US" altLang="zh-CN" sz="1400" b="0" i="1" smtClean="0">
                              <a:latin typeface="Cambria Math" panose="02040503050406030204" pitchFamily="18" charset="0"/>
                            </a:rPr>
                          </m:ctrlPr>
                        </m:dPr>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𝑉</m:t>
                          </m:r>
                        </m:e>
                        <m:sub>
                          <m:r>
                            <a:rPr lang="en-US" altLang="zh-CN" sz="1400" i="1">
                              <a:latin typeface="Cambria Math" panose="02040503050406030204" pitchFamily="18" charset="0"/>
                              <a:ea typeface="Cambria Math" panose="02040503050406030204" pitchFamily="18" charset="0"/>
                            </a:rPr>
                            <m:t>0</m:t>
                          </m:r>
                        </m:sub>
                      </m:sSub>
                    </m:oMath>
                  </m:oMathPara>
                </a14:m>
                <a:endParaRPr lang="en-US" altLang="zh-CN" sz="1400" dirty="0"/>
              </a:p>
              <a:p>
                <a:pPr algn="just">
                  <a:lnSpc>
                    <a:spcPct val="125000"/>
                  </a:lnSpc>
                </a:pPr>
                <a14:m>
                  <m:oMath xmlns:m="http://schemas.openxmlformats.org/officeDocument/2006/math">
                    <m:r>
                      <a:rPr lang="en-US" altLang="zh-CN" sz="1400" b="0" i="1" smtClean="0">
                        <a:latin typeface="Cambria Math" panose="02040503050406030204" pitchFamily="18" charset="0"/>
                      </a:rPr>
                      <m:t>𝑝</m:t>
                    </m:r>
                    <m:r>
                      <a:rPr lang="en-US" altLang="zh-CN" sz="1400" b="0" i="1" smtClean="0">
                        <a:latin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4</m:t>
                            </m:r>
                          </m:sub>
                        </m:sSub>
                      </m:e>
                    </m:d>
                    <m:r>
                      <a:rPr lang="zh-CN" altLang="en-US" sz="1400" i="1">
                        <a:latin typeface="Cambria Math" panose="02040503050406030204" pitchFamily="18" charset="0"/>
                      </a:rPr>
                      <m:t>，</m:t>
                    </m:r>
                  </m:oMath>
                </a14:m>
                <a:r>
                  <a:rPr lang="zh-CN" altLang="en-US" sz="1400" dirty="0"/>
                  <a:t>体积约束方程在四个顶点处的梯度分别为：</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0"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0"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0"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2</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r>
                        <a:rPr lang="en-US" altLang="zh-CN" sz="1400" b="0" i="0" smtClean="0">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b="0" i="0" smtClean="0">
                          <a:latin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b="0" i="0" smtClean="0">
                          <a:latin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r>
                  <a:rPr lang="zh-CN" altLang="en-US" sz="1400" dirty="0"/>
                  <a:t>根据梯度求得每个顶点的偏移量：</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box>
                        <m:boxPr>
                          <m:ctrlPr>
                            <a:rPr lang="en-US" altLang="zh-CN" sz="1400" b="0" i="1" smtClean="0">
                              <a:latin typeface="Cambria Math" panose="02040503050406030204" pitchFamily="18" charset="0"/>
                            </a:rPr>
                          </m:ctrlPr>
                        </m:boxPr>
                        <m:e>
                          <m:argPr>
                            <m:argSz m:val="-1"/>
                          </m:argPr>
                          <m:f>
                            <m:fPr>
                              <m:ctrlPr>
                                <a:rPr lang="en-US" altLang="zh-CN" sz="1400" b="0" i="1" smtClean="0">
                                  <a:latin typeface="Cambria Math" panose="02040503050406030204" pitchFamily="18" charset="0"/>
                                </a:rPr>
                              </m:ctrlPr>
                            </m:fPr>
                            <m:num>
                              <m:r>
                                <a:rPr lang="en-US" altLang="zh-CN" sz="1400" i="1">
                                  <a:latin typeface="Cambria Math" panose="02040503050406030204" pitchFamily="18" charset="0"/>
                                </a:rPr>
                                <m:t>𝑉</m:t>
                              </m:r>
                              <m:r>
                                <a:rPr lang="en-US" altLang="zh-CN" sz="1400" i="1">
                                  <a:latin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𝑉</m:t>
                                  </m:r>
                                </m:e>
                                <m:sub>
                                  <m:r>
                                    <a:rPr lang="en-US" altLang="zh-CN" sz="1400" i="1">
                                      <a:latin typeface="Cambria Math" panose="02040503050406030204" pitchFamily="18" charset="0"/>
                                      <a:ea typeface="Cambria Math" panose="02040503050406030204" pitchFamily="18" charset="0"/>
                                    </a:rPr>
                                    <m:t>0</m:t>
                                  </m:r>
                                </m:sub>
                              </m:sSub>
                            </m:num>
                            <m:den>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p>
                                    <m:sSupPr>
                                      <m:ctrlPr>
                                        <a:rPr lang="en-US" altLang="zh-CN" sz="1400" i="1">
                                          <a:latin typeface="Cambria Math" panose="02040503050406030204" pitchFamily="18" charset="0"/>
                                        </a:rPr>
                                      </m:ctrlPr>
                                    </m:sSupPr>
                                    <m:e>
                                      <m:d>
                                        <m:dPr>
                                          <m:begChr m:val="|"/>
                                          <m:endChr m:val="|"/>
                                          <m:ctrlPr>
                                            <a:rPr lang="en-US" altLang="zh-CN" sz="1400" i="1">
                                              <a:latin typeface="Cambria Math" panose="02040503050406030204" pitchFamily="18" charset="0"/>
                                            </a:rPr>
                                          </m:ctrlPr>
                                        </m:dPr>
                                        <m:e>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𝑖</m:t>
                                              </m:r>
                                            </m:sub>
                                          </m:sSub>
                                          <m:r>
                                            <a:rPr lang="en-US" altLang="zh-CN" sz="1400" i="1">
                                              <a:latin typeface="Cambria Math" panose="02040503050406030204" pitchFamily="18" charset="0"/>
                                              <a:ea typeface="Cambria Math" panose="02040503050406030204" pitchFamily="18" charset="0"/>
                                            </a:rPr>
                                            <m:t>𝐶</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𝑝</m:t>
                                          </m:r>
                                          <m:r>
                                            <a:rPr lang="en-US" altLang="zh-CN" sz="1400" i="1">
                                              <a:latin typeface="Cambria Math" panose="02040503050406030204" pitchFamily="18" charset="0"/>
                                              <a:ea typeface="Cambria Math" panose="02040503050406030204" pitchFamily="18" charset="0"/>
                                            </a:rPr>
                                            <m:t>)</m:t>
                                          </m:r>
                                        </m:e>
                                      </m:d>
                                    </m:e>
                                    <m:sup>
                                      <m:r>
                                        <a:rPr lang="en-US" altLang="zh-CN" sz="1400" i="1">
                                          <a:latin typeface="Cambria Math" panose="02040503050406030204" pitchFamily="18" charset="0"/>
                                        </a:rPr>
                                        <m:t>2</m:t>
                                      </m:r>
                                    </m:sup>
                                  </m:sSup>
                                </m:e>
                              </m:nary>
                            </m:den>
                          </m:f>
                        </m:e>
                      </m:box>
                    </m:oMath>
                  </m:oMathPara>
                </a14:m>
                <a:endParaRPr lang="en-US" altLang="zh-CN" sz="1400" dirty="0"/>
              </a:p>
              <a:p>
                <a:pPr algn="just">
                  <a:lnSpc>
                    <a:spcPct val="125000"/>
                  </a:lnSpc>
                </a:pPr>
                <a:r>
                  <a:rPr lang="zh-CN" altLang="en-US" sz="1400" dirty="0"/>
                  <a:t>对三维弹性物体进行仿真时，需要同时满足拉伸约束和体积约束。体积约束保证弹性体不发生体积的膨胀和缩小，而拉伸约束保证物体上的每个质点回到原位（也就是最终弹性体恢复原状）。</a:t>
                </a:r>
                <a:endParaRPr lang="en-US" altLang="zh-CN" sz="1400" dirty="0"/>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88" y="1787879"/>
                <a:ext cx="8054127" cy="5071709"/>
              </a:xfrm>
              <a:prstGeom prst="rect">
                <a:avLst/>
              </a:prstGeom>
              <a:blipFill>
                <a:blip r:embed="rId3"/>
                <a:stretch>
                  <a:fillRect l="-227" r="-227" b="-361"/>
                </a:stretch>
              </a:blipFill>
            </p:spPr>
            <p:txBody>
              <a:bodyPr/>
              <a:lstStyle/>
              <a:p>
                <a:r>
                  <a:rPr lang="zh-CN" altLang="en-US">
                    <a:noFill/>
                  </a:rPr>
                  <a:t> </a:t>
                </a:r>
              </a:p>
            </p:txBody>
          </p:sp>
        </mc:Fallback>
      </mc:AlternateContent>
      <p:grpSp>
        <p:nvGrpSpPr>
          <p:cNvPr id="29" name="组合 28">
            <a:extLst>
              <a:ext uri="{FF2B5EF4-FFF2-40B4-BE49-F238E27FC236}">
                <a16:creationId xmlns:a16="http://schemas.microsoft.com/office/drawing/2014/main" id="{E2A480CD-D6F6-B009-6E42-F369E0488953}"/>
              </a:ext>
            </a:extLst>
          </p:cNvPr>
          <p:cNvGrpSpPr/>
          <p:nvPr/>
        </p:nvGrpSpPr>
        <p:grpSpPr>
          <a:xfrm>
            <a:off x="8795437" y="2368601"/>
            <a:ext cx="3169769" cy="3249445"/>
            <a:chOff x="4095827" y="1500277"/>
            <a:chExt cx="3998758" cy="3789809"/>
          </a:xfrm>
        </p:grpSpPr>
        <p:cxnSp>
          <p:nvCxnSpPr>
            <p:cNvPr id="6" name="Straight Connector 40">
              <a:extLst>
                <a:ext uri="{FF2B5EF4-FFF2-40B4-BE49-F238E27FC236}">
                  <a16:creationId xmlns:a16="http://schemas.microsoft.com/office/drawing/2014/main" id="{BDC6108B-74AC-5044-93D3-B184AE4DD9E7}"/>
                </a:ext>
              </a:extLst>
            </p:cNvPr>
            <p:cNvCxnSpPr>
              <a:cxnSpLocks/>
            </p:cNvCxnSpPr>
            <p:nvPr/>
          </p:nvCxnSpPr>
          <p:spPr>
            <a:xfrm flipH="1" flipV="1">
              <a:off x="4377419" y="4091509"/>
              <a:ext cx="3308436" cy="346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71">
                  <a:extLst>
                    <a:ext uri="{FF2B5EF4-FFF2-40B4-BE49-F238E27FC236}">
                      <a16:creationId xmlns:a16="http://schemas.microsoft.com/office/drawing/2014/main" id="{3D45EA64-7B08-BE4E-A698-02CFB681BCBB}"/>
                    </a:ext>
                  </a:extLst>
                </p:cNvPr>
                <p:cNvSpPr txBox="1"/>
                <p:nvPr/>
              </p:nvSpPr>
              <p:spPr>
                <a:xfrm>
                  <a:off x="5927610" y="1500277"/>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4</m:t>
                            </m:r>
                          </m:sub>
                        </m:sSub>
                      </m:oMath>
                    </m:oMathPara>
                  </a14:m>
                  <a:endParaRPr lang="en-CN" sz="2000" dirty="0"/>
                </a:p>
              </p:txBody>
            </p:sp>
          </mc:Choice>
          <mc:Fallback xmlns="">
            <p:sp>
              <p:nvSpPr>
                <p:cNvPr id="9" name="TextBox 71">
                  <a:extLst>
                    <a:ext uri="{FF2B5EF4-FFF2-40B4-BE49-F238E27FC236}">
                      <a16:creationId xmlns:a16="http://schemas.microsoft.com/office/drawing/2014/main" id="{3D45EA64-7B08-BE4E-A698-02CFB681BCBB}"/>
                    </a:ext>
                  </a:extLst>
                </p:cNvPr>
                <p:cNvSpPr txBox="1">
                  <a:spLocks noRot="1" noChangeAspect="1" noMove="1" noResize="1" noEditPoints="1" noAdjustHandles="1" noChangeArrowheads="1" noChangeShapeType="1" noTextEdit="1"/>
                </p:cNvSpPr>
                <p:nvPr/>
              </p:nvSpPr>
              <p:spPr>
                <a:xfrm>
                  <a:off x="5927610" y="1500277"/>
                  <a:ext cx="665091" cy="358959"/>
                </a:xfrm>
                <a:prstGeom prst="rect">
                  <a:avLst/>
                </a:prstGeom>
                <a:blipFill>
                  <a:blip r:embed="rId4"/>
                  <a:stretch>
                    <a:fillRect b="-30000"/>
                  </a:stretch>
                </a:blipFill>
              </p:spPr>
              <p:txBody>
                <a:bodyPr/>
                <a:lstStyle/>
                <a:p>
                  <a:r>
                    <a:rPr lang="zh-CN" altLang="en-US">
                      <a:noFill/>
                    </a:rPr>
                    <a:t> </a:t>
                  </a:r>
                </a:p>
              </p:txBody>
            </p:sp>
          </mc:Fallback>
        </mc:AlternateContent>
        <p:cxnSp>
          <p:nvCxnSpPr>
            <p:cNvPr id="11" name="Straight Connector 5">
              <a:extLst>
                <a:ext uri="{FF2B5EF4-FFF2-40B4-BE49-F238E27FC236}">
                  <a16:creationId xmlns:a16="http://schemas.microsoft.com/office/drawing/2014/main" id="{86693F07-22D4-AB47-B056-41F551346126}"/>
                </a:ext>
              </a:extLst>
            </p:cNvPr>
            <p:cNvCxnSpPr>
              <a:cxnSpLocks/>
            </p:cNvCxnSpPr>
            <p:nvPr/>
          </p:nvCxnSpPr>
          <p:spPr>
            <a:xfrm flipH="1">
              <a:off x="4394015" y="2000109"/>
              <a:ext cx="1808480" cy="21138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46">
              <a:extLst>
                <a:ext uri="{FF2B5EF4-FFF2-40B4-BE49-F238E27FC236}">
                  <a16:creationId xmlns:a16="http://schemas.microsoft.com/office/drawing/2014/main" id="{D8ADD1F8-05A4-3B49-B350-BF180C8ECEAE}"/>
                </a:ext>
              </a:extLst>
            </p:cNvPr>
            <p:cNvCxnSpPr>
              <a:cxnSpLocks/>
            </p:cNvCxnSpPr>
            <p:nvPr/>
          </p:nvCxnSpPr>
          <p:spPr>
            <a:xfrm flipH="1">
              <a:off x="5724975" y="2000109"/>
              <a:ext cx="477521" cy="2814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49">
              <a:extLst>
                <a:ext uri="{FF2B5EF4-FFF2-40B4-BE49-F238E27FC236}">
                  <a16:creationId xmlns:a16="http://schemas.microsoft.com/office/drawing/2014/main" id="{1793055B-C271-BE49-950D-7462AA0741CB}"/>
                </a:ext>
              </a:extLst>
            </p:cNvPr>
            <p:cNvCxnSpPr>
              <a:cxnSpLocks/>
            </p:cNvCxnSpPr>
            <p:nvPr/>
          </p:nvCxnSpPr>
          <p:spPr>
            <a:xfrm>
              <a:off x="6202496" y="2000109"/>
              <a:ext cx="1483359" cy="21138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69">
              <a:extLst>
                <a:ext uri="{FF2B5EF4-FFF2-40B4-BE49-F238E27FC236}">
                  <a16:creationId xmlns:a16="http://schemas.microsoft.com/office/drawing/2014/main" id="{04EB4059-0060-6141-B4A7-5C833FADA826}"/>
                </a:ext>
              </a:extLst>
            </p:cNvPr>
            <p:cNvSpPr/>
            <p:nvPr/>
          </p:nvSpPr>
          <p:spPr>
            <a:xfrm>
              <a:off x="6110852" y="192239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5" name="TextBox 63">
                  <a:extLst>
                    <a:ext uri="{FF2B5EF4-FFF2-40B4-BE49-F238E27FC236}">
                      <a16:creationId xmlns:a16="http://schemas.microsoft.com/office/drawing/2014/main" id="{7D724EA2-338B-1843-8A24-723B1F36A93F}"/>
                    </a:ext>
                  </a:extLst>
                </p:cNvPr>
                <p:cNvSpPr txBox="1"/>
                <p:nvPr/>
              </p:nvSpPr>
              <p:spPr>
                <a:xfrm>
                  <a:off x="4095827" y="4180438"/>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1</m:t>
                            </m:r>
                          </m:sub>
                        </m:sSub>
                      </m:oMath>
                    </m:oMathPara>
                  </a14:m>
                  <a:endParaRPr lang="en-CN" sz="2000" dirty="0"/>
                </a:p>
              </p:txBody>
            </p:sp>
          </mc:Choice>
          <mc:Fallback xmlns="">
            <p:sp>
              <p:nvSpPr>
                <p:cNvPr id="15" name="TextBox 63">
                  <a:extLst>
                    <a:ext uri="{FF2B5EF4-FFF2-40B4-BE49-F238E27FC236}">
                      <a16:creationId xmlns:a16="http://schemas.microsoft.com/office/drawing/2014/main" id="{7D724EA2-338B-1843-8A24-723B1F36A93F}"/>
                    </a:ext>
                  </a:extLst>
                </p:cNvPr>
                <p:cNvSpPr txBox="1">
                  <a:spLocks noRot="1" noChangeAspect="1" noMove="1" noResize="1" noEditPoints="1" noAdjustHandles="1" noChangeArrowheads="1" noChangeShapeType="1" noTextEdit="1"/>
                </p:cNvSpPr>
                <p:nvPr/>
              </p:nvSpPr>
              <p:spPr>
                <a:xfrm>
                  <a:off x="4095827" y="4180438"/>
                  <a:ext cx="665091" cy="358959"/>
                </a:xfrm>
                <a:prstGeom prst="rect">
                  <a:avLst/>
                </a:prstGeom>
                <a:blipFill>
                  <a:blip r:embed="rId5"/>
                  <a:stretch>
                    <a:fillRect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64">
                  <a:extLst>
                    <a:ext uri="{FF2B5EF4-FFF2-40B4-BE49-F238E27FC236}">
                      <a16:creationId xmlns:a16="http://schemas.microsoft.com/office/drawing/2014/main" id="{21BEB193-76EC-BB4F-A15E-5AC0029B4CD6}"/>
                    </a:ext>
                  </a:extLst>
                </p:cNvPr>
                <p:cNvSpPr txBox="1"/>
                <p:nvPr/>
              </p:nvSpPr>
              <p:spPr>
                <a:xfrm>
                  <a:off x="5445761" y="4931127"/>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2</m:t>
                            </m:r>
                          </m:sub>
                        </m:sSub>
                      </m:oMath>
                    </m:oMathPara>
                  </a14:m>
                  <a:endParaRPr lang="en-CN" sz="2000" dirty="0"/>
                </a:p>
              </p:txBody>
            </p:sp>
          </mc:Choice>
          <mc:Fallback xmlns="">
            <p:sp>
              <p:nvSpPr>
                <p:cNvPr id="16" name="TextBox 64">
                  <a:extLst>
                    <a:ext uri="{FF2B5EF4-FFF2-40B4-BE49-F238E27FC236}">
                      <a16:creationId xmlns:a16="http://schemas.microsoft.com/office/drawing/2014/main" id="{21BEB193-76EC-BB4F-A15E-5AC0029B4CD6}"/>
                    </a:ext>
                  </a:extLst>
                </p:cNvPr>
                <p:cNvSpPr txBox="1">
                  <a:spLocks noRot="1" noChangeAspect="1" noMove="1" noResize="1" noEditPoints="1" noAdjustHandles="1" noChangeArrowheads="1" noChangeShapeType="1" noTextEdit="1"/>
                </p:cNvSpPr>
                <p:nvPr/>
              </p:nvSpPr>
              <p:spPr>
                <a:xfrm>
                  <a:off x="5445761" y="4931127"/>
                  <a:ext cx="665091" cy="358959"/>
                </a:xfrm>
                <a:prstGeom prst="rect">
                  <a:avLst/>
                </a:prstGeom>
                <a:blipFill>
                  <a:blip r:embed="rId6"/>
                  <a:stretch>
                    <a:fillRect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65">
                  <a:extLst>
                    <a:ext uri="{FF2B5EF4-FFF2-40B4-BE49-F238E27FC236}">
                      <a16:creationId xmlns:a16="http://schemas.microsoft.com/office/drawing/2014/main" id="{1F1159AC-6E39-004E-B082-FF2ADE8F73AC}"/>
                    </a:ext>
                  </a:extLst>
                </p:cNvPr>
                <p:cNvSpPr txBox="1"/>
                <p:nvPr/>
              </p:nvSpPr>
              <p:spPr>
                <a:xfrm>
                  <a:off x="7429494" y="4234968"/>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3</m:t>
                            </m:r>
                          </m:sub>
                        </m:sSub>
                      </m:oMath>
                    </m:oMathPara>
                  </a14:m>
                  <a:endParaRPr lang="en-CN" sz="2000" dirty="0"/>
                </a:p>
              </p:txBody>
            </p:sp>
          </mc:Choice>
          <mc:Fallback xmlns="">
            <p:sp>
              <p:nvSpPr>
                <p:cNvPr id="17" name="TextBox 65">
                  <a:extLst>
                    <a:ext uri="{FF2B5EF4-FFF2-40B4-BE49-F238E27FC236}">
                      <a16:creationId xmlns:a16="http://schemas.microsoft.com/office/drawing/2014/main" id="{1F1159AC-6E39-004E-B082-FF2ADE8F73AC}"/>
                    </a:ext>
                  </a:extLst>
                </p:cNvPr>
                <p:cNvSpPr txBox="1">
                  <a:spLocks noRot="1" noChangeAspect="1" noMove="1" noResize="1" noEditPoints="1" noAdjustHandles="1" noChangeArrowheads="1" noChangeShapeType="1" noTextEdit="1"/>
                </p:cNvSpPr>
                <p:nvPr/>
              </p:nvSpPr>
              <p:spPr>
                <a:xfrm>
                  <a:off x="7429494" y="4234968"/>
                  <a:ext cx="665091" cy="358959"/>
                </a:xfrm>
                <a:prstGeom prst="rect">
                  <a:avLst/>
                </a:prstGeom>
                <a:blipFill>
                  <a:blip r:embed="rId7"/>
                  <a:stretch>
                    <a:fillRect b="-27451"/>
                  </a:stretch>
                </a:blipFill>
              </p:spPr>
              <p:txBody>
                <a:bodyPr/>
                <a:lstStyle/>
                <a:p>
                  <a:r>
                    <a:rPr lang="zh-CN" altLang="en-US">
                      <a:noFill/>
                    </a:rPr>
                    <a:t> </a:t>
                  </a:r>
                </a:p>
              </p:txBody>
            </p:sp>
          </mc:Fallback>
        </mc:AlternateContent>
        <p:cxnSp>
          <p:nvCxnSpPr>
            <p:cNvPr id="22" name="Straight Connector 41">
              <a:extLst>
                <a:ext uri="{FF2B5EF4-FFF2-40B4-BE49-F238E27FC236}">
                  <a16:creationId xmlns:a16="http://schemas.microsoft.com/office/drawing/2014/main" id="{3ABDADA9-BBC2-AA49-86F2-5C4776FADF99}"/>
                </a:ext>
              </a:extLst>
            </p:cNvPr>
            <p:cNvCxnSpPr>
              <a:cxnSpLocks/>
              <a:stCxn id="26" idx="5"/>
            </p:cNvCxnSpPr>
            <p:nvPr/>
          </p:nvCxnSpPr>
          <p:spPr>
            <a:xfrm flipH="1" flipV="1">
              <a:off x="4398899" y="4085026"/>
              <a:ext cx="1390878" cy="7944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42">
              <a:extLst>
                <a:ext uri="{FF2B5EF4-FFF2-40B4-BE49-F238E27FC236}">
                  <a16:creationId xmlns:a16="http://schemas.microsoft.com/office/drawing/2014/main" id="{91CA320A-1F64-C644-BBB5-0CC69E1E14BF}"/>
                </a:ext>
              </a:extLst>
            </p:cNvPr>
            <p:cNvCxnSpPr>
              <a:cxnSpLocks/>
            </p:cNvCxnSpPr>
            <p:nvPr/>
          </p:nvCxnSpPr>
          <p:spPr>
            <a:xfrm flipH="1">
              <a:off x="5724976" y="4123412"/>
              <a:ext cx="1960879" cy="7034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52">
              <a:extLst>
                <a:ext uri="{FF2B5EF4-FFF2-40B4-BE49-F238E27FC236}">
                  <a16:creationId xmlns:a16="http://schemas.microsoft.com/office/drawing/2014/main" id="{9DFE69DD-F02A-C14B-ADB1-5679C42D58C0}"/>
                </a:ext>
              </a:extLst>
            </p:cNvPr>
            <p:cNvSpPr/>
            <p:nvPr/>
          </p:nvSpPr>
          <p:spPr>
            <a:xfrm>
              <a:off x="4302371" y="3983415"/>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p:sp>
          <p:nvSpPr>
            <p:cNvPr id="25" name="Oval 53">
              <a:extLst>
                <a:ext uri="{FF2B5EF4-FFF2-40B4-BE49-F238E27FC236}">
                  <a16:creationId xmlns:a16="http://schemas.microsoft.com/office/drawing/2014/main" id="{667F9706-FC29-8E47-B714-2A6BE11D734F}"/>
                </a:ext>
              </a:extLst>
            </p:cNvPr>
            <p:cNvSpPr/>
            <p:nvPr/>
          </p:nvSpPr>
          <p:spPr>
            <a:xfrm>
              <a:off x="7594211" y="402702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p:sp>
          <p:nvSpPr>
            <p:cNvPr id="26" name="Oval 54">
              <a:extLst>
                <a:ext uri="{FF2B5EF4-FFF2-40B4-BE49-F238E27FC236}">
                  <a16:creationId xmlns:a16="http://schemas.microsoft.com/office/drawing/2014/main" id="{2A6054E8-575B-8641-BBF4-EF635BF25EE1}"/>
                </a:ext>
              </a:extLst>
            </p:cNvPr>
            <p:cNvSpPr/>
            <p:nvPr/>
          </p:nvSpPr>
          <p:spPr>
            <a:xfrm>
              <a:off x="5633331" y="472300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p:grpSp>
    </p:spTree>
    <p:extLst>
      <p:ext uri="{BB962C8B-B14F-4D97-AF65-F5344CB8AC3E}">
        <p14:creationId xmlns:p14="http://schemas.microsoft.com/office/powerpoint/2010/main" val="146292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弯曲约束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90" y="1806457"/>
                <a:ext cx="7208496" cy="4516429"/>
              </a:xfrm>
              <a:prstGeom prst="rect">
                <a:avLst/>
              </a:prstGeom>
            </p:spPr>
            <p:txBody>
              <a:bodyPr wrap="square">
                <a:spAutoFit/>
              </a:bodyPr>
              <a:lstStyle/>
              <a:p>
                <a:pPr algn="just">
                  <a:lnSpc>
                    <a:spcPct val="125000"/>
                  </a:lnSpc>
                </a:pPr>
                <a:r>
                  <a:rPr lang="zh-CN" altLang="en-US" sz="1400" dirty="0"/>
                  <a:t>二面角弯曲约束通过约束相邻两个三角面所成的角度来限制弯曲，常用于布料模拟仿真中。</a:t>
                </a:r>
                <a:endParaRPr lang="en-US" altLang="zh-CN" sz="1400" dirty="0"/>
              </a:p>
              <a:p>
                <a:pPr algn="just">
                  <a:lnSpc>
                    <a:spcPct val="125000"/>
                  </a:lnSpc>
                </a:pPr>
                <a:r>
                  <a:rPr lang="zh-CN" altLang="en-US" sz="1400" dirty="0"/>
                  <a:t>对于每一对相邻的三角形</a:t>
                </a:r>
                <a14:m>
                  <m:oMath xmlns:m="http://schemas.openxmlformats.org/officeDocument/2006/math">
                    <m:r>
                      <a:rPr lang="en-US" altLang="zh-CN" sz="1400" i="1" dirty="0"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dirty="0" smtClean="0">
                        <a:latin typeface="Cambria Math" panose="02040503050406030204" pitchFamily="18" charset="0"/>
                      </a:rPr>
                      <m:t>)</m:t>
                    </m:r>
                  </m:oMath>
                </a14:m>
                <a:r>
                  <a:rPr lang="zh-CN" altLang="en-US" sz="1400" dirty="0"/>
                  <a:t>和</a:t>
                </a:r>
                <a14:m>
                  <m:oMath xmlns:m="http://schemas.openxmlformats.org/officeDocument/2006/math">
                    <m:r>
                      <a:rPr lang="en-US" altLang="zh-CN" sz="1400" i="1" dirty="0"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r>
                      <a:rPr lang="en-US" altLang="zh-CN" sz="1400" i="1" smtClean="0">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4</m:t>
                        </m:r>
                      </m:sub>
                    </m:sSub>
                    <m:r>
                      <a:rPr lang="en-US" altLang="zh-CN" sz="1400" i="1" dirty="0" smtClean="0">
                        <a:latin typeface="Cambria Math" panose="02040503050406030204" pitchFamily="18" charset="0"/>
                      </a:rPr>
                      <m:t>)</m:t>
                    </m:r>
                    <m:r>
                      <a:rPr lang="zh-CN" altLang="en-US" sz="1400" i="1" dirty="0" smtClean="0">
                        <a:latin typeface="Cambria Math" panose="02040503050406030204" pitchFamily="18" charset="0"/>
                      </a:rPr>
                      <m:t> </m:t>
                    </m:r>
                    <m:r>
                      <a:rPr lang="zh-CN" altLang="en-US" sz="1400" i="1" dirty="0">
                        <a:latin typeface="Cambria Math" panose="02040503050406030204" pitchFamily="18" charset="0"/>
                      </a:rPr>
                      <m:t>，</m:t>
                    </m:r>
                  </m:oMath>
                </a14:m>
                <a:r>
                  <a:rPr lang="zh-CN" altLang="en-US" sz="1400" dirty="0"/>
                  <a:t>生成一个弯曲约束：</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3</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e>
                      </m:d>
                      <m:r>
                        <a:rPr lang="en-US" altLang="zh-CN" sz="1400" b="0" i="1"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sSup>
                            <m:sSupPr>
                              <m:ctrlPr>
                                <a:rPr lang="en-US" altLang="zh-CN" sz="1400" b="0" i="1" smtClean="0">
                                  <a:latin typeface="Cambria Math" panose="02040503050406030204" pitchFamily="18" charset="0"/>
                                </a:rPr>
                              </m:ctrlPr>
                            </m:sSupPr>
                            <m:e>
                              <m:r>
                                <m:rPr>
                                  <m:sty m:val="p"/>
                                </m:rPr>
                                <a:rPr lang="en-US" altLang="zh-CN" sz="1400" b="0" i="0" smtClean="0">
                                  <a:latin typeface="Cambria Math" panose="02040503050406030204" pitchFamily="18" charset="0"/>
                                </a:rPr>
                                <m:t>cos</m:t>
                              </m:r>
                            </m:e>
                            <m:sup>
                              <m:r>
                                <a:rPr lang="en-US" altLang="zh-CN" sz="1400" b="0" i="1" smtClean="0">
                                  <a:latin typeface="Cambria Math" panose="02040503050406030204" pitchFamily="18" charset="0"/>
                                </a:rPr>
                                <m:t>−1</m:t>
                              </m:r>
                            </m:sup>
                          </m:sSup>
                        </m:fName>
                        <m:e>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b="0" i="1" smtClean="0">
                                      <a:latin typeface="Cambria Math" panose="02040503050406030204" pitchFamily="18" charset="0"/>
                                    </a:rPr>
                                    <m:t>2</m:t>
                                  </m:r>
                                </m:sub>
                              </m:sSub>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zh-CN" altLang="en-US" sz="1400" i="1">
                                  <a:latin typeface="Cambria Math" panose="02040503050406030204" pitchFamily="18" charset="0"/>
                                </a:rPr>
                                <m:t>𝜑</m:t>
                              </m:r>
                            </m:e>
                            <m:sub>
                              <m:r>
                                <a:rPr lang="en-US" altLang="zh-CN" sz="1400" b="0" i="1" smtClean="0">
                                  <a:latin typeface="Cambria Math" panose="02040503050406030204" pitchFamily="18" charset="0"/>
                                </a:rPr>
                                <m:t>0</m:t>
                              </m:r>
                            </m:sub>
                          </m:sSub>
                        </m:e>
                      </m:func>
                    </m:oMath>
                  </m:oMathPara>
                </a14:m>
                <a:endParaRPr lang="en-US" altLang="zh-CN" sz="1400" b="0" dirty="0"/>
              </a:p>
              <a:p>
                <a:pPr algn="just">
                  <a:lnSpc>
                    <a:spcPct val="125000"/>
                  </a:lnSpc>
                </a:pPr>
                <a:r>
                  <a:rPr lang="zh-CN" altLang="en-US" sz="1400" dirty="0"/>
                  <a:t>设</a:t>
                </a:r>
                <a14:m>
                  <m:oMath xmlns:m="http://schemas.openxmlformats.org/officeDocument/2006/math">
                    <m:r>
                      <a:rPr lang="en-US" altLang="zh-CN" sz="1400" i="1" dirty="0">
                        <a:latin typeface="Cambria Math" panose="02040503050406030204" pitchFamily="18" charset="0"/>
                      </a:rPr>
                      <m:t>𝑑</m:t>
                    </m:r>
                    <m:r>
                      <a:rPr lang="en-US" altLang="zh-CN" sz="1400" i="1" dirty="0" smtClean="0">
                        <a:latin typeface="Cambria Math" panose="02040503050406030204" pitchFamily="18" charset="0"/>
                      </a:rPr>
                      <m:t>=</m:t>
                    </m:r>
                  </m:oMath>
                </a14:m>
                <a:r>
                  <a:rPr lang="en-US" altLang="zh-CN" sz="1400" dirty="0"/>
                  <a:t>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2</m:t>
                        </m:r>
                      </m:sub>
                    </m:sSub>
                  </m:oMath>
                </a14:m>
                <a:r>
                  <a:rPr lang="zh-CN" altLang="en-US" sz="1400" dirty="0"/>
                  <a:t>，</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1</m:t>
                        </m:r>
                      </m:sub>
                    </m:sSub>
                    <m:r>
                      <a:rPr lang="en-US" altLang="zh-CN" sz="1400" b="0" i="1" dirty="0" smtClean="0">
                        <a:latin typeface="Cambria Math" panose="02040503050406030204" pitchFamily="18" charset="0"/>
                      </a:rPr>
                      <m:t>=</m:t>
                    </m:r>
                    <m:f>
                      <m:fPr>
                        <m:ctrlPr>
                          <a:rPr lang="en-US" altLang="zh-CN" sz="1400" b="0" i="1" dirty="0" smtClean="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num>
                      <m:den>
                        <m:d>
                          <m:dPr>
                            <m:begChr m:val="|"/>
                            <m:endChr m:val=""/>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e>
                            </m:d>
                          </m:e>
                        </m:d>
                      </m:den>
                    </m:f>
                    <m:r>
                      <a:rPr lang="zh-CN" altLang="en-US" sz="1400" i="1" dirty="0">
                        <a:latin typeface="Cambria Math" panose="02040503050406030204" pitchFamily="18" charset="0"/>
                      </a:rPr>
                      <m:t>，</m:t>
                    </m:r>
                  </m:oMath>
                </a14:m>
                <a:r>
                  <a:rPr lang="en-US" altLang="zh-CN" sz="1400" dirty="0"/>
                  <a:t>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𝑛</m:t>
                        </m:r>
                      </m:e>
                      <m:sub>
                        <m:r>
                          <a:rPr lang="en-US" altLang="zh-CN" sz="1400" b="0" i="1" dirty="0" smtClean="0">
                            <a:latin typeface="Cambria Math" panose="02040503050406030204" pitchFamily="18" charset="0"/>
                          </a:rPr>
                          <m:t>2</m:t>
                        </m:r>
                      </m:sub>
                    </m:sSub>
                    <m:r>
                      <a:rPr lang="en-US" altLang="zh-CN" sz="1400" i="1" dirty="0">
                        <a:latin typeface="Cambria Math" panose="02040503050406030204" pitchFamily="18" charset="0"/>
                      </a:rPr>
                      <m:t>=</m:t>
                    </m:r>
                    <m:f>
                      <m:fPr>
                        <m:ctrlPr>
                          <a:rPr lang="en-US" altLang="zh-CN" sz="1400" i="1" dirty="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num>
                      <m:den>
                        <m:d>
                          <m:dPr>
                            <m:begChr m:val="|"/>
                            <m:endChr m:val=""/>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e>
                            </m:d>
                          </m:e>
                        </m:d>
                      </m:den>
                    </m:f>
                    <m:r>
                      <a:rPr lang="zh-CN" altLang="en-US" sz="1400" i="1">
                        <a:latin typeface="Cambria Math" panose="02040503050406030204" pitchFamily="18" charset="0"/>
                      </a:rPr>
                      <m:t>，</m:t>
                    </m:r>
                  </m:oMath>
                </a14:m>
                <a:r>
                  <a:rPr lang="zh-CN" altLang="en-US" sz="1400" dirty="0"/>
                  <a:t>计算约束方程在各点处的梯度分量：</a:t>
                </a:r>
                <a:endParaRPr lang="en-US" altLang="zh-CN" sz="1400" dirty="0"/>
              </a:p>
              <a:p>
                <a:pPr algn="just">
                  <a:lnSpc>
                    <a:spcPct val="125000"/>
                  </a:lnSpc>
                </a:pPr>
                <a:r>
                  <a:rPr lang="en-US" altLang="zh-CN" sz="1400" dirty="0">
                    <a:ea typeface="Cambria Math" panose="02040503050406030204" pitchFamily="18" charset="0"/>
                  </a:rPr>
                  <a:t>                                       </a:t>
                </a:r>
                <a14:m>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rPr>
                            </m:ctrlPr>
                          </m:radPr>
                          <m:deg/>
                          <m:e>
                            <m:r>
                              <a:rPr lang="en-US" altLang="zh-CN" sz="1400" i="1" dirty="0">
                                <a:latin typeface="Cambria Math" panose="02040503050406030204" pitchFamily="18" charset="0"/>
                              </a:rPr>
                              <m:t>1−</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𝑑</m:t>
                                </m:r>
                              </m:e>
                              <m:sup>
                                <m:r>
                                  <a:rPr lang="en-US" altLang="zh-CN" sz="1400" i="1" dirty="0">
                                    <a:latin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1</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oMath>
                </a14:m>
                <a:endParaRPr lang="en-US" altLang="zh-CN" sz="1400" dirty="0"/>
              </a:p>
              <a:p>
                <a:pPr algn="just">
                  <a:lnSpc>
                    <a:spcPct val="125000"/>
                  </a:lnSpc>
                </a:pPr>
                <a14:m>
                  <m:oMathPara xmlns:m="http://schemas.openxmlformats.org/officeDocument/2006/math">
                    <m:oMathParaPr>
                      <m:jc m:val="left"/>
                    </m:oMathParaPr>
                    <m:oMath xmlns:m="http://schemas.openxmlformats.org/officeDocument/2006/math">
                      <m:r>
                        <a:rPr lang="en-US" altLang="zh-CN" sz="1400" i="1">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 </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ea typeface="Cambria Math" panose="02040503050406030204" pitchFamily="18" charset="0"/>
                                </a:rPr>
                              </m:ctrlPr>
                            </m:radPr>
                            <m:deg/>
                            <m:e>
                              <m:r>
                                <a:rPr lang="en-US" altLang="zh-CN" sz="1400" i="1" dirty="0">
                                  <a:latin typeface="Cambria Math" panose="02040503050406030204" pitchFamily="18" charset="0"/>
                                  <a:ea typeface="Cambria Math" panose="02040503050406030204" pitchFamily="18" charset="0"/>
                                </a:rPr>
                                <m:t>1−</m:t>
                              </m:r>
                              <m:sSup>
                                <m:sSupPr>
                                  <m:ctrlPr>
                                    <a:rPr lang="en-US" altLang="zh-CN" sz="1400" i="1" dirty="0">
                                      <a:latin typeface="Cambria Math" panose="02040503050406030204" pitchFamily="18" charset="0"/>
                                      <a:ea typeface="Cambria Math" panose="02040503050406030204" pitchFamily="18" charset="0"/>
                                    </a:rPr>
                                  </m:ctrlPr>
                                </m:sSupPr>
                                <m:e>
                                  <m:r>
                                    <a:rPr lang="en-US" altLang="zh-CN" sz="1400" i="1" dirty="0">
                                      <a:latin typeface="Cambria Math" panose="02040503050406030204" pitchFamily="18" charset="0"/>
                                      <a:ea typeface="Cambria Math" panose="02040503050406030204" pitchFamily="18" charset="0"/>
                                    </a:rPr>
                                    <m:t>𝑑</m:t>
                                  </m:r>
                                </m:e>
                                <m:sup>
                                  <m:r>
                                    <a:rPr lang="en-US" altLang="zh-CN" sz="1400" i="1" dirty="0">
                                      <a:latin typeface="Cambria Math" panose="02040503050406030204" pitchFamily="18" charset="0"/>
                                      <a:ea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2</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oMath>
                  </m:oMathPara>
                </a14:m>
                <a:endParaRPr lang="en-US" altLang="zh-CN" sz="1400" i="1" dirty="0">
                  <a:latin typeface="Cambria Math" panose="02040503050406030204" pitchFamily="18" charset="0"/>
                  <a:ea typeface="Cambria Math" panose="02040503050406030204" pitchFamily="18" charset="0"/>
                </a:endParaRPr>
              </a:p>
              <a:p>
                <a:pPr algn="just">
                  <a:lnSpc>
                    <a:spcPct val="125000"/>
                  </a:lnSpc>
                </a:pPr>
                <a:r>
                  <a:rPr lang="en-US" altLang="zh-CN" sz="1400" dirty="0">
                    <a:ea typeface="Cambria Math" panose="02040503050406030204" pitchFamily="18" charset="0"/>
                  </a:rPr>
                  <a:t> </a:t>
                </a:r>
                <a14:m>
                  <m:oMath xmlns:m="http://schemas.openxmlformats.org/officeDocument/2006/math">
                    <m:r>
                      <a:rPr lang="en-US" altLang="zh-CN" sz="1400" b="0" i="0" smtClean="0">
                        <a:latin typeface="Cambria Math" panose="02040503050406030204" pitchFamily="18" charset="0"/>
                        <a:ea typeface="Cambria Math" panose="02040503050406030204" pitchFamily="18" charset="0"/>
                      </a:rPr>
                      <m:t>                                               </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rPr>
                            </m:ctrlPr>
                          </m:radPr>
                          <m:deg/>
                          <m:e>
                            <m:r>
                              <a:rPr lang="en-US" altLang="zh-CN" sz="1400" i="1" dirty="0">
                                <a:latin typeface="Cambria Math" panose="02040503050406030204" pitchFamily="18" charset="0"/>
                              </a:rPr>
                              <m:t>1−</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𝑑</m:t>
                                </m:r>
                              </m:e>
                              <m:sup>
                                <m:r>
                                  <a:rPr lang="en-US" altLang="zh-CN" sz="1400" i="1" dirty="0">
                                    <a:latin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1</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oMath>
                </a14:m>
                <a:r>
                  <a:rPr lang="en-US" altLang="zh-CN" sz="1400" dirty="0"/>
                  <a:t>+</a:t>
                </a:r>
                <a14:m>
                  <m:oMath xmlns:m="http://schemas.openxmlformats.org/officeDocument/2006/math">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rPr>
                            </m:ctrlPr>
                          </m:radPr>
                          <m:deg/>
                          <m:e>
                            <m:r>
                              <a:rPr lang="en-US" altLang="zh-CN" sz="1400" i="1" dirty="0">
                                <a:latin typeface="Cambria Math" panose="02040503050406030204" pitchFamily="18" charset="0"/>
                              </a:rPr>
                              <m:t>1−</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𝑑</m:t>
                                </m:r>
                              </m:e>
                              <m:sup>
                                <m:r>
                                  <a:rPr lang="en-US" altLang="zh-CN" sz="1400" i="1" dirty="0">
                                    <a:latin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2</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oMath>
                </a14:m>
                <a:endParaRPr lang="en-US" altLang="zh-CN" sz="1400" dirty="0"/>
              </a:p>
              <a:p>
                <a:pPr algn="ctr">
                  <a:lnSpc>
                    <a:spcPct val="125000"/>
                  </a:lnSpc>
                </a:pPr>
                <a:r>
                  <a:rPr lang="en-US" altLang="zh-CN" sz="1400" dirty="0">
                    <a:ea typeface="Cambria Math" panose="02040503050406030204" pitchFamily="18" charset="0"/>
                  </a:rPr>
                  <a:t>    </a:t>
                </a:r>
                <a14:m>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b="0" i="0" smtClean="0">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b="0" i="0"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oMath>
                </a14:m>
                <a:endParaRPr lang="en-US" altLang="zh-CN" sz="1400" dirty="0"/>
              </a:p>
              <a:p>
                <a:pPr algn="ctr">
                  <a:lnSpc>
                    <a:spcPct val="125000"/>
                  </a:lnSpc>
                </a:pPr>
                <a:endParaRPr lang="en-US" altLang="zh-CN" sz="1400" dirty="0"/>
              </a:p>
              <a:p>
                <a:pPr algn="just">
                  <a:lnSpc>
                    <a:spcPct val="125000"/>
                  </a:lnSpc>
                </a:pPr>
                <a:r>
                  <a:rPr lang="zh-CN" altLang="en-US" sz="1400" dirty="0"/>
                  <a:t>最终修正得到的位置偏移量为：</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𝑖</m:t>
                          </m:r>
                        </m:sub>
                      </m:sSub>
                      <m:r>
                        <a:rPr lang="en-US" altLang="zh-CN" sz="1400" b="0" i="1"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sSub>
                            <m:sSubPr>
                              <m:ctrlPr>
                                <a:rPr lang="en-US" altLang="zh-CN" sz="1400" i="1" dirty="0">
                                  <a:latin typeface="Cambria Math" panose="02040503050406030204" pitchFamily="18" charset="0"/>
                                </a:rPr>
                              </m:ctrlPr>
                            </m:sSubPr>
                            <m:e>
                              <m:r>
                                <a:rPr lang="zh-CN" altLang="en-US" sz="1400" i="1" dirty="0">
                                  <a:latin typeface="Cambria Math" panose="02040503050406030204" pitchFamily="18" charset="0"/>
                                </a:rPr>
                                <m:t>𝑤</m:t>
                              </m:r>
                            </m:e>
                            <m:sub>
                              <m:r>
                                <a:rPr lang="en-US" altLang="zh-CN" sz="1400" b="0" i="1" dirty="0" smtClean="0">
                                  <a:latin typeface="Cambria Math" panose="02040503050406030204" pitchFamily="18" charset="0"/>
                                </a:rPr>
                                <m:t>𝑖</m:t>
                              </m:r>
                            </m:sub>
                          </m:sSub>
                          <m:rad>
                            <m:radPr>
                              <m:degHide m:val="on"/>
                              <m:ctrlPr>
                                <a:rPr lang="en-US" altLang="zh-CN" sz="1400" i="1" dirty="0" smtClean="0">
                                  <a:latin typeface="Cambria Math" panose="02040503050406030204" pitchFamily="18" charset="0"/>
                                </a:rPr>
                              </m:ctrlPr>
                            </m:radPr>
                            <m:deg/>
                            <m:e>
                              <m:r>
                                <a:rPr lang="en-US" altLang="zh-CN" sz="1400" b="0" i="1" dirty="0" smtClean="0">
                                  <a:latin typeface="Cambria Math" panose="02040503050406030204" pitchFamily="18" charset="0"/>
                                </a:rPr>
                                <m:t>1−</m:t>
                              </m:r>
                              <m:sSup>
                                <m:sSupPr>
                                  <m:ctrlPr>
                                    <a:rPr lang="en-US" altLang="zh-CN" sz="1400" b="0" i="1" dirty="0" smtClean="0">
                                      <a:latin typeface="Cambria Math" panose="02040503050406030204" pitchFamily="18" charset="0"/>
                                    </a:rPr>
                                  </m:ctrlPr>
                                </m:sSupPr>
                                <m:e>
                                  <m:r>
                                    <a:rPr lang="en-US" altLang="zh-CN" sz="1400" b="0" i="1" dirty="0" smtClean="0">
                                      <a:latin typeface="Cambria Math" panose="02040503050406030204" pitchFamily="18" charset="0"/>
                                    </a:rPr>
                                    <m:t>𝑑</m:t>
                                  </m:r>
                                </m:e>
                                <m:sup>
                                  <m:r>
                                    <a:rPr lang="en-US" altLang="zh-CN" sz="1400" b="0" i="1" dirty="0" smtClean="0">
                                      <a:latin typeface="Cambria Math" panose="02040503050406030204" pitchFamily="18" charset="0"/>
                                    </a:rPr>
                                    <m:t>2</m:t>
                                  </m:r>
                                </m:sup>
                              </m:sSup>
                            </m:e>
                          </m:rad>
                          <m:r>
                            <a:rPr lang="en-US" altLang="zh-CN" sz="1400" b="0" i="1" dirty="0" smtClean="0">
                              <a:latin typeface="Cambria Math" panose="02040503050406030204" pitchFamily="18" charset="0"/>
                            </a:rPr>
                            <m:t>(</m:t>
                          </m:r>
                          <m:func>
                            <m:funcPr>
                              <m:ctrlPr>
                                <a:rPr lang="en-US" altLang="zh-CN" sz="1400" i="1">
                                  <a:latin typeface="Cambria Math" panose="02040503050406030204" pitchFamily="18" charset="0"/>
                                </a:rPr>
                              </m:ctrlPr>
                            </m:funcPr>
                            <m:fName>
                              <m:sSup>
                                <m:sSupPr>
                                  <m:ctrlPr>
                                    <a:rPr lang="en-US" altLang="zh-CN" sz="1400" i="1">
                                      <a:latin typeface="Cambria Math" panose="02040503050406030204" pitchFamily="18" charset="0"/>
                                    </a:rPr>
                                  </m:ctrlPr>
                                </m:sSupPr>
                                <m:e>
                                  <m:r>
                                    <m:rPr>
                                      <m:sty m:val="p"/>
                                    </m:rPr>
                                    <a:rPr lang="en-US" altLang="zh-CN" sz="1400">
                                      <a:latin typeface="Cambria Math" panose="02040503050406030204" pitchFamily="18" charset="0"/>
                                    </a:rPr>
                                    <m:t>cos</m:t>
                                  </m:r>
                                </m:e>
                                <m:sup>
                                  <m:r>
                                    <a:rPr lang="en-US" altLang="zh-CN" sz="1400" i="1">
                                      <a:latin typeface="Cambria Math" panose="02040503050406030204" pitchFamily="18" charset="0"/>
                                    </a:rPr>
                                    <m:t>−1</m:t>
                                  </m:r>
                                </m:sup>
                              </m:sSup>
                            </m:fName>
                            <m:e>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𝑑</m:t>
                                  </m:r>
                                </m:e>
                              </m:d>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𝜑</m:t>
                                  </m:r>
                                </m:e>
                                <m:sub>
                                  <m:r>
                                    <a:rPr lang="en-US" altLang="zh-CN" sz="1400" i="1">
                                      <a:latin typeface="Cambria Math" panose="02040503050406030204" pitchFamily="18" charset="0"/>
                                    </a:rPr>
                                    <m:t>0</m:t>
                                  </m:r>
                                </m:sub>
                              </m:sSub>
                            </m:e>
                          </m:func>
                          <m:r>
                            <a:rPr lang="en-US" altLang="zh-CN" sz="1400" b="0" i="1" dirty="0" smtClean="0">
                              <a:latin typeface="Cambria Math" panose="02040503050406030204" pitchFamily="18" charset="0"/>
                            </a:rPr>
                            <m:t>)</m:t>
                          </m:r>
                        </m:num>
                        <m:den>
                          <m:nary>
                            <m:naryPr>
                              <m:chr m:val="∑"/>
                              <m:ctrlPr>
                                <a:rPr lang="en-US" altLang="zh-CN" sz="1400" i="1" dirty="0">
                                  <a:latin typeface="Cambria Math" panose="02040503050406030204" pitchFamily="18" charset="0"/>
                                </a:rPr>
                              </m:ctrlPr>
                            </m:naryPr>
                            <m:sub>
                              <m:r>
                                <m:rPr>
                                  <m:brk m:alnAt="23"/>
                                </m:rPr>
                                <a:rPr lang="en-US" altLang="zh-CN" sz="1400" i="1" dirty="0">
                                  <a:latin typeface="Cambria Math" panose="02040503050406030204" pitchFamily="18" charset="0"/>
                                </a:rPr>
                                <m:t>𝑗</m:t>
                              </m:r>
                              <m:r>
                                <a:rPr lang="en-US" altLang="zh-CN" sz="1400" i="1" dirty="0">
                                  <a:latin typeface="Cambria Math" panose="02040503050406030204" pitchFamily="18" charset="0"/>
                                </a:rPr>
                                <m:t>=0</m:t>
                              </m:r>
                            </m:sub>
                            <m:sup>
                              <m:r>
                                <a:rPr lang="en-US" altLang="zh-CN" sz="1400" i="1" dirty="0">
                                  <a:latin typeface="Cambria Math" panose="02040503050406030204" pitchFamily="18" charset="0"/>
                                </a:rPr>
                                <m:t>𝑛</m:t>
                              </m:r>
                            </m:sup>
                            <m:e>
                              <m:sSup>
                                <m:sSupPr>
                                  <m:ctrlPr>
                                    <a:rPr lang="en-US" altLang="zh-CN" sz="1400" i="1" dirty="0">
                                      <a:latin typeface="Cambria Math" panose="02040503050406030204" pitchFamily="18" charset="0"/>
                                    </a:rPr>
                                  </m:ctrlPr>
                                </m:sSupPr>
                                <m:e>
                                  <m:sSub>
                                    <m:sSubPr>
                                      <m:ctrlPr>
                                        <a:rPr lang="en-US" altLang="zh-CN" sz="1400" i="1" dirty="0">
                                          <a:latin typeface="Cambria Math" panose="02040503050406030204" pitchFamily="18" charset="0"/>
                                        </a:rPr>
                                      </m:ctrlPr>
                                    </m:sSubPr>
                                    <m:e>
                                      <m:r>
                                        <a:rPr lang="zh-CN" altLang="en-US" sz="1400" i="1" dirty="0">
                                          <a:latin typeface="Cambria Math" panose="02040503050406030204" pitchFamily="18" charset="0"/>
                                        </a:rPr>
                                        <m:t>𝑤</m:t>
                                      </m:r>
                                    </m:e>
                                    <m:sub>
                                      <m:r>
                                        <a:rPr lang="en-US" altLang="zh-CN" sz="1400" b="0" i="1" dirty="0" smtClean="0">
                                          <a:latin typeface="Cambria Math" panose="02040503050406030204" pitchFamily="18" charset="0"/>
                                        </a:rPr>
                                        <m:t>𝑗</m:t>
                                      </m:r>
                                    </m:sub>
                                  </m:sSub>
                                  <m:d>
                                    <m:dPr>
                                      <m:begChr m:val="|"/>
                                      <m:endChr m:val=""/>
                                      <m:ctrlPr>
                                        <a:rPr lang="en-US" altLang="zh-CN" sz="1400" i="1" dirty="0">
                                          <a:latin typeface="Cambria Math" panose="02040503050406030204" pitchFamily="18" charset="0"/>
                                        </a:rPr>
                                      </m:ctrlPr>
                                    </m:dPr>
                                    <m:e>
                                      <m:d>
                                        <m:dPr>
                                          <m:begChr m:val=""/>
                                          <m:endChr m:val="|"/>
                                          <m:ctrlPr>
                                            <a:rPr lang="en-US" altLang="zh-CN" sz="1400" i="1" dirty="0" smtClean="0">
                                              <a:latin typeface="Cambria Math" panose="02040503050406030204" pitchFamily="18" charset="0"/>
                                            </a:rPr>
                                          </m:ctrlPr>
                                        </m:dPr>
                                        <m:e>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𝑞</m:t>
                                              </m:r>
                                            </m:e>
                                            <m:sub>
                                              <m:r>
                                                <a:rPr lang="en-US" altLang="zh-CN" sz="1400" b="0" i="1" dirty="0" smtClean="0">
                                                  <a:latin typeface="Cambria Math" panose="02040503050406030204" pitchFamily="18" charset="0"/>
                                                </a:rPr>
                                                <m:t>𝑗</m:t>
                                              </m:r>
                                            </m:sub>
                                          </m:sSub>
                                        </m:e>
                                      </m:d>
                                    </m:e>
                                  </m:d>
                                </m:e>
                                <m:sup>
                                  <m:r>
                                    <a:rPr lang="zh-CN" altLang="en-US" sz="1400" i="1" dirty="0">
                                      <a:latin typeface="Cambria Math" panose="02040503050406030204" pitchFamily="18" charset="0"/>
                                    </a:rPr>
                                    <m:t>2</m:t>
                                  </m:r>
                                </m:sup>
                              </m:sSup>
                            </m:e>
                          </m:nary>
                        </m:den>
                      </m:f>
                    </m:oMath>
                  </m:oMathPara>
                </a14:m>
                <a:endParaRPr lang="en-US" altLang="zh-CN" sz="1400" dirty="0"/>
              </a:p>
              <a:p>
                <a:pPr algn="just">
                  <a:lnSpc>
                    <a:spcPct val="125000"/>
                  </a:lnSpc>
                </a:pPr>
                <a:endParaRPr lang="en-US" altLang="zh-CN" sz="1400" dirty="0"/>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90" y="1806457"/>
                <a:ext cx="7208496" cy="4516429"/>
              </a:xfrm>
              <a:prstGeom prst="rect">
                <a:avLst/>
              </a:prstGeom>
              <a:blipFill>
                <a:blip r:embed="rId3"/>
                <a:stretch>
                  <a:fillRect l="-254" r="-2705"/>
                </a:stretch>
              </a:blipFill>
            </p:spPr>
            <p:txBody>
              <a:bodyPr/>
              <a:lstStyle/>
              <a:p>
                <a:r>
                  <a:rPr lang="zh-CN" altLang="en-US">
                    <a:noFill/>
                  </a:rPr>
                  <a:t> </a:t>
                </a:r>
              </a:p>
            </p:txBody>
          </p:sp>
        </mc:Fallback>
      </mc:AlternateContent>
      <p:grpSp>
        <p:nvGrpSpPr>
          <p:cNvPr id="60" name="组合 59">
            <a:extLst>
              <a:ext uri="{FF2B5EF4-FFF2-40B4-BE49-F238E27FC236}">
                <a16:creationId xmlns:a16="http://schemas.microsoft.com/office/drawing/2014/main" id="{BD07744A-E62E-BB3B-1B09-EF273C75EAE8}"/>
              </a:ext>
            </a:extLst>
          </p:cNvPr>
          <p:cNvGrpSpPr/>
          <p:nvPr/>
        </p:nvGrpSpPr>
        <p:grpSpPr>
          <a:xfrm>
            <a:off x="8687433" y="1627677"/>
            <a:ext cx="2313400" cy="2357086"/>
            <a:chOff x="4117246" y="1454412"/>
            <a:chExt cx="3955922" cy="3950765"/>
          </a:xfrm>
        </p:grpSpPr>
        <p:sp>
          <p:nvSpPr>
            <p:cNvPr id="6" name="Rectangle 110">
              <a:extLst>
                <a:ext uri="{FF2B5EF4-FFF2-40B4-BE49-F238E27FC236}">
                  <a16:creationId xmlns:a16="http://schemas.microsoft.com/office/drawing/2014/main" id="{F40B712C-DA39-A541-A182-3737E180C960}"/>
                </a:ext>
              </a:extLst>
            </p:cNvPr>
            <p:cNvSpPr/>
            <p:nvPr/>
          </p:nvSpPr>
          <p:spPr>
            <a:xfrm>
              <a:off x="44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7" name="Straight Connector 111">
              <a:extLst>
                <a:ext uri="{FF2B5EF4-FFF2-40B4-BE49-F238E27FC236}">
                  <a16:creationId xmlns:a16="http://schemas.microsoft.com/office/drawing/2014/main" id="{5E7510E1-21AE-E947-950B-CC0A739F2ECF}"/>
                </a:ext>
              </a:extLst>
            </p:cNvPr>
            <p:cNvCxnSpPr>
              <a:cxnSpLocks/>
            </p:cNvCxnSpPr>
            <p:nvPr/>
          </p:nvCxnSpPr>
          <p:spPr>
            <a:xfrm>
              <a:off x="44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113">
              <a:extLst>
                <a:ext uri="{FF2B5EF4-FFF2-40B4-BE49-F238E27FC236}">
                  <a16:creationId xmlns:a16="http://schemas.microsoft.com/office/drawing/2014/main" id="{D7BBE086-FB0A-3A4F-923F-23F735DED634}"/>
                </a:ext>
              </a:extLst>
            </p:cNvPr>
            <p:cNvSpPr/>
            <p:nvPr/>
          </p:nvSpPr>
          <p:spPr>
            <a:xfrm>
              <a:off x="53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1" name="Straight Connector 115">
              <a:extLst>
                <a:ext uri="{FF2B5EF4-FFF2-40B4-BE49-F238E27FC236}">
                  <a16:creationId xmlns:a16="http://schemas.microsoft.com/office/drawing/2014/main" id="{14A0C65A-DB6F-B349-9E17-B0178534CEA7}"/>
                </a:ext>
              </a:extLst>
            </p:cNvPr>
            <p:cNvCxnSpPr>
              <a:cxnSpLocks/>
            </p:cNvCxnSpPr>
            <p:nvPr/>
          </p:nvCxnSpPr>
          <p:spPr>
            <a:xfrm flipV="1">
              <a:off x="53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tangle 116">
              <a:extLst>
                <a:ext uri="{FF2B5EF4-FFF2-40B4-BE49-F238E27FC236}">
                  <a16:creationId xmlns:a16="http://schemas.microsoft.com/office/drawing/2014/main" id="{E064B35F-3517-4C44-A5A2-39A8180113B9}"/>
                </a:ext>
              </a:extLst>
            </p:cNvPr>
            <p:cNvSpPr/>
            <p:nvPr/>
          </p:nvSpPr>
          <p:spPr>
            <a:xfrm>
              <a:off x="62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3" name="Straight Connector 117">
              <a:extLst>
                <a:ext uri="{FF2B5EF4-FFF2-40B4-BE49-F238E27FC236}">
                  <a16:creationId xmlns:a16="http://schemas.microsoft.com/office/drawing/2014/main" id="{0D8C2B1A-9552-FD4C-8CA7-8F5EF3A2D750}"/>
                </a:ext>
              </a:extLst>
            </p:cNvPr>
            <p:cNvCxnSpPr>
              <a:cxnSpLocks/>
            </p:cNvCxnSpPr>
            <p:nvPr/>
          </p:nvCxnSpPr>
          <p:spPr>
            <a:xfrm>
              <a:off x="62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ectangle 119">
              <a:extLst>
                <a:ext uri="{FF2B5EF4-FFF2-40B4-BE49-F238E27FC236}">
                  <a16:creationId xmlns:a16="http://schemas.microsoft.com/office/drawing/2014/main" id="{FC821369-3DAD-AF42-84AF-DA543F6497BD}"/>
                </a:ext>
              </a:extLst>
            </p:cNvPr>
            <p:cNvSpPr/>
            <p:nvPr/>
          </p:nvSpPr>
          <p:spPr>
            <a:xfrm>
              <a:off x="71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5" name="Straight Connector 121">
              <a:extLst>
                <a:ext uri="{FF2B5EF4-FFF2-40B4-BE49-F238E27FC236}">
                  <a16:creationId xmlns:a16="http://schemas.microsoft.com/office/drawing/2014/main" id="{5EB92F34-047E-4E49-B87F-820D18418C0E}"/>
                </a:ext>
              </a:extLst>
            </p:cNvPr>
            <p:cNvCxnSpPr>
              <a:cxnSpLocks/>
            </p:cNvCxnSpPr>
            <p:nvPr/>
          </p:nvCxnSpPr>
          <p:spPr>
            <a:xfrm flipV="1">
              <a:off x="71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Rectangle 122">
              <a:extLst>
                <a:ext uri="{FF2B5EF4-FFF2-40B4-BE49-F238E27FC236}">
                  <a16:creationId xmlns:a16="http://schemas.microsoft.com/office/drawing/2014/main" id="{1BE1D3D1-72D9-D64B-B5FA-A8DDB5A424C7}"/>
                </a:ext>
              </a:extLst>
            </p:cNvPr>
            <p:cNvSpPr/>
            <p:nvPr/>
          </p:nvSpPr>
          <p:spPr>
            <a:xfrm>
              <a:off x="44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7" name="Straight Connector 124">
              <a:extLst>
                <a:ext uri="{FF2B5EF4-FFF2-40B4-BE49-F238E27FC236}">
                  <a16:creationId xmlns:a16="http://schemas.microsoft.com/office/drawing/2014/main" id="{B806BE2A-D657-4547-9BB6-5CDB0B0AFFD7}"/>
                </a:ext>
              </a:extLst>
            </p:cNvPr>
            <p:cNvCxnSpPr>
              <a:cxnSpLocks/>
            </p:cNvCxnSpPr>
            <p:nvPr/>
          </p:nvCxnSpPr>
          <p:spPr>
            <a:xfrm flipV="1">
              <a:off x="44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25">
              <a:extLst>
                <a:ext uri="{FF2B5EF4-FFF2-40B4-BE49-F238E27FC236}">
                  <a16:creationId xmlns:a16="http://schemas.microsoft.com/office/drawing/2014/main" id="{5820E46A-0B46-4F4F-BE91-3BD15E05C503}"/>
                </a:ext>
              </a:extLst>
            </p:cNvPr>
            <p:cNvSpPr/>
            <p:nvPr/>
          </p:nvSpPr>
          <p:spPr>
            <a:xfrm>
              <a:off x="53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9" name="Straight Connector 126">
              <a:extLst>
                <a:ext uri="{FF2B5EF4-FFF2-40B4-BE49-F238E27FC236}">
                  <a16:creationId xmlns:a16="http://schemas.microsoft.com/office/drawing/2014/main" id="{1C17F324-77CA-6E44-97F8-EB81555A7E76}"/>
                </a:ext>
              </a:extLst>
            </p:cNvPr>
            <p:cNvCxnSpPr>
              <a:cxnSpLocks/>
            </p:cNvCxnSpPr>
            <p:nvPr/>
          </p:nvCxnSpPr>
          <p:spPr>
            <a:xfrm>
              <a:off x="53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Rectangle 128">
              <a:extLst>
                <a:ext uri="{FF2B5EF4-FFF2-40B4-BE49-F238E27FC236}">
                  <a16:creationId xmlns:a16="http://schemas.microsoft.com/office/drawing/2014/main" id="{7A6ADC17-A788-0943-A1E0-2C3E65D492F2}"/>
                </a:ext>
              </a:extLst>
            </p:cNvPr>
            <p:cNvSpPr/>
            <p:nvPr/>
          </p:nvSpPr>
          <p:spPr>
            <a:xfrm>
              <a:off x="62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1" name="Straight Connector 130">
              <a:extLst>
                <a:ext uri="{FF2B5EF4-FFF2-40B4-BE49-F238E27FC236}">
                  <a16:creationId xmlns:a16="http://schemas.microsoft.com/office/drawing/2014/main" id="{2D696885-CD53-B345-A8C2-B2C6B7E0BEBC}"/>
                </a:ext>
              </a:extLst>
            </p:cNvPr>
            <p:cNvCxnSpPr>
              <a:cxnSpLocks/>
            </p:cNvCxnSpPr>
            <p:nvPr/>
          </p:nvCxnSpPr>
          <p:spPr>
            <a:xfrm flipV="1">
              <a:off x="62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Rectangle 131">
              <a:extLst>
                <a:ext uri="{FF2B5EF4-FFF2-40B4-BE49-F238E27FC236}">
                  <a16:creationId xmlns:a16="http://schemas.microsoft.com/office/drawing/2014/main" id="{6A5D38C8-3205-2E40-953B-60FA5F3ECD6E}"/>
                </a:ext>
              </a:extLst>
            </p:cNvPr>
            <p:cNvSpPr/>
            <p:nvPr/>
          </p:nvSpPr>
          <p:spPr>
            <a:xfrm>
              <a:off x="71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3" name="Straight Connector 132">
              <a:extLst>
                <a:ext uri="{FF2B5EF4-FFF2-40B4-BE49-F238E27FC236}">
                  <a16:creationId xmlns:a16="http://schemas.microsoft.com/office/drawing/2014/main" id="{2EF55785-A05C-E845-B17E-614E0AE3D718}"/>
                </a:ext>
              </a:extLst>
            </p:cNvPr>
            <p:cNvCxnSpPr>
              <a:cxnSpLocks/>
            </p:cNvCxnSpPr>
            <p:nvPr/>
          </p:nvCxnSpPr>
          <p:spPr>
            <a:xfrm>
              <a:off x="71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Rectangle 134">
              <a:extLst>
                <a:ext uri="{FF2B5EF4-FFF2-40B4-BE49-F238E27FC236}">
                  <a16:creationId xmlns:a16="http://schemas.microsoft.com/office/drawing/2014/main" id="{F9590027-DCDC-EA4A-B8BD-A2B4618DEA5D}"/>
                </a:ext>
              </a:extLst>
            </p:cNvPr>
            <p:cNvSpPr/>
            <p:nvPr/>
          </p:nvSpPr>
          <p:spPr>
            <a:xfrm>
              <a:off x="44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5" name="Straight Connector 135">
              <a:extLst>
                <a:ext uri="{FF2B5EF4-FFF2-40B4-BE49-F238E27FC236}">
                  <a16:creationId xmlns:a16="http://schemas.microsoft.com/office/drawing/2014/main" id="{9D8DFAB9-CA0C-674F-B045-D78AB29A784F}"/>
                </a:ext>
              </a:extLst>
            </p:cNvPr>
            <p:cNvCxnSpPr>
              <a:cxnSpLocks/>
            </p:cNvCxnSpPr>
            <p:nvPr/>
          </p:nvCxnSpPr>
          <p:spPr>
            <a:xfrm>
              <a:off x="44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Rectangle 137">
              <a:extLst>
                <a:ext uri="{FF2B5EF4-FFF2-40B4-BE49-F238E27FC236}">
                  <a16:creationId xmlns:a16="http://schemas.microsoft.com/office/drawing/2014/main" id="{962B6823-EFCA-634A-AD69-0647F6C2B8B6}"/>
                </a:ext>
              </a:extLst>
            </p:cNvPr>
            <p:cNvSpPr/>
            <p:nvPr/>
          </p:nvSpPr>
          <p:spPr>
            <a:xfrm>
              <a:off x="53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7" name="Straight Connector 139">
              <a:extLst>
                <a:ext uri="{FF2B5EF4-FFF2-40B4-BE49-F238E27FC236}">
                  <a16:creationId xmlns:a16="http://schemas.microsoft.com/office/drawing/2014/main" id="{B5104DEC-7C11-F34F-9728-477B678CFC27}"/>
                </a:ext>
              </a:extLst>
            </p:cNvPr>
            <p:cNvCxnSpPr>
              <a:cxnSpLocks/>
            </p:cNvCxnSpPr>
            <p:nvPr/>
          </p:nvCxnSpPr>
          <p:spPr>
            <a:xfrm flipV="1">
              <a:off x="53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Rectangle 140">
              <a:extLst>
                <a:ext uri="{FF2B5EF4-FFF2-40B4-BE49-F238E27FC236}">
                  <a16:creationId xmlns:a16="http://schemas.microsoft.com/office/drawing/2014/main" id="{313F0D64-3455-004A-9154-65AE63EBC812}"/>
                </a:ext>
              </a:extLst>
            </p:cNvPr>
            <p:cNvSpPr/>
            <p:nvPr/>
          </p:nvSpPr>
          <p:spPr>
            <a:xfrm>
              <a:off x="62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9" name="Straight Connector 141">
              <a:extLst>
                <a:ext uri="{FF2B5EF4-FFF2-40B4-BE49-F238E27FC236}">
                  <a16:creationId xmlns:a16="http://schemas.microsoft.com/office/drawing/2014/main" id="{DC1ADA2E-FF59-BC4E-A4D5-A871CEFBB459}"/>
                </a:ext>
              </a:extLst>
            </p:cNvPr>
            <p:cNvCxnSpPr>
              <a:cxnSpLocks/>
            </p:cNvCxnSpPr>
            <p:nvPr/>
          </p:nvCxnSpPr>
          <p:spPr>
            <a:xfrm>
              <a:off x="62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Rectangle 143">
              <a:extLst>
                <a:ext uri="{FF2B5EF4-FFF2-40B4-BE49-F238E27FC236}">
                  <a16:creationId xmlns:a16="http://schemas.microsoft.com/office/drawing/2014/main" id="{729DB2BF-555A-1344-921A-68BE850F9296}"/>
                </a:ext>
              </a:extLst>
            </p:cNvPr>
            <p:cNvSpPr/>
            <p:nvPr/>
          </p:nvSpPr>
          <p:spPr>
            <a:xfrm>
              <a:off x="71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1" name="Straight Connector 145">
              <a:extLst>
                <a:ext uri="{FF2B5EF4-FFF2-40B4-BE49-F238E27FC236}">
                  <a16:creationId xmlns:a16="http://schemas.microsoft.com/office/drawing/2014/main" id="{84DD754A-0D80-7548-9EDB-278B1B52A585}"/>
                </a:ext>
              </a:extLst>
            </p:cNvPr>
            <p:cNvCxnSpPr>
              <a:cxnSpLocks/>
            </p:cNvCxnSpPr>
            <p:nvPr/>
          </p:nvCxnSpPr>
          <p:spPr>
            <a:xfrm flipV="1">
              <a:off x="71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Rectangle 146">
              <a:extLst>
                <a:ext uri="{FF2B5EF4-FFF2-40B4-BE49-F238E27FC236}">
                  <a16:creationId xmlns:a16="http://schemas.microsoft.com/office/drawing/2014/main" id="{AD2F6130-E56C-8443-B230-195DEC37E1EF}"/>
                </a:ext>
              </a:extLst>
            </p:cNvPr>
            <p:cNvSpPr/>
            <p:nvPr/>
          </p:nvSpPr>
          <p:spPr>
            <a:xfrm>
              <a:off x="44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3" name="Straight Connector 148">
              <a:extLst>
                <a:ext uri="{FF2B5EF4-FFF2-40B4-BE49-F238E27FC236}">
                  <a16:creationId xmlns:a16="http://schemas.microsoft.com/office/drawing/2014/main" id="{D3CCBB5E-BADF-354D-8A5D-ACADF137A454}"/>
                </a:ext>
              </a:extLst>
            </p:cNvPr>
            <p:cNvCxnSpPr>
              <a:cxnSpLocks/>
            </p:cNvCxnSpPr>
            <p:nvPr/>
          </p:nvCxnSpPr>
          <p:spPr>
            <a:xfrm flipV="1">
              <a:off x="44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Rectangle 149">
              <a:extLst>
                <a:ext uri="{FF2B5EF4-FFF2-40B4-BE49-F238E27FC236}">
                  <a16:creationId xmlns:a16="http://schemas.microsoft.com/office/drawing/2014/main" id="{468DE9C3-46AF-B845-A3BC-33EA1E056BAF}"/>
                </a:ext>
              </a:extLst>
            </p:cNvPr>
            <p:cNvSpPr/>
            <p:nvPr/>
          </p:nvSpPr>
          <p:spPr>
            <a:xfrm>
              <a:off x="53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5" name="Straight Connector 150">
              <a:extLst>
                <a:ext uri="{FF2B5EF4-FFF2-40B4-BE49-F238E27FC236}">
                  <a16:creationId xmlns:a16="http://schemas.microsoft.com/office/drawing/2014/main" id="{06CC9399-972B-5A49-BE0E-F10758C020B8}"/>
                </a:ext>
              </a:extLst>
            </p:cNvPr>
            <p:cNvCxnSpPr>
              <a:cxnSpLocks/>
            </p:cNvCxnSpPr>
            <p:nvPr/>
          </p:nvCxnSpPr>
          <p:spPr>
            <a:xfrm>
              <a:off x="53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Rectangle 152">
              <a:extLst>
                <a:ext uri="{FF2B5EF4-FFF2-40B4-BE49-F238E27FC236}">
                  <a16:creationId xmlns:a16="http://schemas.microsoft.com/office/drawing/2014/main" id="{C1854826-5422-8E4B-A621-15DBC4C4935C}"/>
                </a:ext>
              </a:extLst>
            </p:cNvPr>
            <p:cNvSpPr/>
            <p:nvPr/>
          </p:nvSpPr>
          <p:spPr>
            <a:xfrm>
              <a:off x="62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7" name="Straight Connector 154">
              <a:extLst>
                <a:ext uri="{FF2B5EF4-FFF2-40B4-BE49-F238E27FC236}">
                  <a16:creationId xmlns:a16="http://schemas.microsoft.com/office/drawing/2014/main" id="{CE658C7D-0194-AA40-96CB-4DEB5A1CE212}"/>
                </a:ext>
              </a:extLst>
            </p:cNvPr>
            <p:cNvCxnSpPr>
              <a:cxnSpLocks/>
            </p:cNvCxnSpPr>
            <p:nvPr/>
          </p:nvCxnSpPr>
          <p:spPr>
            <a:xfrm flipV="1">
              <a:off x="62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Rectangle 155">
              <a:extLst>
                <a:ext uri="{FF2B5EF4-FFF2-40B4-BE49-F238E27FC236}">
                  <a16:creationId xmlns:a16="http://schemas.microsoft.com/office/drawing/2014/main" id="{97BDFDBA-D7D2-DF49-9598-F9A5AC5C304E}"/>
                </a:ext>
              </a:extLst>
            </p:cNvPr>
            <p:cNvSpPr/>
            <p:nvPr/>
          </p:nvSpPr>
          <p:spPr>
            <a:xfrm>
              <a:off x="71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9" name="Straight Connector 156">
              <a:extLst>
                <a:ext uri="{FF2B5EF4-FFF2-40B4-BE49-F238E27FC236}">
                  <a16:creationId xmlns:a16="http://schemas.microsoft.com/office/drawing/2014/main" id="{50F66EDE-AB5B-4D4B-8064-5E6A847F1CFF}"/>
                </a:ext>
              </a:extLst>
            </p:cNvPr>
            <p:cNvCxnSpPr>
              <a:cxnSpLocks/>
            </p:cNvCxnSpPr>
            <p:nvPr/>
          </p:nvCxnSpPr>
          <p:spPr>
            <a:xfrm>
              <a:off x="71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0" name="Freeform 158">
              <a:extLst>
                <a:ext uri="{FF2B5EF4-FFF2-40B4-BE49-F238E27FC236}">
                  <a16:creationId xmlns:a16="http://schemas.microsoft.com/office/drawing/2014/main" id="{613AEA36-45F8-B44C-948E-DA5ED2EBC99E}"/>
                </a:ext>
              </a:extLst>
            </p:cNvPr>
            <p:cNvSpPr/>
            <p:nvPr/>
          </p:nvSpPr>
          <p:spPr>
            <a:xfrm>
              <a:off x="4437392" y="1466890"/>
              <a:ext cx="1863524"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41" name="Freeform 159">
              <a:extLst>
                <a:ext uri="{FF2B5EF4-FFF2-40B4-BE49-F238E27FC236}">
                  <a16:creationId xmlns:a16="http://schemas.microsoft.com/office/drawing/2014/main" id="{BB3215EB-CF03-5947-B24A-DC0A402A29EF}"/>
                </a:ext>
              </a:extLst>
            </p:cNvPr>
            <p:cNvSpPr/>
            <p:nvPr/>
          </p:nvSpPr>
          <p:spPr>
            <a:xfrm>
              <a:off x="6241406" y="1454412"/>
              <a:ext cx="1831762"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42" name="Freeform 160">
              <a:extLst>
                <a:ext uri="{FF2B5EF4-FFF2-40B4-BE49-F238E27FC236}">
                  <a16:creationId xmlns:a16="http://schemas.microsoft.com/office/drawing/2014/main" id="{F97302D3-D7A9-C544-9A89-D29DE770D570}"/>
                </a:ext>
              </a:extLst>
            </p:cNvPr>
            <p:cNvSpPr/>
            <p:nvPr/>
          </p:nvSpPr>
          <p:spPr>
            <a:xfrm rot="16200000">
              <a:off x="3384459" y="2511574"/>
              <a:ext cx="1817157"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43" name="Freeform 161">
              <a:extLst>
                <a:ext uri="{FF2B5EF4-FFF2-40B4-BE49-F238E27FC236}">
                  <a16:creationId xmlns:a16="http://schemas.microsoft.com/office/drawing/2014/main" id="{06A3B667-CC61-4D42-A80A-0C1A2D6E1102}"/>
                </a:ext>
              </a:extLst>
            </p:cNvPr>
            <p:cNvSpPr/>
            <p:nvPr/>
          </p:nvSpPr>
          <p:spPr>
            <a:xfrm rot="16200000">
              <a:off x="3376535" y="4328731"/>
              <a:ext cx="1817157"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grpSp>
      <p:grpSp>
        <p:nvGrpSpPr>
          <p:cNvPr id="86" name="组合 85">
            <a:extLst>
              <a:ext uri="{FF2B5EF4-FFF2-40B4-BE49-F238E27FC236}">
                <a16:creationId xmlns:a16="http://schemas.microsoft.com/office/drawing/2014/main" id="{6F36CDD5-CFD9-AE97-80CE-50AF748D4D02}"/>
              </a:ext>
            </a:extLst>
          </p:cNvPr>
          <p:cNvGrpSpPr/>
          <p:nvPr/>
        </p:nvGrpSpPr>
        <p:grpSpPr>
          <a:xfrm>
            <a:off x="8219821" y="4093326"/>
            <a:ext cx="3017675" cy="2580194"/>
            <a:chOff x="8219821" y="4093326"/>
            <a:chExt cx="3017675" cy="2580194"/>
          </a:xfrm>
        </p:grpSpPr>
        <p:sp>
          <p:nvSpPr>
            <p:cNvPr id="61" name="Freeform 6">
              <a:extLst>
                <a:ext uri="{FF2B5EF4-FFF2-40B4-BE49-F238E27FC236}">
                  <a16:creationId xmlns:a16="http://schemas.microsoft.com/office/drawing/2014/main" id="{703D9EA1-A941-014E-ABA2-BCE0E558E6EE}"/>
                </a:ext>
              </a:extLst>
            </p:cNvPr>
            <p:cNvSpPr/>
            <p:nvPr/>
          </p:nvSpPr>
          <p:spPr>
            <a:xfrm>
              <a:off x="8918648" y="4416562"/>
              <a:ext cx="1629326" cy="1892866"/>
            </a:xfrm>
            <a:custGeom>
              <a:avLst/>
              <a:gdLst>
                <a:gd name="connsiteX0" fmla="*/ 315097 w 2489886"/>
                <a:gd name="connsiteY0" fmla="*/ 636373 h 2607276"/>
                <a:gd name="connsiteX1" fmla="*/ 2489886 w 2489886"/>
                <a:gd name="connsiteY1" fmla="*/ 0 h 2607276"/>
                <a:gd name="connsiteX2" fmla="*/ 0 w 2489886"/>
                <a:gd name="connsiteY2" fmla="*/ 2607276 h 2607276"/>
                <a:gd name="connsiteX3" fmla="*/ 315097 w 2489886"/>
                <a:gd name="connsiteY3" fmla="*/ 636373 h 2607276"/>
              </a:gdLst>
              <a:ahLst/>
              <a:cxnLst>
                <a:cxn ang="0">
                  <a:pos x="connsiteX0" y="connsiteY0"/>
                </a:cxn>
                <a:cxn ang="0">
                  <a:pos x="connsiteX1" y="connsiteY1"/>
                </a:cxn>
                <a:cxn ang="0">
                  <a:pos x="connsiteX2" y="connsiteY2"/>
                </a:cxn>
                <a:cxn ang="0">
                  <a:pos x="connsiteX3" y="connsiteY3"/>
                </a:cxn>
              </a:cxnLst>
              <a:rect l="l" t="t" r="r" b="b"/>
              <a:pathLst>
                <a:path w="2489886" h="2607276">
                  <a:moveTo>
                    <a:pt x="315097" y="636373"/>
                  </a:moveTo>
                  <a:lnTo>
                    <a:pt x="2489886" y="0"/>
                  </a:lnTo>
                  <a:lnTo>
                    <a:pt x="0" y="2607276"/>
                  </a:lnTo>
                  <a:lnTo>
                    <a:pt x="315097" y="636373"/>
                  </a:lnTo>
                  <a:close/>
                </a:path>
              </a:pathLst>
            </a:cu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2" name="Freeform 5">
              <a:extLst>
                <a:ext uri="{FF2B5EF4-FFF2-40B4-BE49-F238E27FC236}">
                  <a16:creationId xmlns:a16="http://schemas.microsoft.com/office/drawing/2014/main" id="{D1E6FF61-8D01-BF4F-8DC3-44A7B67277C6}"/>
                </a:ext>
              </a:extLst>
            </p:cNvPr>
            <p:cNvSpPr/>
            <p:nvPr/>
          </p:nvSpPr>
          <p:spPr>
            <a:xfrm>
              <a:off x="9122946" y="4414872"/>
              <a:ext cx="1445188" cy="1722645"/>
            </a:xfrm>
            <a:custGeom>
              <a:avLst/>
              <a:gdLst>
                <a:gd name="connsiteX0" fmla="*/ 0 w 2164465"/>
                <a:gd name="connsiteY0" fmla="*/ 636607 h 2372810"/>
                <a:gd name="connsiteX1" fmla="*/ 2164465 w 2164465"/>
                <a:gd name="connsiteY1" fmla="*/ 0 h 2372810"/>
                <a:gd name="connsiteX2" fmla="*/ 1956121 w 2164465"/>
                <a:gd name="connsiteY2" fmla="*/ 2372810 h 2372810"/>
                <a:gd name="connsiteX3" fmla="*/ 0 w 2164465"/>
                <a:gd name="connsiteY3" fmla="*/ 636607 h 2372810"/>
              </a:gdLst>
              <a:ahLst/>
              <a:cxnLst>
                <a:cxn ang="0">
                  <a:pos x="connsiteX0" y="connsiteY0"/>
                </a:cxn>
                <a:cxn ang="0">
                  <a:pos x="connsiteX1" y="connsiteY1"/>
                </a:cxn>
                <a:cxn ang="0">
                  <a:pos x="connsiteX2" y="connsiteY2"/>
                </a:cxn>
                <a:cxn ang="0">
                  <a:pos x="connsiteX3" y="connsiteY3"/>
                </a:cxn>
              </a:cxnLst>
              <a:rect l="l" t="t" r="r" b="b"/>
              <a:pathLst>
                <a:path w="2164465" h="2372810">
                  <a:moveTo>
                    <a:pt x="0" y="636607"/>
                  </a:moveTo>
                  <a:lnTo>
                    <a:pt x="2164465" y="0"/>
                  </a:lnTo>
                  <a:lnTo>
                    <a:pt x="1956121" y="2372810"/>
                  </a:lnTo>
                  <a:lnTo>
                    <a:pt x="0" y="636607"/>
                  </a:lnTo>
                  <a:close/>
                </a:path>
              </a:pathLst>
            </a:custGeom>
            <a:solidFill>
              <a:schemeClr val="bg2">
                <a:lumMod val="9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63" name="Oval 28">
              <a:extLst>
                <a:ext uri="{FF2B5EF4-FFF2-40B4-BE49-F238E27FC236}">
                  <a16:creationId xmlns:a16="http://schemas.microsoft.com/office/drawing/2014/main" id="{6D818753-6511-7943-8460-CBB7FFB4B795}"/>
                </a:ext>
              </a:extLst>
            </p:cNvPr>
            <p:cNvSpPr/>
            <p:nvPr/>
          </p:nvSpPr>
          <p:spPr>
            <a:xfrm>
              <a:off x="9062976" y="4807546"/>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4" name="Oval 30">
              <a:extLst>
                <a:ext uri="{FF2B5EF4-FFF2-40B4-BE49-F238E27FC236}">
                  <a16:creationId xmlns:a16="http://schemas.microsoft.com/office/drawing/2014/main" id="{190773D2-208F-4B41-B460-DD35943B23A6}"/>
                </a:ext>
              </a:extLst>
            </p:cNvPr>
            <p:cNvSpPr/>
            <p:nvPr/>
          </p:nvSpPr>
          <p:spPr>
            <a:xfrm>
              <a:off x="10498084" y="4365002"/>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5" name="Oval 45">
              <a:extLst>
                <a:ext uri="{FF2B5EF4-FFF2-40B4-BE49-F238E27FC236}">
                  <a16:creationId xmlns:a16="http://schemas.microsoft.com/office/drawing/2014/main" id="{87BEF5AA-4716-C643-8122-7418FE763AAA}"/>
                </a:ext>
              </a:extLst>
            </p:cNvPr>
            <p:cNvSpPr/>
            <p:nvPr/>
          </p:nvSpPr>
          <p:spPr>
            <a:xfrm>
              <a:off x="10370122" y="6059755"/>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6" name="Oval 31">
              <a:extLst>
                <a:ext uri="{FF2B5EF4-FFF2-40B4-BE49-F238E27FC236}">
                  <a16:creationId xmlns:a16="http://schemas.microsoft.com/office/drawing/2014/main" id="{3072FC41-BF5E-DE47-ACD9-7F3EE153B5A7}"/>
                </a:ext>
              </a:extLst>
            </p:cNvPr>
            <p:cNvSpPr/>
            <p:nvPr/>
          </p:nvSpPr>
          <p:spPr>
            <a:xfrm>
              <a:off x="8858678" y="6242894"/>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7" name="Arc 7">
              <a:extLst>
                <a:ext uri="{FF2B5EF4-FFF2-40B4-BE49-F238E27FC236}">
                  <a16:creationId xmlns:a16="http://schemas.microsoft.com/office/drawing/2014/main" id="{D80FD2E4-8971-6D4E-BB62-B6EE12C6AF64}"/>
                </a:ext>
              </a:extLst>
            </p:cNvPr>
            <p:cNvSpPr/>
            <p:nvPr/>
          </p:nvSpPr>
          <p:spPr>
            <a:xfrm>
              <a:off x="8978618" y="4498068"/>
              <a:ext cx="434458" cy="744366"/>
            </a:xfrm>
            <a:prstGeom prst="arc">
              <a:avLst>
                <a:gd name="adj1" fmla="val 3039953"/>
                <a:gd name="adj2" fmla="val 6704974"/>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68" name="TextBox 32">
                  <a:extLst>
                    <a:ext uri="{FF2B5EF4-FFF2-40B4-BE49-F238E27FC236}">
                      <a16:creationId xmlns:a16="http://schemas.microsoft.com/office/drawing/2014/main" id="{A3C2F8EC-F30C-044B-875F-32E2F4735C58}"/>
                    </a:ext>
                  </a:extLst>
                </p:cNvPr>
                <p:cNvSpPr txBox="1"/>
                <p:nvPr/>
              </p:nvSpPr>
              <p:spPr>
                <a:xfrm>
                  <a:off x="8804910" y="6365743"/>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CN" sz="2000" i="1" dirty="0"/>
                </a:p>
              </p:txBody>
            </p:sp>
          </mc:Choice>
          <mc:Fallback xmlns="">
            <p:sp>
              <p:nvSpPr>
                <p:cNvPr id="68" name="TextBox 32">
                  <a:extLst>
                    <a:ext uri="{FF2B5EF4-FFF2-40B4-BE49-F238E27FC236}">
                      <a16:creationId xmlns:a16="http://schemas.microsoft.com/office/drawing/2014/main" id="{A3C2F8EC-F30C-044B-875F-32E2F4735C58}"/>
                    </a:ext>
                  </a:extLst>
                </p:cNvPr>
                <p:cNvSpPr txBox="1">
                  <a:spLocks noRot="1" noChangeAspect="1" noMove="1" noResize="1" noEditPoints="1" noAdjustHandles="1" noChangeArrowheads="1" noChangeShapeType="1" noTextEdit="1"/>
                </p:cNvSpPr>
                <p:nvPr/>
              </p:nvSpPr>
              <p:spPr>
                <a:xfrm>
                  <a:off x="8804910" y="6365743"/>
                  <a:ext cx="318036" cy="307777"/>
                </a:xfrm>
                <a:prstGeom prst="rect">
                  <a:avLst/>
                </a:prstGeom>
                <a:blipFill>
                  <a:blip r:embed="rId4"/>
                  <a:stretch>
                    <a:fillRect l="-16981" r="-3774"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TextBox 35">
                  <a:extLst>
                    <a:ext uri="{FF2B5EF4-FFF2-40B4-BE49-F238E27FC236}">
                      <a16:creationId xmlns:a16="http://schemas.microsoft.com/office/drawing/2014/main" id="{9700B9BA-F156-0F49-95D7-161190111C24}"/>
                    </a:ext>
                  </a:extLst>
                </p:cNvPr>
                <p:cNvSpPr txBox="1"/>
                <p:nvPr/>
              </p:nvSpPr>
              <p:spPr>
                <a:xfrm>
                  <a:off x="10324103" y="6166827"/>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oMath>
                    </m:oMathPara>
                  </a14:m>
                  <a:endParaRPr lang="en-CN" sz="2000" i="1" dirty="0"/>
                </a:p>
              </p:txBody>
            </p:sp>
          </mc:Choice>
          <mc:Fallback xmlns="">
            <p:sp>
              <p:nvSpPr>
                <p:cNvPr id="69" name="TextBox 35">
                  <a:extLst>
                    <a:ext uri="{FF2B5EF4-FFF2-40B4-BE49-F238E27FC236}">
                      <a16:creationId xmlns:a16="http://schemas.microsoft.com/office/drawing/2014/main" id="{9700B9BA-F156-0F49-95D7-161190111C24}"/>
                    </a:ext>
                  </a:extLst>
                </p:cNvPr>
                <p:cNvSpPr txBox="1">
                  <a:spLocks noRot="1" noChangeAspect="1" noMove="1" noResize="1" noEditPoints="1" noAdjustHandles="1" noChangeArrowheads="1" noChangeShapeType="1" noTextEdit="1"/>
                </p:cNvSpPr>
                <p:nvPr/>
              </p:nvSpPr>
              <p:spPr>
                <a:xfrm>
                  <a:off x="10324103" y="6166827"/>
                  <a:ext cx="318036" cy="307777"/>
                </a:xfrm>
                <a:prstGeom prst="rect">
                  <a:avLst/>
                </a:prstGeom>
                <a:blipFill>
                  <a:blip r:embed="rId5"/>
                  <a:stretch>
                    <a:fillRect l="-19231" r="-5769"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TextBox 37">
                  <a:extLst>
                    <a:ext uri="{FF2B5EF4-FFF2-40B4-BE49-F238E27FC236}">
                      <a16:creationId xmlns:a16="http://schemas.microsoft.com/office/drawing/2014/main" id="{B1C26D69-04FB-7C4E-8738-3BD67BA87F6D}"/>
                    </a:ext>
                  </a:extLst>
                </p:cNvPr>
                <p:cNvSpPr txBox="1"/>
                <p:nvPr/>
              </p:nvSpPr>
              <p:spPr>
                <a:xfrm>
                  <a:off x="8724131" y="4460150"/>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oMath>
                    </m:oMathPara>
                  </a14:m>
                  <a:endParaRPr lang="en-CN" sz="2000" i="1" dirty="0"/>
                </a:p>
              </p:txBody>
            </p:sp>
          </mc:Choice>
          <mc:Fallback xmlns="">
            <p:sp>
              <p:nvSpPr>
                <p:cNvPr id="70" name="TextBox 37">
                  <a:extLst>
                    <a:ext uri="{FF2B5EF4-FFF2-40B4-BE49-F238E27FC236}">
                      <a16:creationId xmlns:a16="http://schemas.microsoft.com/office/drawing/2014/main" id="{B1C26D69-04FB-7C4E-8738-3BD67BA87F6D}"/>
                    </a:ext>
                  </a:extLst>
                </p:cNvPr>
                <p:cNvSpPr txBox="1">
                  <a:spLocks noRot="1" noChangeAspect="1" noMove="1" noResize="1" noEditPoints="1" noAdjustHandles="1" noChangeArrowheads="1" noChangeShapeType="1" noTextEdit="1"/>
                </p:cNvSpPr>
                <p:nvPr/>
              </p:nvSpPr>
              <p:spPr>
                <a:xfrm>
                  <a:off x="8724131" y="4460150"/>
                  <a:ext cx="318036" cy="307777"/>
                </a:xfrm>
                <a:prstGeom prst="rect">
                  <a:avLst/>
                </a:prstGeom>
                <a:blipFill>
                  <a:blip r:embed="rId6"/>
                  <a:stretch>
                    <a:fillRect l="-19231" r="-7692"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TextBox 38">
                  <a:extLst>
                    <a:ext uri="{FF2B5EF4-FFF2-40B4-BE49-F238E27FC236}">
                      <a16:creationId xmlns:a16="http://schemas.microsoft.com/office/drawing/2014/main" id="{BF8B61CD-C720-C543-ACA2-509D2553D34F}"/>
                    </a:ext>
                  </a:extLst>
                </p:cNvPr>
                <p:cNvSpPr txBox="1"/>
                <p:nvPr/>
              </p:nvSpPr>
              <p:spPr>
                <a:xfrm>
                  <a:off x="10670992" y="4093326"/>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oMath>
                    </m:oMathPara>
                  </a14:m>
                  <a:endParaRPr lang="en-CN" sz="2000" i="1" dirty="0"/>
                </a:p>
              </p:txBody>
            </p:sp>
          </mc:Choice>
          <mc:Fallback xmlns="">
            <p:sp>
              <p:nvSpPr>
                <p:cNvPr id="71" name="TextBox 38">
                  <a:extLst>
                    <a:ext uri="{FF2B5EF4-FFF2-40B4-BE49-F238E27FC236}">
                      <a16:creationId xmlns:a16="http://schemas.microsoft.com/office/drawing/2014/main" id="{BF8B61CD-C720-C543-ACA2-509D2553D34F}"/>
                    </a:ext>
                  </a:extLst>
                </p:cNvPr>
                <p:cNvSpPr txBox="1">
                  <a:spLocks noRot="1" noChangeAspect="1" noMove="1" noResize="1" noEditPoints="1" noAdjustHandles="1" noChangeArrowheads="1" noChangeShapeType="1" noTextEdit="1"/>
                </p:cNvSpPr>
                <p:nvPr/>
              </p:nvSpPr>
              <p:spPr>
                <a:xfrm>
                  <a:off x="10670992" y="4093326"/>
                  <a:ext cx="318036" cy="307777"/>
                </a:xfrm>
                <a:prstGeom prst="rect">
                  <a:avLst/>
                </a:prstGeom>
                <a:blipFill>
                  <a:blip r:embed="rId7"/>
                  <a:stretch>
                    <a:fillRect l="-16981" r="-3774"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TextBox 63">
                  <a:extLst>
                    <a:ext uri="{FF2B5EF4-FFF2-40B4-BE49-F238E27FC236}">
                      <a16:creationId xmlns:a16="http://schemas.microsoft.com/office/drawing/2014/main" id="{0EA90EE8-8C20-174F-B936-C0064B43FA62}"/>
                    </a:ext>
                  </a:extLst>
                </p:cNvPr>
                <p:cNvSpPr txBox="1"/>
                <p:nvPr/>
              </p:nvSpPr>
              <p:spPr>
                <a:xfrm>
                  <a:off x="10919460" y="4951082"/>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n</m:t>
                            </m:r>
                          </m:e>
                          <m:sub>
                            <m:r>
                              <a:rPr lang="en-US" sz="2000" b="0" i="1" smtClean="0">
                                <a:latin typeface="Cambria Math" panose="02040503050406030204" pitchFamily="18" charset="0"/>
                              </a:rPr>
                              <m:t>2</m:t>
                            </m:r>
                          </m:sub>
                        </m:sSub>
                      </m:oMath>
                    </m:oMathPara>
                  </a14:m>
                  <a:endParaRPr lang="en-CN" sz="2000" i="1" dirty="0"/>
                </a:p>
              </p:txBody>
            </p:sp>
          </mc:Choice>
          <mc:Fallback xmlns="">
            <p:sp>
              <p:nvSpPr>
                <p:cNvPr id="80" name="TextBox 63">
                  <a:extLst>
                    <a:ext uri="{FF2B5EF4-FFF2-40B4-BE49-F238E27FC236}">
                      <a16:creationId xmlns:a16="http://schemas.microsoft.com/office/drawing/2014/main" id="{0EA90EE8-8C20-174F-B936-C0064B43FA62}"/>
                    </a:ext>
                  </a:extLst>
                </p:cNvPr>
                <p:cNvSpPr txBox="1">
                  <a:spLocks noRot="1" noChangeAspect="1" noMove="1" noResize="1" noEditPoints="1" noAdjustHandles="1" noChangeArrowheads="1" noChangeShapeType="1" noTextEdit="1"/>
                </p:cNvSpPr>
                <p:nvPr/>
              </p:nvSpPr>
              <p:spPr>
                <a:xfrm>
                  <a:off x="10919460" y="4951082"/>
                  <a:ext cx="318036" cy="307777"/>
                </a:xfrm>
                <a:prstGeom prst="rect">
                  <a:avLst/>
                </a:prstGeom>
                <a:blipFill>
                  <a:blip r:embed="rId8"/>
                  <a:stretch>
                    <a:fillRect l="-9615" r="-9615" b="-19608"/>
                  </a:stretch>
                </a:blipFill>
              </p:spPr>
              <p:txBody>
                <a:bodyPr/>
                <a:lstStyle/>
                <a:p>
                  <a:r>
                    <a:rPr lang="zh-CN" altLang="en-US">
                      <a:noFill/>
                    </a:rPr>
                    <a:t> </a:t>
                  </a:r>
                </a:p>
              </p:txBody>
            </p:sp>
          </mc:Fallback>
        </mc:AlternateContent>
        <p:cxnSp>
          <p:nvCxnSpPr>
            <p:cNvPr id="81" name="Straight Arrow Connector 64">
              <a:extLst>
                <a:ext uri="{FF2B5EF4-FFF2-40B4-BE49-F238E27FC236}">
                  <a16:creationId xmlns:a16="http://schemas.microsoft.com/office/drawing/2014/main" id="{187D32B9-6A3F-5245-A96A-28AC64F4BC5C}"/>
                </a:ext>
              </a:extLst>
            </p:cNvPr>
            <p:cNvCxnSpPr>
              <a:cxnSpLocks/>
            </p:cNvCxnSpPr>
            <p:nvPr/>
          </p:nvCxnSpPr>
          <p:spPr>
            <a:xfrm flipH="1" flipV="1">
              <a:off x="8576285" y="5472222"/>
              <a:ext cx="590650" cy="202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65">
              <a:extLst>
                <a:ext uri="{FF2B5EF4-FFF2-40B4-BE49-F238E27FC236}">
                  <a16:creationId xmlns:a16="http://schemas.microsoft.com/office/drawing/2014/main" id="{B3610FB9-D428-D44B-B225-D0E125D78825}"/>
                </a:ext>
              </a:extLst>
            </p:cNvPr>
            <p:cNvCxnSpPr>
              <a:cxnSpLocks/>
            </p:cNvCxnSpPr>
            <p:nvPr/>
          </p:nvCxnSpPr>
          <p:spPr>
            <a:xfrm flipV="1">
              <a:off x="10294599" y="5208743"/>
              <a:ext cx="547216" cy="826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66">
                  <a:extLst>
                    <a:ext uri="{FF2B5EF4-FFF2-40B4-BE49-F238E27FC236}">
                      <a16:creationId xmlns:a16="http://schemas.microsoft.com/office/drawing/2014/main" id="{1D819486-2789-024E-B346-ED16039F66C6}"/>
                    </a:ext>
                  </a:extLst>
                </p:cNvPr>
                <p:cNvSpPr txBox="1"/>
                <p:nvPr/>
              </p:nvSpPr>
              <p:spPr>
                <a:xfrm>
                  <a:off x="8219821" y="5142127"/>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oMath>
                    </m:oMathPara>
                  </a14:m>
                  <a:endParaRPr lang="en-CN" sz="2000" i="1" dirty="0"/>
                </a:p>
              </p:txBody>
            </p:sp>
          </mc:Choice>
          <mc:Fallback xmlns="">
            <p:sp>
              <p:nvSpPr>
                <p:cNvPr id="83" name="TextBox 66">
                  <a:extLst>
                    <a:ext uri="{FF2B5EF4-FFF2-40B4-BE49-F238E27FC236}">
                      <a16:creationId xmlns:a16="http://schemas.microsoft.com/office/drawing/2014/main" id="{1D819486-2789-024E-B346-ED16039F66C6}"/>
                    </a:ext>
                  </a:extLst>
                </p:cNvPr>
                <p:cNvSpPr txBox="1">
                  <a:spLocks noRot="1" noChangeAspect="1" noMove="1" noResize="1" noEditPoints="1" noAdjustHandles="1" noChangeArrowheads="1" noChangeShapeType="1" noTextEdit="1"/>
                </p:cNvSpPr>
                <p:nvPr/>
              </p:nvSpPr>
              <p:spPr>
                <a:xfrm>
                  <a:off x="8219821" y="5142127"/>
                  <a:ext cx="318036" cy="307777"/>
                </a:xfrm>
                <a:prstGeom prst="rect">
                  <a:avLst/>
                </a:prstGeom>
                <a:blipFill>
                  <a:blip r:embed="rId9"/>
                  <a:stretch>
                    <a:fillRect l="-9434" r="-566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67">
                  <a:extLst>
                    <a:ext uri="{FF2B5EF4-FFF2-40B4-BE49-F238E27FC236}">
                      <a16:creationId xmlns:a16="http://schemas.microsoft.com/office/drawing/2014/main" id="{0B400BB4-3A8F-744A-83B1-90BFED118DFE}"/>
                    </a:ext>
                  </a:extLst>
                </p:cNvPr>
                <p:cNvSpPr txBox="1"/>
                <p:nvPr/>
              </p:nvSpPr>
              <p:spPr>
                <a:xfrm flipH="1">
                  <a:off x="9159152" y="5223374"/>
                  <a:ext cx="246438"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ea typeface="Cambria Math" panose="02040503050406030204" pitchFamily="18" charset="0"/>
                          </a:rPr>
                          <m:t>𝜃</m:t>
                        </m:r>
                      </m:oMath>
                    </m:oMathPara>
                  </a14:m>
                  <a:endParaRPr lang="en-CN" sz="2000" i="1" dirty="0"/>
                </a:p>
              </p:txBody>
            </p:sp>
          </mc:Choice>
          <mc:Fallback xmlns="">
            <p:sp>
              <p:nvSpPr>
                <p:cNvPr id="84" name="TextBox 67">
                  <a:extLst>
                    <a:ext uri="{FF2B5EF4-FFF2-40B4-BE49-F238E27FC236}">
                      <a16:creationId xmlns:a16="http://schemas.microsoft.com/office/drawing/2014/main" id="{0B400BB4-3A8F-744A-83B1-90BFED118DFE}"/>
                    </a:ext>
                  </a:extLst>
                </p:cNvPr>
                <p:cNvSpPr txBox="1">
                  <a:spLocks noRot="1" noChangeAspect="1" noMove="1" noResize="1" noEditPoints="1" noAdjustHandles="1" noChangeArrowheads="1" noChangeShapeType="1" noTextEdit="1"/>
                </p:cNvSpPr>
                <p:nvPr/>
              </p:nvSpPr>
              <p:spPr>
                <a:xfrm flipH="1">
                  <a:off x="9159152" y="5223374"/>
                  <a:ext cx="246438" cy="307777"/>
                </a:xfrm>
                <a:prstGeom prst="rect">
                  <a:avLst/>
                </a:prstGeom>
                <a:blipFill>
                  <a:blip r:embed="rId10"/>
                  <a:stretch>
                    <a:fillRect l="-17073" r="-14634" b="-12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69871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密度约束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89" y="1938111"/>
                <a:ext cx="7287626" cy="3837589"/>
              </a:xfrm>
              <a:prstGeom prst="rect">
                <a:avLst/>
              </a:prstGeom>
            </p:spPr>
            <p:txBody>
              <a:bodyPr wrap="square">
                <a:spAutoFit/>
              </a:bodyPr>
              <a:lstStyle/>
              <a:p>
                <a:pPr algn="just">
                  <a:lnSpc>
                    <a:spcPct val="125000"/>
                  </a:lnSpc>
                </a:pPr>
                <a:r>
                  <a:rPr lang="zh-CN" altLang="en-US" sz="1400" dirty="0"/>
                  <a:t>碰撞约束的数量取决于发生穿透的顶点数量。当物体的一个顶点</a:t>
                </a:r>
                <a14:m>
                  <m:oMath xmlns:m="http://schemas.openxmlformats.org/officeDocument/2006/math">
                    <m:r>
                      <a:rPr lang="en-US" altLang="zh-CN" sz="1400" i="1" dirty="0" smtClean="0">
                        <a:latin typeface="Cambria Math" panose="02040503050406030204" pitchFamily="18" charset="0"/>
                      </a:rPr>
                      <m:t>𝑖</m:t>
                    </m:r>
                  </m:oMath>
                </a14:m>
                <a:r>
                  <a:rPr lang="zh-CN" altLang="en-US" sz="1400" dirty="0"/>
                  <a:t>从点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b="0" i="1" dirty="0" smtClean="0">
                            <a:latin typeface="Cambria Math" panose="02040503050406030204" pitchFamily="18" charset="0"/>
                          </a:rPr>
                          <m:t>𝑖</m:t>
                        </m:r>
                      </m:sub>
                    </m:sSub>
                  </m:oMath>
                </a14:m>
                <a:r>
                  <a:rPr lang="zh-CN" altLang="en-US" sz="1400" dirty="0"/>
                  <a:t>运动到点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b="0" i="1" dirty="0" smtClean="0">
                            <a:latin typeface="Cambria Math" panose="02040503050406030204" pitchFamily="18" charset="0"/>
                          </a:rPr>
                          <m:t>𝑖</m:t>
                        </m:r>
                      </m:sub>
                    </m:sSub>
                  </m:oMath>
                </a14:m>
                <a:r>
                  <a:rPr lang="zh-CN" altLang="en-US" sz="1400" dirty="0"/>
                  <a:t>时，可能存在两种碰撞情况：连续碰撞（continuous collision）和静态碰撞（static collision）。</a:t>
                </a:r>
                <a:endParaRPr lang="en-US" altLang="zh-CN" sz="1400" dirty="0"/>
              </a:p>
              <a:p>
                <a:pPr algn="just">
                  <a:lnSpc>
                    <a:spcPct val="125000"/>
                  </a:lnSpc>
                </a:pPr>
                <a:endParaRPr lang="en-US" altLang="zh-CN" sz="1400" dirty="0"/>
              </a:p>
              <a:p>
                <a:pPr algn="just">
                  <a:lnSpc>
                    <a:spcPct val="125000"/>
                  </a:lnSpc>
                </a:pPr>
                <a:r>
                  <a:rPr lang="zh-CN" altLang="en-US" sz="1400" dirty="0"/>
                  <a:t>对于连续碰撞处理，为顶点</a:t>
                </a:r>
                <a14:m>
                  <m:oMath xmlns:m="http://schemas.openxmlformats.org/officeDocument/2006/math">
                    <m:r>
                      <a:rPr lang="en-US" altLang="zh-CN" sz="1400" i="1" dirty="0">
                        <a:latin typeface="Cambria Math" panose="02040503050406030204" pitchFamily="18" charset="0"/>
                      </a:rPr>
                      <m:t>𝑖</m:t>
                    </m:r>
                  </m:oMath>
                </a14:m>
                <a:r>
                  <a:rPr lang="zh-CN" altLang="en-US" sz="1400" dirty="0"/>
                  <a:t>连接射线</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i="1" dirty="0">
                            <a:latin typeface="Cambria Math" panose="02040503050406030204" pitchFamily="18" charset="0"/>
                          </a:rPr>
                          <m:t>𝑖</m:t>
                        </m:r>
                      </m:sub>
                    </m:sSub>
                    <m:r>
                      <a:rPr lang="en-US" altLang="zh-CN" sz="1400" i="1" dirty="0" smtClean="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𝑖</m:t>
                        </m:r>
                      </m:sub>
                    </m:sSub>
                  </m:oMath>
                </a14:m>
                <a:r>
                  <a:rPr lang="zh-CN" altLang="en-US" sz="1400" dirty="0"/>
                  <a:t>。如果这条射线进入了一个物体，就计算入口点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i="1" dirty="0">
                            <a:latin typeface="Cambria Math" panose="02040503050406030204" pitchFamily="18" charset="0"/>
                          </a:rPr>
                          <m:t>𝑐</m:t>
                        </m:r>
                      </m:sub>
                    </m:sSub>
                  </m:oMath>
                </a14:m>
                <a:r>
                  <a:rPr lang="zh-CN" altLang="en-US" sz="1400" dirty="0"/>
                  <a:t> 和这个位置的表面法线</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𝑐</m:t>
                        </m:r>
                      </m:sub>
                    </m:sSub>
                    <m:r>
                      <a:rPr lang="zh-CN" altLang="en-US" sz="1400" i="1" dirty="0" smtClean="0">
                        <a:latin typeface="Cambria Math" panose="02040503050406030204" pitchFamily="18" charset="0"/>
                      </a:rPr>
                      <m:t> </m:t>
                    </m:r>
                  </m:oMath>
                </a14:m>
                <a:r>
                  <a:rPr lang="zh-CN" altLang="en-US" sz="1400" dirty="0"/>
                  <a:t>。此时需要在约束列表添加一个碰撞约束</a:t>
                </a:r>
                <a:r>
                  <a:rPr lang="en-US" altLang="zh-CN" sz="1400" dirty="0"/>
                  <a:t>(</a:t>
                </a:r>
                <a:r>
                  <a:rPr lang="zh-CN" altLang="en-US" sz="1400" dirty="0"/>
                  <a:t>不等式约束</a:t>
                </a:r>
                <a:r>
                  <a:rPr lang="en-US" altLang="zh-CN" sz="1400" dirty="0"/>
                  <a:t>)</a:t>
                </a:r>
                <a:r>
                  <a:rPr lang="zh-CN" altLang="en-US" sz="1400" dirty="0"/>
                  <a:t>：</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𝑐</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𝑐</m:t>
                          </m:r>
                        </m:sub>
                      </m:sSub>
                      <m:r>
                        <a:rPr lang="en-US" altLang="zh-CN" sz="1400" b="0" i="1" smtClean="0">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如果射线完全位于一个物体内部，此时需要进行静态碰撞处理。计算最接近点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oMath>
                </a14:m>
                <a:r>
                  <a:rPr lang="zh-CN" altLang="en-US" sz="1400" dirty="0"/>
                  <a:t>的表面点</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和这个位置的表面法线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 ，在约束列表添加碰撞约束：</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b="0" i="1" smtClean="0">
                                  <a:latin typeface="Cambria Math" panose="02040503050406030204" pitchFamily="18" charset="0"/>
                                </a:rPr>
                                <m:t>𝑠</m:t>
                              </m:r>
                            </m:sub>
                          </m:sSub>
                        </m:e>
                      </m:d>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𝑠</m:t>
                          </m:r>
                        </m:sub>
                      </m:sSub>
                      <m:r>
                        <a:rPr lang="en-US" altLang="zh-CN" sz="1400" i="1">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摩擦和恢复因素的印象可以通过在算法的步骤（</a:t>
                </a:r>
                <a:r>
                  <a:rPr lang="en-US" altLang="zh-CN" sz="1400" dirty="0"/>
                  <a:t>16</a:t>
                </a:r>
                <a:r>
                  <a:rPr lang="zh-CN" altLang="en-US" sz="1400" dirty="0"/>
                  <a:t>）中更新碰撞顶点的速度来处理。已生成碰撞约束的每个顶点的速度都会在垂直于碰撞法线的方向上进行阻尼，并在碰撞法线的方向上反映出来。</a:t>
                </a:r>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89" y="1938111"/>
                <a:ext cx="7287626" cy="3837589"/>
              </a:xfrm>
              <a:prstGeom prst="rect">
                <a:avLst/>
              </a:prstGeom>
              <a:blipFill>
                <a:blip r:embed="rId3"/>
                <a:stretch>
                  <a:fillRect l="-251" r="-167" b="-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472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6" name="Rectangle 7">
            <a:extLst>
              <a:ext uri="{FF2B5EF4-FFF2-40B4-BE49-F238E27FC236}">
                <a16:creationId xmlns:a16="http://schemas.microsoft.com/office/drawing/2014/main" id="{9D6B3B50-0E7A-9C4A-A2EA-CE9DB56ABCB2}"/>
              </a:ext>
            </a:extLst>
          </p:cNvPr>
          <p:cNvSpPr/>
          <p:nvPr/>
        </p:nvSpPr>
        <p:spPr>
          <a:xfrm>
            <a:off x="2587443" y="2550196"/>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t>Spatial Hashing</a:t>
            </a:r>
          </a:p>
        </p:txBody>
      </p:sp>
      <p:sp>
        <p:nvSpPr>
          <p:cNvPr id="7" name="Rectangle 9">
            <a:extLst>
              <a:ext uri="{FF2B5EF4-FFF2-40B4-BE49-F238E27FC236}">
                <a16:creationId xmlns:a16="http://schemas.microsoft.com/office/drawing/2014/main" id="{96AA4538-C7B2-154B-9827-6B2190E97341}"/>
              </a:ext>
            </a:extLst>
          </p:cNvPr>
          <p:cNvSpPr/>
          <p:nvPr/>
        </p:nvSpPr>
        <p:spPr>
          <a:xfrm>
            <a:off x="2587443" y="4181201"/>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t>Bounding Volume Hierarchy (BVH)</a:t>
            </a:r>
          </a:p>
        </p:txBody>
      </p:sp>
      <p:cxnSp>
        <p:nvCxnSpPr>
          <p:cNvPr id="9" name="Straight Connector 10">
            <a:extLst>
              <a:ext uri="{FF2B5EF4-FFF2-40B4-BE49-F238E27FC236}">
                <a16:creationId xmlns:a16="http://schemas.microsoft.com/office/drawing/2014/main" id="{EFFF4101-4D2C-4643-A20D-EAA85DA660D9}"/>
              </a:ext>
            </a:extLst>
          </p:cNvPr>
          <p:cNvCxnSpPr/>
          <p:nvPr/>
        </p:nvCxnSpPr>
        <p:spPr>
          <a:xfrm>
            <a:off x="5794941" y="1630143"/>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1">
            <a:extLst>
              <a:ext uri="{FF2B5EF4-FFF2-40B4-BE49-F238E27FC236}">
                <a16:creationId xmlns:a16="http://schemas.microsoft.com/office/drawing/2014/main" id="{198CBCAE-1CB9-934F-8127-61D4B4C58152}"/>
              </a:ext>
            </a:extLst>
          </p:cNvPr>
          <p:cNvCxnSpPr/>
          <p:nvPr/>
        </p:nvCxnSpPr>
        <p:spPr>
          <a:xfrm>
            <a:off x="1910401" y="1583385"/>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2">
            <a:extLst>
              <a:ext uri="{FF2B5EF4-FFF2-40B4-BE49-F238E27FC236}">
                <a16:creationId xmlns:a16="http://schemas.microsoft.com/office/drawing/2014/main" id="{000D070C-BC1E-0743-AA9B-C61FE8273A75}"/>
              </a:ext>
            </a:extLst>
          </p:cNvPr>
          <p:cNvCxnSpPr/>
          <p:nvPr/>
        </p:nvCxnSpPr>
        <p:spPr>
          <a:xfrm>
            <a:off x="10394935" y="1630143"/>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94F513E7-A611-BF42-B2EE-F76FA18FF988}"/>
              </a:ext>
            </a:extLst>
          </p:cNvPr>
          <p:cNvSpPr/>
          <p:nvPr/>
        </p:nvSpPr>
        <p:spPr>
          <a:xfrm>
            <a:off x="6765304" y="2565436"/>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t>Discrete Collision Detection (DCD)</a:t>
            </a:r>
          </a:p>
        </p:txBody>
      </p:sp>
      <p:sp>
        <p:nvSpPr>
          <p:cNvPr id="14" name="Rectangle 14">
            <a:extLst>
              <a:ext uri="{FF2B5EF4-FFF2-40B4-BE49-F238E27FC236}">
                <a16:creationId xmlns:a16="http://schemas.microsoft.com/office/drawing/2014/main" id="{53DAC3E8-2A21-5A40-A3C2-D15A96FE9D03}"/>
              </a:ext>
            </a:extLst>
          </p:cNvPr>
          <p:cNvSpPr/>
          <p:nvPr/>
        </p:nvSpPr>
        <p:spPr>
          <a:xfrm>
            <a:off x="6765304" y="4196441"/>
            <a:ext cx="2741622"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t>Continuous Collision Detection (CCD)</a:t>
            </a:r>
          </a:p>
        </p:txBody>
      </p:sp>
      <p:sp>
        <p:nvSpPr>
          <p:cNvPr id="15" name="Right Arrow 8">
            <a:extLst>
              <a:ext uri="{FF2B5EF4-FFF2-40B4-BE49-F238E27FC236}">
                <a16:creationId xmlns:a16="http://schemas.microsoft.com/office/drawing/2014/main" id="{B0D6CF5A-B2B1-264D-9282-72748D7CA76E}"/>
              </a:ext>
            </a:extLst>
          </p:cNvPr>
          <p:cNvSpPr/>
          <p:nvPr/>
        </p:nvSpPr>
        <p:spPr>
          <a:xfrm>
            <a:off x="358558" y="3201869"/>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16" name="Right Arrow 16">
            <a:extLst>
              <a:ext uri="{FF2B5EF4-FFF2-40B4-BE49-F238E27FC236}">
                <a16:creationId xmlns:a16="http://schemas.microsoft.com/office/drawing/2014/main" id="{1A4C3306-247C-264F-B4CF-D19BA1BC02E2}"/>
              </a:ext>
            </a:extLst>
          </p:cNvPr>
          <p:cNvSpPr/>
          <p:nvPr/>
        </p:nvSpPr>
        <p:spPr>
          <a:xfrm>
            <a:off x="5182566" y="2496503"/>
            <a:ext cx="1894393" cy="1054800"/>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E</a:t>
            </a:r>
            <a:r>
              <a:rPr lang="en-CN" dirty="0"/>
              <a:t>dge-triangle pairs</a:t>
            </a:r>
          </a:p>
        </p:txBody>
      </p:sp>
      <mc:AlternateContent xmlns:mc="http://schemas.openxmlformats.org/markup-compatibility/2006" xmlns:a14="http://schemas.microsoft.com/office/drawing/2010/main">
        <mc:Choice Requires="a14">
          <p:sp>
            <p:nvSpPr>
              <p:cNvPr id="17" name="TextBox 19">
                <a:extLst>
                  <a:ext uri="{FF2B5EF4-FFF2-40B4-BE49-F238E27FC236}">
                    <a16:creationId xmlns:a16="http://schemas.microsoft.com/office/drawing/2014/main" id="{A21D1045-1B97-1745-B273-1AC3541C31ED}"/>
                  </a:ext>
                </a:extLst>
              </p:cNvPr>
              <p:cNvSpPr txBox="1"/>
              <p:nvPr/>
            </p:nvSpPr>
            <p:spPr>
              <a:xfrm>
                <a:off x="626478" y="3598941"/>
                <a:ext cx="486013" cy="46166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xmlns="">
          <p:sp>
            <p:nvSpPr>
              <p:cNvPr id="17"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626478" y="3598941"/>
                <a:ext cx="486013" cy="461665"/>
              </a:xfrm>
              <a:prstGeom prst="rect">
                <a:avLst/>
              </a:prstGeom>
              <a:blipFill>
                <a:blip r:embed="rId3"/>
                <a:stretch>
                  <a:fillRect r="-196203"/>
                </a:stretch>
              </a:blipFill>
            </p:spPr>
            <p:txBody>
              <a:bodyPr/>
              <a:lstStyle/>
              <a:p>
                <a:r>
                  <a:rPr lang="zh-CN" altLang="en-US">
                    <a:noFill/>
                  </a:rPr>
                  <a:t> </a:t>
                </a:r>
              </a:p>
            </p:txBody>
          </p:sp>
        </mc:Fallback>
      </mc:AlternateContent>
      <p:sp>
        <p:nvSpPr>
          <p:cNvPr id="18" name="Right Arrow 20">
            <a:extLst>
              <a:ext uri="{FF2B5EF4-FFF2-40B4-BE49-F238E27FC236}">
                <a16:creationId xmlns:a16="http://schemas.microsoft.com/office/drawing/2014/main" id="{680CCD7E-2295-5042-90B0-EB50DDB104A3}"/>
              </a:ext>
            </a:extLst>
          </p:cNvPr>
          <p:cNvSpPr/>
          <p:nvPr/>
        </p:nvSpPr>
        <p:spPr>
          <a:xfrm>
            <a:off x="9396332" y="3383707"/>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dirty="0"/>
              <a:t>Colliding Pairs</a:t>
            </a:r>
          </a:p>
        </p:txBody>
      </p:sp>
      <p:sp>
        <p:nvSpPr>
          <p:cNvPr id="19" name="Rectangle 21">
            <a:extLst>
              <a:ext uri="{FF2B5EF4-FFF2-40B4-BE49-F238E27FC236}">
                <a16:creationId xmlns:a16="http://schemas.microsoft.com/office/drawing/2014/main" id="{4AA22658-2047-1849-AF3E-7DF1D8139EB9}"/>
              </a:ext>
            </a:extLst>
          </p:cNvPr>
          <p:cNvSpPr/>
          <p:nvPr/>
        </p:nvSpPr>
        <p:spPr>
          <a:xfrm>
            <a:off x="3596848" y="3592066"/>
            <a:ext cx="450764"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mj-lt"/>
              </a:rPr>
              <a:t>or</a:t>
            </a:r>
            <a:endParaRPr lang="en-CN" sz="2400" dirty="0">
              <a:latin typeface="+mj-lt"/>
            </a:endParaRPr>
          </a:p>
        </p:txBody>
      </p:sp>
      <p:sp>
        <p:nvSpPr>
          <p:cNvPr id="20" name="Rectangle 22">
            <a:extLst>
              <a:ext uri="{FF2B5EF4-FFF2-40B4-BE49-F238E27FC236}">
                <a16:creationId xmlns:a16="http://schemas.microsoft.com/office/drawing/2014/main" id="{1BAF2E89-E71F-704E-B42A-C59DCD364F6E}"/>
              </a:ext>
            </a:extLst>
          </p:cNvPr>
          <p:cNvSpPr/>
          <p:nvPr/>
        </p:nvSpPr>
        <p:spPr>
          <a:xfrm>
            <a:off x="7858047" y="3592065"/>
            <a:ext cx="450764"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mj-lt"/>
              </a:rPr>
              <a:t>or</a:t>
            </a:r>
            <a:endParaRPr lang="en-CN" sz="2400" dirty="0">
              <a:latin typeface="+mj-lt"/>
            </a:endParaRPr>
          </a:p>
        </p:txBody>
      </p:sp>
      <p:sp>
        <p:nvSpPr>
          <p:cNvPr id="21" name="Rectangle 23">
            <a:extLst>
              <a:ext uri="{FF2B5EF4-FFF2-40B4-BE49-F238E27FC236}">
                <a16:creationId xmlns:a16="http://schemas.microsoft.com/office/drawing/2014/main" id="{5CE9C90D-23CE-B84B-B751-A8DAAB9A41E8}"/>
              </a:ext>
            </a:extLst>
          </p:cNvPr>
          <p:cNvSpPr/>
          <p:nvPr/>
        </p:nvSpPr>
        <p:spPr>
          <a:xfrm>
            <a:off x="2015679" y="6060923"/>
            <a:ext cx="3745321"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mj-lt"/>
              </a:rPr>
              <a:t>Broad-Phase Collision Culling</a:t>
            </a:r>
            <a:endParaRPr lang="en-CN" sz="2400" dirty="0">
              <a:latin typeface="+mj-lt"/>
            </a:endParaRPr>
          </a:p>
        </p:txBody>
      </p:sp>
      <p:sp>
        <p:nvSpPr>
          <p:cNvPr id="22" name="Rectangle 24">
            <a:extLst>
              <a:ext uri="{FF2B5EF4-FFF2-40B4-BE49-F238E27FC236}">
                <a16:creationId xmlns:a16="http://schemas.microsoft.com/office/drawing/2014/main" id="{C7F98421-1D50-8B41-AE03-23ADDB9C9BAB}"/>
              </a:ext>
            </a:extLst>
          </p:cNvPr>
          <p:cNvSpPr/>
          <p:nvPr/>
        </p:nvSpPr>
        <p:spPr>
          <a:xfrm>
            <a:off x="6283748" y="6060923"/>
            <a:ext cx="3704732"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mj-lt"/>
              </a:rPr>
              <a:t>Narrow-Phase Collision Test</a:t>
            </a:r>
            <a:endParaRPr lang="en-CN" sz="2400" dirty="0">
              <a:latin typeface="+mj-lt"/>
            </a:endParaRPr>
          </a:p>
        </p:txBody>
      </p:sp>
      <p:sp>
        <p:nvSpPr>
          <p:cNvPr id="23" name="Right Arrow 18">
            <a:extLst>
              <a:ext uri="{FF2B5EF4-FFF2-40B4-BE49-F238E27FC236}">
                <a16:creationId xmlns:a16="http://schemas.microsoft.com/office/drawing/2014/main" id="{54990FBB-C9C0-804D-807D-1DED39BD9077}"/>
              </a:ext>
            </a:extLst>
          </p:cNvPr>
          <p:cNvSpPr/>
          <p:nvPr/>
        </p:nvSpPr>
        <p:spPr>
          <a:xfrm>
            <a:off x="5194113" y="4123218"/>
            <a:ext cx="1894393" cy="1054800"/>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500" dirty="0"/>
              <a:t>Vertex-triangle and E</a:t>
            </a:r>
            <a:r>
              <a:rPr lang="en-CN" sz="1500" dirty="0"/>
              <a:t>dge-edge pairs</a:t>
            </a:r>
          </a:p>
        </p:txBody>
      </p:sp>
    </p:spTree>
    <p:extLst>
      <p:ext uri="{BB962C8B-B14F-4D97-AF65-F5344CB8AC3E}">
        <p14:creationId xmlns:p14="http://schemas.microsoft.com/office/powerpoint/2010/main" val="36089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3" name="Freeform 10">
            <a:extLst>
              <a:ext uri="{FF2B5EF4-FFF2-40B4-BE49-F238E27FC236}">
                <a16:creationId xmlns:a16="http://schemas.microsoft.com/office/drawing/2014/main" id="{0157297A-4E5D-F01C-E46A-0C99DCE9B168}"/>
              </a:ext>
            </a:extLst>
          </p:cNvPr>
          <p:cNvSpPr/>
          <p:nvPr/>
        </p:nvSpPr>
        <p:spPr>
          <a:xfrm>
            <a:off x="1207325" y="2612610"/>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4" name="Freeform 97">
            <a:extLst>
              <a:ext uri="{FF2B5EF4-FFF2-40B4-BE49-F238E27FC236}">
                <a16:creationId xmlns:a16="http://schemas.microsoft.com/office/drawing/2014/main" id="{46547F18-C0C7-459B-1CD4-096D464891E9}"/>
              </a:ext>
            </a:extLst>
          </p:cNvPr>
          <p:cNvSpPr/>
          <p:nvPr/>
        </p:nvSpPr>
        <p:spPr>
          <a:xfrm rot="1928562">
            <a:off x="2333914" y="4381996"/>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5" name="Freeform 98">
            <a:extLst>
              <a:ext uri="{FF2B5EF4-FFF2-40B4-BE49-F238E27FC236}">
                <a16:creationId xmlns:a16="http://schemas.microsoft.com/office/drawing/2014/main" id="{8EEBC35A-C602-ABDF-47C8-6BF2EF110F19}"/>
              </a:ext>
            </a:extLst>
          </p:cNvPr>
          <p:cNvSpPr/>
          <p:nvPr/>
        </p:nvSpPr>
        <p:spPr>
          <a:xfrm rot="5400000">
            <a:off x="668981" y="3901870"/>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4" name="Freeform 99">
            <a:extLst>
              <a:ext uri="{FF2B5EF4-FFF2-40B4-BE49-F238E27FC236}">
                <a16:creationId xmlns:a16="http://schemas.microsoft.com/office/drawing/2014/main" id="{AFD24A7F-3901-7BC4-2951-4E726B9A8C50}"/>
              </a:ext>
            </a:extLst>
          </p:cNvPr>
          <p:cNvSpPr/>
          <p:nvPr/>
        </p:nvSpPr>
        <p:spPr>
          <a:xfrm rot="8621610">
            <a:off x="883820" y="4854897"/>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25" name="Freeform 100">
            <a:extLst>
              <a:ext uri="{FF2B5EF4-FFF2-40B4-BE49-F238E27FC236}">
                <a16:creationId xmlns:a16="http://schemas.microsoft.com/office/drawing/2014/main" id="{7F15045B-7FA5-52A3-D669-09FEEDBE9471}"/>
              </a:ext>
            </a:extLst>
          </p:cNvPr>
          <p:cNvSpPr/>
          <p:nvPr/>
        </p:nvSpPr>
        <p:spPr>
          <a:xfrm rot="7813197">
            <a:off x="3051887" y="2709828"/>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6" name="Freeform 101">
            <a:extLst>
              <a:ext uri="{FF2B5EF4-FFF2-40B4-BE49-F238E27FC236}">
                <a16:creationId xmlns:a16="http://schemas.microsoft.com/office/drawing/2014/main" id="{7EB54D5A-FA8F-717E-DB62-ADA52A1775D3}"/>
              </a:ext>
            </a:extLst>
          </p:cNvPr>
          <p:cNvSpPr/>
          <p:nvPr/>
        </p:nvSpPr>
        <p:spPr>
          <a:xfrm rot="6183030">
            <a:off x="3546333" y="5412563"/>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7" name="Title 1">
            <a:extLst>
              <a:ext uri="{FF2B5EF4-FFF2-40B4-BE49-F238E27FC236}">
                <a16:creationId xmlns:a16="http://schemas.microsoft.com/office/drawing/2014/main" id="{EF89EFF7-C6F6-9063-44DC-55F17AE1C37F}"/>
              </a:ext>
            </a:extLst>
          </p:cNvPr>
          <p:cNvSpPr txBox="1">
            <a:spLocks/>
          </p:cNvSpPr>
          <p:nvPr/>
        </p:nvSpPr>
        <p:spPr>
          <a:xfrm>
            <a:off x="801176" y="1287219"/>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Spatial partitioning divides the space by a grid and stores objects into grid cells.</a:t>
            </a:r>
            <a:endParaRPr lang="en-CN" sz="2400" dirty="0"/>
          </a:p>
        </p:txBody>
      </p:sp>
      <p:sp>
        <p:nvSpPr>
          <p:cNvPr id="28" name="Rectangle 9">
            <a:extLst>
              <a:ext uri="{FF2B5EF4-FFF2-40B4-BE49-F238E27FC236}">
                <a16:creationId xmlns:a16="http://schemas.microsoft.com/office/drawing/2014/main" id="{EA29AEA8-0D07-4B7F-6774-B440FE6608C0}"/>
              </a:ext>
            </a:extLst>
          </p:cNvPr>
          <p:cNvSpPr/>
          <p:nvPr/>
        </p:nvSpPr>
        <p:spPr>
          <a:xfrm>
            <a:off x="636588" y="23556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29" name="Rectangle 46">
            <a:extLst>
              <a:ext uri="{FF2B5EF4-FFF2-40B4-BE49-F238E27FC236}">
                <a16:creationId xmlns:a16="http://schemas.microsoft.com/office/drawing/2014/main" id="{93C43C8E-94B1-E182-DA1B-6A1230C96337}"/>
              </a:ext>
            </a:extLst>
          </p:cNvPr>
          <p:cNvSpPr/>
          <p:nvPr/>
        </p:nvSpPr>
        <p:spPr>
          <a:xfrm>
            <a:off x="636590" y="3428715"/>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30" name="Rectangle 50">
            <a:extLst>
              <a:ext uri="{FF2B5EF4-FFF2-40B4-BE49-F238E27FC236}">
                <a16:creationId xmlns:a16="http://schemas.microsoft.com/office/drawing/2014/main" id="{5439BE46-DE0F-8551-0586-DA0C9A64C6BC}"/>
              </a:ext>
            </a:extLst>
          </p:cNvPr>
          <p:cNvSpPr/>
          <p:nvPr/>
        </p:nvSpPr>
        <p:spPr>
          <a:xfrm>
            <a:off x="636588" y="450626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31" name="Rectangle 51">
            <a:extLst>
              <a:ext uri="{FF2B5EF4-FFF2-40B4-BE49-F238E27FC236}">
                <a16:creationId xmlns:a16="http://schemas.microsoft.com/office/drawing/2014/main" id="{50B34152-A41E-70F3-7138-020D40C9FC6E}"/>
              </a:ext>
            </a:extLst>
          </p:cNvPr>
          <p:cNvSpPr/>
          <p:nvPr/>
        </p:nvSpPr>
        <p:spPr>
          <a:xfrm>
            <a:off x="636587" y="5585823"/>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32" name="Rectangle 52">
            <a:extLst>
              <a:ext uri="{FF2B5EF4-FFF2-40B4-BE49-F238E27FC236}">
                <a16:creationId xmlns:a16="http://schemas.microsoft.com/office/drawing/2014/main" id="{B3A70B2D-E516-B853-8F26-A157A77573CA}"/>
              </a:ext>
            </a:extLst>
          </p:cNvPr>
          <p:cNvSpPr/>
          <p:nvPr/>
        </p:nvSpPr>
        <p:spPr>
          <a:xfrm>
            <a:off x="1717102" y="23556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33" name="Rectangle 53">
            <a:extLst>
              <a:ext uri="{FF2B5EF4-FFF2-40B4-BE49-F238E27FC236}">
                <a16:creationId xmlns:a16="http://schemas.microsoft.com/office/drawing/2014/main" id="{6A664197-C70A-81A0-C762-7E2423CA9AD3}"/>
              </a:ext>
            </a:extLst>
          </p:cNvPr>
          <p:cNvSpPr/>
          <p:nvPr/>
        </p:nvSpPr>
        <p:spPr>
          <a:xfrm>
            <a:off x="1717104" y="3428715"/>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34" name="Rectangle 54">
            <a:extLst>
              <a:ext uri="{FF2B5EF4-FFF2-40B4-BE49-F238E27FC236}">
                <a16:creationId xmlns:a16="http://schemas.microsoft.com/office/drawing/2014/main" id="{F062420A-5B61-41C3-DA16-BA415901F55D}"/>
              </a:ext>
            </a:extLst>
          </p:cNvPr>
          <p:cNvSpPr/>
          <p:nvPr/>
        </p:nvSpPr>
        <p:spPr>
          <a:xfrm>
            <a:off x="1717102" y="450626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35" name="Rectangle 55">
            <a:extLst>
              <a:ext uri="{FF2B5EF4-FFF2-40B4-BE49-F238E27FC236}">
                <a16:creationId xmlns:a16="http://schemas.microsoft.com/office/drawing/2014/main" id="{271E70E3-20DA-D1DA-8C72-F2ECDB814471}"/>
              </a:ext>
            </a:extLst>
          </p:cNvPr>
          <p:cNvSpPr/>
          <p:nvPr/>
        </p:nvSpPr>
        <p:spPr>
          <a:xfrm>
            <a:off x="1717101" y="5585823"/>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36" name="Rectangle 56">
            <a:extLst>
              <a:ext uri="{FF2B5EF4-FFF2-40B4-BE49-F238E27FC236}">
                <a16:creationId xmlns:a16="http://schemas.microsoft.com/office/drawing/2014/main" id="{A02F7D09-5F6F-0526-063A-AAA3C53104E8}"/>
              </a:ext>
            </a:extLst>
          </p:cNvPr>
          <p:cNvSpPr/>
          <p:nvPr/>
        </p:nvSpPr>
        <p:spPr>
          <a:xfrm>
            <a:off x="2797619" y="2357695"/>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37" name="Rectangle 59">
            <a:extLst>
              <a:ext uri="{FF2B5EF4-FFF2-40B4-BE49-F238E27FC236}">
                <a16:creationId xmlns:a16="http://schemas.microsoft.com/office/drawing/2014/main" id="{DFD8A7A3-C1D5-1F4E-9D5F-F95D5FA1E80E}"/>
              </a:ext>
            </a:extLst>
          </p:cNvPr>
          <p:cNvSpPr/>
          <p:nvPr/>
        </p:nvSpPr>
        <p:spPr>
          <a:xfrm>
            <a:off x="2797621" y="3430732"/>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38" name="Rectangle 63">
            <a:extLst>
              <a:ext uri="{FF2B5EF4-FFF2-40B4-BE49-F238E27FC236}">
                <a16:creationId xmlns:a16="http://schemas.microsoft.com/office/drawing/2014/main" id="{1572D91C-1820-CA7D-5453-EC926DDB7F94}"/>
              </a:ext>
            </a:extLst>
          </p:cNvPr>
          <p:cNvSpPr/>
          <p:nvPr/>
        </p:nvSpPr>
        <p:spPr>
          <a:xfrm>
            <a:off x="2797619" y="45082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39" name="Rectangle 76">
            <a:extLst>
              <a:ext uri="{FF2B5EF4-FFF2-40B4-BE49-F238E27FC236}">
                <a16:creationId xmlns:a16="http://schemas.microsoft.com/office/drawing/2014/main" id="{48075C37-1B89-DD18-5257-2FAC3F3DD02E}"/>
              </a:ext>
            </a:extLst>
          </p:cNvPr>
          <p:cNvSpPr/>
          <p:nvPr/>
        </p:nvSpPr>
        <p:spPr>
          <a:xfrm>
            <a:off x="2797618" y="5587840"/>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40" name="Rectangle 85">
            <a:extLst>
              <a:ext uri="{FF2B5EF4-FFF2-40B4-BE49-F238E27FC236}">
                <a16:creationId xmlns:a16="http://schemas.microsoft.com/office/drawing/2014/main" id="{15C539AF-FD3F-FAB2-648F-3818AA143A31}"/>
              </a:ext>
            </a:extLst>
          </p:cNvPr>
          <p:cNvSpPr/>
          <p:nvPr/>
        </p:nvSpPr>
        <p:spPr>
          <a:xfrm>
            <a:off x="3878133" y="2357695"/>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41" name="Rectangle 86">
            <a:extLst>
              <a:ext uri="{FF2B5EF4-FFF2-40B4-BE49-F238E27FC236}">
                <a16:creationId xmlns:a16="http://schemas.microsoft.com/office/drawing/2014/main" id="{E5F9810A-2A2B-8CEC-D60D-0230FDD16322}"/>
              </a:ext>
            </a:extLst>
          </p:cNvPr>
          <p:cNvSpPr/>
          <p:nvPr/>
        </p:nvSpPr>
        <p:spPr>
          <a:xfrm>
            <a:off x="3878135" y="3430732"/>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42" name="Rectangle 87">
            <a:extLst>
              <a:ext uri="{FF2B5EF4-FFF2-40B4-BE49-F238E27FC236}">
                <a16:creationId xmlns:a16="http://schemas.microsoft.com/office/drawing/2014/main" id="{3052E163-4F26-5483-96B1-98A8818FA291}"/>
              </a:ext>
            </a:extLst>
          </p:cNvPr>
          <p:cNvSpPr/>
          <p:nvPr/>
        </p:nvSpPr>
        <p:spPr>
          <a:xfrm>
            <a:off x="3878133" y="45082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43" name="Rectangle 88">
            <a:extLst>
              <a:ext uri="{FF2B5EF4-FFF2-40B4-BE49-F238E27FC236}">
                <a16:creationId xmlns:a16="http://schemas.microsoft.com/office/drawing/2014/main" id="{C090B1C8-0EBD-9FE3-AF18-B7792F56BBFE}"/>
              </a:ext>
            </a:extLst>
          </p:cNvPr>
          <p:cNvSpPr/>
          <p:nvPr/>
        </p:nvSpPr>
        <p:spPr>
          <a:xfrm>
            <a:off x="3878132" y="5587840"/>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44" name="TextBox 103">
                <a:extLst>
                  <a:ext uri="{FF2B5EF4-FFF2-40B4-BE49-F238E27FC236}">
                    <a16:creationId xmlns:a16="http://schemas.microsoft.com/office/drawing/2014/main" id="{8C613585-1EA3-EEA6-7438-0B118B6E54AB}"/>
                  </a:ext>
                </a:extLst>
              </p:cNvPr>
              <p:cNvSpPr txBox="1"/>
              <p:nvPr/>
            </p:nvSpPr>
            <p:spPr>
              <a:xfrm>
                <a:off x="1028718" y="5093445"/>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0</m:t>
                          </m:r>
                        </m:sub>
                      </m:sSub>
                    </m:oMath>
                  </m:oMathPara>
                </a14:m>
                <a:endParaRPr lang="en-CN" sz="3200" i="1" dirty="0"/>
              </a:p>
            </p:txBody>
          </p:sp>
        </mc:Choice>
        <mc:Fallback xmlns="">
          <p:sp>
            <p:nvSpPr>
              <p:cNvPr id="44" name="TextBox 103">
                <a:extLst>
                  <a:ext uri="{FF2B5EF4-FFF2-40B4-BE49-F238E27FC236}">
                    <a16:creationId xmlns:a16="http://schemas.microsoft.com/office/drawing/2014/main" id="{8C613585-1EA3-EEA6-7438-0B118B6E54AB}"/>
                  </a:ext>
                </a:extLst>
              </p:cNvPr>
              <p:cNvSpPr txBox="1">
                <a:spLocks noRot="1" noChangeAspect="1" noMove="1" noResize="1" noEditPoints="1" noAdjustHandles="1" noChangeArrowheads="1" noChangeShapeType="1" noTextEdit="1"/>
              </p:cNvSpPr>
              <p:nvPr/>
            </p:nvSpPr>
            <p:spPr>
              <a:xfrm>
                <a:off x="1028718" y="5093445"/>
                <a:ext cx="485950" cy="4923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105">
                <a:extLst>
                  <a:ext uri="{FF2B5EF4-FFF2-40B4-BE49-F238E27FC236}">
                    <a16:creationId xmlns:a16="http://schemas.microsoft.com/office/drawing/2014/main" id="{3F34726E-383A-B6E6-3CB7-61D7DE41B72F}"/>
                  </a:ext>
                </a:extLst>
              </p:cNvPr>
              <p:cNvSpPr txBox="1"/>
              <p:nvPr/>
            </p:nvSpPr>
            <p:spPr>
              <a:xfrm>
                <a:off x="3848789" y="5669284"/>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1</m:t>
                          </m:r>
                        </m:sub>
                      </m:sSub>
                    </m:oMath>
                  </m:oMathPara>
                </a14:m>
                <a:endParaRPr lang="en-CN" sz="3200" i="1" dirty="0"/>
              </a:p>
            </p:txBody>
          </p:sp>
        </mc:Choice>
        <mc:Fallback xmlns="">
          <p:sp>
            <p:nvSpPr>
              <p:cNvPr id="45" name="TextBox 105">
                <a:extLst>
                  <a:ext uri="{FF2B5EF4-FFF2-40B4-BE49-F238E27FC236}">
                    <a16:creationId xmlns:a16="http://schemas.microsoft.com/office/drawing/2014/main" id="{3F34726E-383A-B6E6-3CB7-61D7DE41B72F}"/>
                  </a:ext>
                </a:extLst>
              </p:cNvPr>
              <p:cNvSpPr txBox="1">
                <a:spLocks noRot="1" noChangeAspect="1" noMove="1" noResize="1" noEditPoints="1" noAdjustHandles="1" noChangeArrowheads="1" noChangeShapeType="1" noTextEdit="1"/>
              </p:cNvSpPr>
              <p:nvPr/>
            </p:nvSpPr>
            <p:spPr>
              <a:xfrm>
                <a:off x="3848789" y="5669284"/>
                <a:ext cx="485950" cy="49237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106">
                <a:extLst>
                  <a:ext uri="{FF2B5EF4-FFF2-40B4-BE49-F238E27FC236}">
                    <a16:creationId xmlns:a16="http://schemas.microsoft.com/office/drawing/2014/main" id="{FA3F9BBD-3672-FC19-3974-3CD61221593F}"/>
                  </a:ext>
                </a:extLst>
              </p:cNvPr>
              <p:cNvSpPr txBox="1"/>
              <p:nvPr/>
            </p:nvSpPr>
            <p:spPr>
              <a:xfrm>
                <a:off x="1056241" y="4015899"/>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2</m:t>
                          </m:r>
                        </m:sub>
                      </m:sSub>
                    </m:oMath>
                  </m:oMathPara>
                </a14:m>
                <a:endParaRPr lang="en-CN" sz="3200" i="1" dirty="0"/>
              </a:p>
            </p:txBody>
          </p:sp>
        </mc:Choice>
        <mc:Fallback xmlns="">
          <p:sp>
            <p:nvSpPr>
              <p:cNvPr id="46" name="TextBox 106">
                <a:extLst>
                  <a:ext uri="{FF2B5EF4-FFF2-40B4-BE49-F238E27FC236}">
                    <a16:creationId xmlns:a16="http://schemas.microsoft.com/office/drawing/2014/main" id="{FA3F9BBD-3672-FC19-3974-3CD61221593F}"/>
                  </a:ext>
                </a:extLst>
              </p:cNvPr>
              <p:cNvSpPr txBox="1">
                <a:spLocks noRot="1" noChangeAspect="1" noMove="1" noResize="1" noEditPoints="1" noAdjustHandles="1" noChangeArrowheads="1" noChangeShapeType="1" noTextEdit="1"/>
              </p:cNvSpPr>
              <p:nvPr/>
            </p:nvSpPr>
            <p:spPr>
              <a:xfrm>
                <a:off x="1056241" y="4015899"/>
                <a:ext cx="485950" cy="49237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107">
                <a:extLst>
                  <a:ext uri="{FF2B5EF4-FFF2-40B4-BE49-F238E27FC236}">
                    <a16:creationId xmlns:a16="http://schemas.microsoft.com/office/drawing/2014/main" id="{EC360BE4-1E6F-087F-AD64-E5C798281D53}"/>
                  </a:ext>
                </a:extLst>
              </p:cNvPr>
              <p:cNvSpPr txBox="1"/>
              <p:nvPr/>
            </p:nvSpPr>
            <p:spPr>
              <a:xfrm>
                <a:off x="2784346" y="4455582"/>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3</m:t>
                          </m:r>
                        </m:sub>
                      </m:sSub>
                    </m:oMath>
                  </m:oMathPara>
                </a14:m>
                <a:endParaRPr lang="en-CN" sz="3200" i="1" dirty="0"/>
              </a:p>
            </p:txBody>
          </p:sp>
        </mc:Choice>
        <mc:Fallback xmlns="">
          <p:sp>
            <p:nvSpPr>
              <p:cNvPr id="47" name="TextBox 107">
                <a:extLst>
                  <a:ext uri="{FF2B5EF4-FFF2-40B4-BE49-F238E27FC236}">
                    <a16:creationId xmlns:a16="http://schemas.microsoft.com/office/drawing/2014/main" id="{EC360BE4-1E6F-087F-AD64-E5C798281D53}"/>
                  </a:ext>
                </a:extLst>
              </p:cNvPr>
              <p:cNvSpPr txBox="1">
                <a:spLocks noRot="1" noChangeAspect="1" noMove="1" noResize="1" noEditPoints="1" noAdjustHandles="1" noChangeArrowheads="1" noChangeShapeType="1" noTextEdit="1"/>
              </p:cNvSpPr>
              <p:nvPr/>
            </p:nvSpPr>
            <p:spPr>
              <a:xfrm>
                <a:off x="2784346" y="4455582"/>
                <a:ext cx="485950" cy="49237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108">
                <a:extLst>
                  <a:ext uri="{FF2B5EF4-FFF2-40B4-BE49-F238E27FC236}">
                    <a16:creationId xmlns:a16="http://schemas.microsoft.com/office/drawing/2014/main" id="{A113F9B3-CDF9-5612-AA5A-EF11069957AC}"/>
                  </a:ext>
                </a:extLst>
              </p:cNvPr>
              <p:cNvSpPr txBox="1"/>
              <p:nvPr/>
            </p:nvSpPr>
            <p:spPr>
              <a:xfrm>
                <a:off x="3270296" y="2936337"/>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5</m:t>
                          </m:r>
                        </m:sub>
                      </m:sSub>
                    </m:oMath>
                  </m:oMathPara>
                </a14:m>
                <a:endParaRPr lang="en-CN" sz="3200" i="1" dirty="0"/>
              </a:p>
            </p:txBody>
          </p:sp>
        </mc:Choice>
        <mc:Fallback xmlns="">
          <p:sp>
            <p:nvSpPr>
              <p:cNvPr id="48" name="TextBox 108">
                <a:extLst>
                  <a:ext uri="{FF2B5EF4-FFF2-40B4-BE49-F238E27FC236}">
                    <a16:creationId xmlns:a16="http://schemas.microsoft.com/office/drawing/2014/main" id="{A113F9B3-CDF9-5612-AA5A-EF11069957AC}"/>
                  </a:ext>
                </a:extLst>
              </p:cNvPr>
              <p:cNvSpPr txBox="1">
                <a:spLocks noRot="1" noChangeAspect="1" noMove="1" noResize="1" noEditPoints="1" noAdjustHandles="1" noChangeArrowheads="1" noChangeShapeType="1" noTextEdit="1"/>
              </p:cNvSpPr>
              <p:nvPr/>
            </p:nvSpPr>
            <p:spPr>
              <a:xfrm>
                <a:off x="3270296" y="2936337"/>
                <a:ext cx="485950" cy="49237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109">
                <a:extLst>
                  <a:ext uri="{FF2B5EF4-FFF2-40B4-BE49-F238E27FC236}">
                    <a16:creationId xmlns:a16="http://schemas.microsoft.com/office/drawing/2014/main" id="{91262072-29D1-7134-F1EB-8C58B043D027}"/>
                  </a:ext>
                </a:extLst>
              </p:cNvPr>
              <p:cNvSpPr txBox="1"/>
              <p:nvPr/>
            </p:nvSpPr>
            <p:spPr>
              <a:xfrm>
                <a:off x="1661883" y="2563953"/>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4</m:t>
                          </m:r>
                        </m:sub>
                      </m:sSub>
                    </m:oMath>
                  </m:oMathPara>
                </a14:m>
                <a:endParaRPr lang="en-CN" sz="3200" i="1" dirty="0"/>
              </a:p>
            </p:txBody>
          </p:sp>
        </mc:Choice>
        <mc:Fallback xmlns="">
          <p:sp>
            <p:nvSpPr>
              <p:cNvPr id="49" name="TextBox 109">
                <a:extLst>
                  <a:ext uri="{FF2B5EF4-FFF2-40B4-BE49-F238E27FC236}">
                    <a16:creationId xmlns:a16="http://schemas.microsoft.com/office/drawing/2014/main" id="{91262072-29D1-7134-F1EB-8C58B043D027}"/>
                  </a:ext>
                </a:extLst>
              </p:cNvPr>
              <p:cNvSpPr txBox="1">
                <a:spLocks noRot="1" noChangeAspect="1" noMove="1" noResize="1" noEditPoints="1" noAdjustHandles="1" noChangeArrowheads="1" noChangeShapeType="1" noTextEdit="1"/>
              </p:cNvSpPr>
              <p:nvPr/>
            </p:nvSpPr>
            <p:spPr>
              <a:xfrm>
                <a:off x="1661883" y="2563953"/>
                <a:ext cx="485950" cy="49237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Rectangle 11">
                <a:extLst>
                  <a:ext uri="{FF2B5EF4-FFF2-40B4-BE49-F238E27FC236}">
                    <a16:creationId xmlns:a16="http://schemas.microsoft.com/office/drawing/2014/main" id="{4C1D6D7A-31A7-C2FF-F82E-D2401E3DED2F}"/>
                  </a:ext>
                </a:extLst>
              </p:cNvPr>
              <p:cNvSpPr/>
              <p:nvPr/>
            </p:nvSpPr>
            <p:spPr>
              <a:xfrm>
                <a:off x="5184702" y="5905240"/>
                <a:ext cx="1425461" cy="461605"/>
              </a:xfrm>
              <a:prstGeom prst="rect">
                <a:avLst/>
              </a:prstGeom>
            </p:spPr>
            <p:txBody>
              <a:bodyPr wrap="none">
                <a:spAutoFit/>
              </a:bodyPr>
              <a:lstStyle/>
              <a:p>
                <a:r>
                  <a:rPr lang="en-US" sz="2400" dirty="0">
                    <a:solidFill>
                      <a:schemeClr val="tx1">
                        <a:lumMod val="50000"/>
                        <a:lumOff val="50000"/>
                      </a:schemeClr>
                    </a:solidFill>
                    <a:latin typeface="+mj-lt"/>
                  </a:rPr>
                  <a:t>Cell 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oMath>
                </a14:m>
                <a:endParaRPr lang="en-CN" sz="2400" i="1" dirty="0">
                  <a:latin typeface="+mj-lt"/>
                </a:endParaRPr>
              </a:p>
            </p:txBody>
          </p:sp>
        </mc:Choice>
        <mc:Fallback xmlns="">
          <p:sp>
            <p:nvSpPr>
              <p:cNvPr id="50" name="Rectangle 11">
                <a:extLst>
                  <a:ext uri="{FF2B5EF4-FFF2-40B4-BE49-F238E27FC236}">
                    <a16:creationId xmlns:a16="http://schemas.microsoft.com/office/drawing/2014/main" id="{4C1D6D7A-31A7-C2FF-F82E-D2401E3DED2F}"/>
                  </a:ext>
                </a:extLst>
              </p:cNvPr>
              <p:cNvSpPr>
                <a:spLocks noRot="1" noChangeAspect="1" noMove="1" noResize="1" noEditPoints="1" noAdjustHandles="1" noChangeArrowheads="1" noChangeShapeType="1" noTextEdit="1"/>
              </p:cNvSpPr>
              <p:nvPr/>
            </p:nvSpPr>
            <p:spPr>
              <a:xfrm>
                <a:off x="5184702" y="5905240"/>
                <a:ext cx="1425461" cy="461605"/>
              </a:xfrm>
              <a:prstGeom prst="rect">
                <a:avLst/>
              </a:prstGeom>
              <a:blipFill>
                <a:blip r:embed="rId9"/>
                <a:stretch>
                  <a:fillRect l="-6867" t="-10667" b="-30667"/>
                </a:stretch>
              </a:blipFill>
            </p:spPr>
            <p:txBody>
              <a:bodyPr/>
              <a:lstStyle/>
              <a:p>
                <a:r>
                  <a:rPr lang="zh-CN" altLang="en-US">
                    <a:noFill/>
                  </a:rPr>
                  <a:t> </a:t>
                </a:r>
              </a:p>
            </p:txBody>
          </p:sp>
        </mc:Fallback>
      </mc:AlternateContent>
      <p:sp>
        <p:nvSpPr>
          <p:cNvPr id="51" name="Rectangle 110">
            <a:extLst>
              <a:ext uri="{FF2B5EF4-FFF2-40B4-BE49-F238E27FC236}">
                <a16:creationId xmlns:a16="http://schemas.microsoft.com/office/drawing/2014/main" id="{24FF232F-4DA2-5D33-A5FB-9FDDD8D23400}"/>
              </a:ext>
            </a:extLst>
          </p:cNvPr>
          <p:cNvSpPr/>
          <p:nvPr/>
        </p:nvSpPr>
        <p:spPr>
          <a:xfrm>
            <a:off x="6871563" y="5905240"/>
            <a:ext cx="1074193" cy="461605"/>
          </a:xfrm>
          <a:prstGeom prst="rect">
            <a:avLst/>
          </a:prstGeom>
        </p:spPr>
        <p:txBody>
          <a:bodyPr wrap="none">
            <a:spAutoFit/>
          </a:bodyPr>
          <a:lstStyle/>
          <a:p>
            <a:r>
              <a:rPr lang="en-US" sz="2400" dirty="0">
                <a:solidFill>
                  <a:schemeClr val="tx1">
                    <a:lumMod val="50000"/>
                    <a:lumOff val="50000"/>
                  </a:schemeClr>
                </a:solidFill>
                <a:latin typeface="+mj-lt"/>
              </a:rPr>
              <a:t>Cell 1:</a:t>
            </a:r>
            <a:endParaRPr lang="en-CN" sz="2400" i="1" dirty="0">
              <a:latin typeface="+mj-lt"/>
            </a:endParaRPr>
          </a:p>
        </p:txBody>
      </p:sp>
      <mc:AlternateContent xmlns:mc="http://schemas.openxmlformats.org/markup-compatibility/2006" xmlns:a14="http://schemas.microsoft.com/office/drawing/2010/main">
        <mc:Choice Requires="a14">
          <p:sp>
            <p:nvSpPr>
              <p:cNvPr id="52" name="Rectangle 111">
                <a:extLst>
                  <a:ext uri="{FF2B5EF4-FFF2-40B4-BE49-F238E27FC236}">
                    <a16:creationId xmlns:a16="http://schemas.microsoft.com/office/drawing/2014/main" id="{00081721-074D-841B-B767-0B34CE2A5EE2}"/>
                  </a:ext>
                </a:extLst>
              </p:cNvPr>
              <p:cNvSpPr/>
              <p:nvPr/>
            </p:nvSpPr>
            <p:spPr>
              <a:xfrm>
                <a:off x="8474905" y="5905240"/>
                <a:ext cx="1418345" cy="461605"/>
              </a:xfrm>
              <a:prstGeom prst="rect">
                <a:avLst/>
              </a:prstGeom>
            </p:spPr>
            <p:txBody>
              <a:bodyPr wrap="none">
                <a:spAutoFit/>
              </a:bodyPr>
              <a:lstStyle/>
              <a:p>
                <a:r>
                  <a:rPr lang="en-US" sz="2400" dirty="0">
                    <a:solidFill>
                      <a:schemeClr val="tx1">
                        <a:lumMod val="50000"/>
                        <a:lumOff val="50000"/>
                      </a:schemeClr>
                    </a:solidFill>
                    <a:latin typeface="+mj-lt"/>
                  </a:rPr>
                  <a:t>Cell 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52" name="Rectangle 111">
                <a:extLst>
                  <a:ext uri="{FF2B5EF4-FFF2-40B4-BE49-F238E27FC236}">
                    <a16:creationId xmlns:a16="http://schemas.microsoft.com/office/drawing/2014/main" id="{00081721-074D-841B-B767-0B34CE2A5EE2}"/>
                  </a:ext>
                </a:extLst>
              </p:cNvPr>
              <p:cNvSpPr>
                <a:spLocks noRot="1" noChangeAspect="1" noMove="1" noResize="1" noEditPoints="1" noAdjustHandles="1" noChangeArrowheads="1" noChangeShapeType="1" noTextEdit="1"/>
              </p:cNvSpPr>
              <p:nvPr/>
            </p:nvSpPr>
            <p:spPr>
              <a:xfrm>
                <a:off x="8474905" y="5905240"/>
                <a:ext cx="1418345" cy="461605"/>
              </a:xfrm>
              <a:prstGeom prst="rect">
                <a:avLst/>
              </a:prstGeom>
              <a:blipFill>
                <a:blip r:embed="rId10"/>
                <a:stretch>
                  <a:fillRect l="-6438"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Rectangle 112">
                <a:extLst>
                  <a:ext uri="{FF2B5EF4-FFF2-40B4-BE49-F238E27FC236}">
                    <a16:creationId xmlns:a16="http://schemas.microsoft.com/office/drawing/2014/main" id="{E925E506-C4D8-F7F5-9ACA-40D1FB03C2B8}"/>
                  </a:ext>
                </a:extLst>
              </p:cNvPr>
              <p:cNvSpPr/>
              <p:nvPr/>
            </p:nvSpPr>
            <p:spPr>
              <a:xfrm>
                <a:off x="10215935" y="5894878"/>
                <a:ext cx="1418345" cy="461605"/>
              </a:xfrm>
              <a:prstGeom prst="rect">
                <a:avLst/>
              </a:prstGeom>
            </p:spPr>
            <p:txBody>
              <a:bodyPr wrap="none">
                <a:spAutoFit/>
              </a:bodyPr>
              <a:lstStyle/>
              <a:p>
                <a:r>
                  <a:rPr lang="en-US" sz="2400" dirty="0">
                    <a:solidFill>
                      <a:schemeClr val="tx1">
                        <a:lumMod val="50000"/>
                        <a:lumOff val="50000"/>
                      </a:schemeClr>
                    </a:solidFill>
                    <a:latin typeface="+mj-lt"/>
                  </a:rPr>
                  <a:t>Cell 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53" name="Rectangle 112">
                <a:extLst>
                  <a:ext uri="{FF2B5EF4-FFF2-40B4-BE49-F238E27FC236}">
                    <a16:creationId xmlns:a16="http://schemas.microsoft.com/office/drawing/2014/main" id="{E925E506-C4D8-F7F5-9ACA-40D1FB03C2B8}"/>
                  </a:ext>
                </a:extLst>
              </p:cNvPr>
              <p:cNvSpPr>
                <a:spLocks noRot="1" noChangeAspect="1" noMove="1" noResize="1" noEditPoints="1" noAdjustHandles="1" noChangeArrowheads="1" noChangeShapeType="1" noTextEdit="1"/>
              </p:cNvSpPr>
              <p:nvPr/>
            </p:nvSpPr>
            <p:spPr>
              <a:xfrm>
                <a:off x="10215935" y="5894878"/>
                <a:ext cx="1418345" cy="461605"/>
              </a:xfrm>
              <a:prstGeom prst="rect">
                <a:avLst/>
              </a:prstGeom>
              <a:blipFill>
                <a:blip r:embed="rId11"/>
                <a:stretch>
                  <a:fillRect l="-6867"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Rectangle 113">
                <a:extLst>
                  <a:ext uri="{FF2B5EF4-FFF2-40B4-BE49-F238E27FC236}">
                    <a16:creationId xmlns:a16="http://schemas.microsoft.com/office/drawing/2014/main" id="{1BE5687A-5CF1-B6AA-16E1-FE64324D5A42}"/>
                  </a:ext>
                </a:extLst>
              </p:cNvPr>
              <p:cNvSpPr/>
              <p:nvPr/>
            </p:nvSpPr>
            <p:spPr>
              <a:xfrm>
                <a:off x="5184702" y="4825678"/>
                <a:ext cx="1799169" cy="461605"/>
              </a:xfrm>
              <a:prstGeom prst="rect">
                <a:avLst/>
              </a:prstGeom>
            </p:spPr>
            <p:txBody>
              <a:bodyPr wrap="none">
                <a:spAutoFit/>
              </a:bodyPr>
              <a:lstStyle/>
              <a:p>
                <a:r>
                  <a:rPr lang="en-US" sz="2400" dirty="0">
                    <a:solidFill>
                      <a:schemeClr val="tx1">
                        <a:lumMod val="50000"/>
                        <a:lumOff val="50000"/>
                      </a:schemeClr>
                    </a:solidFill>
                    <a:latin typeface="+mj-lt"/>
                  </a:rPr>
                  <a:t>Cell 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2</m:t>
                        </m:r>
                      </m:sub>
                    </m:sSub>
                  </m:oMath>
                </a14:m>
                <a:endParaRPr lang="en-CN" sz="2400" i="1" dirty="0">
                  <a:latin typeface="+mj-lt"/>
                </a:endParaRPr>
              </a:p>
            </p:txBody>
          </p:sp>
        </mc:Choice>
        <mc:Fallback xmlns="">
          <p:sp>
            <p:nvSpPr>
              <p:cNvPr id="54" name="Rectangle 113">
                <a:extLst>
                  <a:ext uri="{FF2B5EF4-FFF2-40B4-BE49-F238E27FC236}">
                    <a16:creationId xmlns:a16="http://schemas.microsoft.com/office/drawing/2014/main" id="{1BE5687A-5CF1-B6AA-16E1-FE64324D5A42}"/>
                  </a:ext>
                </a:extLst>
              </p:cNvPr>
              <p:cNvSpPr>
                <a:spLocks noRot="1" noChangeAspect="1" noMove="1" noResize="1" noEditPoints="1" noAdjustHandles="1" noChangeArrowheads="1" noChangeShapeType="1" noTextEdit="1"/>
              </p:cNvSpPr>
              <p:nvPr/>
            </p:nvSpPr>
            <p:spPr>
              <a:xfrm>
                <a:off x="5184702" y="4825678"/>
                <a:ext cx="1799169" cy="461605"/>
              </a:xfrm>
              <a:prstGeom prst="rect">
                <a:avLst/>
              </a:prstGeom>
              <a:blipFill>
                <a:blip r:embed="rId12"/>
                <a:stretch>
                  <a:fillRect l="-5424"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Rectangle 114">
                <a:extLst>
                  <a:ext uri="{FF2B5EF4-FFF2-40B4-BE49-F238E27FC236}">
                    <a16:creationId xmlns:a16="http://schemas.microsoft.com/office/drawing/2014/main" id="{D1B9FA3F-D789-E0DF-82C5-2F8AF4E8B730}"/>
                  </a:ext>
                </a:extLst>
              </p:cNvPr>
              <p:cNvSpPr/>
              <p:nvPr/>
            </p:nvSpPr>
            <p:spPr>
              <a:xfrm>
                <a:off x="6871563" y="4825678"/>
                <a:ext cx="1799169" cy="461605"/>
              </a:xfrm>
              <a:prstGeom prst="rect">
                <a:avLst/>
              </a:prstGeom>
            </p:spPr>
            <p:txBody>
              <a:bodyPr wrap="none">
                <a:spAutoFit/>
              </a:bodyPr>
              <a:lstStyle/>
              <a:p>
                <a:r>
                  <a:rPr lang="en-US" sz="2400" dirty="0">
                    <a:solidFill>
                      <a:schemeClr val="tx1">
                        <a:lumMod val="50000"/>
                        <a:lumOff val="50000"/>
                      </a:schemeClr>
                    </a:solidFill>
                    <a:latin typeface="+mj-lt"/>
                  </a:rPr>
                  <a:t>Cell 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55" name="Rectangle 114">
                <a:extLst>
                  <a:ext uri="{FF2B5EF4-FFF2-40B4-BE49-F238E27FC236}">
                    <a16:creationId xmlns:a16="http://schemas.microsoft.com/office/drawing/2014/main" id="{D1B9FA3F-D789-E0DF-82C5-2F8AF4E8B730}"/>
                  </a:ext>
                </a:extLst>
              </p:cNvPr>
              <p:cNvSpPr>
                <a:spLocks noRot="1" noChangeAspect="1" noMove="1" noResize="1" noEditPoints="1" noAdjustHandles="1" noChangeArrowheads="1" noChangeShapeType="1" noTextEdit="1"/>
              </p:cNvSpPr>
              <p:nvPr/>
            </p:nvSpPr>
            <p:spPr>
              <a:xfrm>
                <a:off x="6871563" y="4825678"/>
                <a:ext cx="1799169" cy="461605"/>
              </a:xfrm>
              <a:prstGeom prst="rect">
                <a:avLst/>
              </a:prstGeom>
              <a:blipFill>
                <a:blip r:embed="rId13"/>
                <a:stretch>
                  <a:fillRect l="-5085"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Rectangle 115">
                <a:extLst>
                  <a:ext uri="{FF2B5EF4-FFF2-40B4-BE49-F238E27FC236}">
                    <a16:creationId xmlns:a16="http://schemas.microsoft.com/office/drawing/2014/main" id="{E52A1601-5BCE-D21F-ACEC-B267D29EF585}"/>
                  </a:ext>
                </a:extLst>
              </p:cNvPr>
              <p:cNvSpPr/>
              <p:nvPr/>
            </p:nvSpPr>
            <p:spPr>
              <a:xfrm>
                <a:off x="8474905" y="4825678"/>
                <a:ext cx="1425461" cy="461605"/>
              </a:xfrm>
              <a:prstGeom prst="rect">
                <a:avLst/>
              </a:prstGeom>
            </p:spPr>
            <p:txBody>
              <a:bodyPr wrap="none">
                <a:spAutoFit/>
              </a:bodyPr>
              <a:lstStyle/>
              <a:p>
                <a:r>
                  <a:rPr lang="en-US" sz="2400" dirty="0">
                    <a:solidFill>
                      <a:schemeClr val="tx1">
                        <a:lumMod val="50000"/>
                        <a:lumOff val="50000"/>
                      </a:schemeClr>
                    </a:solidFill>
                    <a:latin typeface="+mj-lt"/>
                  </a:rPr>
                  <a:t>Cell 6: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56" name="Rectangle 115">
                <a:extLst>
                  <a:ext uri="{FF2B5EF4-FFF2-40B4-BE49-F238E27FC236}">
                    <a16:creationId xmlns:a16="http://schemas.microsoft.com/office/drawing/2014/main" id="{E52A1601-5BCE-D21F-ACEC-B267D29EF585}"/>
                  </a:ext>
                </a:extLst>
              </p:cNvPr>
              <p:cNvSpPr>
                <a:spLocks noRot="1" noChangeAspect="1" noMove="1" noResize="1" noEditPoints="1" noAdjustHandles="1" noChangeArrowheads="1" noChangeShapeType="1" noTextEdit="1"/>
              </p:cNvSpPr>
              <p:nvPr/>
            </p:nvSpPr>
            <p:spPr>
              <a:xfrm>
                <a:off x="8474905" y="4825678"/>
                <a:ext cx="1425461" cy="461605"/>
              </a:xfrm>
              <a:prstGeom prst="rect">
                <a:avLst/>
              </a:prstGeom>
              <a:blipFill>
                <a:blip r:embed="rId14"/>
                <a:stretch>
                  <a:fillRect l="-6410"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Rectangle 116">
                <a:extLst>
                  <a:ext uri="{FF2B5EF4-FFF2-40B4-BE49-F238E27FC236}">
                    <a16:creationId xmlns:a16="http://schemas.microsoft.com/office/drawing/2014/main" id="{E8B29586-BAF6-E482-879D-2BAA367C146F}"/>
                  </a:ext>
                </a:extLst>
              </p:cNvPr>
              <p:cNvSpPr/>
              <p:nvPr/>
            </p:nvSpPr>
            <p:spPr>
              <a:xfrm>
                <a:off x="10215935" y="4815315"/>
                <a:ext cx="1418345" cy="461605"/>
              </a:xfrm>
              <a:prstGeom prst="rect">
                <a:avLst/>
              </a:prstGeom>
            </p:spPr>
            <p:txBody>
              <a:bodyPr wrap="none">
                <a:spAutoFit/>
              </a:bodyPr>
              <a:lstStyle/>
              <a:p>
                <a:r>
                  <a:rPr lang="en-US" sz="2400" dirty="0">
                    <a:solidFill>
                      <a:schemeClr val="tx1">
                        <a:lumMod val="50000"/>
                        <a:lumOff val="50000"/>
                      </a:schemeClr>
                    </a:solidFill>
                    <a:latin typeface="+mj-lt"/>
                  </a:rPr>
                  <a:t>Cell 7: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57" name="Rectangle 116">
                <a:extLst>
                  <a:ext uri="{FF2B5EF4-FFF2-40B4-BE49-F238E27FC236}">
                    <a16:creationId xmlns:a16="http://schemas.microsoft.com/office/drawing/2014/main" id="{E8B29586-BAF6-E482-879D-2BAA367C146F}"/>
                  </a:ext>
                </a:extLst>
              </p:cNvPr>
              <p:cNvSpPr>
                <a:spLocks noRot="1" noChangeAspect="1" noMove="1" noResize="1" noEditPoints="1" noAdjustHandles="1" noChangeArrowheads="1" noChangeShapeType="1" noTextEdit="1"/>
              </p:cNvSpPr>
              <p:nvPr/>
            </p:nvSpPr>
            <p:spPr>
              <a:xfrm>
                <a:off x="10215935" y="4815315"/>
                <a:ext cx="1418345" cy="461605"/>
              </a:xfrm>
              <a:prstGeom prst="rect">
                <a:avLst/>
              </a:prstGeom>
              <a:blipFill>
                <a:blip r:embed="rId15"/>
                <a:stretch>
                  <a:fillRect l="-6867"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Rectangle 117">
                <a:extLst>
                  <a:ext uri="{FF2B5EF4-FFF2-40B4-BE49-F238E27FC236}">
                    <a16:creationId xmlns:a16="http://schemas.microsoft.com/office/drawing/2014/main" id="{6950D836-6664-6933-6143-8CE324952718}"/>
                  </a:ext>
                </a:extLst>
              </p:cNvPr>
              <p:cNvSpPr/>
              <p:nvPr/>
            </p:nvSpPr>
            <p:spPr>
              <a:xfrm>
                <a:off x="5184702" y="3735753"/>
                <a:ext cx="1425461" cy="461605"/>
              </a:xfrm>
              <a:prstGeom prst="rect">
                <a:avLst/>
              </a:prstGeom>
            </p:spPr>
            <p:txBody>
              <a:bodyPr wrap="none">
                <a:spAutoFit/>
              </a:bodyPr>
              <a:lstStyle/>
              <a:p>
                <a:r>
                  <a:rPr lang="en-US" sz="2400" dirty="0">
                    <a:solidFill>
                      <a:schemeClr val="tx1">
                        <a:lumMod val="50000"/>
                        <a:lumOff val="50000"/>
                      </a:schemeClr>
                    </a:solidFill>
                    <a:latin typeface="+mj-lt"/>
                  </a:rPr>
                  <a:t>Cell 8: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2</m:t>
                        </m:r>
                      </m:sub>
                    </m:sSub>
                  </m:oMath>
                </a14:m>
                <a:endParaRPr lang="en-CN" sz="2400" i="1" dirty="0">
                  <a:latin typeface="+mj-lt"/>
                </a:endParaRPr>
              </a:p>
            </p:txBody>
          </p:sp>
        </mc:Choice>
        <mc:Fallback xmlns="">
          <p:sp>
            <p:nvSpPr>
              <p:cNvPr id="58" name="Rectangle 117">
                <a:extLst>
                  <a:ext uri="{FF2B5EF4-FFF2-40B4-BE49-F238E27FC236}">
                    <a16:creationId xmlns:a16="http://schemas.microsoft.com/office/drawing/2014/main" id="{6950D836-6664-6933-6143-8CE324952718}"/>
                  </a:ext>
                </a:extLst>
              </p:cNvPr>
              <p:cNvSpPr>
                <a:spLocks noRot="1" noChangeAspect="1" noMove="1" noResize="1" noEditPoints="1" noAdjustHandles="1" noChangeArrowheads="1" noChangeShapeType="1" noTextEdit="1"/>
              </p:cNvSpPr>
              <p:nvPr/>
            </p:nvSpPr>
            <p:spPr>
              <a:xfrm>
                <a:off x="5184702" y="3735753"/>
                <a:ext cx="1425461" cy="461605"/>
              </a:xfrm>
              <a:prstGeom prst="rect">
                <a:avLst/>
              </a:prstGeom>
              <a:blipFill>
                <a:blip r:embed="rId16"/>
                <a:stretch>
                  <a:fillRect l="-6867"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Rectangle 118">
                <a:extLst>
                  <a:ext uri="{FF2B5EF4-FFF2-40B4-BE49-F238E27FC236}">
                    <a16:creationId xmlns:a16="http://schemas.microsoft.com/office/drawing/2014/main" id="{51BE4390-E083-CB42-57DB-F063B98DA6E0}"/>
                  </a:ext>
                </a:extLst>
              </p:cNvPr>
              <p:cNvSpPr/>
              <p:nvPr/>
            </p:nvSpPr>
            <p:spPr>
              <a:xfrm>
                <a:off x="6871563" y="3735753"/>
                <a:ext cx="1425461" cy="461605"/>
              </a:xfrm>
              <a:prstGeom prst="rect">
                <a:avLst/>
              </a:prstGeom>
            </p:spPr>
            <p:txBody>
              <a:bodyPr wrap="none">
                <a:spAutoFit/>
              </a:bodyPr>
              <a:lstStyle/>
              <a:p>
                <a:r>
                  <a:rPr lang="en-US" sz="2400" dirty="0">
                    <a:solidFill>
                      <a:schemeClr val="tx1">
                        <a:lumMod val="50000"/>
                        <a:lumOff val="50000"/>
                      </a:schemeClr>
                    </a:solidFill>
                    <a:latin typeface="+mj-lt"/>
                  </a:rPr>
                  <a:t>Cell 9: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59" name="Rectangle 118">
                <a:extLst>
                  <a:ext uri="{FF2B5EF4-FFF2-40B4-BE49-F238E27FC236}">
                    <a16:creationId xmlns:a16="http://schemas.microsoft.com/office/drawing/2014/main" id="{51BE4390-E083-CB42-57DB-F063B98DA6E0}"/>
                  </a:ext>
                </a:extLst>
              </p:cNvPr>
              <p:cNvSpPr>
                <a:spLocks noRot="1" noChangeAspect="1" noMove="1" noResize="1" noEditPoints="1" noAdjustHandles="1" noChangeArrowheads="1" noChangeShapeType="1" noTextEdit="1"/>
              </p:cNvSpPr>
              <p:nvPr/>
            </p:nvSpPr>
            <p:spPr>
              <a:xfrm>
                <a:off x="6871563" y="3735753"/>
                <a:ext cx="1425461" cy="461605"/>
              </a:xfrm>
              <a:prstGeom prst="rect">
                <a:avLst/>
              </a:prstGeom>
              <a:blipFill>
                <a:blip r:embed="rId17"/>
                <a:stretch>
                  <a:fillRect l="-6410"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Rectangle 119">
                <a:extLst>
                  <a:ext uri="{FF2B5EF4-FFF2-40B4-BE49-F238E27FC236}">
                    <a16:creationId xmlns:a16="http://schemas.microsoft.com/office/drawing/2014/main" id="{770D707E-5ABF-F7B8-9448-BCE9A15ABF48}"/>
                  </a:ext>
                </a:extLst>
              </p:cNvPr>
              <p:cNvSpPr/>
              <p:nvPr/>
            </p:nvSpPr>
            <p:spPr>
              <a:xfrm>
                <a:off x="8474905" y="3735753"/>
                <a:ext cx="1980284" cy="461605"/>
              </a:xfrm>
              <a:prstGeom prst="rect">
                <a:avLst/>
              </a:prstGeom>
            </p:spPr>
            <p:txBody>
              <a:bodyPr wrap="none">
                <a:spAutoFit/>
              </a:bodyPr>
              <a:lstStyle/>
              <a:p>
                <a:r>
                  <a:rPr lang="en-US" sz="2400" dirty="0">
                    <a:solidFill>
                      <a:schemeClr val="tx1">
                        <a:lumMod val="50000"/>
                        <a:lumOff val="50000"/>
                      </a:schemeClr>
                    </a:solidFill>
                    <a:latin typeface="+mj-lt"/>
                  </a:rPr>
                  <a:t>Cell 10: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xmlns="">
          <p:sp>
            <p:nvSpPr>
              <p:cNvPr id="60" name="Rectangle 119">
                <a:extLst>
                  <a:ext uri="{FF2B5EF4-FFF2-40B4-BE49-F238E27FC236}">
                    <a16:creationId xmlns:a16="http://schemas.microsoft.com/office/drawing/2014/main" id="{770D707E-5ABF-F7B8-9448-BCE9A15ABF48}"/>
                  </a:ext>
                </a:extLst>
              </p:cNvPr>
              <p:cNvSpPr>
                <a:spLocks noRot="1" noChangeAspect="1" noMove="1" noResize="1" noEditPoints="1" noAdjustHandles="1" noChangeArrowheads="1" noChangeShapeType="1" noTextEdit="1"/>
              </p:cNvSpPr>
              <p:nvPr/>
            </p:nvSpPr>
            <p:spPr>
              <a:xfrm>
                <a:off x="8474905" y="3735753"/>
                <a:ext cx="1980284" cy="461605"/>
              </a:xfrm>
              <a:prstGeom prst="rect">
                <a:avLst/>
              </a:prstGeom>
              <a:blipFill>
                <a:blip r:embed="rId18"/>
                <a:stretch>
                  <a:fillRect l="-4615" t="-10526" b="-28947"/>
                </a:stretch>
              </a:blipFill>
            </p:spPr>
            <p:txBody>
              <a:bodyPr/>
              <a:lstStyle/>
              <a:p>
                <a:r>
                  <a:rPr lang="zh-CN" altLang="en-US">
                    <a:noFill/>
                  </a:rPr>
                  <a:t> </a:t>
                </a:r>
              </a:p>
            </p:txBody>
          </p:sp>
        </mc:Fallback>
      </mc:AlternateContent>
      <p:sp>
        <p:nvSpPr>
          <p:cNvPr id="61" name="Rectangle 120">
            <a:extLst>
              <a:ext uri="{FF2B5EF4-FFF2-40B4-BE49-F238E27FC236}">
                <a16:creationId xmlns:a16="http://schemas.microsoft.com/office/drawing/2014/main" id="{25F6CA7C-856B-041F-F63D-DF97954772E1}"/>
              </a:ext>
            </a:extLst>
          </p:cNvPr>
          <p:cNvSpPr/>
          <p:nvPr/>
        </p:nvSpPr>
        <p:spPr>
          <a:xfrm>
            <a:off x="10215935" y="3725390"/>
            <a:ext cx="1255309" cy="461605"/>
          </a:xfrm>
          <a:prstGeom prst="rect">
            <a:avLst/>
          </a:prstGeom>
        </p:spPr>
        <p:txBody>
          <a:bodyPr wrap="none">
            <a:spAutoFit/>
          </a:bodyPr>
          <a:lstStyle/>
          <a:p>
            <a:r>
              <a:rPr lang="en-US" sz="2400" dirty="0">
                <a:solidFill>
                  <a:schemeClr val="tx1">
                    <a:lumMod val="50000"/>
                    <a:lumOff val="50000"/>
                  </a:schemeClr>
                </a:solidFill>
                <a:latin typeface="+mj-lt"/>
              </a:rPr>
              <a:t>Cell 11:</a:t>
            </a:r>
            <a:endParaRPr lang="en-CN" sz="2400" i="1" dirty="0">
              <a:latin typeface="+mj-lt"/>
            </a:endParaRPr>
          </a:p>
        </p:txBody>
      </p:sp>
      <mc:AlternateContent xmlns:mc="http://schemas.openxmlformats.org/markup-compatibility/2006" xmlns:a14="http://schemas.microsoft.com/office/drawing/2010/main">
        <mc:Choice Requires="a14">
          <p:sp>
            <p:nvSpPr>
              <p:cNvPr id="62" name="Rectangle 125">
                <a:extLst>
                  <a:ext uri="{FF2B5EF4-FFF2-40B4-BE49-F238E27FC236}">
                    <a16:creationId xmlns:a16="http://schemas.microsoft.com/office/drawing/2014/main" id="{A03A596D-6DAD-311A-6680-CD6F7C84D5ED}"/>
                  </a:ext>
                </a:extLst>
              </p:cNvPr>
              <p:cNvSpPr/>
              <p:nvPr/>
            </p:nvSpPr>
            <p:spPr>
              <a:xfrm>
                <a:off x="5184702" y="2671832"/>
                <a:ext cx="1606578" cy="461605"/>
              </a:xfrm>
              <a:prstGeom prst="rect">
                <a:avLst/>
              </a:prstGeom>
            </p:spPr>
            <p:txBody>
              <a:bodyPr wrap="none">
                <a:spAutoFit/>
              </a:bodyPr>
              <a:lstStyle/>
              <a:p>
                <a:r>
                  <a:rPr lang="en-US" sz="2400" dirty="0">
                    <a:solidFill>
                      <a:schemeClr val="tx1">
                        <a:lumMod val="50000"/>
                        <a:lumOff val="50000"/>
                      </a:schemeClr>
                    </a:solidFill>
                    <a:latin typeface="+mj-lt"/>
                  </a:rPr>
                  <a:t>Cell 12: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xmlns="">
          <p:sp>
            <p:nvSpPr>
              <p:cNvPr id="62" name="Rectangle 125">
                <a:extLst>
                  <a:ext uri="{FF2B5EF4-FFF2-40B4-BE49-F238E27FC236}">
                    <a16:creationId xmlns:a16="http://schemas.microsoft.com/office/drawing/2014/main" id="{A03A596D-6DAD-311A-6680-CD6F7C84D5ED}"/>
                  </a:ext>
                </a:extLst>
              </p:cNvPr>
              <p:cNvSpPr>
                <a:spLocks noRot="1" noChangeAspect="1" noMove="1" noResize="1" noEditPoints="1" noAdjustHandles="1" noChangeArrowheads="1" noChangeShapeType="1" noTextEdit="1"/>
              </p:cNvSpPr>
              <p:nvPr/>
            </p:nvSpPr>
            <p:spPr>
              <a:xfrm>
                <a:off x="5184702" y="2671832"/>
                <a:ext cx="1606578" cy="461605"/>
              </a:xfrm>
              <a:prstGeom prst="rect">
                <a:avLst/>
              </a:prstGeom>
              <a:blipFill>
                <a:blip r:embed="rId19"/>
                <a:stretch>
                  <a:fillRect l="-6084"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Rectangle 126">
                <a:extLst>
                  <a:ext uri="{FF2B5EF4-FFF2-40B4-BE49-F238E27FC236}">
                    <a16:creationId xmlns:a16="http://schemas.microsoft.com/office/drawing/2014/main" id="{541E878F-DE72-FCC3-C2A3-8B7817C22433}"/>
                  </a:ext>
                </a:extLst>
              </p:cNvPr>
              <p:cNvSpPr/>
              <p:nvPr/>
            </p:nvSpPr>
            <p:spPr>
              <a:xfrm>
                <a:off x="6871563" y="2671832"/>
                <a:ext cx="1606578" cy="461605"/>
              </a:xfrm>
              <a:prstGeom prst="rect">
                <a:avLst/>
              </a:prstGeom>
            </p:spPr>
            <p:txBody>
              <a:bodyPr wrap="none">
                <a:spAutoFit/>
              </a:bodyPr>
              <a:lstStyle/>
              <a:p>
                <a:r>
                  <a:rPr lang="en-US" sz="2400" dirty="0">
                    <a:solidFill>
                      <a:schemeClr val="tx1">
                        <a:lumMod val="50000"/>
                        <a:lumOff val="50000"/>
                      </a:schemeClr>
                    </a:solidFill>
                    <a:latin typeface="+mj-lt"/>
                  </a:rPr>
                  <a:t>Cell 13: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xmlns="">
          <p:sp>
            <p:nvSpPr>
              <p:cNvPr id="63" name="Rectangle 126">
                <a:extLst>
                  <a:ext uri="{FF2B5EF4-FFF2-40B4-BE49-F238E27FC236}">
                    <a16:creationId xmlns:a16="http://schemas.microsoft.com/office/drawing/2014/main" id="{541E878F-DE72-FCC3-C2A3-8B7817C22433}"/>
                  </a:ext>
                </a:extLst>
              </p:cNvPr>
              <p:cNvSpPr>
                <a:spLocks noRot="1" noChangeAspect="1" noMove="1" noResize="1" noEditPoints="1" noAdjustHandles="1" noChangeArrowheads="1" noChangeShapeType="1" noTextEdit="1"/>
              </p:cNvSpPr>
              <p:nvPr/>
            </p:nvSpPr>
            <p:spPr>
              <a:xfrm>
                <a:off x="6871563" y="2671832"/>
                <a:ext cx="1606578" cy="461605"/>
              </a:xfrm>
              <a:prstGeom prst="rect">
                <a:avLst/>
              </a:prstGeom>
              <a:blipFill>
                <a:blip r:embed="rId20"/>
                <a:stretch>
                  <a:fillRect l="-568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Rectangle 127">
                <a:extLst>
                  <a:ext uri="{FF2B5EF4-FFF2-40B4-BE49-F238E27FC236}">
                    <a16:creationId xmlns:a16="http://schemas.microsoft.com/office/drawing/2014/main" id="{0AF5F354-47E0-F802-3100-5B013C74533D}"/>
                  </a:ext>
                </a:extLst>
              </p:cNvPr>
              <p:cNvSpPr/>
              <p:nvPr/>
            </p:nvSpPr>
            <p:spPr>
              <a:xfrm>
                <a:off x="8474905" y="2671832"/>
                <a:ext cx="1606578" cy="461605"/>
              </a:xfrm>
              <a:prstGeom prst="rect">
                <a:avLst/>
              </a:prstGeom>
            </p:spPr>
            <p:txBody>
              <a:bodyPr wrap="none">
                <a:spAutoFit/>
              </a:bodyPr>
              <a:lstStyle/>
              <a:p>
                <a:r>
                  <a:rPr lang="en-US" sz="2400" dirty="0">
                    <a:solidFill>
                      <a:schemeClr val="tx1">
                        <a:lumMod val="50000"/>
                        <a:lumOff val="50000"/>
                      </a:schemeClr>
                    </a:solidFill>
                    <a:latin typeface="+mj-lt"/>
                  </a:rPr>
                  <a:t>Cell 14: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xmlns="">
          <p:sp>
            <p:nvSpPr>
              <p:cNvPr id="64" name="Rectangle 127">
                <a:extLst>
                  <a:ext uri="{FF2B5EF4-FFF2-40B4-BE49-F238E27FC236}">
                    <a16:creationId xmlns:a16="http://schemas.microsoft.com/office/drawing/2014/main" id="{0AF5F354-47E0-F802-3100-5B013C74533D}"/>
                  </a:ext>
                </a:extLst>
              </p:cNvPr>
              <p:cNvSpPr>
                <a:spLocks noRot="1" noChangeAspect="1" noMove="1" noResize="1" noEditPoints="1" noAdjustHandles="1" noChangeArrowheads="1" noChangeShapeType="1" noTextEdit="1"/>
              </p:cNvSpPr>
              <p:nvPr/>
            </p:nvSpPr>
            <p:spPr>
              <a:xfrm>
                <a:off x="8474905" y="2671832"/>
                <a:ext cx="1606578" cy="461605"/>
              </a:xfrm>
              <a:prstGeom prst="rect">
                <a:avLst/>
              </a:prstGeom>
              <a:blipFill>
                <a:blip r:embed="rId21"/>
                <a:stretch>
                  <a:fillRect l="-568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Rectangle 128">
                <a:extLst>
                  <a:ext uri="{FF2B5EF4-FFF2-40B4-BE49-F238E27FC236}">
                    <a16:creationId xmlns:a16="http://schemas.microsoft.com/office/drawing/2014/main" id="{8C1FE807-3305-2496-8D4D-07F11B9ABB87}"/>
                  </a:ext>
                </a:extLst>
              </p:cNvPr>
              <p:cNvSpPr/>
              <p:nvPr/>
            </p:nvSpPr>
            <p:spPr>
              <a:xfrm>
                <a:off x="10215935" y="2661470"/>
                <a:ext cx="1606578" cy="461605"/>
              </a:xfrm>
              <a:prstGeom prst="rect">
                <a:avLst/>
              </a:prstGeom>
            </p:spPr>
            <p:txBody>
              <a:bodyPr wrap="none">
                <a:spAutoFit/>
              </a:bodyPr>
              <a:lstStyle/>
              <a:p>
                <a:r>
                  <a:rPr lang="en-US" sz="2400" dirty="0">
                    <a:solidFill>
                      <a:schemeClr val="tx1">
                        <a:lumMod val="50000"/>
                        <a:lumOff val="50000"/>
                      </a:schemeClr>
                    </a:solidFill>
                    <a:latin typeface="+mj-lt"/>
                  </a:rPr>
                  <a:t>Cell 15: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xmlns="">
          <p:sp>
            <p:nvSpPr>
              <p:cNvPr id="65" name="Rectangle 128">
                <a:extLst>
                  <a:ext uri="{FF2B5EF4-FFF2-40B4-BE49-F238E27FC236}">
                    <a16:creationId xmlns:a16="http://schemas.microsoft.com/office/drawing/2014/main" id="{8C1FE807-3305-2496-8D4D-07F11B9ABB87}"/>
                  </a:ext>
                </a:extLst>
              </p:cNvPr>
              <p:cNvSpPr>
                <a:spLocks noRot="1" noChangeAspect="1" noMove="1" noResize="1" noEditPoints="1" noAdjustHandles="1" noChangeArrowheads="1" noChangeShapeType="1" noTextEdit="1"/>
              </p:cNvSpPr>
              <p:nvPr/>
            </p:nvSpPr>
            <p:spPr>
              <a:xfrm>
                <a:off x="10215935" y="2661470"/>
                <a:ext cx="1606578" cy="461605"/>
              </a:xfrm>
              <a:prstGeom prst="rect">
                <a:avLst/>
              </a:prstGeom>
              <a:blipFill>
                <a:blip r:embed="rId22"/>
                <a:stretch>
                  <a:fillRect l="-6084"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892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59">
            <a:extLst>
              <a:ext uri="{FF2B5EF4-FFF2-40B4-BE49-F238E27FC236}">
                <a16:creationId xmlns:a16="http://schemas.microsoft.com/office/drawing/2014/main" id="{4490952D-DCD8-3A4C-9282-31850761AE6C}"/>
              </a:ext>
            </a:extLst>
          </p:cNvPr>
          <p:cNvSpPr/>
          <p:nvPr/>
        </p:nvSpPr>
        <p:spPr>
          <a:xfrm>
            <a:off x="8538350" y="3078479"/>
            <a:ext cx="2105626" cy="19317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23" name="Rectangle 44">
            <a:extLst>
              <a:ext uri="{FF2B5EF4-FFF2-40B4-BE49-F238E27FC236}">
                <a16:creationId xmlns:a16="http://schemas.microsoft.com/office/drawing/2014/main" id="{F8A8C0AA-4287-AB47-8AA1-9CA6A0D1935D}"/>
              </a:ext>
            </a:extLst>
          </p:cNvPr>
          <p:cNvSpPr/>
          <p:nvPr/>
        </p:nvSpPr>
        <p:spPr>
          <a:xfrm>
            <a:off x="8539885" y="1962310"/>
            <a:ext cx="2105626" cy="306648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119" name="Rectangle 44">
            <a:extLst>
              <a:ext uri="{FF2B5EF4-FFF2-40B4-BE49-F238E27FC236}">
                <a16:creationId xmlns:a16="http://schemas.microsoft.com/office/drawing/2014/main" id="{F8A8C0AA-4287-AB47-8AA1-9CA6A0D1935D}"/>
              </a:ext>
            </a:extLst>
          </p:cNvPr>
          <p:cNvSpPr/>
          <p:nvPr/>
        </p:nvSpPr>
        <p:spPr>
          <a:xfrm>
            <a:off x="8554906" y="2875700"/>
            <a:ext cx="2105626" cy="214282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107996" cy="369332"/>
          </a:xfrm>
          <a:prstGeom prst="rect">
            <a:avLst/>
          </a:prstGeom>
          <a:noFill/>
        </p:spPr>
        <p:txBody>
          <a:bodyPr wrap="none" rtlCol="0">
            <a:spAutoFit/>
          </a:bodyPr>
          <a:lstStyle/>
          <a:p>
            <a:r>
              <a:rPr lang="zh-CN" altLang="en-US" sz="1800" dirty="0"/>
              <a:t>显示积分</a:t>
            </a:r>
            <a:endParaRPr lang="zh-CN" altLang="en-US" sz="2000" dirty="0"/>
          </a:p>
        </p:txBody>
      </p:sp>
      <p:sp>
        <p:nvSpPr>
          <p:cNvPr id="14" name="文本框 13">
            <a:extLst>
              <a:ext uri="{FF2B5EF4-FFF2-40B4-BE49-F238E27FC236}">
                <a16:creationId xmlns:a16="http://schemas.microsoft.com/office/drawing/2014/main" id="{8C7AC706-67FF-5E96-A11E-0EF8D643BE21}"/>
              </a:ext>
            </a:extLst>
          </p:cNvPr>
          <p:cNvSpPr txBox="1"/>
          <p:nvPr/>
        </p:nvSpPr>
        <p:spPr>
          <a:xfrm>
            <a:off x="695790" y="2968508"/>
            <a:ext cx="1107996" cy="369332"/>
          </a:xfrm>
          <a:prstGeom prst="rect">
            <a:avLst/>
          </a:prstGeom>
          <a:noFill/>
        </p:spPr>
        <p:txBody>
          <a:bodyPr wrap="none" rtlCol="0">
            <a:spAutoFit/>
          </a:bodyPr>
          <a:lstStyle/>
          <a:p>
            <a:r>
              <a:rPr lang="zh-CN" altLang="en-US" sz="1800" dirty="0"/>
              <a:t>隐式积分</a:t>
            </a:r>
          </a:p>
        </p:txBody>
      </p:sp>
      <mc:AlternateContent xmlns:mc="http://schemas.openxmlformats.org/markup-compatibility/2006" xmlns:a14="http://schemas.microsoft.com/office/drawing/2010/main">
        <mc:Choice Requires="a14">
          <p:sp>
            <p:nvSpPr>
              <p:cNvPr id="48" name="Rectangle 84">
                <a:extLst>
                  <a:ext uri="{FF2B5EF4-FFF2-40B4-BE49-F238E27FC236}">
                    <a16:creationId xmlns:a16="http://schemas.microsoft.com/office/drawing/2014/main" id="{61C68036-8440-4840-81C1-37F1EAF2BFF0}"/>
                  </a:ext>
                </a:extLst>
              </p:cNvPr>
              <p:cNvSpPr/>
              <p:nvPr/>
            </p:nvSpPr>
            <p:spPr>
              <a:xfrm>
                <a:off x="9322428" y="5734304"/>
                <a:ext cx="565668"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oMath>
                  </m:oMathPara>
                </a14:m>
                <a:endParaRPr lang="en-CN" sz="2400" dirty="0"/>
              </a:p>
            </p:txBody>
          </p:sp>
        </mc:Choice>
        <mc:Fallback xmlns="">
          <p:sp>
            <p:nvSpPr>
              <p:cNvPr id="48" name="Rectangle 84">
                <a:extLst>
                  <a:ext uri="{FF2B5EF4-FFF2-40B4-BE49-F238E27FC236}">
                    <a16:creationId xmlns:a16="http://schemas.microsoft.com/office/drawing/2014/main" id="{61C68036-8440-4840-81C1-37F1EAF2BFF0}"/>
                  </a:ext>
                </a:extLst>
              </p:cNvPr>
              <p:cNvSpPr>
                <a:spLocks noRot="1" noChangeAspect="1" noMove="1" noResize="1" noEditPoints="1" noAdjustHandles="1" noChangeArrowheads="1" noChangeShapeType="1" noTextEdit="1"/>
              </p:cNvSpPr>
              <p:nvPr/>
            </p:nvSpPr>
            <p:spPr>
              <a:xfrm>
                <a:off x="9322428" y="5734304"/>
                <a:ext cx="565668" cy="461665"/>
              </a:xfrm>
              <a:prstGeom prst="rect">
                <a:avLst/>
              </a:prstGeom>
              <a:blipFill>
                <a:blip r:embed="rId3"/>
                <a:stretch>
                  <a:fillRect/>
                </a:stretch>
              </a:blipFill>
            </p:spPr>
            <p:txBody>
              <a:bodyPr/>
              <a:lstStyle/>
              <a:p>
                <a:r>
                  <a:rPr lang="zh-CN" altLang="en-US">
                    <a:noFill/>
                  </a:rPr>
                  <a:t> </a:t>
                </a:r>
              </a:p>
            </p:txBody>
          </p:sp>
        </mc:Fallback>
      </mc:AlternateContent>
      <p:grpSp>
        <p:nvGrpSpPr>
          <p:cNvPr id="96" name="组合 95">
            <a:extLst>
              <a:ext uri="{FF2B5EF4-FFF2-40B4-BE49-F238E27FC236}">
                <a16:creationId xmlns:a16="http://schemas.microsoft.com/office/drawing/2014/main" id="{734E84B3-1475-FBF4-41B6-C98299447331}"/>
              </a:ext>
            </a:extLst>
          </p:cNvPr>
          <p:cNvGrpSpPr/>
          <p:nvPr/>
        </p:nvGrpSpPr>
        <p:grpSpPr>
          <a:xfrm>
            <a:off x="624765" y="1759153"/>
            <a:ext cx="5564013" cy="1369214"/>
            <a:chOff x="528053" y="1759153"/>
            <a:chExt cx="5564013" cy="1369214"/>
          </a:xfrm>
        </p:grpSpPr>
        <mc:AlternateContent xmlns:mc="http://schemas.openxmlformats.org/markup-compatibility/2006" xmlns:a14="http://schemas.microsoft.com/office/drawing/2010/main">
          <mc:Choice Requires="a14">
            <p:sp>
              <p:nvSpPr>
                <p:cNvPr id="84" name="Rectangle 47">
                  <a:extLst>
                    <a:ext uri="{FF2B5EF4-FFF2-40B4-BE49-F238E27FC236}">
                      <a16:creationId xmlns:a16="http://schemas.microsoft.com/office/drawing/2014/main" id="{141725BD-9E5D-424D-AA8E-E7A8156AC7BB}"/>
                    </a:ext>
                  </a:extLst>
                </p:cNvPr>
                <p:cNvSpPr/>
                <p:nvPr/>
              </p:nvSpPr>
              <p:spPr>
                <a:xfrm>
                  <a:off x="528053" y="1759153"/>
                  <a:ext cx="5304093" cy="918265"/>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200" i="1" smtClean="0">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i="0" smtClean="0">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e>
                            </m:d>
                            <m:r>
                              <a:rPr lang="en-US" sz="2200" b="0" i="1" smtClean="0">
                                <a:latin typeface="Cambria Math" panose="02040503050406030204" pitchFamily="18" charset="0"/>
                              </a:rPr>
                              <m:t>+</m:t>
                            </m:r>
                            <m:box>
                              <m:boxPr>
                                <m:ctrlPr>
                                  <a:rPr lang="en-US" sz="2200" b="0" i="1" smtClean="0">
                                    <a:latin typeface="Cambria Math" panose="02040503050406030204" pitchFamily="18" charset="0"/>
                                  </a:rPr>
                                </m:ctrlPr>
                              </m:boxPr>
                              <m:e>
                                <m:argPr>
                                  <m:argSz m:val="-1"/>
                                </m:argPr>
                                <m:f>
                                  <m:fPr>
                                    <m:ctrlPr>
                                      <a:rPr lang="en-US" sz="2200" b="0" i="1" smtClean="0">
                                        <a:latin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num>
                                  <m:den>
                                    <m:r>
                                      <a:rPr lang="en-US" sz="2200" b="0" i="1" smtClean="0">
                                        <a:latin typeface="Cambria Math" panose="02040503050406030204" pitchFamily="18" charset="0"/>
                                      </a:rPr>
                                      <m:t>2</m:t>
                                    </m:r>
                                  </m:den>
                                </m:f>
                              </m:e>
                            </m:box>
                            <m:r>
                              <a:rPr lang="en-US" sz="2200" b="1">
                                <a:latin typeface="Cambria Math" panose="02040503050406030204" pitchFamily="18" charset="0"/>
                              </a:rPr>
                              <m:t>𝐯</m:t>
                            </m:r>
                            <m:r>
                              <a:rPr lang="en-US" sz="2200" b="0" i="0" smtClean="0">
                                <a:latin typeface="Cambria Math" panose="02040503050406030204" pitchFamily="18" charset="0"/>
                              </a:rPr>
                              <m:t>′</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sup>
                                </m:sSup>
                              </m:e>
                            </m:d>
                            <m:r>
                              <a:rPr lang="en-US" sz="2200" b="0" i="1" smtClean="0">
                                <a:latin typeface="Cambria Math" panose="02040503050406030204" pitchFamily="18" charset="0"/>
                              </a:rPr>
                              <m:t>+…</m:t>
                            </m:r>
                          </m:e>
                        </m:nary>
                      </m:oMath>
                    </m:oMathPara>
                  </a14:m>
                  <a:endParaRPr lang="en-CN" sz="2200" dirty="0"/>
                </a:p>
              </p:txBody>
            </p:sp>
          </mc:Choice>
          <mc:Fallback xmlns="">
            <p:sp>
              <p:nvSpPr>
                <p:cNvPr id="84" name="Rectangle 47">
                  <a:extLst>
                    <a:ext uri="{FF2B5EF4-FFF2-40B4-BE49-F238E27FC236}">
                      <a16:creationId xmlns:a16="http://schemas.microsoft.com/office/drawing/2014/main" id="{141725BD-9E5D-424D-AA8E-E7A8156AC7BB}"/>
                    </a:ext>
                  </a:extLst>
                </p:cNvPr>
                <p:cNvSpPr>
                  <a:spLocks noRot="1" noChangeAspect="1" noMove="1" noResize="1" noEditPoints="1" noAdjustHandles="1" noChangeArrowheads="1" noChangeShapeType="1" noTextEdit="1"/>
                </p:cNvSpPr>
                <p:nvPr/>
              </p:nvSpPr>
              <p:spPr>
                <a:xfrm>
                  <a:off x="528053" y="1759153"/>
                  <a:ext cx="5304093" cy="9182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Rectangle 49">
                  <a:extLst>
                    <a:ext uri="{FF2B5EF4-FFF2-40B4-BE49-F238E27FC236}">
                      <a16:creationId xmlns:a16="http://schemas.microsoft.com/office/drawing/2014/main" id="{497D1A2C-F820-CE43-8083-5459175E10AA}"/>
                    </a:ext>
                  </a:extLst>
                </p:cNvPr>
                <p:cNvSpPr/>
                <p:nvPr/>
              </p:nvSpPr>
              <p:spPr>
                <a:xfrm>
                  <a:off x="787973" y="2592772"/>
                  <a:ext cx="5304093" cy="474489"/>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sup>
                            </m:sSup>
                          </m:e>
                        </m:d>
                        <m:r>
                          <a:rPr lang="en-US" sz="2200" i="1">
                            <a:latin typeface="Cambria Math" panose="02040503050406030204" pitchFamily="18" charset="0"/>
                          </a:rPr>
                          <m:t>+</m:t>
                        </m:r>
                        <m:r>
                          <a:rPr lang="en-US" sz="2200" b="0" i="1" smtClean="0">
                            <a:latin typeface="Cambria Math" panose="02040503050406030204" pitchFamily="18" charset="0"/>
                          </a:rPr>
                          <m:t>𝑂</m:t>
                        </m:r>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r>
                          <a:rPr lang="en-US" sz="2200" b="1" i="1" smtClean="0">
                            <a:latin typeface="Cambria Math" panose="02040503050406030204" pitchFamily="18" charset="0"/>
                          </a:rPr>
                          <m:t>)</m:t>
                        </m:r>
                      </m:oMath>
                    </m:oMathPara>
                  </a14:m>
                  <a:endParaRPr lang="en-CN" sz="2200" dirty="0"/>
                </a:p>
              </p:txBody>
            </p:sp>
          </mc:Choice>
          <mc:Fallback xmlns="">
            <p:sp>
              <p:nvSpPr>
                <p:cNvPr id="85" name="Rectangle 49">
                  <a:extLst>
                    <a:ext uri="{FF2B5EF4-FFF2-40B4-BE49-F238E27FC236}">
                      <a16:creationId xmlns:a16="http://schemas.microsoft.com/office/drawing/2014/main" id="{497D1A2C-F820-CE43-8083-5459175E10AA}"/>
                    </a:ext>
                  </a:extLst>
                </p:cNvPr>
                <p:cNvSpPr>
                  <a:spLocks noRot="1" noChangeAspect="1" noMove="1" noResize="1" noEditPoints="1" noAdjustHandles="1" noChangeArrowheads="1" noChangeShapeType="1" noTextEdit="1"/>
                </p:cNvSpPr>
                <p:nvPr/>
              </p:nvSpPr>
              <p:spPr>
                <a:xfrm>
                  <a:off x="787973" y="2592772"/>
                  <a:ext cx="5304093" cy="474489"/>
                </a:xfrm>
                <a:prstGeom prst="rect">
                  <a:avLst/>
                </a:prstGeom>
                <a:blipFill>
                  <a:blip r:embed="rId5"/>
                  <a:stretch>
                    <a:fillRect b="-10256"/>
                  </a:stretch>
                </a:blipFill>
              </p:spPr>
              <p:txBody>
                <a:bodyPr/>
                <a:lstStyle/>
                <a:p>
                  <a:r>
                    <a:rPr lang="zh-CN" altLang="en-US">
                      <a:noFill/>
                    </a:rPr>
                    <a:t> </a:t>
                  </a:r>
                </a:p>
              </p:txBody>
            </p:sp>
          </mc:Fallback>
        </mc:AlternateContent>
        <p:sp>
          <p:nvSpPr>
            <p:cNvPr id="86" name="Rounded Rectangle 1">
              <a:extLst>
                <a:ext uri="{FF2B5EF4-FFF2-40B4-BE49-F238E27FC236}">
                  <a16:creationId xmlns:a16="http://schemas.microsoft.com/office/drawing/2014/main" id="{B6310A8B-BCEE-7C40-9FD0-4A5CC63F04A8}"/>
                </a:ext>
              </a:extLst>
            </p:cNvPr>
            <p:cNvSpPr/>
            <p:nvPr/>
          </p:nvSpPr>
          <p:spPr>
            <a:xfrm>
              <a:off x="3849535" y="2558905"/>
              <a:ext cx="1011771" cy="56946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87" name="Title 1">
              <a:extLst>
                <a:ext uri="{FF2B5EF4-FFF2-40B4-BE49-F238E27FC236}">
                  <a16:creationId xmlns:a16="http://schemas.microsoft.com/office/drawing/2014/main" id="{CF5AA86E-C3DC-7040-919E-695B6D0C832E}"/>
                </a:ext>
              </a:extLst>
            </p:cNvPr>
            <p:cNvSpPr txBox="1">
              <a:spLocks/>
            </p:cNvSpPr>
            <p:nvPr/>
          </p:nvSpPr>
          <p:spPr>
            <a:xfrm>
              <a:off x="4877486" y="2406257"/>
              <a:ext cx="827490" cy="424765"/>
            </a:xfrm>
            <a:prstGeom prst="rect">
              <a:avLst/>
            </a:prstGeom>
          </p:spPr>
          <p:txBody>
            <a:bodyPr vert="horz" lIns="91440" tIns="45720" rIns="91440" bIns="45720" rtlCol="0" anchor="ctr">
              <a:normAutofit lnSpcReduction="10000"/>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2"/>
                  </a:solidFill>
                </a:rPr>
                <a:t>error</a:t>
              </a:r>
              <a:endParaRPr lang="en-CN" sz="2400" dirty="0">
                <a:solidFill>
                  <a:schemeClr val="accent2"/>
                </a:solidFill>
              </a:endParaRPr>
            </a:p>
          </p:txBody>
        </p:sp>
      </p:grpSp>
      <p:grpSp>
        <p:nvGrpSpPr>
          <p:cNvPr id="97" name="组合 96">
            <a:extLst>
              <a:ext uri="{FF2B5EF4-FFF2-40B4-BE49-F238E27FC236}">
                <a16:creationId xmlns:a16="http://schemas.microsoft.com/office/drawing/2014/main" id="{3D4FF12C-6E7C-ACC3-62BC-A45698D58FAE}"/>
              </a:ext>
            </a:extLst>
          </p:cNvPr>
          <p:cNvGrpSpPr/>
          <p:nvPr/>
        </p:nvGrpSpPr>
        <p:grpSpPr>
          <a:xfrm>
            <a:off x="678331" y="3379598"/>
            <a:ext cx="5564013" cy="1369214"/>
            <a:chOff x="607995" y="4206069"/>
            <a:chExt cx="5564013" cy="1369214"/>
          </a:xfrm>
        </p:grpSpPr>
        <mc:AlternateContent xmlns:mc="http://schemas.openxmlformats.org/markup-compatibility/2006" xmlns:a14="http://schemas.microsoft.com/office/drawing/2010/main">
          <mc:Choice Requires="a14">
            <p:sp>
              <p:nvSpPr>
                <p:cNvPr id="90" name="Rectangle 47">
                  <a:extLst>
                    <a:ext uri="{FF2B5EF4-FFF2-40B4-BE49-F238E27FC236}">
                      <a16:creationId xmlns:a16="http://schemas.microsoft.com/office/drawing/2014/main" id="{141725BD-9E5D-424D-AA8E-E7A8156AC7BB}"/>
                    </a:ext>
                  </a:extLst>
                </p:cNvPr>
                <p:cNvSpPr/>
                <p:nvPr/>
              </p:nvSpPr>
              <p:spPr>
                <a:xfrm>
                  <a:off x="607995" y="4206069"/>
                  <a:ext cx="5304093" cy="918265"/>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200" i="1" smtClean="0">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i="0" smtClean="0">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sup>
                                </m:sSup>
                              </m:e>
                            </m:d>
                            <m:r>
                              <a:rPr lang="en-US" sz="2200" b="0" i="1" smtClean="0">
                                <a:latin typeface="Cambria Math" panose="02040503050406030204" pitchFamily="18" charset="0"/>
                              </a:rPr>
                              <m:t>−</m:t>
                            </m:r>
                            <m:box>
                              <m:boxPr>
                                <m:ctrlPr>
                                  <a:rPr lang="en-US" sz="2200" b="0" i="1" smtClean="0">
                                    <a:latin typeface="Cambria Math" panose="02040503050406030204" pitchFamily="18" charset="0"/>
                                  </a:rPr>
                                </m:ctrlPr>
                              </m:boxPr>
                              <m:e>
                                <m:argPr>
                                  <m:argSz m:val="-1"/>
                                </m:argPr>
                                <m:f>
                                  <m:fPr>
                                    <m:ctrlPr>
                                      <a:rPr lang="en-US" sz="2200" b="0" i="1" smtClean="0">
                                        <a:latin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num>
                                  <m:den>
                                    <m:r>
                                      <a:rPr lang="en-US" sz="2200" b="0" i="1" smtClean="0">
                                        <a:latin typeface="Cambria Math" panose="02040503050406030204" pitchFamily="18" charset="0"/>
                                      </a:rPr>
                                      <m:t>2</m:t>
                                    </m:r>
                                  </m:den>
                                </m:f>
                              </m:e>
                            </m:box>
                            <m:r>
                              <a:rPr lang="en-US" sz="2200" b="1">
                                <a:latin typeface="Cambria Math" panose="02040503050406030204" pitchFamily="18" charset="0"/>
                              </a:rPr>
                              <m:t>𝐯</m:t>
                            </m:r>
                            <m:r>
                              <a:rPr lang="en-US" sz="2200" b="0" i="0" smtClean="0">
                                <a:latin typeface="Cambria Math" panose="02040503050406030204" pitchFamily="18" charset="0"/>
                              </a:rPr>
                              <m:t>′</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sup>
                                </m:sSup>
                              </m:e>
                            </m:d>
                            <m:r>
                              <a:rPr lang="en-US" sz="2200" b="0" i="1" smtClean="0">
                                <a:latin typeface="Cambria Math" panose="02040503050406030204" pitchFamily="18" charset="0"/>
                              </a:rPr>
                              <m:t>+…</m:t>
                            </m:r>
                          </m:e>
                        </m:nary>
                      </m:oMath>
                    </m:oMathPara>
                  </a14:m>
                  <a:endParaRPr lang="en-CN" sz="2200" dirty="0"/>
                </a:p>
              </p:txBody>
            </p:sp>
          </mc:Choice>
          <mc:Fallback xmlns="">
            <p:sp>
              <p:nvSpPr>
                <p:cNvPr id="90" name="Rectangle 47">
                  <a:extLst>
                    <a:ext uri="{FF2B5EF4-FFF2-40B4-BE49-F238E27FC236}">
                      <a16:creationId xmlns:a16="http://schemas.microsoft.com/office/drawing/2014/main" id="{141725BD-9E5D-424D-AA8E-E7A8156AC7BB}"/>
                    </a:ext>
                  </a:extLst>
                </p:cNvPr>
                <p:cNvSpPr>
                  <a:spLocks noRot="1" noChangeAspect="1" noMove="1" noResize="1" noEditPoints="1" noAdjustHandles="1" noChangeArrowheads="1" noChangeShapeType="1" noTextEdit="1"/>
                </p:cNvSpPr>
                <p:nvPr/>
              </p:nvSpPr>
              <p:spPr>
                <a:xfrm>
                  <a:off x="607995" y="4206069"/>
                  <a:ext cx="5304093" cy="9182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Rectangle 49">
                  <a:extLst>
                    <a:ext uri="{FF2B5EF4-FFF2-40B4-BE49-F238E27FC236}">
                      <a16:creationId xmlns:a16="http://schemas.microsoft.com/office/drawing/2014/main" id="{497D1A2C-F820-CE43-8083-5459175E10AA}"/>
                    </a:ext>
                  </a:extLst>
                </p:cNvPr>
                <p:cNvSpPr/>
                <p:nvPr/>
              </p:nvSpPr>
              <p:spPr>
                <a:xfrm>
                  <a:off x="867915" y="5039688"/>
                  <a:ext cx="5304093" cy="474489"/>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sup>
                            </m:sSup>
                          </m:e>
                        </m:d>
                        <m:r>
                          <a:rPr lang="en-US" sz="2200" i="1">
                            <a:latin typeface="Cambria Math" panose="02040503050406030204" pitchFamily="18" charset="0"/>
                          </a:rPr>
                          <m:t>+</m:t>
                        </m:r>
                        <m:r>
                          <a:rPr lang="en-US" sz="2200" b="0" i="1" smtClean="0">
                            <a:latin typeface="Cambria Math" panose="02040503050406030204" pitchFamily="18" charset="0"/>
                          </a:rPr>
                          <m:t>𝑂</m:t>
                        </m:r>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r>
                          <a:rPr lang="en-US" sz="2200" b="1" i="1" smtClean="0">
                            <a:latin typeface="Cambria Math" panose="02040503050406030204" pitchFamily="18" charset="0"/>
                          </a:rPr>
                          <m:t>)</m:t>
                        </m:r>
                      </m:oMath>
                    </m:oMathPara>
                  </a14:m>
                  <a:endParaRPr lang="en-CN" sz="2200" dirty="0"/>
                </a:p>
              </p:txBody>
            </p:sp>
          </mc:Choice>
          <mc:Fallback xmlns="">
            <p:sp>
              <p:nvSpPr>
                <p:cNvPr id="91" name="Rectangle 49">
                  <a:extLst>
                    <a:ext uri="{FF2B5EF4-FFF2-40B4-BE49-F238E27FC236}">
                      <a16:creationId xmlns:a16="http://schemas.microsoft.com/office/drawing/2014/main" id="{497D1A2C-F820-CE43-8083-5459175E10AA}"/>
                    </a:ext>
                  </a:extLst>
                </p:cNvPr>
                <p:cNvSpPr>
                  <a:spLocks noRot="1" noChangeAspect="1" noMove="1" noResize="1" noEditPoints="1" noAdjustHandles="1" noChangeArrowheads="1" noChangeShapeType="1" noTextEdit="1"/>
                </p:cNvSpPr>
                <p:nvPr/>
              </p:nvSpPr>
              <p:spPr>
                <a:xfrm>
                  <a:off x="867915" y="5039688"/>
                  <a:ext cx="5304093" cy="474489"/>
                </a:xfrm>
                <a:prstGeom prst="rect">
                  <a:avLst/>
                </a:prstGeom>
                <a:blipFill>
                  <a:blip r:embed="rId7"/>
                  <a:stretch>
                    <a:fillRect b="-10256"/>
                  </a:stretch>
                </a:blipFill>
              </p:spPr>
              <p:txBody>
                <a:bodyPr/>
                <a:lstStyle/>
                <a:p>
                  <a:r>
                    <a:rPr lang="zh-CN" altLang="en-US">
                      <a:noFill/>
                    </a:rPr>
                    <a:t> </a:t>
                  </a:r>
                </a:p>
              </p:txBody>
            </p:sp>
          </mc:Fallback>
        </mc:AlternateContent>
        <p:sp>
          <p:nvSpPr>
            <p:cNvPr id="92" name="Rounded Rectangle 1">
              <a:extLst>
                <a:ext uri="{FF2B5EF4-FFF2-40B4-BE49-F238E27FC236}">
                  <a16:creationId xmlns:a16="http://schemas.microsoft.com/office/drawing/2014/main" id="{B6310A8B-BCEE-7C40-9FD0-4A5CC63F04A8}"/>
                </a:ext>
              </a:extLst>
            </p:cNvPr>
            <p:cNvSpPr/>
            <p:nvPr/>
          </p:nvSpPr>
          <p:spPr>
            <a:xfrm>
              <a:off x="3929477" y="5005821"/>
              <a:ext cx="1011771" cy="56946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93" name="Title 1">
              <a:extLst>
                <a:ext uri="{FF2B5EF4-FFF2-40B4-BE49-F238E27FC236}">
                  <a16:creationId xmlns:a16="http://schemas.microsoft.com/office/drawing/2014/main" id="{CF5AA86E-C3DC-7040-919E-695B6D0C832E}"/>
                </a:ext>
              </a:extLst>
            </p:cNvPr>
            <p:cNvSpPr txBox="1">
              <a:spLocks/>
            </p:cNvSpPr>
            <p:nvPr/>
          </p:nvSpPr>
          <p:spPr>
            <a:xfrm>
              <a:off x="4909452" y="4772278"/>
              <a:ext cx="827490" cy="424765"/>
            </a:xfrm>
            <a:prstGeom prst="rect">
              <a:avLst/>
            </a:prstGeom>
          </p:spPr>
          <p:txBody>
            <a:bodyPr vert="horz" lIns="91440" tIns="45720" rIns="91440" bIns="45720" rtlCol="0" anchor="ctr">
              <a:normAutofit lnSpcReduction="10000"/>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2"/>
                  </a:solidFill>
                </a:rPr>
                <a:t>error</a:t>
              </a:r>
              <a:endParaRPr lang="en-CN" sz="2400" dirty="0">
                <a:solidFill>
                  <a:schemeClr val="accent2"/>
                </a:solidFill>
              </a:endParaRPr>
            </a:p>
          </p:txBody>
        </p:sp>
      </p:grpSp>
      <p:grpSp>
        <p:nvGrpSpPr>
          <p:cNvPr id="116" name="组合 115">
            <a:extLst>
              <a:ext uri="{FF2B5EF4-FFF2-40B4-BE49-F238E27FC236}">
                <a16:creationId xmlns:a16="http://schemas.microsoft.com/office/drawing/2014/main" id="{1278F468-2C21-D5EE-1903-8768212F487E}"/>
              </a:ext>
            </a:extLst>
          </p:cNvPr>
          <p:cNvGrpSpPr/>
          <p:nvPr/>
        </p:nvGrpSpPr>
        <p:grpSpPr>
          <a:xfrm>
            <a:off x="588212" y="4571369"/>
            <a:ext cx="5600565" cy="2139504"/>
            <a:chOff x="588212" y="4571369"/>
            <a:chExt cx="5600565" cy="2139504"/>
          </a:xfrm>
        </p:grpSpPr>
        <p:sp>
          <p:nvSpPr>
            <p:cNvPr id="98" name="文本框 97">
              <a:extLst>
                <a:ext uri="{FF2B5EF4-FFF2-40B4-BE49-F238E27FC236}">
                  <a16:creationId xmlns:a16="http://schemas.microsoft.com/office/drawing/2014/main" id="{CA04D2A4-96A8-D460-649D-FCAD48AA42B6}"/>
                </a:ext>
              </a:extLst>
            </p:cNvPr>
            <p:cNvSpPr txBox="1"/>
            <p:nvPr/>
          </p:nvSpPr>
          <p:spPr>
            <a:xfrm>
              <a:off x="605352" y="4571369"/>
              <a:ext cx="1338828" cy="369332"/>
            </a:xfrm>
            <a:prstGeom prst="rect">
              <a:avLst/>
            </a:prstGeom>
            <a:noFill/>
          </p:spPr>
          <p:txBody>
            <a:bodyPr wrap="none" rtlCol="0">
              <a:spAutoFit/>
            </a:bodyPr>
            <a:lstStyle/>
            <a:p>
              <a:r>
                <a:rPr lang="zh-CN" altLang="en-US" sz="1800" dirty="0"/>
                <a:t>半隐式积分</a:t>
              </a:r>
            </a:p>
          </p:txBody>
        </p:sp>
        <mc:AlternateContent xmlns:mc="http://schemas.openxmlformats.org/markup-compatibility/2006" xmlns:a14="http://schemas.microsoft.com/office/drawing/2010/main">
          <mc:Choice Requires="a14">
            <p:sp>
              <p:nvSpPr>
                <p:cNvPr id="106" name="Rectangle 47">
                  <a:extLst>
                    <a:ext uri="{FF2B5EF4-FFF2-40B4-BE49-F238E27FC236}">
                      <a16:creationId xmlns:a16="http://schemas.microsoft.com/office/drawing/2014/main" id="{141725BD-9E5D-424D-AA8E-E7A8156AC7BB}"/>
                    </a:ext>
                  </a:extLst>
                </p:cNvPr>
                <p:cNvSpPr/>
                <p:nvPr/>
              </p:nvSpPr>
              <p:spPr>
                <a:xfrm>
                  <a:off x="588212" y="4915397"/>
                  <a:ext cx="5304093" cy="918265"/>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200" i="1" smtClean="0">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e>
                        </m:nary>
                        <m:r>
                          <a:rPr lang="en-US" sz="2200" i="1">
                            <a:latin typeface="Cambria Math" panose="02040503050406030204" pitchFamily="18" charset="0"/>
                          </a:rPr>
                          <m:t>=</m:t>
                        </m:r>
                        <m:nary>
                          <m:naryPr>
                            <m:ctrlPr>
                              <a:rPr lang="en-US" sz="2200" i="1">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0.5</m:t>
                                </m:r>
                                <m:r>
                                  <a:rPr lang="en-US" sz="2200" i="1">
                                    <a:latin typeface="Cambria Math" panose="02040503050406030204" pitchFamily="18" charset="0"/>
                                  </a:rPr>
                                  <m:t>]</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e>
                        </m:nary>
                        <m:r>
                          <a:rPr lang="en-US" sz="2200" b="0" i="1" smtClean="0">
                            <a:latin typeface="Cambria Math" panose="02040503050406030204" pitchFamily="18" charset="0"/>
                          </a:rPr>
                          <m:t>+</m:t>
                        </m:r>
                        <m:nary>
                          <m:naryPr>
                            <m:ctrlPr>
                              <a:rPr lang="en-US" sz="2200" i="1">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r>
                                  <a:rPr lang="en-US" sz="2200" b="0" i="1" smtClean="0">
                                    <a:latin typeface="Cambria Math" panose="02040503050406030204" pitchFamily="18" charset="0"/>
                                  </a:rPr>
                                  <m:t>.5</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e>
                        </m:nary>
                      </m:oMath>
                    </m:oMathPara>
                  </a14:m>
                  <a:endParaRPr lang="en-CN" sz="2200" dirty="0"/>
                </a:p>
              </p:txBody>
            </p:sp>
          </mc:Choice>
          <mc:Fallback xmlns="">
            <p:sp>
              <p:nvSpPr>
                <p:cNvPr id="106" name="Rectangle 47">
                  <a:extLst>
                    <a:ext uri="{FF2B5EF4-FFF2-40B4-BE49-F238E27FC236}">
                      <a16:creationId xmlns:a16="http://schemas.microsoft.com/office/drawing/2014/main" id="{141725BD-9E5D-424D-AA8E-E7A8156AC7BB}"/>
                    </a:ext>
                  </a:extLst>
                </p:cNvPr>
                <p:cNvSpPr>
                  <a:spLocks noRot="1" noChangeAspect="1" noMove="1" noResize="1" noEditPoints="1" noAdjustHandles="1" noChangeArrowheads="1" noChangeShapeType="1" noTextEdit="1"/>
                </p:cNvSpPr>
                <p:nvPr/>
              </p:nvSpPr>
              <p:spPr>
                <a:xfrm>
                  <a:off x="588212" y="4915397"/>
                  <a:ext cx="5304093" cy="918265"/>
                </a:xfrm>
                <a:prstGeom prst="rect">
                  <a:avLst/>
                </a:prstGeom>
                <a:blipFill>
                  <a:blip r:embed="rId8"/>
                  <a:stretch>
                    <a:fillRect/>
                  </a:stretch>
                </a:blipFill>
              </p:spPr>
              <p:txBody>
                <a:bodyPr/>
                <a:lstStyle/>
                <a:p>
                  <a:r>
                    <a:rPr lang="zh-CN" altLang="en-US">
                      <a:noFill/>
                    </a:rPr>
                    <a:t> </a:t>
                  </a:r>
                </a:p>
              </p:txBody>
            </p:sp>
          </mc:Fallback>
        </mc:AlternateContent>
        <p:sp>
          <p:nvSpPr>
            <p:cNvPr id="109" name="Rounded Rectangle 57">
              <a:extLst>
                <a:ext uri="{FF2B5EF4-FFF2-40B4-BE49-F238E27FC236}">
                  <a16:creationId xmlns:a16="http://schemas.microsoft.com/office/drawing/2014/main" id="{1702F94F-AF9A-E744-98A4-B2C5F919D5F1}"/>
                </a:ext>
              </a:extLst>
            </p:cNvPr>
            <p:cNvSpPr/>
            <p:nvPr/>
          </p:nvSpPr>
          <p:spPr>
            <a:xfrm>
              <a:off x="4037393" y="5891907"/>
              <a:ext cx="1011771" cy="56946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111" name="Rectangle 55">
                  <a:extLst>
                    <a:ext uri="{FF2B5EF4-FFF2-40B4-BE49-F238E27FC236}">
                      <a16:creationId xmlns:a16="http://schemas.microsoft.com/office/drawing/2014/main" id="{2454C890-EC7F-FB4F-B85B-2458B1A80C5B}"/>
                    </a:ext>
                  </a:extLst>
                </p:cNvPr>
                <p:cNvSpPr/>
                <p:nvPr/>
              </p:nvSpPr>
              <p:spPr>
                <a:xfrm>
                  <a:off x="884684" y="5897830"/>
                  <a:ext cx="5304093" cy="813043"/>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0.5</m:t>
                                </m:r>
                                <m:r>
                                  <a:rPr lang="en-US" sz="2200" i="1">
                                    <a:latin typeface="Cambria Math" panose="02040503050406030204" pitchFamily="18" charset="0"/>
                                  </a:rPr>
                                  <m:t>]</m:t>
                                </m:r>
                              </m:sup>
                            </m:sSup>
                          </m:e>
                        </m:d>
                        <m:r>
                          <a:rPr lang="en-US" sz="2200" b="0" i="1" smtClean="0">
                            <a:latin typeface="Cambria Math" panose="02040503050406030204" pitchFamily="18" charset="0"/>
                          </a:rPr>
                          <m:t>+</m:t>
                        </m:r>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b="0" i="1" smtClean="0">
                                    <a:latin typeface="Cambria Math" panose="02040503050406030204" pitchFamily="18" charset="0"/>
                                    <a:ea typeface="Cambria Math" panose="02040503050406030204" pitchFamily="18" charset="0"/>
                                  </a:rPr>
                                  <m:t>3</m:t>
                                </m:r>
                              </m:sup>
                            </m:sSup>
                          </m:e>
                        </m:d>
                      </m:oMath>
                    </m:oMathPara>
                  </a14:m>
                  <a:endParaRPr lang="en-US" sz="2200" b="0" dirty="0">
                    <a:ea typeface="Cambria Math" panose="02040503050406030204" pitchFamily="18" charset="0"/>
                  </a:endParaRPr>
                </a:p>
                <a:p>
                  <a:r>
                    <a:rPr lang="en-CN" sz="2200" dirty="0"/>
                    <a:t>	</a:t>
                  </a:r>
                </a:p>
              </p:txBody>
            </p:sp>
          </mc:Choice>
          <mc:Fallback xmlns="">
            <p:sp>
              <p:nvSpPr>
                <p:cNvPr id="111" name="Rectangle 55">
                  <a:extLst>
                    <a:ext uri="{FF2B5EF4-FFF2-40B4-BE49-F238E27FC236}">
                      <a16:creationId xmlns:a16="http://schemas.microsoft.com/office/drawing/2014/main" id="{2454C890-EC7F-FB4F-B85B-2458B1A80C5B}"/>
                    </a:ext>
                  </a:extLst>
                </p:cNvPr>
                <p:cNvSpPr>
                  <a:spLocks noRot="1" noChangeAspect="1" noMove="1" noResize="1" noEditPoints="1" noAdjustHandles="1" noChangeArrowheads="1" noChangeShapeType="1" noTextEdit="1"/>
                </p:cNvSpPr>
                <p:nvPr/>
              </p:nvSpPr>
              <p:spPr>
                <a:xfrm>
                  <a:off x="884684" y="5897830"/>
                  <a:ext cx="5304093" cy="813043"/>
                </a:xfrm>
                <a:prstGeom prst="rect">
                  <a:avLst/>
                </a:prstGeom>
                <a:blipFill>
                  <a:blip r:embed="rId9"/>
                  <a:stretch>
                    <a:fillRect/>
                  </a:stretch>
                </a:blipFill>
              </p:spPr>
              <p:txBody>
                <a:bodyPr/>
                <a:lstStyle/>
                <a:p>
                  <a:r>
                    <a:rPr lang="zh-CN" altLang="en-US">
                      <a:noFill/>
                    </a:rPr>
                    <a:t> </a:t>
                  </a:r>
                </a:p>
              </p:txBody>
            </p:sp>
          </mc:Fallback>
        </mc:AlternateContent>
        <p:sp>
          <p:nvSpPr>
            <p:cNvPr id="112" name="Title 1">
              <a:extLst>
                <a:ext uri="{FF2B5EF4-FFF2-40B4-BE49-F238E27FC236}">
                  <a16:creationId xmlns:a16="http://schemas.microsoft.com/office/drawing/2014/main" id="{39D4F72A-F8B7-2473-64FB-DF4F066E5428}"/>
                </a:ext>
              </a:extLst>
            </p:cNvPr>
            <p:cNvSpPr txBox="1">
              <a:spLocks/>
            </p:cNvSpPr>
            <p:nvPr/>
          </p:nvSpPr>
          <p:spPr>
            <a:xfrm>
              <a:off x="5050038" y="5650402"/>
              <a:ext cx="827490" cy="424765"/>
            </a:xfrm>
            <a:prstGeom prst="rect">
              <a:avLst/>
            </a:prstGeom>
          </p:spPr>
          <p:txBody>
            <a:bodyPr vert="horz" lIns="91440" tIns="45720" rIns="91440" bIns="45720" rtlCol="0" anchor="ctr">
              <a:normAutofit lnSpcReduction="10000"/>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2"/>
                  </a:solidFill>
                </a:rPr>
                <a:t>error</a:t>
              </a:r>
              <a:endParaRPr lang="en-CN" sz="2400" dirty="0">
                <a:solidFill>
                  <a:schemeClr val="accent2"/>
                </a:solidFill>
              </a:endParaRPr>
            </a:p>
          </p:txBody>
        </p:sp>
      </p:grpSp>
      <p:cxnSp>
        <p:nvCxnSpPr>
          <p:cNvPr id="24" name="Straight Arrow Connector 52">
            <a:extLst>
              <a:ext uri="{FF2B5EF4-FFF2-40B4-BE49-F238E27FC236}">
                <a16:creationId xmlns:a16="http://schemas.microsoft.com/office/drawing/2014/main" id="{0F52A2AE-2FA0-9A4C-8BF0-135AE12DB103}"/>
              </a:ext>
            </a:extLst>
          </p:cNvPr>
          <p:cNvCxnSpPr>
            <a:cxnSpLocks/>
          </p:cNvCxnSpPr>
          <p:nvPr/>
        </p:nvCxnSpPr>
        <p:spPr>
          <a:xfrm flipV="1">
            <a:off x="7100296" y="1690377"/>
            <a:ext cx="0" cy="3336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53">
            <a:extLst>
              <a:ext uri="{FF2B5EF4-FFF2-40B4-BE49-F238E27FC236}">
                <a16:creationId xmlns:a16="http://schemas.microsoft.com/office/drawing/2014/main" id="{8CABA0F7-AAE9-1749-98DE-F046D7462F6C}"/>
              </a:ext>
            </a:extLst>
          </p:cNvPr>
          <p:cNvCxnSpPr>
            <a:cxnSpLocks/>
          </p:cNvCxnSpPr>
          <p:nvPr/>
        </p:nvCxnSpPr>
        <p:spPr>
          <a:xfrm>
            <a:off x="7089007" y="5027319"/>
            <a:ext cx="45618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54">
            <a:extLst>
              <a:ext uri="{FF2B5EF4-FFF2-40B4-BE49-F238E27FC236}">
                <a16:creationId xmlns:a16="http://schemas.microsoft.com/office/drawing/2014/main" id="{E96388C6-3813-D14C-83AA-E0A8E000D682}"/>
              </a:ext>
            </a:extLst>
          </p:cNvPr>
          <p:cNvCxnSpPr>
            <a:cxnSpLocks/>
          </p:cNvCxnSpPr>
          <p:nvPr/>
        </p:nvCxnSpPr>
        <p:spPr>
          <a:xfrm>
            <a:off x="8533386" y="3061096"/>
            <a:ext cx="4542" cy="1954934"/>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56">
            <a:extLst>
              <a:ext uri="{FF2B5EF4-FFF2-40B4-BE49-F238E27FC236}">
                <a16:creationId xmlns:a16="http://schemas.microsoft.com/office/drawing/2014/main" id="{B652822B-A81C-3B42-B683-890BBB03853F}"/>
              </a:ext>
            </a:extLst>
          </p:cNvPr>
          <p:cNvCxnSpPr>
            <a:cxnSpLocks/>
          </p:cNvCxnSpPr>
          <p:nvPr/>
        </p:nvCxnSpPr>
        <p:spPr>
          <a:xfrm>
            <a:off x="10654596" y="1962310"/>
            <a:ext cx="0" cy="3065009"/>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58">
            <a:extLst>
              <a:ext uri="{FF2B5EF4-FFF2-40B4-BE49-F238E27FC236}">
                <a16:creationId xmlns:a16="http://schemas.microsoft.com/office/drawing/2014/main" id="{5F33DA42-E15F-2740-8314-50A286DD6261}"/>
              </a:ext>
            </a:extLst>
          </p:cNvPr>
          <p:cNvCxnSpPr>
            <a:cxnSpLocks/>
          </p:cNvCxnSpPr>
          <p:nvPr/>
        </p:nvCxnSpPr>
        <p:spPr>
          <a:xfrm flipH="1">
            <a:off x="8605226" y="2696127"/>
            <a:ext cx="1907459" cy="187151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62">
            <a:extLst>
              <a:ext uri="{FF2B5EF4-FFF2-40B4-BE49-F238E27FC236}">
                <a16:creationId xmlns:a16="http://schemas.microsoft.com/office/drawing/2014/main" id="{00207AF7-1812-9043-8A52-1444A2226C48}"/>
              </a:ext>
            </a:extLst>
          </p:cNvPr>
          <p:cNvCxnSpPr>
            <a:cxnSpLocks/>
          </p:cNvCxnSpPr>
          <p:nvPr/>
        </p:nvCxnSpPr>
        <p:spPr>
          <a:xfrm flipH="1">
            <a:off x="8714308" y="3183869"/>
            <a:ext cx="1799015" cy="176511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66">
            <a:extLst>
              <a:ext uri="{FF2B5EF4-FFF2-40B4-BE49-F238E27FC236}">
                <a16:creationId xmlns:a16="http://schemas.microsoft.com/office/drawing/2014/main" id="{F921DE67-4A87-C64D-A0EA-C99E7D6C516D}"/>
              </a:ext>
            </a:extLst>
          </p:cNvPr>
          <p:cNvCxnSpPr>
            <a:cxnSpLocks/>
          </p:cNvCxnSpPr>
          <p:nvPr/>
        </p:nvCxnSpPr>
        <p:spPr>
          <a:xfrm flipH="1">
            <a:off x="9227195" y="3654254"/>
            <a:ext cx="1330196" cy="1305126"/>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6" name="Straight Connector 68">
            <a:extLst>
              <a:ext uri="{FF2B5EF4-FFF2-40B4-BE49-F238E27FC236}">
                <a16:creationId xmlns:a16="http://schemas.microsoft.com/office/drawing/2014/main" id="{7DA04F6B-CDCF-A44E-96F1-E41FF5DDFBEF}"/>
              </a:ext>
            </a:extLst>
          </p:cNvPr>
          <p:cNvCxnSpPr>
            <a:cxnSpLocks/>
          </p:cNvCxnSpPr>
          <p:nvPr/>
        </p:nvCxnSpPr>
        <p:spPr>
          <a:xfrm flipH="1">
            <a:off x="10278256" y="4667859"/>
            <a:ext cx="296889" cy="291294"/>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7" name="Straight Connector 69">
            <a:extLst>
              <a:ext uri="{FF2B5EF4-FFF2-40B4-BE49-F238E27FC236}">
                <a16:creationId xmlns:a16="http://schemas.microsoft.com/office/drawing/2014/main" id="{EA41DC46-459A-964E-A96D-F59D9DD44283}"/>
              </a:ext>
            </a:extLst>
          </p:cNvPr>
          <p:cNvCxnSpPr>
            <a:cxnSpLocks/>
          </p:cNvCxnSpPr>
          <p:nvPr/>
        </p:nvCxnSpPr>
        <p:spPr>
          <a:xfrm flipH="1">
            <a:off x="9797495" y="4212489"/>
            <a:ext cx="750638" cy="73649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8" name="Straight Connector 70">
            <a:extLst>
              <a:ext uri="{FF2B5EF4-FFF2-40B4-BE49-F238E27FC236}">
                <a16:creationId xmlns:a16="http://schemas.microsoft.com/office/drawing/2014/main" id="{24F05F43-3623-5343-8E47-04B274F93D96}"/>
              </a:ext>
            </a:extLst>
          </p:cNvPr>
          <p:cNvCxnSpPr>
            <a:cxnSpLocks/>
          </p:cNvCxnSpPr>
          <p:nvPr/>
        </p:nvCxnSpPr>
        <p:spPr>
          <a:xfrm flipH="1">
            <a:off x="8584788" y="2189873"/>
            <a:ext cx="1920715" cy="1884519"/>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72">
                <a:extLst>
                  <a:ext uri="{FF2B5EF4-FFF2-40B4-BE49-F238E27FC236}">
                    <a16:creationId xmlns:a16="http://schemas.microsoft.com/office/drawing/2014/main" id="{15968090-027E-F643-8708-A5F8CB08297D}"/>
                  </a:ext>
                </a:extLst>
              </p:cNvPr>
              <p:cNvSpPr/>
              <p:nvPr/>
            </p:nvSpPr>
            <p:spPr>
              <a:xfrm>
                <a:off x="10426700" y="5068425"/>
                <a:ext cx="692369" cy="477438"/>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oMath>
                  </m:oMathPara>
                </a14:m>
                <a:endParaRPr lang="en-CN" sz="2400" dirty="0"/>
              </a:p>
            </p:txBody>
          </p:sp>
        </mc:Choice>
        <mc:Fallback xmlns="">
          <p:sp>
            <p:nvSpPr>
              <p:cNvPr id="39" name="Rectangle 72">
                <a:extLst>
                  <a:ext uri="{FF2B5EF4-FFF2-40B4-BE49-F238E27FC236}">
                    <a16:creationId xmlns:a16="http://schemas.microsoft.com/office/drawing/2014/main" id="{15968090-027E-F643-8708-A5F8CB08297D}"/>
                  </a:ext>
                </a:extLst>
              </p:cNvPr>
              <p:cNvSpPr>
                <a:spLocks noRot="1" noChangeAspect="1" noMove="1" noResize="1" noEditPoints="1" noAdjustHandles="1" noChangeArrowheads="1" noChangeShapeType="1" noTextEdit="1"/>
              </p:cNvSpPr>
              <p:nvPr/>
            </p:nvSpPr>
            <p:spPr>
              <a:xfrm>
                <a:off x="10426700" y="5068425"/>
                <a:ext cx="692369" cy="47743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Rectangle 73">
                <a:extLst>
                  <a:ext uri="{FF2B5EF4-FFF2-40B4-BE49-F238E27FC236}">
                    <a16:creationId xmlns:a16="http://schemas.microsoft.com/office/drawing/2014/main" id="{23595689-77CA-6E4C-961A-BC9624925636}"/>
                  </a:ext>
                </a:extLst>
              </p:cNvPr>
              <p:cNvSpPr/>
              <p:nvPr/>
            </p:nvSpPr>
            <p:spPr>
              <a:xfrm>
                <a:off x="8265366" y="5068119"/>
                <a:ext cx="692369" cy="477438"/>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oMath>
                  </m:oMathPara>
                </a14:m>
                <a:endParaRPr lang="en-CN" sz="2400" dirty="0"/>
              </a:p>
            </p:txBody>
          </p:sp>
        </mc:Choice>
        <mc:Fallback xmlns="">
          <p:sp>
            <p:nvSpPr>
              <p:cNvPr id="40" name="Rectangle 73">
                <a:extLst>
                  <a:ext uri="{FF2B5EF4-FFF2-40B4-BE49-F238E27FC236}">
                    <a16:creationId xmlns:a16="http://schemas.microsoft.com/office/drawing/2014/main" id="{23595689-77CA-6E4C-961A-BC9624925636}"/>
                  </a:ext>
                </a:extLst>
              </p:cNvPr>
              <p:cNvSpPr>
                <a:spLocks noRot="1" noChangeAspect="1" noMove="1" noResize="1" noEditPoints="1" noAdjustHandles="1" noChangeArrowheads="1" noChangeShapeType="1" noTextEdit="1"/>
              </p:cNvSpPr>
              <p:nvPr/>
            </p:nvSpPr>
            <p:spPr>
              <a:xfrm>
                <a:off x="8265366" y="5068119"/>
                <a:ext cx="692369" cy="47743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Rectangle 74">
                <a:extLst>
                  <a:ext uri="{FF2B5EF4-FFF2-40B4-BE49-F238E27FC236}">
                    <a16:creationId xmlns:a16="http://schemas.microsoft.com/office/drawing/2014/main" id="{1E351F87-987A-3341-8239-0AFB72C72692}"/>
                  </a:ext>
                </a:extLst>
              </p:cNvPr>
              <p:cNvSpPr/>
              <p:nvPr/>
            </p:nvSpPr>
            <p:spPr>
              <a:xfrm>
                <a:off x="8730637" y="3718842"/>
                <a:ext cx="1721305" cy="993157"/>
              </a:xfrm>
              <a:prstGeom prst="rect">
                <a:avLst/>
              </a:prstGeom>
              <a:solidFill>
                <a:schemeClr val="tx1">
                  <a:alpha val="18524"/>
                </a:schemeClr>
              </a:solidFill>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400" i="1" smtClean="0">
                              <a:latin typeface="Cambria Math" panose="02040503050406030204" pitchFamily="18" charset="0"/>
                            </a:rPr>
                          </m:ctrlPr>
                        </m:naryPr>
                        <m:sub>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r>
                            <a:rPr lang="en-US" sz="2400" i="1">
                              <a:latin typeface="Cambria Math" panose="02040503050406030204" pitchFamily="18" charset="0"/>
                            </a:rPr>
                            <m:t> </m:t>
                          </m:r>
                        </m:sub>
                        <m:sup>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sup>
                        <m:e>
                          <m:r>
                            <a:rPr lang="en-US" sz="2400" b="1">
                              <a:latin typeface="Cambria Math" panose="02040503050406030204" pitchFamily="18" charset="0"/>
                            </a:rPr>
                            <m:t>𝐯</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𝑑𝑡</m:t>
                          </m:r>
                        </m:e>
                      </m:nary>
                    </m:oMath>
                  </m:oMathPara>
                </a14:m>
                <a:endParaRPr lang="en-CN" sz="2400" dirty="0"/>
              </a:p>
            </p:txBody>
          </p:sp>
        </mc:Choice>
        <mc:Fallback xmlns="">
          <p:sp>
            <p:nvSpPr>
              <p:cNvPr id="41" name="Rectangle 74">
                <a:extLst>
                  <a:ext uri="{FF2B5EF4-FFF2-40B4-BE49-F238E27FC236}">
                    <a16:creationId xmlns:a16="http://schemas.microsoft.com/office/drawing/2014/main" id="{1E351F87-987A-3341-8239-0AFB72C72692}"/>
                  </a:ext>
                </a:extLst>
              </p:cNvPr>
              <p:cNvSpPr>
                <a:spLocks noRot="1" noChangeAspect="1" noMove="1" noResize="1" noEditPoints="1" noAdjustHandles="1" noChangeArrowheads="1" noChangeShapeType="1" noTextEdit="1"/>
              </p:cNvSpPr>
              <p:nvPr/>
            </p:nvSpPr>
            <p:spPr>
              <a:xfrm>
                <a:off x="8730637" y="3718842"/>
                <a:ext cx="1721305" cy="993157"/>
              </a:xfrm>
              <a:prstGeom prst="rect">
                <a:avLst/>
              </a:prstGeom>
              <a:blipFill>
                <a:blip r:embed="rId12"/>
                <a:stretch>
                  <a:fillRect/>
                </a:stretch>
              </a:blipFill>
            </p:spPr>
            <p:txBody>
              <a:bodyPr/>
              <a:lstStyle/>
              <a:p>
                <a:r>
                  <a:rPr lang="zh-CN" altLang="en-US">
                    <a:noFill/>
                  </a:rPr>
                  <a:t> </a:t>
                </a:r>
              </a:p>
            </p:txBody>
          </p:sp>
        </mc:Fallback>
      </mc:AlternateContent>
      <p:cxnSp>
        <p:nvCxnSpPr>
          <p:cNvPr id="42" name="Straight Connector 77">
            <a:extLst>
              <a:ext uri="{FF2B5EF4-FFF2-40B4-BE49-F238E27FC236}">
                <a16:creationId xmlns:a16="http://schemas.microsoft.com/office/drawing/2014/main" id="{1F9EF442-25ED-9D43-AA8A-8C28702167BB}"/>
              </a:ext>
            </a:extLst>
          </p:cNvPr>
          <p:cNvCxnSpPr>
            <a:cxnSpLocks/>
          </p:cNvCxnSpPr>
          <p:nvPr/>
        </p:nvCxnSpPr>
        <p:spPr>
          <a:xfrm flipH="1">
            <a:off x="8614077" y="2406257"/>
            <a:ext cx="1913771" cy="1877706"/>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3" name="Straight Connector 78">
            <a:extLst>
              <a:ext uri="{FF2B5EF4-FFF2-40B4-BE49-F238E27FC236}">
                <a16:creationId xmlns:a16="http://schemas.microsoft.com/office/drawing/2014/main" id="{DD56902B-04BB-9441-AC80-05CC3F87B960}"/>
              </a:ext>
            </a:extLst>
          </p:cNvPr>
          <p:cNvCxnSpPr>
            <a:cxnSpLocks/>
          </p:cNvCxnSpPr>
          <p:nvPr/>
        </p:nvCxnSpPr>
        <p:spPr>
          <a:xfrm flipH="1">
            <a:off x="8589046" y="2931122"/>
            <a:ext cx="1938576" cy="1902043"/>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4" name="Straight Connector 80">
            <a:extLst>
              <a:ext uri="{FF2B5EF4-FFF2-40B4-BE49-F238E27FC236}">
                <a16:creationId xmlns:a16="http://schemas.microsoft.com/office/drawing/2014/main" id="{B115FD3D-A274-6642-B7E9-42564D42A4B6}"/>
              </a:ext>
            </a:extLst>
          </p:cNvPr>
          <p:cNvCxnSpPr>
            <a:cxnSpLocks/>
          </p:cNvCxnSpPr>
          <p:nvPr/>
        </p:nvCxnSpPr>
        <p:spPr>
          <a:xfrm flipH="1">
            <a:off x="8977216" y="3445715"/>
            <a:ext cx="1536676" cy="1507715"/>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5" name="Straight Connector 81">
            <a:extLst>
              <a:ext uri="{FF2B5EF4-FFF2-40B4-BE49-F238E27FC236}">
                <a16:creationId xmlns:a16="http://schemas.microsoft.com/office/drawing/2014/main" id="{2F207AD6-573E-FD48-8377-71D5BCACA435}"/>
              </a:ext>
            </a:extLst>
          </p:cNvPr>
          <p:cNvCxnSpPr>
            <a:cxnSpLocks/>
          </p:cNvCxnSpPr>
          <p:nvPr/>
        </p:nvCxnSpPr>
        <p:spPr>
          <a:xfrm flipH="1">
            <a:off x="9519802" y="3930403"/>
            <a:ext cx="1032309" cy="1012855"/>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6" name="Straight Connector 82">
            <a:extLst>
              <a:ext uri="{FF2B5EF4-FFF2-40B4-BE49-F238E27FC236}">
                <a16:creationId xmlns:a16="http://schemas.microsoft.com/office/drawing/2014/main" id="{4F966593-0D1E-6F41-8C1C-7FBAA30E0A33}"/>
              </a:ext>
            </a:extLst>
          </p:cNvPr>
          <p:cNvCxnSpPr>
            <a:cxnSpLocks/>
          </p:cNvCxnSpPr>
          <p:nvPr/>
        </p:nvCxnSpPr>
        <p:spPr>
          <a:xfrm flipH="1">
            <a:off x="10054927" y="4451016"/>
            <a:ext cx="499728" cy="490313"/>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83">
                <a:extLst>
                  <a:ext uri="{FF2B5EF4-FFF2-40B4-BE49-F238E27FC236}">
                    <a16:creationId xmlns:a16="http://schemas.microsoft.com/office/drawing/2014/main" id="{9BBA17AB-AC09-F54F-9D96-FD0F8A0F36C4}"/>
                  </a:ext>
                </a:extLst>
              </p:cNvPr>
              <p:cNvSpPr/>
              <p:nvPr/>
            </p:nvSpPr>
            <p:spPr>
              <a:xfrm>
                <a:off x="7089007" y="1472510"/>
                <a:ext cx="805092"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𝐯</m:t>
                      </m:r>
                      <m:d>
                        <m:dPr>
                          <m:ctrlPr>
                            <a:rPr lang="en-US" sz="2400" b="1" i="1">
                              <a:latin typeface="Cambria Math" panose="02040503050406030204" pitchFamily="18" charset="0"/>
                            </a:rPr>
                          </m:ctrlPr>
                        </m:dPr>
                        <m:e>
                          <m:r>
                            <a:rPr lang="en-US" sz="2400" i="1">
                              <a:latin typeface="Cambria Math" panose="02040503050406030204" pitchFamily="18" charset="0"/>
                            </a:rPr>
                            <m:t>𝑡</m:t>
                          </m:r>
                        </m:e>
                      </m:d>
                    </m:oMath>
                  </m:oMathPara>
                </a14:m>
                <a:endParaRPr lang="en-CN" sz="2400" dirty="0"/>
              </a:p>
            </p:txBody>
          </p:sp>
        </mc:Choice>
        <mc:Fallback xmlns="">
          <p:sp>
            <p:nvSpPr>
              <p:cNvPr id="47" name="Rectangle 83">
                <a:extLst>
                  <a:ext uri="{FF2B5EF4-FFF2-40B4-BE49-F238E27FC236}">
                    <a16:creationId xmlns:a16="http://schemas.microsoft.com/office/drawing/2014/main" id="{9BBA17AB-AC09-F54F-9D96-FD0F8A0F36C4}"/>
                  </a:ext>
                </a:extLst>
              </p:cNvPr>
              <p:cNvSpPr>
                <a:spLocks noRot="1" noChangeAspect="1" noMove="1" noResize="1" noEditPoints="1" noAdjustHandles="1" noChangeArrowheads="1" noChangeShapeType="1" noTextEdit="1"/>
              </p:cNvSpPr>
              <p:nvPr/>
            </p:nvSpPr>
            <p:spPr>
              <a:xfrm>
                <a:off x="7089007" y="1472510"/>
                <a:ext cx="805092" cy="461665"/>
              </a:xfrm>
              <a:prstGeom prst="rect">
                <a:avLst/>
              </a:prstGeom>
              <a:blipFill>
                <a:blip r:embed="rId13"/>
                <a:stretch>
                  <a:fillRect/>
                </a:stretch>
              </a:blipFill>
            </p:spPr>
            <p:txBody>
              <a:bodyPr/>
              <a:lstStyle/>
              <a:p>
                <a:r>
                  <a:rPr lang="zh-CN" altLang="en-US">
                    <a:noFill/>
                  </a:rPr>
                  <a:t> </a:t>
                </a:r>
              </a:p>
            </p:txBody>
          </p:sp>
        </mc:Fallback>
      </mc:AlternateContent>
      <p:sp>
        <p:nvSpPr>
          <p:cNvPr id="49" name="Left Brace 85">
            <a:extLst>
              <a:ext uri="{FF2B5EF4-FFF2-40B4-BE49-F238E27FC236}">
                <a16:creationId xmlns:a16="http://schemas.microsoft.com/office/drawing/2014/main" id="{2A24B063-EE06-C34F-AAF4-BE44786AC2ED}"/>
              </a:ext>
            </a:extLst>
          </p:cNvPr>
          <p:cNvSpPr/>
          <p:nvPr/>
        </p:nvSpPr>
        <p:spPr>
          <a:xfrm>
            <a:off x="8295161" y="3205123"/>
            <a:ext cx="139639" cy="173620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p:sp>
        <p:nvSpPr>
          <p:cNvPr id="50" name="Left Brace 94">
            <a:extLst>
              <a:ext uri="{FF2B5EF4-FFF2-40B4-BE49-F238E27FC236}">
                <a16:creationId xmlns:a16="http://schemas.microsoft.com/office/drawing/2014/main" id="{6FAC559B-904C-2742-A808-99940582213E}"/>
              </a:ext>
            </a:extLst>
          </p:cNvPr>
          <p:cNvSpPr/>
          <p:nvPr/>
        </p:nvSpPr>
        <p:spPr>
          <a:xfrm rot="16200000">
            <a:off x="9505938" y="4679148"/>
            <a:ext cx="169649" cy="198696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p:sp>
        <p:nvSpPr>
          <p:cNvPr id="51" name="Freeform 95">
            <a:extLst>
              <a:ext uri="{FF2B5EF4-FFF2-40B4-BE49-F238E27FC236}">
                <a16:creationId xmlns:a16="http://schemas.microsoft.com/office/drawing/2014/main" id="{4D0B4DDC-7242-B943-BE46-22C3792579E9}"/>
              </a:ext>
            </a:extLst>
          </p:cNvPr>
          <p:cNvSpPr/>
          <p:nvPr/>
        </p:nvSpPr>
        <p:spPr>
          <a:xfrm>
            <a:off x="7087431" y="1962310"/>
            <a:ext cx="4504267" cy="1859671"/>
          </a:xfrm>
          <a:custGeom>
            <a:avLst/>
            <a:gdLst>
              <a:gd name="connsiteX0" fmla="*/ 0 w 4504267"/>
              <a:gd name="connsiteY0" fmla="*/ 1859671 h 1859671"/>
              <a:gd name="connsiteX1" fmla="*/ 1715912 w 4504267"/>
              <a:gd name="connsiteY1" fmla="*/ 990426 h 1859671"/>
              <a:gd name="connsiteX2" fmla="*/ 2336800 w 4504267"/>
              <a:gd name="connsiteY2" fmla="*/ 1013004 h 1859671"/>
              <a:gd name="connsiteX3" fmla="*/ 3443112 w 4504267"/>
              <a:gd name="connsiteY3" fmla="*/ 19582 h 1859671"/>
              <a:gd name="connsiteX4" fmla="*/ 4504267 w 4504267"/>
              <a:gd name="connsiteY4" fmla="*/ 448560 h 1859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267" h="1859671">
                <a:moveTo>
                  <a:pt x="0" y="1859671"/>
                </a:moveTo>
                <a:cubicBezTo>
                  <a:pt x="663222" y="1495604"/>
                  <a:pt x="1326445" y="1131537"/>
                  <a:pt x="1715912" y="990426"/>
                </a:cubicBezTo>
                <a:cubicBezTo>
                  <a:pt x="2105379" y="849315"/>
                  <a:pt x="2048933" y="1174811"/>
                  <a:pt x="2336800" y="1013004"/>
                </a:cubicBezTo>
                <a:cubicBezTo>
                  <a:pt x="2624667" y="851197"/>
                  <a:pt x="3081868" y="113656"/>
                  <a:pt x="3443112" y="19582"/>
                </a:cubicBezTo>
                <a:cubicBezTo>
                  <a:pt x="3804356" y="-74492"/>
                  <a:pt x="4154311" y="187034"/>
                  <a:pt x="4504267" y="448560"/>
                </a:cubicBez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cxnSp>
        <p:nvCxnSpPr>
          <p:cNvPr id="52" name="Straight Connector 96">
            <a:extLst>
              <a:ext uri="{FF2B5EF4-FFF2-40B4-BE49-F238E27FC236}">
                <a16:creationId xmlns:a16="http://schemas.microsoft.com/office/drawing/2014/main" id="{54F0E813-BCED-3044-8832-481AE4E54732}"/>
              </a:ext>
            </a:extLst>
          </p:cNvPr>
          <p:cNvCxnSpPr>
            <a:cxnSpLocks/>
          </p:cNvCxnSpPr>
          <p:nvPr/>
        </p:nvCxnSpPr>
        <p:spPr>
          <a:xfrm flipH="1">
            <a:off x="8592027" y="3083649"/>
            <a:ext cx="515455" cy="50574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53" name="Straight Connector 100">
            <a:extLst>
              <a:ext uri="{FF2B5EF4-FFF2-40B4-BE49-F238E27FC236}">
                <a16:creationId xmlns:a16="http://schemas.microsoft.com/office/drawing/2014/main" id="{C23505B5-1ADB-9F4B-A66B-65CBC10C00F7}"/>
              </a:ext>
            </a:extLst>
          </p:cNvPr>
          <p:cNvCxnSpPr>
            <a:cxnSpLocks/>
          </p:cNvCxnSpPr>
          <p:nvPr/>
        </p:nvCxnSpPr>
        <p:spPr>
          <a:xfrm flipH="1">
            <a:off x="8584788" y="3141622"/>
            <a:ext cx="705325" cy="692035"/>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Rectangle 43">
                <a:extLst>
                  <a:ext uri="{FF2B5EF4-FFF2-40B4-BE49-F238E27FC236}">
                    <a16:creationId xmlns:a16="http://schemas.microsoft.com/office/drawing/2014/main" id="{E7A5F12C-2D5B-2D4C-B1E9-998E73CC2844}"/>
                  </a:ext>
                </a:extLst>
              </p:cNvPr>
              <p:cNvSpPr/>
              <p:nvPr/>
            </p:nvSpPr>
            <p:spPr>
              <a:xfrm>
                <a:off x="9355311" y="5046187"/>
                <a:ext cx="868699" cy="477438"/>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0.5</m:t>
                          </m:r>
                          <m:r>
                            <a:rPr lang="en-US" sz="2400" i="1">
                              <a:latin typeface="Cambria Math" panose="02040503050406030204" pitchFamily="18" charset="0"/>
                            </a:rPr>
                            <m:t>]</m:t>
                          </m:r>
                        </m:sup>
                      </m:sSup>
                    </m:oMath>
                  </m:oMathPara>
                </a14:m>
                <a:endParaRPr lang="en-CN" sz="2400" dirty="0"/>
              </a:p>
            </p:txBody>
          </p:sp>
        </mc:Choice>
        <mc:Fallback xmlns="">
          <p:sp>
            <p:nvSpPr>
              <p:cNvPr id="113" name="Rectangle 43">
                <a:extLst>
                  <a:ext uri="{FF2B5EF4-FFF2-40B4-BE49-F238E27FC236}">
                    <a16:creationId xmlns:a16="http://schemas.microsoft.com/office/drawing/2014/main" id="{E7A5F12C-2D5B-2D4C-B1E9-998E73CC2844}"/>
                  </a:ext>
                </a:extLst>
              </p:cNvPr>
              <p:cNvSpPr>
                <a:spLocks noRot="1" noChangeAspect="1" noMove="1" noResize="1" noEditPoints="1" noAdjustHandles="1" noChangeArrowheads="1" noChangeShapeType="1" noTextEdit="1"/>
              </p:cNvSpPr>
              <p:nvPr/>
            </p:nvSpPr>
            <p:spPr>
              <a:xfrm>
                <a:off x="9355311" y="5046187"/>
                <a:ext cx="868699" cy="477438"/>
              </a:xfrm>
              <a:prstGeom prst="rect">
                <a:avLst/>
              </a:prstGeom>
              <a:blipFill>
                <a:blip r:embed="rId14"/>
                <a:stretch>
                  <a:fillRect/>
                </a:stretch>
              </a:blipFill>
            </p:spPr>
            <p:txBody>
              <a:bodyPr/>
              <a:lstStyle/>
              <a:p>
                <a:r>
                  <a:rPr lang="zh-CN" altLang="en-US">
                    <a:noFill/>
                  </a:rPr>
                  <a:t> </a:t>
                </a:r>
              </a:p>
            </p:txBody>
          </p:sp>
        </mc:Fallback>
      </mc:AlternateContent>
      <p:cxnSp>
        <p:nvCxnSpPr>
          <p:cNvPr id="115" name="直接箭头连接符 114">
            <a:extLst>
              <a:ext uri="{FF2B5EF4-FFF2-40B4-BE49-F238E27FC236}">
                <a16:creationId xmlns:a16="http://schemas.microsoft.com/office/drawing/2014/main" id="{22640D25-001D-C00C-B4AA-B01460DA2E62}"/>
              </a:ext>
            </a:extLst>
          </p:cNvPr>
          <p:cNvCxnSpPr>
            <a:cxnSpLocks/>
          </p:cNvCxnSpPr>
          <p:nvPr/>
        </p:nvCxnSpPr>
        <p:spPr>
          <a:xfrm flipV="1">
            <a:off x="9606670" y="2858307"/>
            <a:ext cx="1049" cy="21577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7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119" grpId="0" animBg="1"/>
      <p:bldP spid="1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701" y="2349456"/>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290" y="4118842"/>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357" y="3638716"/>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196" y="4591743"/>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263" y="2446674"/>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6709" y="5149409"/>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629" y="19494"/>
            <a:ext cx="10514231" cy="1325390"/>
          </a:xfrm>
        </p:spPr>
        <p:txBody>
          <a:bodyPr/>
          <a:lstStyle/>
          <a:p>
            <a:r>
              <a:rPr lang="en-CN" b="1" dirty="0"/>
              <a:t>Spatial Partitioning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20</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552" y="1024065"/>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Spatial partitioning divides the space by a grid and stores objects into grid cells.</a:t>
            </a:r>
            <a:endParaRPr lang="en-CN" sz="2400" dirty="0"/>
          </a:p>
        </p:txBody>
      </p:sp>
      <p:sp>
        <p:nvSpPr>
          <p:cNvPr id="10" name="Rectangle 9">
            <a:extLst>
              <a:ext uri="{FF2B5EF4-FFF2-40B4-BE49-F238E27FC236}">
                <a16:creationId xmlns:a16="http://schemas.microsoft.com/office/drawing/2014/main" id="{91C1D515-1118-C645-8E68-D41CFA34D93C}"/>
              </a:ext>
            </a:extLst>
          </p:cNvPr>
          <p:cNvSpPr/>
          <p:nvPr/>
        </p:nvSpPr>
        <p:spPr>
          <a:xfrm>
            <a:off x="646964" y="2092524"/>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6966" y="316556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6964" y="4243107"/>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6963" y="5322669"/>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478" y="2092524"/>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480" y="316556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478" y="4243107"/>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477" y="5322669"/>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7995" y="209454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7997" y="31675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7995" y="4245124"/>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7994" y="5324686"/>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8509" y="209454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8511" y="31675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8509" y="4245124"/>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8508" y="5324686"/>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7E63128-0514-524A-9C1E-6BA35ACEE610}"/>
                  </a:ext>
                </a:extLst>
              </p:cNvPr>
              <p:cNvSpPr txBox="1"/>
              <p:nvPr/>
            </p:nvSpPr>
            <p:spPr>
              <a:xfrm>
                <a:off x="1039094" y="4830291"/>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0</m:t>
                          </m:r>
                        </m:sub>
                      </m:sSub>
                    </m:oMath>
                  </m:oMathPara>
                </a14:m>
                <a:endParaRPr lang="en-CN" sz="3200" i="1" dirty="0"/>
              </a:p>
            </p:txBody>
          </p:sp>
        </mc:Choice>
        <mc:Fallback xmlns="">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094" y="4830291"/>
                <a:ext cx="485950" cy="49237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8450503-A7E6-AF4B-9828-BB20351F52AB}"/>
                  </a:ext>
                </a:extLst>
              </p:cNvPr>
              <p:cNvSpPr txBox="1"/>
              <p:nvPr/>
            </p:nvSpPr>
            <p:spPr>
              <a:xfrm>
                <a:off x="3859165" y="5406130"/>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1</m:t>
                          </m:r>
                        </m:sub>
                      </m:sSub>
                    </m:oMath>
                  </m:oMathPara>
                </a14:m>
                <a:endParaRPr lang="en-CN" sz="3200" i="1" dirty="0"/>
              </a:p>
            </p:txBody>
          </p:sp>
        </mc:Choice>
        <mc:Fallback xmlns="">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165" y="5406130"/>
                <a:ext cx="485950" cy="4923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93009304-63F2-C64A-97A2-6708CA583945}"/>
                  </a:ext>
                </a:extLst>
              </p:cNvPr>
              <p:cNvSpPr txBox="1"/>
              <p:nvPr/>
            </p:nvSpPr>
            <p:spPr>
              <a:xfrm>
                <a:off x="1066617" y="3752745"/>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2</m:t>
                          </m:r>
                        </m:sub>
                      </m:sSub>
                    </m:oMath>
                  </m:oMathPara>
                </a14:m>
                <a:endParaRPr lang="en-CN" sz="3200" i="1" dirty="0"/>
              </a:p>
            </p:txBody>
          </p:sp>
        </mc:Choice>
        <mc:Fallback xmlns="">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617" y="3752745"/>
                <a:ext cx="485950" cy="49237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32CF7B4-CDDE-5A49-BD2E-233CE4218C58}"/>
                  </a:ext>
                </a:extLst>
              </p:cNvPr>
              <p:cNvSpPr txBox="1"/>
              <p:nvPr/>
            </p:nvSpPr>
            <p:spPr>
              <a:xfrm>
                <a:off x="2794722" y="4192428"/>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3</m:t>
                          </m:r>
                        </m:sub>
                      </m:sSub>
                    </m:oMath>
                  </m:oMathPara>
                </a14:m>
                <a:endParaRPr lang="en-CN" sz="3200" i="1" dirty="0"/>
              </a:p>
            </p:txBody>
          </p:sp>
        </mc:Choice>
        <mc:Fallback xmlns="">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4722" y="4192428"/>
                <a:ext cx="485950" cy="49237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0CF4F1E-2713-0B47-AC1B-0EFCBDE26507}"/>
                  </a:ext>
                </a:extLst>
              </p:cNvPr>
              <p:cNvSpPr txBox="1"/>
              <p:nvPr/>
            </p:nvSpPr>
            <p:spPr>
              <a:xfrm>
                <a:off x="3280672" y="2673183"/>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5</m:t>
                          </m:r>
                        </m:sub>
                      </m:sSub>
                    </m:oMath>
                  </m:oMathPara>
                </a14:m>
                <a:endParaRPr lang="en-CN" sz="3200" i="1" dirty="0"/>
              </a:p>
            </p:txBody>
          </p:sp>
        </mc:Choice>
        <mc:Fallback xmlns="">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0672" y="2673183"/>
                <a:ext cx="485950" cy="49237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C86A227-37D2-AB4D-99AF-DDA34F72F0F7}"/>
                  </a:ext>
                </a:extLst>
              </p:cNvPr>
              <p:cNvSpPr txBox="1"/>
              <p:nvPr/>
            </p:nvSpPr>
            <p:spPr>
              <a:xfrm>
                <a:off x="1672259" y="2300799"/>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4</m:t>
                          </m:r>
                        </m:sub>
                      </m:sSub>
                    </m:oMath>
                  </m:oMathPara>
                </a14:m>
                <a:endParaRPr lang="en-CN" sz="3200" i="1" dirty="0"/>
              </a:p>
            </p:txBody>
          </p:sp>
        </mc:Choice>
        <mc:Fallback xmlns="">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259" y="2300799"/>
                <a:ext cx="485950" cy="49237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FF0B521-D92A-5C4B-9249-F31057B50FD8}"/>
                  </a:ext>
                </a:extLst>
              </p:cNvPr>
              <p:cNvSpPr/>
              <p:nvPr/>
            </p:nvSpPr>
            <p:spPr>
              <a:xfrm>
                <a:off x="5195078" y="5642086"/>
                <a:ext cx="1425461" cy="461605"/>
              </a:xfrm>
              <a:prstGeom prst="rect">
                <a:avLst/>
              </a:prstGeom>
            </p:spPr>
            <p:txBody>
              <a:bodyPr wrap="none">
                <a:spAutoFit/>
              </a:bodyPr>
              <a:lstStyle/>
              <a:p>
                <a:r>
                  <a:rPr lang="en-US" sz="2400" dirty="0">
                    <a:solidFill>
                      <a:schemeClr val="tx1">
                        <a:lumMod val="50000"/>
                        <a:lumOff val="50000"/>
                      </a:schemeClr>
                    </a:solidFill>
                    <a:latin typeface="+mj-lt"/>
                  </a:rPr>
                  <a:t>Cell 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oMath>
                </a14:m>
                <a:endParaRPr lang="en-CN" sz="2400" i="1" dirty="0">
                  <a:latin typeface="+mj-lt"/>
                </a:endParaRPr>
              </a:p>
            </p:txBody>
          </p:sp>
        </mc:Choice>
        <mc:Fallback xmlns="">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95078" y="5642086"/>
                <a:ext cx="1425461" cy="461605"/>
              </a:xfrm>
              <a:prstGeom prst="rect">
                <a:avLst/>
              </a:prstGeom>
              <a:blipFill>
                <a:blip r:embed="rId8"/>
                <a:stretch>
                  <a:fillRect l="-6410" t="-10667" b="-30667"/>
                </a:stretch>
              </a:blipFill>
            </p:spPr>
            <p:txBody>
              <a:bodyPr/>
              <a:lstStyle/>
              <a:p>
                <a:r>
                  <a:rPr lang="zh-CN" altLang="en-US">
                    <a:noFill/>
                  </a:rPr>
                  <a:t> </a:t>
                </a:r>
              </a:p>
            </p:txBody>
          </p:sp>
        </mc:Fallback>
      </mc:AlternateContent>
      <p:sp>
        <p:nvSpPr>
          <p:cNvPr id="111" name="Rectangle 110">
            <a:extLst>
              <a:ext uri="{FF2B5EF4-FFF2-40B4-BE49-F238E27FC236}">
                <a16:creationId xmlns:a16="http://schemas.microsoft.com/office/drawing/2014/main" id="{BB132539-BD5A-9F46-8D78-75669DE41B87}"/>
              </a:ext>
            </a:extLst>
          </p:cNvPr>
          <p:cNvSpPr/>
          <p:nvPr/>
        </p:nvSpPr>
        <p:spPr>
          <a:xfrm>
            <a:off x="6881939" y="5642086"/>
            <a:ext cx="1074193" cy="461605"/>
          </a:xfrm>
          <a:prstGeom prst="rect">
            <a:avLst/>
          </a:prstGeom>
        </p:spPr>
        <p:txBody>
          <a:bodyPr wrap="none">
            <a:spAutoFit/>
          </a:bodyPr>
          <a:lstStyle/>
          <a:p>
            <a:r>
              <a:rPr lang="en-US" sz="2400" dirty="0">
                <a:solidFill>
                  <a:schemeClr val="tx1">
                    <a:lumMod val="50000"/>
                    <a:lumOff val="50000"/>
                  </a:schemeClr>
                </a:solidFill>
                <a:latin typeface="+mj-lt"/>
              </a:rPr>
              <a:t>Cell 1:</a:t>
            </a:r>
            <a:endParaRPr lang="en-CN" sz="2400" i="1" dirty="0">
              <a:latin typeface="+mj-lt"/>
            </a:endParaRPr>
          </a:p>
        </p:txBody>
      </p:sp>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D100C1EE-3FF0-664B-9875-374222BAF7AC}"/>
                  </a:ext>
                </a:extLst>
              </p:cNvPr>
              <p:cNvSpPr/>
              <p:nvPr/>
            </p:nvSpPr>
            <p:spPr>
              <a:xfrm>
                <a:off x="8485281" y="5642086"/>
                <a:ext cx="1418345" cy="461605"/>
              </a:xfrm>
              <a:prstGeom prst="rect">
                <a:avLst/>
              </a:prstGeom>
            </p:spPr>
            <p:txBody>
              <a:bodyPr wrap="none">
                <a:spAutoFit/>
              </a:bodyPr>
              <a:lstStyle/>
              <a:p>
                <a:r>
                  <a:rPr lang="en-US" sz="2400" dirty="0">
                    <a:solidFill>
                      <a:schemeClr val="tx1">
                        <a:lumMod val="50000"/>
                        <a:lumOff val="50000"/>
                      </a:schemeClr>
                    </a:solidFill>
                    <a:latin typeface="+mj-lt"/>
                  </a:rPr>
                  <a:t>Cell 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112" name="Rectangle 111">
                <a:extLst>
                  <a:ext uri="{FF2B5EF4-FFF2-40B4-BE49-F238E27FC236}">
                    <a16:creationId xmlns:a16="http://schemas.microsoft.com/office/drawing/2014/main" id="{D100C1EE-3FF0-664B-9875-374222BAF7AC}"/>
                  </a:ext>
                </a:extLst>
              </p:cNvPr>
              <p:cNvSpPr>
                <a:spLocks noRot="1" noChangeAspect="1" noMove="1" noResize="1" noEditPoints="1" noAdjustHandles="1" noChangeArrowheads="1" noChangeShapeType="1" noTextEdit="1"/>
              </p:cNvSpPr>
              <p:nvPr/>
            </p:nvSpPr>
            <p:spPr>
              <a:xfrm>
                <a:off x="8485281" y="5642086"/>
                <a:ext cx="1418345" cy="461605"/>
              </a:xfrm>
              <a:prstGeom prst="rect">
                <a:avLst/>
              </a:prstGeom>
              <a:blipFill>
                <a:blip r:embed="rId9"/>
                <a:stretch>
                  <a:fillRect l="-6867"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67524EB9-FF51-F443-9C51-DCBF96CC9995}"/>
                  </a:ext>
                </a:extLst>
              </p:cNvPr>
              <p:cNvSpPr/>
              <p:nvPr/>
            </p:nvSpPr>
            <p:spPr>
              <a:xfrm>
                <a:off x="10226311" y="5631724"/>
                <a:ext cx="1418345" cy="461605"/>
              </a:xfrm>
              <a:prstGeom prst="rect">
                <a:avLst/>
              </a:prstGeom>
            </p:spPr>
            <p:txBody>
              <a:bodyPr wrap="none">
                <a:spAutoFit/>
              </a:bodyPr>
              <a:lstStyle/>
              <a:p>
                <a:r>
                  <a:rPr lang="en-US" sz="2400" dirty="0">
                    <a:solidFill>
                      <a:schemeClr val="tx1">
                        <a:lumMod val="50000"/>
                        <a:lumOff val="50000"/>
                      </a:schemeClr>
                    </a:solidFill>
                    <a:latin typeface="+mj-lt"/>
                  </a:rPr>
                  <a:t>Cell 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113" name="Rectangle 112">
                <a:extLst>
                  <a:ext uri="{FF2B5EF4-FFF2-40B4-BE49-F238E27FC236}">
                    <a16:creationId xmlns:a16="http://schemas.microsoft.com/office/drawing/2014/main" id="{67524EB9-FF51-F443-9C51-DCBF96CC9995}"/>
                  </a:ext>
                </a:extLst>
              </p:cNvPr>
              <p:cNvSpPr>
                <a:spLocks noRot="1" noChangeAspect="1" noMove="1" noResize="1" noEditPoints="1" noAdjustHandles="1" noChangeArrowheads="1" noChangeShapeType="1" noTextEdit="1"/>
              </p:cNvSpPr>
              <p:nvPr/>
            </p:nvSpPr>
            <p:spPr>
              <a:xfrm>
                <a:off x="10226311" y="5631724"/>
                <a:ext cx="1418345" cy="461605"/>
              </a:xfrm>
              <a:prstGeom prst="rect">
                <a:avLst/>
              </a:prstGeom>
              <a:blipFill>
                <a:blip r:embed="rId10"/>
                <a:stretch>
                  <a:fillRect l="-6897"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489E098F-5D60-6741-9282-050FDC09B6D0}"/>
                  </a:ext>
                </a:extLst>
              </p:cNvPr>
              <p:cNvSpPr/>
              <p:nvPr/>
            </p:nvSpPr>
            <p:spPr>
              <a:xfrm>
                <a:off x="5195078" y="4562524"/>
                <a:ext cx="1799169" cy="461605"/>
              </a:xfrm>
              <a:prstGeom prst="rect">
                <a:avLst/>
              </a:prstGeom>
            </p:spPr>
            <p:txBody>
              <a:bodyPr wrap="none">
                <a:spAutoFit/>
              </a:bodyPr>
              <a:lstStyle/>
              <a:p>
                <a:r>
                  <a:rPr lang="en-US" sz="2400" dirty="0">
                    <a:solidFill>
                      <a:schemeClr val="tx1">
                        <a:lumMod val="50000"/>
                        <a:lumOff val="50000"/>
                      </a:schemeClr>
                    </a:solidFill>
                    <a:latin typeface="+mj-lt"/>
                  </a:rPr>
                  <a:t>Cell 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2</m:t>
                        </m:r>
                      </m:sub>
                    </m:sSub>
                  </m:oMath>
                </a14:m>
                <a:endParaRPr lang="en-CN" sz="2400" i="1" dirty="0">
                  <a:latin typeface="+mj-lt"/>
                </a:endParaRPr>
              </a:p>
            </p:txBody>
          </p:sp>
        </mc:Choice>
        <mc:Fallback xmlns="">
          <p:sp>
            <p:nvSpPr>
              <p:cNvPr id="114" name="Rectangle 113">
                <a:extLst>
                  <a:ext uri="{FF2B5EF4-FFF2-40B4-BE49-F238E27FC236}">
                    <a16:creationId xmlns:a16="http://schemas.microsoft.com/office/drawing/2014/main" id="{489E098F-5D60-6741-9282-050FDC09B6D0}"/>
                  </a:ext>
                </a:extLst>
              </p:cNvPr>
              <p:cNvSpPr>
                <a:spLocks noRot="1" noChangeAspect="1" noMove="1" noResize="1" noEditPoints="1" noAdjustHandles="1" noChangeArrowheads="1" noChangeShapeType="1" noTextEdit="1"/>
              </p:cNvSpPr>
              <p:nvPr/>
            </p:nvSpPr>
            <p:spPr>
              <a:xfrm>
                <a:off x="5195078" y="4562524"/>
                <a:ext cx="1799169" cy="461605"/>
              </a:xfrm>
              <a:prstGeom prst="rect">
                <a:avLst/>
              </a:prstGeom>
              <a:blipFill>
                <a:blip r:embed="rId11"/>
                <a:stretch>
                  <a:fillRect l="-5085"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AF03A3AE-ABA3-BE41-BED5-18BFA07AA209}"/>
                  </a:ext>
                </a:extLst>
              </p:cNvPr>
              <p:cNvSpPr/>
              <p:nvPr/>
            </p:nvSpPr>
            <p:spPr>
              <a:xfrm>
                <a:off x="6881939" y="4562524"/>
                <a:ext cx="1799169" cy="461605"/>
              </a:xfrm>
              <a:prstGeom prst="rect">
                <a:avLst/>
              </a:prstGeom>
            </p:spPr>
            <p:txBody>
              <a:bodyPr wrap="none">
                <a:spAutoFit/>
              </a:bodyPr>
              <a:lstStyle/>
              <a:p>
                <a:r>
                  <a:rPr lang="en-US" sz="2400" dirty="0">
                    <a:solidFill>
                      <a:schemeClr val="tx1">
                        <a:lumMod val="50000"/>
                        <a:lumOff val="50000"/>
                      </a:schemeClr>
                    </a:solidFill>
                    <a:latin typeface="+mj-lt"/>
                  </a:rPr>
                  <a:t>Cell 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115" name="Rectangle 114">
                <a:extLst>
                  <a:ext uri="{FF2B5EF4-FFF2-40B4-BE49-F238E27FC236}">
                    <a16:creationId xmlns:a16="http://schemas.microsoft.com/office/drawing/2014/main" id="{AF03A3AE-ABA3-BE41-BED5-18BFA07AA209}"/>
                  </a:ext>
                </a:extLst>
              </p:cNvPr>
              <p:cNvSpPr>
                <a:spLocks noRot="1" noChangeAspect="1" noMove="1" noResize="1" noEditPoints="1" noAdjustHandles="1" noChangeArrowheads="1" noChangeShapeType="1" noTextEdit="1"/>
              </p:cNvSpPr>
              <p:nvPr/>
            </p:nvSpPr>
            <p:spPr>
              <a:xfrm>
                <a:off x="6881939" y="4562524"/>
                <a:ext cx="1799169" cy="461605"/>
              </a:xfrm>
              <a:prstGeom prst="rect">
                <a:avLst/>
              </a:prstGeom>
              <a:blipFill>
                <a:blip r:embed="rId12"/>
                <a:stretch>
                  <a:fillRect l="-5424"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Rectangle 115">
                <a:extLst>
                  <a:ext uri="{FF2B5EF4-FFF2-40B4-BE49-F238E27FC236}">
                    <a16:creationId xmlns:a16="http://schemas.microsoft.com/office/drawing/2014/main" id="{3461F41C-7900-9445-9E49-BE9601F753AD}"/>
                  </a:ext>
                </a:extLst>
              </p:cNvPr>
              <p:cNvSpPr/>
              <p:nvPr/>
            </p:nvSpPr>
            <p:spPr>
              <a:xfrm>
                <a:off x="8485281" y="4562524"/>
                <a:ext cx="1425461" cy="461605"/>
              </a:xfrm>
              <a:prstGeom prst="rect">
                <a:avLst/>
              </a:prstGeom>
            </p:spPr>
            <p:txBody>
              <a:bodyPr wrap="none">
                <a:spAutoFit/>
              </a:bodyPr>
              <a:lstStyle/>
              <a:p>
                <a:r>
                  <a:rPr lang="en-US" sz="2400" dirty="0">
                    <a:solidFill>
                      <a:schemeClr val="tx1">
                        <a:lumMod val="50000"/>
                        <a:lumOff val="50000"/>
                      </a:schemeClr>
                    </a:solidFill>
                    <a:latin typeface="+mj-lt"/>
                  </a:rPr>
                  <a:t>Cell 6: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116" name="Rectangle 115">
                <a:extLst>
                  <a:ext uri="{FF2B5EF4-FFF2-40B4-BE49-F238E27FC236}">
                    <a16:creationId xmlns:a16="http://schemas.microsoft.com/office/drawing/2014/main" id="{3461F41C-7900-9445-9E49-BE9601F753AD}"/>
                  </a:ext>
                </a:extLst>
              </p:cNvPr>
              <p:cNvSpPr>
                <a:spLocks noRot="1" noChangeAspect="1" noMove="1" noResize="1" noEditPoints="1" noAdjustHandles="1" noChangeArrowheads="1" noChangeShapeType="1" noTextEdit="1"/>
              </p:cNvSpPr>
              <p:nvPr/>
            </p:nvSpPr>
            <p:spPr>
              <a:xfrm>
                <a:off x="8485281" y="4562524"/>
                <a:ext cx="1425461" cy="461605"/>
              </a:xfrm>
              <a:prstGeom prst="rect">
                <a:avLst/>
              </a:prstGeom>
              <a:blipFill>
                <a:blip r:embed="rId13"/>
                <a:stretch>
                  <a:fillRect l="-6838"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26BED686-D0D6-8D42-89E1-D6314B4A9DB3}"/>
                  </a:ext>
                </a:extLst>
              </p:cNvPr>
              <p:cNvSpPr/>
              <p:nvPr/>
            </p:nvSpPr>
            <p:spPr>
              <a:xfrm>
                <a:off x="10226311" y="4552161"/>
                <a:ext cx="1418345" cy="461605"/>
              </a:xfrm>
              <a:prstGeom prst="rect">
                <a:avLst/>
              </a:prstGeom>
            </p:spPr>
            <p:txBody>
              <a:bodyPr wrap="none">
                <a:spAutoFit/>
              </a:bodyPr>
              <a:lstStyle/>
              <a:p>
                <a:r>
                  <a:rPr lang="en-US" sz="2400" dirty="0">
                    <a:solidFill>
                      <a:schemeClr val="tx1">
                        <a:lumMod val="50000"/>
                        <a:lumOff val="50000"/>
                      </a:schemeClr>
                    </a:solidFill>
                    <a:latin typeface="+mj-lt"/>
                  </a:rPr>
                  <a:t>Cell 7: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117" name="Rectangle 116">
                <a:extLst>
                  <a:ext uri="{FF2B5EF4-FFF2-40B4-BE49-F238E27FC236}">
                    <a16:creationId xmlns:a16="http://schemas.microsoft.com/office/drawing/2014/main" id="{26BED686-D0D6-8D42-89E1-D6314B4A9DB3}"/>
                  </a:ext>
                </a:extLst>
              </p:cNvPr>
              <p:cNvSpPr>
                <a:spLocks noRot="1" noChangeAspect="1" noMove="1" noResize="1" noEditPoints="1" noAdjustHandles="1" noChangeArrowheads="1" noChangeShapeType="1" noTextEdit="1"/>
              </p:cNvSpPr>
              <p:nvPr/>
            </p:nvSpPr>
            <p:spPr>
              <a:xfrm>
                <a:off x="10226311" y="4552161"/>
                <a:ext cx="1418345" cy="461605"/>
              </a:xfrm>
              <a:prstGeom prst="rect">
                <a:avLst/>
              </a:prstGeom>
              <a:blipFill>
                <a:blip r:embed="rId14"/>
                <a:stretch>
                  <a:fillRect l="-6897"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743561E4-023A-744F-94FC-99B9D95A1914}"/>
                  </a:ext>
                </a:extLst>
              </p:cNvPr>
              <p:cNvSpPr/>
              <p:nvPr/>
            </p:nvSpPr>
            <p:spPr>
              <a:xfrm>
                <a:off x="5195078" y="3472599"/>
                <a:ext cx="1425461" cy="461605"/>
              </a:xfrm>
              <a:prstGeom prst="rect">
                <a:avLst/>
              </a:prstGeom>
            </p:spPr>
            <p:txBody>
              <a:bodyPr wrap="none">
                <a:spAutoFit/>
              </a:bodyPr>
              <a:lstStyle/>
              <a:p>
                <a:r>
                  <a:rPr lang="en-US" sz="2400" dirty="0">
                    <a:solidFill>
                      <a:schemeClr val="tx1">
                        <a:lumMod val="50000"/>
                        <a:lumOff val="50000"/>
                      </a:schemeClr>
                    </a:solidFill>
                    <a:latin typeface="+mj-lt"/>
                  </a:rPr>
                  <a:t>Cell 8: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2</m:t>
                        </m:r>
                      </m:sub>
                    </m:sSub>
                  </m:oMath>
                </a14:m>
                <a:endParaRPr lang="en-CN" sz="2400" i="1" dirty="0">
                  <a:latin typeface="+mj-lt"/>
                </a:endParaRPr>
              </a:p>
            </p:txBody>
          </p:sp>
        </mc:Choice>
        <mc:Fallback xmlns="">
          <p:sp>
            <p:nvSpPr>
              <p:cNvPr id="118" name="Rectangle 117">
                <a:extLst>
                  <a:ext uri="{FF2B5EF4-FFF2-40B4-BE49-F238E27FC236}">
                    <a16:creationId xmlns:a16="http://schemas.microsoft.com/office/drawing/2014/main" id="{743561E4-023A-744F-94FC-99B9D95A1914}"/>
                  </a:ext>
                </a:extLst>
              </p:cNvPr>
              <p:cNvSpPr>
                <a:spLocks noRot="1" noChangeAspect="1" noMove="1" noResize="1" noEditPoints="1" noAdjustHandles="1" noChangeArrowheads="1" noChangeShapeType="1" noTextEdit="1"/>
              </p:cNvSpPr>
              <p:nvPr/>
            </p:nvSpPr>
            <p:spPr>
              <a:xfrm>
                <a:off x="5195078" y="3472599"/>
                <a:ext cx="1425461" cy="461605"/>
              </a:xfrm>
              <a:prstGeom prst="rect">
                <a:avLst/>
              </a:prstGeom>
              <a:blipFill>
                <a:blip r:embed="rId15"/>
                <a:stretch>
                  <a:fillRect l="-6410"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C15FB4B0-6853-C743-ADA6-94E31F4ABCA6}"/>
                  </a:ext>
                </a:extLst>
              </p:cNvPr>
              <p:cNvSpPr/>
              <p:nvPr/>
            </p:nvSpPr>
            <p:spPr>
              <a:xfrm>
                <a:off x="6881939" y="3472599"/>
                <a:ext cx="1425461" cy="461605"/>
              </a:xfrm>
              <a:prstGeom prst="rect">
                <a:avLst/>
              </a:prstGeom>
            </p:spPr>
            <p:txBody>
              <a:bodyPr wrap="none">
                <a:spAutoFit/>
              </a:bodyPr>
              <a:lstStyle/>
              <a:p>
                <a:r>
                  <a:rPr lang="en-US" sz="2400" dirty="0">
                    <a:solidFill>
                      <a:schemeClr val="tx1">
                        <a:lumMod val="50000"/>
                        <a:lumOff val="50000"/>
                      </a:schemeClr>
                    </a:solidFill>
                    <a:latin typeface="+mj-lt"/>
                  </a:rPr>
                  <a:t>Cell 9: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119" name="Rectangle 118">
                <a:extLst>
                  <a:ext uri="{FF2B5EF4-FFF2-40B4-BE49-F238E27FC236}">
                    <a16:creationId xmlns:a16="http://schemas.microsoft.com/office/drawing/2014/main" id="{C15FB4B0-6853-C743-ADA6-94E31F4ABCA6}"/>
                  </a:ext>
                </a:extLst>
              </p:cNvPr>
              <p:cNvSpPr>
                <a:spLocks noRot="1" noChangeAspect="1" noMove="1" noResize="1" noEditPoints="1" noAdjustHandles="1" noChangeArrowheads="1" noChangeShapeType="1" noTextEdit="1"/>
              </p:cNvSpPr>
              <p:nvPr/>
            </p:nvSpPr>
            <p:spPr>
              <a:xfrm>
                <a:off x="6881939" y="3472599"/>
                <a:ext cx="1425461" cy="461605"/>
              </a:xfrm>
              <a:prstGeom prst="rect">
                <a:avLst/>
              </a:prstGeom>
              <a:blipFill>
                <a:blip r:embed="rId16"/>
                <a:stretch>
                  <a:fillRect l="-6838"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AD054C76-A830-D24A-8580-1894740EB35E}"/>
                  </a:ext>
                </a:extLst>
              </p:cNvPr>
              <p:cNvSpPr/>
              <p:nvPr/>
            </p:nvSpPr>
            <p:spPr>
              <a:xfrm>
                <a:off x="8485281" y="3472599"/>
                <a:ext cx="1980284" cy="461605"/>
              </a:xfrm>
              <a:prstGeom prst="rect">
                <a:avLst/>
              </a:prstGeom>
            </p:spPr>
            <p:txBody>
              <a:bodyPr wrap="none">
                <a:spAutoFit/>
              </a:bodyPr>
              <a:lstStyle/>
              <a:p>
                <a:r>
                  <a:rPr lang="en-US" sz="2400" dirty="0">
                    <a:solidFill>
                      <a:schemeClr val="tx1">
                        <a:lumMod val="50000"/>
                        <a:lumOff val="50000"/>
                      </a:schemeClr>
                    </a:solidFill>
                    <a:latin typeface="+mj-lt"/>
                  </a:rPr>
                  <a:t>Cell 10: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xmlns="">
          <p:sp>
            <p:nvSpPr>
              <p:cNvPr id="120" name="Rectangle 119">
                <a:extLst>
                  <a:ext uri="{FF2B5EF4-FFF2-40B4-BE49-F238E27FC236}">
                    <a16:creationId xmlns:a16="http://schemas.microsoft.com/office/drawing/2014/main" id="{AD054C76-A830-D24A-8580-1894740EB35E}"/>
                  </a:ext>
                </a:extLst>
              </p:cNvPr>
              <p:cNvSpPr>
                <a:spLocks noRot="1" noChangeAspect="1" noMove="1" noResize="1" noEditPoints="1" noAdjustHandles="1" noChangeArrowheads="1" noChangeShapeType="1" noTextEdit="1"/>
              </p:cNvSpPr>
              <p:nvPr/>
            </p:nvSpPr>
            <p:spPr>
              <a:xfrm>
                <a:off x="8485281" y="3472599"/>
                <a:ext cx="1980284" cy="461605"/>
              </a:xfrm>
              <a:prstGeom prst="rect">
                <a:avLst/>
              </a:prstGeom>
              <a:blipFill>
                <a:blip r:embed="rId17"/>
                <a:stretch>
                  <a:fillRect l="-4923" t="-10667" b="-30667"/>
                </a:stretch>
              </a:blipFill>
            </p:spPr>
            <p:txBody>
              <a:bodyPr/>
              <a:lstStyle/>
              <a:p>
                <a:r>
                  <a:rPr lang="zh-CN" altLang="en-US">
                    <a:noFill/>
                  </a:rPr>
                  <a:t> </a:t>
                </a:r>
              </a:p>
            </p:txBody>
          </p:sp>
        </mc:Fallback>
      </mc:AlternateContent>
      <p:sp>
        <p:nvSpPr>
          <p:cNvPr id="121" name="Rectangle 120">
            <a:extLst>
              <a:ext uri="{FF2B5EF4-FFF2-40B4-BE49-F238E27FC236}">
                <a16:creationId xmlns:a16="http://schemas.microsoft.com/office/drawing/2014/main" id="{B271FFF1-BDC0-C141-8009-0EE1CB9B100B}"/>
              </a:ext>
            </a:extLst>
          </p:cNvPr>
          <p:cNvSpPr/>
          <p:nvPr/>
        </p:nvSpPr>
        <p:spPr>
          <a:xfrm>
            <a:off x="10226311" y="3462236"/>
            <a:ext cx="1255309" cy="461605"/>
          </a:xfrm>
          <a:prstGeom prst="rect">
            <a:avLst/>
          </a:prstGeom>
        </p:spPr>
        <p:txBody>
          <a:bodyPr wrap="none">
            <a:spAutoFit/>
          </a:bodyPr>
          <a:lstStyle/>
          <a:p>
            <a:r>
              <a:rPr lang="en-US" sz="2400" dirty="0">
                <a:solidFill>
                  <a:schemeClr val="tx1">
                    <a:lumMod val="50000"/>
                    <a:lumOff val="50000"/>
                  </a:schemeClr>
                </a:solidFill>
                <a:latin typeface="+mj-lt"/>
              </a:rPr>
              <a:t>Cell 11:</a:t>
            </a:r>
            <a:endParaRPr lang="en-CN" sz="2400" i="1" dirty="0">
              <a:latin typeface="+mj-lt"/>
            </a:endParaRPr>
          </a:p>
        </p:txBody>
      </p:sp>
      <mc:AlternateContent xmlns:mc="http://schemas.openxmlformats.org/markup-compatibility/2006" xmlns:a14="http://schemas.microsoft.com/office/drawing/2010/main">
        <mc:Choice Requires="a14">
          <p:sp>
            <p:nvSpPr>
              <p:cNvPr id="126" name="Rectangle 125">
                <a:extLst>
                  <a:ext uri="{FF2B5EF4-FFF2-40B4-BE49-F238E27FC236}">
                    <a16:creationId xmlns:a16="http://schemas.microsoft.com/office/drawing/2014/main" id="{106ACA0B-DE57-584D-9F8F-5497375522A7}"/>
                  </a:ext>
                </a:extLst>
              </p:cNvPr>
              <p:cNvSpPr/>
              <p:nvPr/>
            </p:nvSpPr>
            <p:spPr>
              <a:xfrm>
                <a:off x="5195078" y="2408678"/>
                <a:ext cx="1606578" cy="461605"/>
              </a:xfrm>
              <a:prstGeom prst="rect">
                <a:avLst/>
              </a:prstGeom>
            </p:spPr>
            <p:txBody>
              <a:bodyPr wrap="none">
                <a:spAutoFit/>
              </a:bodyPr>
              <a:lstStyle/>
              <a:p>
                <a:r>
                  <a:rPr lang="en-US" sz="2400" dirty="0">
                    <a:solidFill>
                      <a:schemeClr val="tx1">
                        <a:lumMod val="50000"/>
                        <a:lumOff val="50000"/>
                      </a:schemeClr>
                    </a:solidFill>
                    <a:latin typeface="+mj-lt"/>
                  </a:rPr>
                  <a:t>Cell 12: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xmlns="">
          <p:sp>
            <p:nvSpPr>
              <p:cNvPr id="126" name="Rectangle 125">
                <a:extLst>
                  <a:ext uri="{FF2B5EF4-FFF2-40B4-BE49-F238E27FC236}">
                    <a16:creationId xmlns:a16="http://schemas.microsoft.com/office/drawing/2014/main" id="{106ACA0B-DE57-584D-9F8F-5497375522A7}"/>
                  </a:ext>
                </a:extLst>
              </p:cNvPr>
              <p:cNvSpPr>
                <a:spLocks noRot="1" noChangeAspect="1" noMove="1" noResize="1" noEditPoints="1" noAdjustHandles="1" noChangeArrowheads="1" noChangeShapeType="1" noTextEdit="1"/>
              </p:cNvSpPr>
              <p:nvPr/>
            </p:nvSpPr>
            <p:spPr>
              <a:xfrm>
                <a:off x="5195078" y="2408678"/>
                <a:ext cx="1606578" cy="461605"/>
              </a:xfrm>
              <a:prstGeom prst="rect">
                <a:avLst/>
              </a:prstGeom>
              <a:blipFill>
                <a:blip r:embed="rId18"/>
                <a:stretch>
                  <a:fillRect l="-568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0AED7F41-0FE3-2A45-8F55-8A245C21BA46}"/>
                  </a:ext>
                </a:extLst>
              </p:cNvPr>
              <p:cNvSpPr/>
              <p:nvPr/>
            </p:nvSpPr>
            <p:spPr>
              <a:xfrm>
                <a:off x="6881939" y="2408678"/>
                <a:ext cx="1606578" cy="461605"/>
              </a:xfrm>
              <a:prstGeom prst="rect">
                <a:avLst/>
              </a:prstGeom>
            </p:spPr>
            <p:txBody>
              <a:bodyPr wrap="none">
                <a:spAutoFit/>
              </a:bodyPr>
              <a:lstStyle/>
              <a:p>
                <a:r>
                  <a:rPr lang="en-US" sz="2400" dirty="0">
                    <a:solidFill>
                      <a:schemeClr val="tx1">
                        <a:lumMod val="50000"/>
                        <a:lumOff val="50000"/>
                      </a:schemeClr>
                    </a:solidFill>
                    <a:latin typeface="+mj-lt"/>
                  </a:rPr>
                  <a:t>Cell 13: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xmlns="">
          <p:sp>
            <p:nvSpPr>
              <p:cNvPr id="127" name="Rectangle 126">
                <a:extLst>
                  <a:ext uri="{FF2B5EF4-FFF2-40B4-BE49-F238E27FC236}">
                    <a16:creationId xmlns:a16="http://schemas.microsoft.com/office/drawing/2014/main" id="{0AED7F41-0FE3-2A45-8F55-8A245C21BA46}"/>
                  </a:ext>
                </a:extLst>
              </p:cNvPr>
              <p:cNvSpPr>
                <a:spLocks noRot="1" noChangeAspect="1" noMove="1" noResize="1" noEditPoints="1" noAdjustHandles="1" noChangeArrowheads="1" noChangeShapeType="1" noTextEdit="1"/>
              </p:cNvSpPr>
              <p:nvPr/>
            </p:nvSpPr>
            <p:spPr>
              <a:xfrm>
                <a:off x="6881939" y="2408678"/>
                <a:ext cx="1606578" cy="461605"/>
              </a:xfrm>
              <a:prstGeom prst="rect">
                <a:avLst/>
              </a:prstGeom>
              <a:blipFill>
                <a:blip r:embed="rId19"/>
                <a:stretch>
                  <a:fillRect l="-6084"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3F9CE6A9-BB23-5345-9454-7F05C6D6EC91}"/>
                  </a:ext>
                </a:extLst>
              </p:cNvPr>
              <p:cNvSpPr/>
              <p:nvPr/>
            </p:nvSpPr>
            <p:spPr>
              <a:xfrm>
                <a:off x="8485281" y="2408678"/>
                <a:ext cx="1606578" cy="461605"/>
              </a:xfrm>
              <a:prstGeom prst="rect">
                <a:avLst/>
              </a:prstGeom>
            </p:spPr>
            <p:txBody>
              <a:bodyPr wrap="none">
                <a:spAutoFit/>
              </a:bodyPr>
              <a:lstStyle/>
              <a:p>
                <a:r>
                  <a:rPr lang="en-US" sz="2400" dirty="0">
                    <a:solidFill>
                      <a:schemeClr val="tx1">
                        <a:lumMod val="50000"/>
                        <a:lumOff val="50000"/>
                      </a:schemeClr>
                    </a:solidFill>
                    <a:latin typeface="+mj-lt"/>
                  </a:rPr>
                  <a:t>Cell 14: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xmlns="">
          <p:sp>
            <p:nvSpPr>
              <p:cNvPr id="128" name="Rectangle 127">
                <a:extLst>
                  <a:ext uri="{FF2B5EF4-FFF2-40B4-BE49-F238E27FC236}">
                    <a16:creationId xmlns:a16="http://schemas.microsoft.com/office/drawing/2014/main" id="{3F9CE6A9-BB23-5345-9454-7F05C6D6EC91}"/>
                  </a:ext>
                </a:extLst>
              </p:cNvPr>
              <p:cNvSpPr>
                <a:spLocks noRot="1" noChangeAspect="1" noMove="1" noResize="1" noEditPoints="1" noAdjustHandles="1" noChangeArrowheads="1" noChangeShapeType="1" noTextEdit="1"/>
              </p:cNvSpPr>
              <p:nvPr/>
            </p:nvSpPr>
            <p:spPr>
              <a:xfrm>
                <a:off x="8485281" y="2408678"/>
                <a:ext cx="1606578" cy="461605"/>
              </a:xfrm>
              <a:prstGeom prst="rect">
                <a:avLst/>
              </a:prstGeom>
              <a:blipFill>
                <a:blip r:embed="rId20"/>
                <a:stretch>
                  <a:fillRect l="-6084"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C354DEEF-5D15-9F4E-8A2A-C3EBDA2BC4D1}"/>
                  </a:ext>
                </a:extLst>
              </p:cNvPr>
              <p:cNvSpPr/>
              <p:nvPr/>
            </p:nvSpPr>
            <p:spPr>
              <a:xfrm>
                <a:off x="10226311" y="2398316"/>
                <a:ext cx="1606578" cy="461605"/>
              </a:xfrm>
              <a:prstGeom prst="rect">
                <a:avLst/>
              </a:prstGeom>
            </p:spPr>
            <p:txBody>
              <a:bodyPr wrap="none">
                <a:spAutoFit/>
              </a:bodyPr>
              <a:lstStyle/>
              <a:p>
                <a:r>
                  <a:rPr lang="en-US" sz="2400" dirty="0">
                    <a:solidFill>
                      <a:schemeClr val="tx1">
                        <a:lumMod val="50000"/>
                        <a:lumOff val="50000"/>
                      </a:schemeClr>
                    </a:solidFill>
                    <a:latin typeface="+mj-lt"/>
                  </a:rPr>
                  <a:t>Cell 15: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xmlns="">
          <p:sp>
            <p:nvSpPr>
              <p:cNvPr id="129" name="Rectangle 128">
                <a:extLst>
                  <a:ext uri="{FF2B5EF4-FFF2-40B4-BE49-F238E27FC236}">
                    <a16:creationId xmlns:a16="http://schemas.microsoft.com/office/drawing/2014/main" id="{C354DEEF-5D15-9F4E-8A2A-C3EBDA2BC4D1}"/>
                  </a:ext>
                </a:extLst>
              </p:cNvPr>
              <p:cNvSpPr>
                <a:spLocks noRot="1" noChangeAspect="1" noMove="1" noResize="1" noEditPoints="1" noAdjustHandles="1" noChangeArrowheads="1" noChangeShapeType="1" noTextEdit="1"/>
              </p:cNvSpPr>
              <p:nvPr/>
            </p:nvSpPr>
            <p:spPr>
              <a:xfrm>
                <a:off x="10226311" y="2398316"/>
                <a:ext cx="1606578" cy="461605"/>
              </a:xfrm>
              <a:prstGeom prst="rect">
                <a:avLst/>
              </a:prstGeom>
              <a:blipFill>
                <a:blip r:embed="rId21"/>
                <a:stretch>
                  <a:fillRect l="-6084"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328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cxnSp>
        <p:nvCxnSpPr>
          <p:cNvPr id="4" name="Straight Arrow Connector 6">
            <a:extLst>
              <a:ext uri="{FF2B5EF4-FFF2-40B4-BE49-F238E27FC236}">
                <a16:creationId xmlns:a16="http://schemas.microsoft.com/office/drawing/2014/main" id="{D1C50683-173D-FD9A-63CE-F5279F5DC902}"/>
              </a:ext>
            </a:extLst>
          </p:cNvPr>
          <p:cNvCxnSpPr>
            <a:cxnSpLocks/>
          </p:cNvCxnSpPr>
          <p:nvPr/>
        </p:nvCxnSpPr>
        <p:spPr>
          <a:xfrm flipH="1">
            <a:off x="7005845" y="4650187"/>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
            <a:extLst>
              <a:ext uri="{FF2B5EF4-FFF2-40B4-BE49-F238E27FC236}">
                <a16:creationId xmlns:a16="http://schemas.microsoft.com/office/drawing/2014/main" id="{7A6FF919-6273-9F1F-4CBA-CA33592B21B0}"/>
              </a:ext>
            </a:extLst>
          </p:cNvPr>
          <p:cNvSpPr/>
          <p:nvPr/>
        </p:nvSpPr>
        <p:spPr>
          <a:xfrm>
            <a:off x="2151838" y="2053527"/>
            <a:ext cx="605403" cy="61449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25" name="Rectangle 3">
            <a:extLst>
              <a:ext uri="{FF2B5EF4-FFF2-40B4-BE49-F238E27FC236}">
                <a16:creationId xmlns:a16="http://schemas.microsoft.com/office/drawing/2014/main" id="{FC3BA72C-7049-BE69-5466-83BA2EF40471}"/>
              </a:ext>
            </a:extLst>
          </p:cNvPr>
          <p:cNvSpPr/>
          <p:nvPr/>
        </p:nvSpPr>
        <p:spPr>
          <a:xfrm rot="20806626">
            <a:off x="2308388" y="2649650"/>
            <a:ext cx="833126" cy="1357336"/>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26" name="Rectangle 58">
            <a:extLst>
              <a:ext uri="{FF2B5EF4-FFF2-40B4-BE49-F238E27FC236}">
                <a16:creationId xmlns:a16="http://schemas.microsoft.com/office/drawing/2014/main" id="{7F495054-E291-91B2-8342-6B78B3D48221}"/>
              </a:ext>
            </a:extLst>
          </p:cNvPr>
          <p:cNvSpPr/>
          <p:nvPr/>
        </p:nvSpPr>
        <p:spPr>
          <a:xfrm rot="1629163">
            <a:off x="1720739" y="2839305"/>
            <a:ext cx="361788" cy="75086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27" name="Rectangle 60">
            <a:extLst>
              <a:ext uri="{FF2B5EF4-FFF2-40B4-BE49-F238E27FC236}">
                <a16:creationId xmlns:a16="http://schemas.microsoft.com/office/drawing/2014/main" id="{88C42E89-077E-CBB8-8B6F-ABC77603567B}"/>
              </a:ext>
            </a:extLst>
          </p:cNvPr>
          <p:cNvSpPr/>
          <p:nvPr/>
        </p:nvSpPr>
        <p:spPr>
          <a:xfrm rot="3037960">
            <a:off x="1221412" y="3485275"/>
            <a:ext cx="361788" cy="834300"/>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28" name="Rectangle 61">
            <a:extLst>
              <a:ext uri="{FF2B5EF4-FFF2-40B4-BE49-F238E27FC236}">
                <a16:creationId xmlns:a16="http://schemas.microsoft.com/office/drawing/2014/main" id="{CBEC09C2-15E7-2370-8576-03E5D950B720}"/>
              </a:ext>
            </a:extLst>
          </p:cNvPr>
          <p:cNvSpPr/>
          <p:nvPr/>
        </p:nvSpPr>
        <p:spPr>
          <a:xfrm rot="5788479">
            <a:off x="3267002" y="2374488"/>
            <a:ext cx="344891" cy="75086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29" name="Rectangle 62">
            <a:extLst>
              <a:ext uri="{FF2B5EF4-FFF2-40B4-BE49-F238E27FC236}">
                <a16:creationId xmlns:a16="http://schemas.microsoft.com/office/drawing/2014/main" id="{18E5408E-C78C-7542-3AA5-697D68D37E1A}"/>
              </a:ext>
            </a:extLst>
          </p:cNvPr>
          <p:cNvSpPr/>
          <p:nvPr/>
        </p:nvSpPr>
        <p:spPr>
          <a:xfrm rot="20510659">
            <a:off x="3775081" y="2781493"/>
            <a:ext cx="361788" cy="99596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30" name="Rectangle 64">
            <a:extLst>
              <a:ext uri="{FF2B5EF4-FFF2-40B4-BE49-F238E27FC236}">
                <a16:creationId xmlns:a16="http://schemas.microsoft.com/office/drawing/2014/main" id="{1713B993-5BD5-AB28-50C3-7A604C8A9268}"/>
              </a:ext>
            </a:extLst>
          </p:cNvPr>
          <p:cNvSpPr/>
          <p:nvPr/>
        </p:nvSpPr>
        <p:spPr>
          <a:xfrm rot="20510659">
            <a:off x="3104815" y="3933476"/>
            <a:ext cx="361788" cy="1099612"/>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31" name="Rectangle 65">
            <a:extLst>
              <a:ext uri="{FF2B5EF4-FFF2-40B4-BE49-F238E27FC236}">
                <a16:creationId xmlns:a16="http://schemas.microsoft.com/office/drawing/2014/main" id="{8BE26E44-A4EF-2B4D-7217-10D32F31B5E9}"/>
              </a:ext>
            </a:extLst>
          </p:cNvPr>
          <p:cNvSpPr/>
          <p:nvPr/>
        </p:nvSpPr>
        <p:spPr>
          <a:xfrm rot="19444422">
            <a:off x="3572312" y="4900938"/>
            <a:ext cx="361788" cy="1145940"/>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32" name="Rectangle 66">
            <a:extLst>
              <a:ext uri="{FF2B5EF4-FFF2-40B4-BE49-F238E27FC236}">
                <a16:creationId xmlns:a16="http://schemas.microsoft.com/office/drawing/2014/main" id="{BB4035BE-0851-E73D-ADE5-9551914F1E7E}"/>
              </a:ext>
            </a:extLst>
          </p:cNvPr>
          <p:cNvSpPr/>
          <p:nvPr/>
        </p:nvSpPr>
        <p:spPr>
          <a:xfrm rot="1228460">
            <a:off x="2173848" y="3990068"/>
            <a:ext cx="361788" cy="109777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33" name="Rectangle 67">
            <a:extLst>
              <a:ext uri="{FF2B5EF4-FFF2-40B4-BE49-F238E27FC236}">
                <a16:creationId xmlns:a16="http://schemas.microsoft.com/office/drawing/2014/main" id="{A84277B1-2860-3419-E6A1-8FDDB7943B1E}"/>
              </a:ext>
            </a:extLst>
          </p:cNvPr>
          <p:cNvSpPr/>
          <p:nvPr/>
        </p:nvSpPr>
        <p:spPr>
          <a:xfrm rot="1228460">
            <a:off x="1791679" y="5023039"/>
            <a:ext cx="361788" cy="107212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34" name="Rectangle 68">
            <a:extLst>
              <a:ext uri="{FF2B5EF4-FFF2-40B4-BE49-F238E27FC236}">
                <a16:creationId xmlns:a16="http://schemas.microsoft.com/office/drawing/2014/main" id="{90538A9D-F15D-C5DA-7FD2-F85FE2AD41AF}"/>
              </a:ext>
            </a:extLst>
          </p:cNvPr>
          <p:cNvSpPr/>
          <p:nvPr/>
        </p:nvSpPr>
        <p:spPr>
          <a:xfrm>
            <a:off x="2127480" y="2009956"/>
            <a:ext cx="654120" cy="6504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5" name="Rectangle 69">
            <a:extLst>
              <a:ext uri="{FF2B5EF4-FFF2-40B4-BE49-F238E27FC236}">
                <a16:creationId xmlns:a16="http://schemas.microsoft.com/office/drawing/2014/main" id="{6993E35C-C724-31E8-CE02-9FBC65F062A6}"/>
              </a:ext>
            </a:extLst>
          </p:cNvPr>
          <p:cNvSpPr/>
          <p:nvPr/>
        </p:nvSpPr>
        <p:spPr>
          <a:xfrm>
            <a:off x="1569341" y="2775064"/>
            <a:ext cx="676938" cy="856283"/>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6" name="Rectangle 70">
            <a:extLst>
              <a:ext uri="{FF2B5EF4-FFF2-40B4-BE49-F238E27FC236}">
                <a16:creationId xmlns:a16="http://schemas.microsoft.com/office/drawing/2014/main" id="{B00E3042-D2EB-4C3B-0069-40B689613F3D}"/>
              </a:ext>
            </a:extLst>
          </p:cNvPr>
          <p:cNvSpPr/>
          <p:nvPr/>
        </p:nvSpPr>
        <p:spPr>
          <a:xfrm>
            <a:off x="962382" y="3488103"/>
            <a:ext cx="877161" cy="830004"/>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7" name="Rectangle 71">
            <a:extLst>
              <a:ext uri="{FF2B5EF4-FFF2-40B4-BE49-F238E27FC236}">
                <a16:creationId xmlns:a16="http://schemas.microsoft.com/office/drawing/2014/main" id="{0243BF5F-AB62-5A8D-C5E6-217D3F449B05}"/>
              </a:ext>
            </a:extLst>
          </p:cNvPr>
          <p:cNvSpPr/>
          <p:nvPr/>
        </p:nvSpPr>
        <p:spPr>
          <a:xfrm>
            <a:off x="3034610" y="2518268"/>
            <a:ext cx="784965" cy="47686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8" name="Rectangle 72">
            <a:extLst>
              <a:ext uri="{FF2B5EF4-FFF2-40B4-BE49-F238E27FC236}">
                <a16:creationId xmlns:a16="http://schemas.microsoft.com/office/drawing/2014/main" id="{B37EC0D2-CCF8-7DA6-E4C0-6BC77B9DC8C9}"/>
              </a:ext>
            </a:extLst>
          </p:cNvPr>
          <p:cNvSpPr/>
          <p:nvPr/>
        </p:nvSpPr>
        <p:spPr>
          <a:xfrm>
            <a:off x="3628915" y="2770805"/>
            <a:ext cx="654120" cy="1059111"/>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9" name="Rectangle 73">
            <a:extLst>
              <a:ext uri="{FF2B5EF4-FFF2-40B4-BE49-F238E27FC236}">
                <a16:creationId xmlns:a16="http://schemas.microsoft.com/office/drawing/2014/main" id="{96D81F76-C1EA-9466-990E-0401C184A3ED}"/>
              </a:ext>
            </a:extLst>
          </p:cNvPr>
          <p:cNvSpPr/>
          <p:nvPr/>
        </p:nvSpPr>
        <p:spPr>
          <a:xfrm>
            <a:off x="2164193" y="2564169"/>
            <a:ext cx="1121516" cy="152010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0" name="Rectangle 74">
            <a:extLst>
              <a:ext uri="{FF2B5EF4-FFF2-40B4-BE49-F238E27FC236}">
                <a16:creationId xmlns:a16="http://schemas.microsoft.com/office/drawing/2014/main" id="{BEC7690C-1EC5-39A7-E6D9-E09766B716AC}"/>
              </a:ext>
            </a:extLst>
          </p:cNvPr>
          <p:cNvSpPr/>
          <p:nvPr/>
        </p:nvSpPr>
        <p:spPr>
          <a:xfrm>
            <a:off x="1993282" y="3953851"/>
            <a:ext cx="713952" cy="116258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1" name="Rectangle 75">
            <a:extLst>
              <a:ext uri="{FF2B5EF4-FFF2-40B4-BE49-F238E27FC236}">
                <a16:creationId xmlns:a16="http://schemas.microsoft.com/office/drawing/2014/main" id="{8BF28A23-AF8F-FF13-68D8-D430764E77BD}"/>
              </a:ext>
            </a:extLst>
          </p:cNvPr>
          <p:cNvSpPr/>
          <p:nvPr/>
        </p:nvSpPr>
        <p:spPr>
          <a:xfrm>
            <a:off x="1615596" y="4977809"/>
            <a:ext cx="722920" cy="116258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2" name="Rectangle 77">
            <a:extLst>
              <a:ext uri="{FF2B5EF4-FFF2-40B4-BE49-F238E27FC236}">
                <a16:creationId xmlns:a16="http://schemas.microsoft.com/office/drawing/2014/main" id="{3C282915-376E-DD3A-63F4-C7310D9B5323}"/>
              </a:ext>
            </a:extLst>
          </p:cNvPr>
          <p:cNvSpPr/>
          <p:nvPr/>
        </p:nvSpPr>
        <p:spPr>
          <a:xfrm>
            <a:off x="2942500" y="3902424"/>
            <a:ext cx="722920" cy="116258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3" name="Rectangle 78">
            <a:extLst>
              <a:ext uri="{FF2B5EF4-FFF2-40B4-BE49-F238E27FC236}">
                <a16:creationId xmlns:a16="http://schemas.microsoft.com/office/drawing/2014/main" id="{0D99FB8C-8306-08BC-E64A-4D0209FBC71A}"/>
              </a:ext>
            </a:extLst>
          </p:cNvPr>
          <p:cNvSpPr/>
          <p:nvPr/>
        </p:nvSpPr>
        <p:spPr>
          <a:xfrm>
            <a:off x="3256818" y="4882907"/>
            <a:ext cx="979057" cy="116258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4" name="Oval 79">
            <a:extLst>
              <a:ext uri="{FF2B5EF4-FFF2-40B4-BE49-F238E27FC236}">
                <a16:creationId xmlns:a16="http://schemas.microsoft.com/office/drawing/2014/main" id="{E4401BB2-F918-5D23-F68D-06357077D79A}"/>
              </a:ext>
            </a:extLst>
          </p:cNvPr>
          <p:cNvSpPr/>
          <p:nvPr/>
        </p:nvSpPr>
        <p:spPr>
          <a:xfrm>
            <a:off x="5431769"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5" name="Oval 80">
            <a:extLst>
              <a:ext uri="{FF2B5EF4-FFF2-40B4-BE49-F238E27FC236}">
                <a16:creationId xmlns:a16="http://schemas.microsoft.com/office/drawing/2014/main" id="{92DB1E11-752E-C7E1-CDA8-C7A044BC4477}"/>
              </a:ext>
            </a:extLst>
          </p:cNvPr>
          <p:cNvSpPr/>
          <p:nvPr/>
        </p:nvSpPr>
        <p:spPr>
          <a:xfrm>
            <a:off x="6068896"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46" name="Oval 81">
            <a:extLst>
              <a:ext uri="{FF2B5EF4-FFF2-40B4-BE49-F238E27FC236}">
                <a16:creationId xmlns:a16="http://schemas.microsoft.com/office/drawing/2014/main" id="{07DD1734-3352-F4C8-9BB1-A072D523FC6E}"/>
              </a:ext>
            </a:extLst>
          </p:cNvPr>
          <p:cNvSpPr/>
          <p:nvPr/>
        </p:nvSpPr>
        <p:spPr>
          <a:xfrm>
            <a:off x="8000222"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47" name="Oval 82">
            <a:extLst>
              <a:ext uri="{FF2B5EF4-FFF2-40B4-BE49-F238E27FC236}">
                <a16:creationId xmlns:a16="http://schemas.microsoft.com/office/drawing/2014/main" id="{72DD8B65-DBB2-8B9A-D509-2FD44A6D08E2}"/>
              </a:ext>
            </a:extLst>
          </p:cNvPr>
          <p:cNvSpPr/>
          <p:nvPr/>
        </p:nvSpPr>
        <p:spPr>
          <a:xfrm>
            <a:off x="7372926"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48" name="Oval 83">
            <a:extLst>
              <a:ext uri="{FF2B5EF4-FFF2-40B4-BE49-F238E27FC236}">
                <a16:creationId xmlns:a16="http://schemas.microsoft.com/office/drawing/2014/main" id="{3C75EEAA-7245-0037-326E-7B4DCED567D2}"/>
              </a:ext>
            </a:extLst>
          </p:cNvPr>
          <p:cNvSpPr/>
          <p:nvPr/>
        </p:nvSpPr>
        <p:spPr>
          <a:xfrm>
            <a:off x="6727525" y="5569162"/>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49" name="Oval 84">
            <a:extLst>
              <a:ext uri="{FF2B5EF4-FFF2-40B4-BE49-F238E27FC236}">
                <a16:creationId xmlns:a16="http://schemas.microsoft.com/office/drawing/2014/main" id="{598A9AB0-624B-5245-706B-6609FB71D6FE}"/>
              </a:ext>
            </a:extLst>
          </p:cNvPr>
          <p:cNvSpPr/>
          <p:nvPr/>
        </p:nvSpPr>
        <p:spPr>
          <a:xfrm>
            <a:off x="8676957"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50" name="Oval 91">
            <a:extLst>
              <a:ext uri="{FF2B5EF4-FFF2-40B4-BE49-F238E27FC236}">
                <a16:creationId xmlns:a16="http://schemas.microsoft.com/office/drawing/2014/main" id="{77798433-CA8C-F720-60C9-05E0C36768AB}"/>
              </a:ext>
            </a:extLst>
          </p:cNvPr>
          <p:cNvSpPr/>
          <p:nvPr/>
        </p:nvSpPr>
        <p:spPr>
          <a:xfrm>
            <a:off x="9322357" y="559442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51" name="Oval 92">
            <a:extLst>
              <a:ext uri="{FF2B5EF4-FFF2-40B4-BE49-F238E27FC236}">
                <a16:creationId xmlns:a16="http://schemas.microsoft.com/office/drawing/2014/main" id="{CD1E950D-B9CE-DA11-04F1-4B250BA5AADD}"/>
              </a:ext>
            </a:extLst>
          </p:cNvPr>
          <p:cNvSpPr/>
          <p:nvPr/>
        </p:nvSpPr>
        <p:spPr>
          <a:xfrm>
            <a:off x="9949653" y="559442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52" name="Oval 93">
            <a:extLst>
              <a:ext uri="{FF2B5EF4-FFF2-40B4-BE49-F238E27FC236}">
                <a16:creationId xmlns:a16="http://schemas.microsoft.com/office/drawing/2014/main" id="{03A0E502-94D6-1E3A-F87D-30B23613FEC1}"/>
              </a:ext>
            </a:extLst>
          </p:cNvPr>
          <p:cNvSpPr/>
          <p:nvPr/>
        </p:nvSpPr>
        <p:spPr>
          <a:xfrm>
            <a:off x="10588243" y="5569162"/>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53" name="Oval 94">
            <a:extLst>
              <a:ext uri="{FF2B5EF4-FFF2-40B4-BE49-F238E27FC236}">
                <a16:creationId xmlns:a16="http://schemas.microsoft.com/office/drawing/2014/main" id="{D4C1A775-5FAE-727B-DB35-3B05CF969F61}"/>
              </a:ext>
            </a:extLst>
          </p:cNvPr>
          <p:cNvSpPr/>
          <p:nvPr/>
        </p:nvSpPr>
        <p:spPr>
          <a:xfrm>
            <a:off x="11215538" y="5569162"/>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54" name="Straight Arrow Connector 104">
            <a:extLst>
              <a:ext uri="{FF2B5EF4-FFF2-40B4-BE49-F238E27FC236}">
                <a16:creationId xmlns:a16="http://schemas.microsoft.com/office/drawing/2014/main" id="{7803BE4E-4BED-C1B1-1341-6C7CC36654A2}"/>
              </a:ext>
            </a:extLst>
          </p:cNvPr>
          <p:cNvCxnSpPr>
            <a:cxnSpLocks/>
          </p:cNvCxnSpPr>
          <p:nvPr/>
        </p:nvCxnSpPr>
        <p:spPr>
          <a:xfrm>
            <a:off x="7300489" y="4596693"/>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Oval 90">
            <a:extLst>
              <a:ext uri="{FF2B5EF4-FFF2-40B4-BE49-F238E27FC236}">
                <a16:creationId xmlns:a16="http://schemas.microsoft.com/office/drawing/2014/main" id="{930377D9-A8B3-8DF6-9ABB-CB0A596F550C}"/>
              </a:ext>
            </a:extLst>
          </p:cNvPr>
          <p:cNvSpPr/>
          <p:nvPr/>
        </p:nvSpPr>
        <p:spPr>
          <a:xfrm>
            <a:off x="7081366" y="4402207"/>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56" name="Straight Arrow Connector 121">
            <a:extLst>
              <a:ext uri="{FF2B5EF4-FFF2-40B4-BE49-F238E27FC236}">
                <a16:creationId xmlns:a16="http://schemas.microsoft.com/office/drawing/2014/main" id="{C81D030F-29E7-EDFA-3743-46214ADACA34}"/>
              </a:ext>
            </a:extLst>
          </p:cNvPr>
          <p:cNvCxnSpPr>
            <a:cxnSpLocks/>
          </p:cNvCxnSpPr>
          <p:nvPr/>
        </p:nvCxnSpPr>
        <p:spPr>
          <a:xfrm flipH="1">
            <a:off x="8257623" y="4650187"/>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22">
            <a:extLst>
              <a:ext uri="{FF2B5EF4-FFF2-40B4-BE49-F238E27FC236}">
                <a16:creationId xmlns:a16="http://schemas.microsoft.com/office/drawing/2014/main" id="{13501EE3-9C50-F19D-318A-B6A35329509B}"/>
              </a:ext>
            </a:extLst>
          </p:cNvPr>
          <p:cNvCxnSpPr>
            <a:cxnSpLocks/>
          </p:cNvCxnSpPr>
          <p:nvPr/>
        </p:nvCxnSpPr>
        <p:spPr>
          <a:xfrm>
            <a:off x="8552267" y="4596693"/>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Oval 123">
            <a:extLst>
              <a:ext uri="{FF2B5EF4-FFF2-40B4-BE49-F238E27FC236}">
                <a16:creationId xmlns:a16="http://schemas.microsoft.com/office/drawing/2014/main" id="{E09107CE-FF89-AA32-EA17-4EABDFF6484A}"/>
              </a:ext>
            </a:extLst>
          </p:cNvPr>
          <p:cNvSpPr/>
          <p:nvPr/>
        </p:nvSpPr>
        <p:spPr>
          <a:xfrm>
            <a:off x="8333144" y="4402207"/>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59" name="Straight Arrow Connector 124">
            <a:extLst>
              <a:ext uri="{FF2B5EF4-FFF2-40B4-BE49-F238E27FC236}">
                <a16:creationId xmlns:a16="http://schemas.microsoft.com/office/drawing/2014/main" id="{4C43413A-05B4-5DE4-B89C-36B4BF6D9082}"/>
              </a:ext>
            </a:extLst>
          </p:cNvPr>
          <p:cNvCxnSpPr>
            <a:cxnSpLocks/>
          </p:cNvCxnSpPr>
          <p:nvPr/>
        </p:nvCxnSpPr>
        <p:spPr>
          <a:xfrm flipH="1">
            <a:off x="9575072" y="4654639"/>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129">
            <a:extLst>
              <a:ext uri="{FF2B5EF4-FFF2-40B4-BE49-F238E27FC236}">
                <a16:creationId xmlns:a16="http://schemas.microsoft.com/office/drawing/2014/main" id="{CE5B2D79-9A71-8CB2-786F-23FB83A60092}"/>
              </a:ext>
            </a:extLst>
          </p:cNvPr>
          <p:cNvCxnSpPr>
            <a:cxnSpLocks/>
          </p:cNvCxnSpPr>
          <p:nvPr/>
        </p:nvCxnSpPr>
        <p:spPr>
          <a:xfrm>
            <a:off x="9869717" y="4601145"/>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130">
            <a:extLst>
              <a:ext uri="{FF2B5EF4-FFF2-40B4-BE49-F238E27FC236}">
                <a16:creationId xmlns:a16="http://schemas.microsoft.com/office/drawing/2014/main" id="{B8B65D4F-67A0-888D-8993-8BC518391538}"/>
              </a:ext>
            </a:extLst>
          </p:cNvPr>
          <p:cNvSpPr/>
          <p:nvPr/>
        </p:nvSpPr>
        <p:spPr>
          <a:xfrm>
            <a:off x="9650594" y="4394304"/>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62" name="Straight Arrow Connector 131">
            <a:extLst>
              <a:ext uri="{FF2B5EF4-FFF2-40B4-BE49-F238E27FC236}">
                <a16:creationId xmlns:a16="http://schemas.microsoft.com/office/drawing/2014/main" id="{68DBF5A7-8ABF-ED7C-977E-FE1D9316A62F}"/>
              </a:ext>
            </a:extLst>
          </p:cNvPr>
          <p:cNvCxnSpPr>
            <a:cxnSpLocks/>
          </p:cNvCxnSpPr>
          <p:nvPr/>
        </p:nvCxnSpPr>
        <p:spPr>
          <a:xfrm flipH="1">
            <a:off x="10842565" y="4609980"/>
            <a:ext cx="255952" cy="959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132">
            <a:extLst>
              <a:ext uri="{FF2B5EF4-FFF2-40B4-BE49-F238E27FC236}">
                <a16:creationId xmlns:a16="http://schemas.microsoft.com/office/drawing/2014/main" id="{07884B69-F6C3-78D4-126C-184C0E82F8AE}"/>
              </a:ext>
            </a:extLst>
          </p:cNvPr>
          <p:cNvCxnSpPr>
            <a:cxnSpLocks/>
          </p:cNvCxnSpPr>
          <p:nvPr/>
        </p:nvCxnSpPr>
        <p:spPr>
          <a:xfrm>
            <a:off x="11137209" y="4596693"/>
            <a:ext cx="249379" cy="9724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Oval 133">
            <a:extLst>
              <a:ext uri="{FF2B5EF4-FFF2-40B4-BE49-F238E27FC236}">
                <a16:creationId xmlns:a16="http://schemas.microsoft.com/office/drawing/2014/main" id="{18DA0FBC-2E8B-CD26-3D72-1006B6E134C1}"/>
              </a:ext>
            </a:extLst>
          </p:cNvPr>
          <p:cNvSpPr/>
          <p:nvPr/>
        </p:nvSpPr>
        <p:spPr>
          <a:xfrm>
            <a:off x="10893375" y="4389303"/>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65" name="Straight Arrow Connector 134">
            <a:extLst>
              <a:ext uri="{FF2B5EF4-FFF2-40B4-BE49-F238E27FC236}">
                <a16:creationId xmlns:a16="http://schemas.microsoft.com/office/drawing/2014/main" id="{0E5BA2D8-0896-3D9E-D3C0-C559A669397B}"/>
              </a:ext>
            </a:extLst>
          </p:cNvPr>
          <p:cNvCxnSpPr>
            <a:cxnSpLocks/>
            <a:endCxn id="55" idx="0"/>
          </p:cNvCxnSpPr>
          <p:nvPr/>
        </p:nvCxnSpPr>
        <p:spPr>
          <a:xfrm>
            <a:off x="7142320" y="3405400"/>
            <a:ext cx="155019" cy="9968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135">
            <a:extLst>
              <a:ext uri="{FF2B5EF4-FFF2-40B4-BE49-F238E27FC236}">
                <a16:creationId xmlns:a16="http://schemas.microsoft.com/office/drawing/2014/main" id="{A45F36DE-277C-77DF-1527-56C75FF81C12}"/>
              </a:ext>
            </a:extLst>
          </p:cNvPr>
          <p:cNvCxnSpPr>
            <a:cxnSpLocks/>
            <a:endCxn id="58" idx="1"/>
          </p:cNvCxnSpPr>
          <p:nvPr/>
        </p:nvCxnSpPr>
        <p:spPr>
          <a:xfrm>
            <a:off x="7147751" y="3404903"/>
            <a:ext cx="1248650" cy="10605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137">
            <a:extLst>
              <a:ext uri="{FF2B5EF4-FFF2-40B4-BE49-F238E27FC236}">
                <a16:creationId xmlns:a16="http://schemas.microsoft.com/office/drawing/2014/main" id="{D416F156-C6D1-3709-962B-D20D4BA63917}"/>
              </a:ext>
            </a:extLst>
          </p:cNvPr>
          <p:cNvCxnSpPr>
            <a:cxnSpLocks/>
            <a:endCxn id="45" idx="0"/>
          </p:cNvCxnSpPr>
          <p:nvPr/>
        </p:nvCxnSpPr>
        <p:spPr>
          <a:xfrm flipH="1">
            <a:off x="6284868" y="3405400"/>
            <a:ext cx="840283" cy="21763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138">
            <a:extLst>
              <a:ext uri="{FF2B5EF4-FFF2-40B4-BE49-F238E27FC236}">
                <a16:creationId xmlns:a16="http://schemas.microsoft.com/office/drawing/2014/main" id="{F758E5B2-023A-03F2-9316-9986EFE505EB}"/>
              </a:ext>
            </a:extLst>
          </p:cNvPr>
          <p:cNvCxnSpPr>
            <a:cxnSpLocks/>
            <a:endCxn id="44" idx="0"/>
          </p:cNvCxnSpPr>
          <p:nvPr/>
        </p:nvCxnSpPr>
        <p:spPr>
          <a:xfrm flipH="1">
            <a:off x="5647741" y="3430183"/>
            <a:ext cx="1470165" cy="21516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40">
            <a:extLst>
              <a:ext uri="{FF2B5EF4-FFF2-40B4-BE49-F238E27FC236}">
                <a16:creationId xmlns:a16="http://schemas.microsoft.com/office/drawing/2014/main" id="{94AB220C-7C94-0755-A33B-9A340100EEBF}"/>
              </a:ext>
            </a:extLst>
          </p:cNvPr>
          <p:cNvCxnSpPr>
            <a:cxnSpLocks/>
          </p:cNvCxnSpPr>
          <p:nvPr/>
        </p:nvCxnSpPr>
        <p:spPr>
          <a:xfrm>
            <a:off x="10401128" y="3379147"/>
            <a:ext cx="629637" cy="10363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41">
            <a:extLst>
              <a:ext uri="{FF2B5EF4-FFF2-40B4-BE49-F238E27FC236}">
                <a16:creationId xmlns:a16="http://schemas.microsoft.com/office/drawing/2014/main" id="{AE8C0289-54ED-D6D9-77F4-01F9FC249309}"/>
              </a:ext>
            </a:extLst>
          </p:cNvPr>
          <p:cNvCxnSpPr>
            <a:cxnSpLocks/>
          </p:cNvCxnSpPr>
          <p:nvPr/>
        </p:nvCxnSpPr>
        <p:spPr>
          <a:xfrm flipH="1">
            <a:off x="9949654" y="3366043"/>
            <a:ext cx="451474" cy="10408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Oval 136">
            <a:extLst>
              <a:ext uri="{FF2B5EF4-FFF2-40B4-BE49-F238E27FC236}">
                <a16:creationId xmlns:a16="http://schemas.microsoft.com/office/drawing/2014/main" id="{8D45F702-7C68-6E60-178D-FF107FE6FC73}"/>
              </a:ext>
            </a:extLst>
          </p:cNvPr>
          <p:cNvSpPr/>
          <p:nvPr/>
        </p:nvSpPr>
        <p:spPr>
          <a:xfrm>
            <a:off x="6917764" y="3209993"/>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2" name="Oval 139">
            <a:extLst>
              <a:ext uri="{FF2B5EF4-FFF2-40B4-BE49-F238E27FC236}">
                <a16:creationId xmlns:a16="http://schemas.microsoft.com/office/drawing/2014/main" id="{54389300-F3EF-BEEF-4472-5DA945248F20}"/>
              </a:ext>
            </a:extLst>
          </p:cNvPr>
          <p:cNvSpPr/>
          <p:nvPr/>
        </p:nvSpPr>
        <p:spPr>
          <a:xfrm>
            <a:off x="10185155" y="3214211"/>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73" name="Straight Arrow Connector 143">
            <a:extLst>
              <a:ext uri="{FF2B5EF4-FFF2-40B4-BE49-F238E27FC236}">
                <a16:creationId xmlns:a16="http://schemas.microsoft.com/office/drawing/2014/main" id="{CF3CA30C-FFB1-080F-8CB0-F9AD9C09487D}"/>
              </a:ext>
            </a:extLst>
          </p:cNvPr>
          <p:cNvCxnSpPr>
            <a:cxnSpLocks/>
            <a:endCxn id="71" idx="7"/>
          </p:cNvCxnSpPr>
          <p:nvPr/>
        </p:nvCxnSpPr>
        <p:spPr>
          <a:xfrm flipH="1">
            <a:off x="7286451" y="2323002"/>
            <a:ext cx="1478953" cy="9502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44">
            <a:extLst>
              <a:ext uri="{FF2B5EF4-FFF2-40B4-BE49-F238E27FC236}">
                <a16:creationId xmlns:a16="http://schemas.microsoft.com/office/drawing/2014/main" id="{DA52947F-E766-A2AB-96AE-CB3368648A71}"/>
              </a:ext>
            </a:extLst>
          </p:cNvPr>
          <p:cNvCxnSpPr>
            <a:cxnSpLocks/>
            <a:endCxn id="72" idx="1"/>
          </p:cNvCxnSpPr>
          <p:nvPr/>
        </p:nvCxnSpPr>
        <p:spPr>
          <a:xfrm>
            <a:off x="8777163" y="2310870"/>
            <a:ext cx="1471249" cy="966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Oval 142">
            <a:extLst>
              <a:ext uri="{FF2B5EF4-FFF2-40B4-BE49-F238E27FC236}">
                <a16:creationId xmlns:a16="http://schemas.microsoft.com/office/drawing/2014/main" id="{E6F965A4-48C8-E58C-B575-17E3E706972A}"/>
              </a:ext>
            </a:extLst>
          </p:cNvPr>
          <p:cNvSpPr/>
          <p:nvPr/>
        </p:nvSpPr>
        <p:spPr>
          <a:xfrm>
            <a:off x="8561190" y="2099770"/>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6" name="Rectangle 145">
            <a:extLst>
              <a:ext uri="{FF2B5EF4-FFF2-40B4-BE49-F238E27FC236}">
                <a16:creationId xmlns:a16="http://schemas.microsoft.com/office/drawing/2014/main" id="{A96D7EDE-0CAF-6BAD-BA50-548D0B3A00B0}"/>
              </a:ext>
            </a:extLst>
          </p:cNvPr>
          <p:cNvSpPr/>
          <p:nvPr/>
        </p:nvSpPr>
        <p:spPr>
          <a:xfrm>
            <a:off x="5696264" y="520227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7" name="Rectangle 146">
            <a:extLst>
              <a:ext uri="{FF2B5EF4-FFF2-40B4-BE49-F238E27FC236}">
                <a16:creationId xmlns:a16="http://schemas.microsoft.com/office/drawing/2014/main" id="{5559B380-5CA3-C886-E013-C74B8CF96163}"/>
              </a:ext>
            </a:extLst>
          </p:cNvPr>
          <p:cNvSpPr/>
          <p:nvPr/>
        </p:nvSpPr>
        <p:spPr>
          <a:xfrm>
            <a:off x="6267699" y="520227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8" name="Rectangle 147">
            <a:extLst>
              <a:ext uri="{FF2B5EF4-FFF2-40B4-BE49-F238E27FC236}">
                <a16:creationId xmlns:a16="http://schemas.microsoft.com/office/drawing/2014/main" id="{A16A88C9-9301-7C06-DECB-8D155A180816}"/>
              </a:ext>
            </a:extLst>
          </p:cNvPr>
          <p:cNvSpPr/>
          <p:nvPr/>
        </p:nvSpPr>
        <p:spPr>
          <a:xfrm>
            <a:off x="6950041" y="5207260"/>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9" name="Rectangle 148">
            <a:extLst>
              <a:ext uri="{FF2B5EF4-FFF2-40B4-BE49-F238E27FC236}">
                <a16:creationId xmlns:a16="http://schemas.microsoft.com/office/drawing/2014/main" id="{C3FA4EA5-A276-ECBC-C840-8FCF17057EF8}"/>
              </a:ext>
            </a:extLst>
          </p:cNvPr>
          <p:cNvSpPr/>
          <p:nvPr/>
        </p:nvSpPr>
        <p:spPr>
          <a:xfrm>
            <a:off x="7355873" y="520866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0" name="Rectangle 149">
            <a:extLst>
              <a:ext uri="{FF2B5EF4-FFF2-40B4-BE49-F238E27FC236}">
                <a16:creationId xmlns:a16="http://schemas.microsoft.com/office/drawing/2014/main" id="{17FB8710-96D5-3439-4293-047ADB535E05}"/>
              </a:ext>
            </a:extLst>
          </p:cNvPr>
          <p:cNvSpPr/>
          <p:nvPr/>
        </p:nvSpPr>
        <p:spPr>
          <a:xfrm>
            <a:off x="8210355" y="521246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1" name="Rectangle 150">
            <a:extLst>
              <a:ext uri="{FF2B5EF4-FFF2-40B4-BE49-F238E27FC236}">
                <a16:creationId xmlns:a16="http://schemas.microsoft.com/office/drawing/2014/main" id="{87806887-D9EB-4C85-A4E1-3DA2EFD23127}"/>
              </a:ext>
            </a:extLst>
          </p:cNvPr>
          <p:cNvSpPr/>
          <p:nvPr/>
        </p:nvSpPr>
        <p:spPr>
          <a:xfrm>
            <a:off x="8616186" y="521387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2" name="Rectangle 151">
            <a:extLst>
              <a:ext uri="{FF2B5EF4-FFF2-40B4-BE49-F238E27FC236}">
                <a16:creationId xmlns:a16="http://schemas.microsoft.com/office/drawing/2014/main" id="{728317C9-D15E-5829-B81D-C9B3B73D5F8E}"/>
              </a:ext>
            </a:extLst>
          </p:cNvPr>
          <p:cNvSpPr/>
          <p:nvPr/>
        </p:nvSpPr>
        <p:spPr>
          <a:xfrm>
            <a:off x="9519581" y="5212235"/>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3" name="Rectangle 152">
            <a:extLst>
              <a:ext uri="{FF2B5EF4-FFF2-40B4-BE49-F238E27FC236}">
                <a16:creationId xmlns:a16="http://schemas.microsoft.com/office/drawing/2014/main" id="{2C34C5B9-76F6-B8F8-6866-2BA599E5348A}"/>
              </a:ext>
            </a:extLst>
          </p:cNvPr>
          <p:cNvSpPr/>
          <p:nvPr/>
        </p:nvSpPr>
        <p:spPr>
          <a:xfrm>
            <a:off x="9925412" y="5213645"/>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4" name="Rectangle 153">
            <a:extLst>
              <a:ext uri="{FF2B5EF4-FFF2-40B4-BE49-F238E27FC236}">
                <a16:creationId xmlns:a16="http://schemas.microsoft.com/office/drawing/2014/main" id="{5AB1DCE5-5E5D-EA2C-02AB-F58B8646AFEE}"/>
              </a:ext>
            </a:extLst>
          </p:cNvPr>
          <p:cNvSpPr/>
          <p:nvPr/>
        </p:nvSpPr>
        <p:spPr>
          <a:xfrm>
            <a:off x="10793154" y="520086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5" name="Rectangle 154">
            <a:extLst>
              <a:ext uri="{FF2B5EF4-FFF2-40B4-BE49-F238E27FC236}">
                <a16:creationId xmlns:a16="http://schemas.microsoft.com/office/drawing/2014/main" id="{5C158778-8880-3CD1-5248-C96202AD6F3C}"/>
              </a:ext>
            </a:extLst>
          </p:cNvPr>
          <p:cNvSpPr/>
          <p:nvPr/>
        </p:nvSpPr>
        <p:spPr>
          <a:xfrm>
            <a:off x="11198985" y="520227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grpSp>
        <p:nvGrpSpPr>
          <p:cNvPr id="86" name="组合 85">
            <a:extLst>
              <a:ext uri="{FF2B5EF4-FFF2-40B4-BE49-F238E27FC236}">
                <a16:creationId xmlns:a16="http://schemas.microsoft.com/office/drawing/2014/main" id="{653157DB-EB74-C70A-C6FA-8219BBEE51C7}"/>
              </a:ext>
            </a:extLst>
          </p:cNvPr>
          <p:cNvGrpSpPr/>
          <p:nvPr/>
        </p:nvGrpSpPr>
        <p:grpSpPr>
          <a:xfrm>
            <a:off x="892774" y="2530881"/>
            <a:ext cx="10334530" cy="3714555"/>
            <a:chOff x="356441" y="2680349"/>
            <a:chExt cx="10334530" cy="3714555"/>
          </a:xfrm>
        </p:grpSpPr>
        <p:sp>
          <p:nvSpPr>
            <p:cNvPr id="87" name="Rectangle 76">
              <a:extLst>
                <a:ext uri="{FF2B5EF4-FFF2-40B4-BE49-F238E27FC236}">
                  <a16:creationId xmlns:a16="http://schemas.microsoft.com/office/drawing/2014/main" id="{C479CC60-93BC-30C3-699D-E6335048B0A3}"/>
                </a:ext>
              </a:extLst>
            </p:cNvPr>
            <p:cNvSpPr/>
            <p:nvPr/>
          </p:nvSpPr>
          <p:spPr>
            <a:xfrm>
              <a:off x="356441" y="2914461"/>
              <a:ext cx="1357630" cy="166221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88" name="Rectangle 85">
              <a:extLst>
                <a:ext uri="{FF2B5EF4-FFF2-40B4-BE49-F238E27FC236}">
                  <a16:creationId xmlns:a16="http://schemas.microsoft.com/office/drawing/2014/main" id="{56E78AEE-175B-94B1-D540-F2A539049337}"/>
                </a:ext>
              </a:extLst>
            </p:cNvPr>
            <p:cNvSpPr/>
            <p:nvPr/>
          </p:nvSpPr>
          <p:spPr>
            <a:xfrm>
              <a:off x="2436650" y="2680349"/>
              <a:ext cx="1357630" cy="140645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89" name="Rectangle 86">
              <a:extLst>
                <a:ext uri="{FF2B5EF4-FFF2-40B4-BE49-F238E27FC236}">
                  <a16:creationId xmlns:a16="http://schemas.microsoft.com/office/drawing/2014/main" id="{31D12606-9D99-E77C-1138-0A06FA5A4734}"/>
                </a:ext>
              </a:extLst>
            </p:cNvPr>
            <p:cNvSpPr/>
            <p:nvPr/>
          </p:nvSpPr>
          <p:spPr>
            <a:xfrm>
              <a:off x="1008246" y="4114974"/>
              <a:ext cx="1195939" cy="2279930"/>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0" name="Rectangle 87">
              <a:extLst>
                <a:ext uri="{FF2B5EF4-FFF2-40B4-BE49-F238E27FC236}">
                  <a16:creationId xmlns:a16="http://schemas.microsoft.com/office/drawing/2014/main" id="{43942C80-28C8-4A24-AB52-20A43C67E33C}"/>
                </a:ext>
              </a:extLst>
            </p:cNvPr>
            <p:cNvSpPr/>
            <p:nvPr/>
          </p:nvSpPr>
          <p:spPr>
            <a:xfrm>
              <a:off x="2372164" y="4084629"/>
              <a:ext cx="1385475" cy="2227548"/>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1" name="Rectangle 88">
              <a:extLst>
                <a:ext uri="{FF2B5EF4-FFF2-40B4-BE49-F238E27FC236}">
                  <a16:creationId xmlns:a16="http://schemas.microsoft.com/office/drawing/2014/main" id="{A553088F-9AE2-74BF-380C-8AC415BD5AB6}"/>
                </a:ext>
              </a:extLst>
            </p:cNvPr>
            <p:cNvSpPr/>
            <p:nvPr/>
          </p:nvSpPr>
          <p:spPr>
            <a:xfrm>
              <a:off x="6568400" y="4105185"/>
              <a:ext cx="418407" cy="38120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2" name="Rectangle 89">
              <a:extLst>
                <a:ext uri="{FF2B5EF4-FFF2-40B4-BE49-F238E27FC236}">
                  <a16:creationId xmlns:a16="http://schemas.microsoft.com/office/drawing/2014/main" id="{42156F15-ECA3-F7E4-2666-06A9C4A682FC}"/>
                </a:ext>
              </a:extLst>
            </p:cNvPr>
            <p:cNvSpPr/>
            <p:nvPr/>
          </p:nvSpPr>
          <p:spPr>
            <a:xfrm>
              <a:off x="7782882" y="4111031"/>
              <a:ext cx="418407" cy="38120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3" name="Rectangle 95">
              <a:extLst>
                <a:ext uri="{FF2B5EF4-FFF2-40B4-BE49-F238E27FC236}">
                  <a16:creationId xmlns:a16="http://schemas.microsoft.com/office/drawing/2014/main" id="{CDEB1414-26C1-4B4B-02D2-E0ABA29BF426}"/>
                </a:ext>
              </a:extLst>
            </p:cNvPr>
            <p:cNvSpPr/>
            <p:nvPr/>
          </p:nvSpPr>
          <p:spPr>
            <a:xfrm>
              <a:off x="9191312" y="4109317"/>
              <a:ext cx="418407" cy="38120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4" name="Rectangle 96">
              <a:extLst>
                <a:ext uri="{FF2B5EF4-FFF2-40B4-BE49-F238E27FC236}">
                  <a16:creationId xmlns:a16="http://schemas.microsoft.com/office/drawing/2014/main" id="{EFDCC073-AFC4-10B9-EB43-3E9EAD82F95F}"/>
                </a:ext>
              </a:extLst>
            </p:cNvPr>
            <p:cNvSpPr/>
            <p:nvPr/>
          </p:nvSpPr>
          <p:spPr>
            <a:xfrm>
              <a:off x="10272564" y="4128315"/>
              <a:ext cx="418407" cy="38120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grpSp>
      <p:grpSp>
        <p:nvGrpSpPr>
          <p:cNvPr id="95" name="组合 94">
            <a:extLst>
              <a:ext uri="{FF2B5EF4-FFF2-40B4-BE49-F238E27FC236}">
                <a16:creationId xmlns:a16="http://schemas.microsoft.com/office/drawing/2014/main" id="{F487975C-A7C6-3AA6-E84C-8857AED1B09F}"/>
              </a:ext>
            </a:extLst>
          </p:cNvPr>
          <p:cNvGrpSpPr/>
          <p:nvPr/>
        </p:nvGrpSpPr>
        <p:grpSpPr>
          <a:xfrm>
            <a:off x="824346" y="1928382"/>
            <a:ext cx="9187712" cy="4268923"/>
            <a:chOff x="279221" y="2077850"/>
            <a:chExt cx="9187712" cy="4268923"/>
          </a:xfrm>
        </p:grpSpPr>
        <p:sp>
          <p:nvSpPr>
            <p:cNvPr id="96" name="Rectangle 97">
              <a:extLst>
                <a:ext uri="{FF2B5EF4-FFF2-40B4-BE49-F238E27FC236}">
                  <a16:creationId xmlns:a16="http://schemas.microsoft.com/office/drawing/2014/main" id="{8504CAB2-C69D-5E3A-3334-43BD010E4CAC}"/>
                </a:ext>
              </a:extLst>
            </p:cNvPr>
            <p:cNvSpPr/>
            <p:nvPr/>
          </p:nvSpPr>
          <p:spPr>
            <a:xfrm>
              <a:off x="279221" y="2077850"/>
              <a:ext cx="3603215" cy="250215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7" name="Rectangle 98">
              <a:extLst>
                <a:ext uri="{FF2B5EF4-FFF2-40B4-BE49-F238E27FC236}">
                  <a16:creationId xmlns:a16="http://schemas.microsoft.com/office/drawing/2014/main" id="{1B96CC41-A9B3-0DC5-27FA-97A13D6E4BF3}"/>
                </a:ext>
              </a:extLst>
            </p:cNvPr>
            <p:cNvSpPr/>
            <p:nvPr/>
          </p:nvSpPr>
          <p:spPr>
            <a:xfrm>
              <a:off x="930080" y="3984484"/>
              <a:ext cx="2869745" cy="2362289"/>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8" name="Rectangle 99">
              <a:extLst>
                <a:ext uri="{FF2B5EF4-FFF2-40B4-BE49-F238E27FC236}">
                  <a16:creationId xmlns:a16="http://schemas.microsoft.com/office/drawing/2014/main" id="{6063DA24-9AD7-748F-C28A-848F61BA13B7}"/>
                </a:ext>
              </a:extLst>
            </p:cNvPr>
            <p:cNvSpPr/>
            <p:nvPr/>
          </p:nvSpPr>
          <p:spPr>
            <a:xfrm>
              <a:off x="6824783" y="2964971"/>
              <a:ext cx="432000" cy="432000"/>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9" name="Rectangle 100">
              <a:extLst>
                <a:ext uri="{FF2B5EF4-FFF2-40B4-BE49-F238E27FC236}">
                  <a16:creationId xmlns:a16="http://schemas.microsoft.com/office/drawing/2014/main" id="{D6B3D3B2-56AC-7A50-5F64-2D5C07008805}"/>
                </a:ext>
              </a:extLst>
            </p:cNvPr>
            <p:cNvSpPr/>
            <p:nvPr/>
          </p:nvSpPr>
          <p:spPr>
            <a:xfrm>
              <a:off x="9034933" y="2955632"/>
              <a:ext cx="432000" cy="432000"/>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grpSp>
      <p:grpSp>
        <p:nvGrpSpPr>
          <p:cNvPr id="100" name="组合 99">
            <a:extLst>
              <a:ext uri="{FF2B5EF4-FFF2-40B4-BE49-F238E27FC236}">
                <a16:creationId xmlns:a16="http://schemas.microsoft.com/office/drawing/2014/main" id="{E540CEAB-0ABA-94EE-96B3-5D69963F7AAE}"/>
              </a:ext>
            </a:extLst>
          </p:cNvPr>
          <p:cNvGrpSpPr/>
          <p:nvPr/>
        </p:nvGrpSpPr>
        <p:grpSpPr>
          <a:xfrm>
            <a:off x="763548" y="1835832"/>
            <a:ext cx="8447663" cy="4471604"/>
            <a:chOff x="1871375" y="1193992"/>
            <a:chExt cx="8447663" cy="4471604"/>
          </a:xfrm>
        </p:grpSpPr>
        <p:sp>
          <p:nvSpPr>
            <p:cNvPr id="101" name="Rectangle 101">
              <a:extLst>
                <a:ext uri="{FF2B5EF4-FFF2-40B4-BE49-F238E27FC236}">
                  <a16:creationId xmlns:a16="http://schemas.microsoft.com/office/drawing/2014/main" id="{31F2D80A-D05A-992E-6636-599138756CF7}"/>
                </a:ext>
              </a:extLst>
            </p:cNvPr>
            <p:cNvSpPr/>
            <p:nvPr/>
          </p:nvSpPr>
          <p:spPr>
            <a:xfrm>
              <a:off x="1871375" y="1193992"/>
              <a:ext cx="3747837" cy="4471604"/>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102" name="Rectangle 103">
              <a:extLst>
                <a:ext uri="{FF2B5EF4-FFF2-40B4-BE49-F238E27FC236}">
                  <a16:creationId xmlns:a16="http://schemas.microsoft.com/office/drawing/2014/main" id="{67E58D35-16AD-A4EA-DB4B-A9D765CD00C7}"/>
                </a:ext>
              </a:extLst>
            </p:cNvPr>
            <p:cNvSpPr/>
            <p:nvPr/>
          </p:nvSpPr>
          <p:spPr>
            <a:xfrm>
              <a:off x="9479173" y="1277774"/>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grpSp>
      <p:grpSp>
        <p:nvGrpSpPr>
          <p:cNvPr id="103" name="组合 102">
            <a:extLst>
              <a:ext uri="{FF2B5EF4-FFF2-40B4-BE49-F238E27FC236}">
                <a16:creationId xmlns:a16="http://schemas.microsoft.com/office/drawing/2014/main" id="{66F2A498-04CD-150B-33C7-0574593331A0}"/>
              </a:ext>
            </a:extLst>
          </p:cNvPr>
          <p:cNvGrpSpPr/>
          <p:nvPr/>
        </p:nvGrpSpPr>
        <p:grpSpPr>
          <a:xfrm>
            <a:off x="3030440" y="2618983"/>
            <a:ext cx="1082754" cy="1129260"/>
            <a:chOff x="5553829" y="2865164"/>
            <a:chExt cx="1082754" cy="1129260"/>
          </a:xfrm>
        </p:grpSpPr>
        <p:sp>
          <p:nvSpPr>
            <p:cNvPr id="104" name="Freeform 102">
              <a:extLst>
                <a:ext uri="{FF2B5EF4-FFF2-40B4-BE49-F238E27FC236}">
                  <a16:creationId xmlns:a16="http://schemas.microsoft.com/office/drawing/2014/main" id="{84256F59-43C2-B809-2170-FD424C87C9F8}"/>
                </a:ext>
              </a:extLst>
            </p:cNvPr>
            <p:cNvSpPr/>
            <p:nvPr/>
          </p:nvSpPr>
          <p:spPr>
            <a:xfrm rot="7813197">
              <a:off x="5490743" y="3136840"/>
              <a:ext cx="1069854" cy="526501"/>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4000">
                <a:solidFill>
                  <a:schemeClr val="tx1">
                    <a:lumMod val="50000"/>
                    <a:lumOff val="50000"/>
                  </a:schemeClr>
                </a:solidFill>
              </a:endParaRPr>
            </a:p>
          </p:txBody>
        </p:sp>
        <p:sp>
          <p:nvSpPr>
            <p:cNvPr id="105" name="Rectangle 106">
              <a:extLst>
                <a:ext uri="{FF2B5EF4-FFF2-40B4-BE49-F238E27FC236}">
                  <a16:creationId xmlns:a16="http://schemas.microsoft.com/office/drawing/2014/main" id="{75F9AB5C-7C25-0130-A8DB-3C0EF5B2553B}"/>
                </a:ext>
              </a:extLst>
            </p:cNvPr>
            <p:cNvSpPr/>
            <p:nvPr/>
          </p:nvSpPr>
          <p:spPr>
            <a:xfrm>
              <a:off x="5553829" y="3117030"/>
              <a:ext cx="1082754" cy="877394"/>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grpSp>
    </p:spTree>
    <p:extLst>
      <p:ext uri="{BB962C8B-B14F-4D97-AF65-F5344CB8AC3E}">
        <p14:creationId xmlns:p14="http://schemas.microsoft.com/office/powerpoint/2010/main" val="162949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3" name="Title 1">
            <a:extLst>
              <a:ext uri="{FF2B5EF4-FFF2-40B4-BE49-F238E27FC236}">
                <a16:creationId xmlns:a16="http://schemas.microsoft.com/office/drawing/2014/main" id="{71C26DBC-641D-DF1E-A699-8672E921D373}"/>
              </a:ext>
            </a:extLst>
          </p:cNvPr>
          <p:cNvSpPr txBox="1">
            <a:spLocks/>
          </p:cNvSpPr>
          <p:nvPr/>
        </p:nvSpPr>
        <p:spPr>
          <a:xfrm>
            <a:off x="839633" y="4338891"/>
            <a:ext cx="4083813" cy="2265782"/>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sp>
        <p:nvSpPr>
          <p:cNvPr id="5" name="Title 1">
            <a:extLst>
              <a:ext uri="{FF2B5EF4-FFF2-40B4-BE49-F238E27FC236}">
                <a16:creationId xmlns:a16="http://schemas.microsoft.com/office/drawing/2014/main" id="{C3375F96-BA89-C7E9-F2EA-EDF77CB00C79}"/>
              </a:ext>
            </a:extLst>
          </p:cNvPr>
          <p:cNvSpPr txBox="1">
            <a:spLocks/>
          </p:cNvSpPr>
          <p:nvPr/>
        </p:nvSpPr>
        <p:spPr>
          <a:xfrm>
            <a:off x="834180" y="1715844"/>
            <a:ext cx="4083813" cy="2536110"/>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cxnSp>
        <p:nvCxnSpPr>
          <p:cNvPr id="6" name="Straight Arrow Connector 6">
            <a:extLst>
              <a:ext uri="{FF2B5EF4-FFF2-40B4-BE49-F238E27FC236}">
                <a16:creationId xmlns:a16="http://schemas.microsoft.com/office/drawing/2014/main" id="{B03F88DA-BC1D-CC04-5C75-47B440AA5434}"/>
              </a:ext>
            </a:extLst>
          </p:cNvPr>
          <p:cNvCxnSpPr>
            <a:cxnSpLocks/>
          </p:cNvCxnSpPr>
          <p:nvPr/>
        </p:nvCxnSpPr>
        <p:spPr>
          <a:xfrm flipH="1">
            <a:off x="7061242" y="4533004"/>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79">
            <a:extLst>
              <a:ext uri="{FF2B5EF4-FFF2-40B4-BE49-F238E27FC236}">
                <a16:creationId xmlns:a16="http://schemas.microsoft.com/office/drawing/2014/main" id="{7E7B53E6-77BD-AE29-9E5D-69424C3D44D8}"/>
              </a:ext>
            </a:extLst>
          </p:cNvPr>
          <p:cNvSpPr/>
          <p:nvPr/>
        </p:nvSpPr>
        <p:spPr>
          <a:xfrm>
            <a:off x="5487166"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11" name="Oval 80">
            <a:extLst>
              <a:ext uri="{FF2B5EF4-FFF2-40B4-BE49-F238E27FC236}">
                <a16:creationId xmlns:a16="http://schemas.microsoft.com/office/drawing/2014/main" id="{6E8C0941-AF65-A877-9717-C9C3408B4EAE}"/>
              </a:ext>
            </a:extLst>
          </p:cNvPr>
          <p:cNvSpPr/>
          <p:nvPr/>
        </p:nvSpPr>
        <p:spPr>
          <a:xfrm>
            <a:off x="6124293"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12" name="Oval 81">
            <a:extLst>
              <a:ext uri="{FF2B5EF4-FFF2-40B4-BE49-F238E27FC236}">
                <a16:creationId xmlns:a16="http://schemas.microsoft.com/office/drawing/2014/main" id="{2F682DD5-257F-F6EE-8A8D-6D8894B8FBD7}"/>
              </a:ext>
            </a:extLst>
          </p:cNvPr>
          <p:cNvSpPr/>
          <p:nvPr/>
        </p:nvSpPr>
        <p:spPr>
          <a:xfrm>
            <a:off x="8055619"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13" name="Oval 82">
            <a:extLst>
              <a:ext uri="{FF2B5EF4-FFF2-40B4-BE49-F238E27FC236}">
                <a16:creationId xmlns:a16="http://schemas.microsoft.com/office/drawing/2014/main" id="{891AA770-14B0-D479-0C9F-F639368027DC}"/>
              </a:ext>
            </a:extLst>
          </p:cNvPr>
          <p:cNvSpPr/>
          <p:nvPr/>
        </p:nvSpPr>
        <p:spPr>
          <a:xfrm>
            <a:off x="7428323"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14" name="Oval 83">
            <a:extLst>
              <a:ext uri="{FF2B5EF4-FFF2-40B4-BE49-F238E27FC236}">
                <a16:creationId xmlns:a16="http://schemas.microsoft.com/office/drawing/2014/main" id="{AFAECA56-3005-2FEF-89A5-1A5C84C4765A}"/>
              </a:ext>
            </a:extLst>
          </p:cNvPr>
          <p:cNvSpPr/>
          <p:nvPr/>
        </p:nvSpPr>
        <p:spPr>
          <a:xfrm>
            <a:off x="6782922" y="5451979"/>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15" name="Oval 84">
            <a:extLst>
              <a:ext uri="{FF2B5EF4-FFF2-40B4-BE49-F238E27FC236}">
                <a16:creationId xmlns:a16="http://schemas.microsoft.com/office/drawing/2014/main" id="{38F4F63B-90C0-D932-E6C2-8458482519F1}"/>
              </a:ext>
            </a:extLst>
          </p:cNvPr>
          <p:cNvSpPr/>
          <p:nvPr/>
        </p:nvSpPr>
        <p:spPr>
          <a:xfrm>
            <a:off x="8732353"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16" name="Oval 91">
            <a:extLst>
              <a:ext uri="{FF2B5EF4-FFF2-40B4-BE49-F238E27FC236}">
                <a16:creationId xmlns:a16="http://schemas.microsoft.com/office/drawing/2014/main" id="{14CDFAFA-CCD7-2444-AA53-ADC3FAA71D75}"/>
              </a:ext>
            </a:extLst>
          </p:cNvPr>
          <p:cNvSpPr/>
          <p:nvPr/>
        </p:nvSpPr>
        <p:spPr>
          <a:xfrm>
            <a:off x="9377754" y="5477237"/>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17" name="Oval 92">
            <a:extLst>
              <a:ext uri="{FF2B5EF4-FFF2-40B4-BE49-F238E27FC236}">
                <a16:creationId xmlns:a16="http://schemas.microsoft.com/office/drawing/2014/main" id="{7D57A7F7-6184-2B1E-8040-12E9EDD27B54}"/>
              </a:ext>
            </a:extLst>
          </p:cNvPr>
          <p:cNvSpPr/>
          <p:nvPr/>
        </p:nvSpPr>
        <p:spPr>
          <a:xfrm>
            <a:off x="10005050" y="5477237"/>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8" name="Oval 93">
            <a:extLst>
              <a:ext uri="{FF2B5EF4-FFF2-40B4-BE49-F238E27FC236}">
                <a16:creationId xmlns:a16="http://schemas.microsoft.com/office/drawing/2014/main" id="{DFCE89D9-68E6-8E7C-BB86-DCC2C621711F}"/>
              </a:ext>
            </a:extLst>
          </p:cNvPr>
          <p:cNvSpPr/>
          <p:nvPr/>
        </p:nvSpPr>
        <p:spPr>
          <a:xfrm>
            <a:off x="10643640" y="5451979"/>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19" name="Oval 94">
            <a:extLst>
              <a:ext uri="{FF2B5EF4-FFF2-40B4-BE49-F238E27FC236}">
                <a16:creationId xmlns:a16="http://schemas.microsoft.com/office/drawing/2014/main" id="{0FD298DD-BC31-80FB-FFE1-C6812B28A49C}"/>
              </a:ext>
            </a:extLst>
          </p:cNvPr>
          <p:cNvSpPr/>
          <p:nvPr/>
        </p:nvSpPr>
        <p:spPr>
          <a:xfrm>
            <a:off x="11270935" y="5451979"/>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20" name="Straight Arrow Connector 104">
            <a:extLst>
              <a:ext uri="{FF2B5EF4-FFF2-40B4-BE49-F238E27FC236}">
                <a16:creationId xmlns:a16="http://schemas.microsoft.com/office/drawing/2014/main" id="{AE38203E-4E81-0A16-E3D9-659C2B0948D9}"/>
              </a:ext>
            </a:extLst>
          </p:cNvPr>
          <p:cNvCxnSpPr>
            <a:cxnSpLocks/>
          </p:cNvCxnSpPr>
          <p:nvPr/>
        </p:nvCxnSpPr>
        <p:spPr>
          <a:xfrm>
            <a:off x="7355886" y="4479509"/>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90">
            <a:extLst>
              <a:ext uri="{FF2B5EF4-FFF2-40B4-BE49-F238E27FC236}">
                <a16:creationId xmlns:a16="http://schemas.microsoft.com/office/drawing/2014/main" id="{0D456066-4A55-36E3-CC79-49D33DAC87A6}"/>
              </a:ext>
            </a:extLst>
          </p:cNvPr>
          <p:cNvSpPr/>
          <p:nvPr/>
        </p:nvSpPr>
        <p:spPr>
          <a:xfrm>
            <a:off x="7136763" y="4285024"/>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22" name="Straight Arrow Connector 121">
            <a:extLst>
              <a:ext uri="{FF2B5EF4-FFF2-40B4-BE49-F238E27FC236}">
                <a16:creationId xmlns:a16="http://schemas.microsoft.com/office/drawing/2014/main" id="{1473B0BE-4C9A-D9C1-64FF-51740C20655E}"/>
              </a:ext>
            </a:extLst>
          </p:cNvPr>
          <p:cNvCxnSpPr>
            <a:cxnSpLocks/>
          </p:cNvCxnSpPr>
          <p:nvPr/>
        </p:nvCxnSpPr>
        <p:spPr>
          <a:xfrm flipH="1">
            <a:off x="8313020" y="4533004"/>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22">
            <a:extLst>
              <a:ext uri="{FF2B5EF4-FFF2-40B4-BE49-F238E27FC236}">
                <a16:creationId xmlns:a16="http://schemas.microsoft.com/office/drawing/2014/main" id="{08A45BEE-BFF2-E5DB-293E-D45FE3B970EA}"/>
              </a:ext>
            </a:extLst>
          </p:cNvPr>
          <p:cNvCxnSpPr>
            <a:cxnSpLocks/>
          </p:cNvCxnSpPr>
          <p:nvPr/>
        </p:nvCxnSpPr>
        <p:spPr>
          <a:xfrm>
            <a:off x="8607664" y="4479509"/>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23">
            <a:extLst>
              <a:ext uri="{FF2B5EF4-FFF2-40B4-BE49-F238E27FC236}">
                <a16:creationId xmlns:a16="http://schemas.microsoft.com/office/drawing/2014/main" id="{642923F6-294A-DF03-4378-4C8AF00A3A33}"/>
              </a:ext>
            </a:extLst>
          </p:cNvPr>
          <p:cNvSpPr/>
          <p:nvPr/>
        </p:nvSpPr>
        <p:spPr>
          <a:xfrm>
            <a:off x="8388541" y="4285024"/>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07" name="Straight Arrow Connector 124">
            <a:extLst>
              <a:ext uri="{FF2B5EF4-FFF2-40B4-BE49-F238E27FC236}">
                <a16:creationId xmlns:a16="http://schemas.microsoft.com/office/drawing/2014/main" id="{40D52AFD-6364-F88E-EC3F-51062208BDA0}"/>
              </a:ext>
            </a:extLst>
          </p:cNvPr>
          <p:cNvCxnSpPr>
            <a:cxnSpLocks/>
          </p:cNvCxnSpPr>
          <p:nvPr/>
        </p:nvCxnSpPr>
        <p:spPr>
          <a:xfrm flipH="1">
            <a:off x="9630469" y="4537456"/>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29">
            <a:extLst>
              <a:ext uri="{FF2B5EF4-FFF2-40B4-BE49-F238E27FC236}">
                <a16:creationId xmlns:a16="http://schemas.microsoft.com/office/drawing/2014/main" id="{277CF4AE-2830-4FBC-4D6C-DB708ED40799}"/>
              </a:ext>
            </a:extLst>
          </p:cNvPr>
          <p:cNvCxnSpPr>
            <a:cxnSpLocks/>
          </p:cNvCxnSpPr>
          <p:nvPr/>
        </p:nvCxnSpPr>
        <p:spPr>
          <a:xfrm>
            <a:off x="9925114" y="4483962"/>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Oval 130">
            <a:extLst>
              <a:ext uri="{FF2B5EF4-FFF2-40B4-BE49-F238E27FC236}">
                <a16:creationId xmlns:a16="http://schemas.microsoft.com/office/drawing/2014/main" id="{89D20B20-FA64-7083-24C6-DF9ADF31A8D0}"/>
              </a:ext>
            </a:extLst>
          </p:cNvPr>
          <p:cNvSpPr/>
          <p:nvPr/>
        </p:nvSpPr>
        <p:spPr>
          <a:xfrm>
            <a:off x="9705991" y="4277121"/>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10" name="Straight Arrow Connector 131">
            <a:extLst>
              <a:ext uri="{FF2B5EF4-FFF2-40B4-BE49-F238E27FC236}">
                <a16:creationId xmlns:a16="http://schemas.microsoft.com/office/drawing/2014/main" id="{0F9D018D-014F-0802-13B9-E5E64201CF0A}"/>
              </a:ext>
            </a:extLst>
          </p:cNvPr>
          <p:cNvCxnSpPr>
            <a:cxnSpLocks/>
          </p:cNvCxnSpPr>
          <p:nvPr/>
        </p:nvCxnSpPr>
        <p:spPr>
          <a:xfrm flipH="1">
            <a:off x="10897962" y="4492797"/>
            <a:ext cx="255952" cy="959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32">
            <a:extLst>
              <a:ext uri="{FF2B5EF4-FFF2-40B4-BE49-F238E27FC236}">
                <a16:creationId xmlns:a16="http://schemas.microsoft.com/office/drawing/2014/main" id="{12FF5CB1-ABD2-7995-8851-AE3A9F0D57BD}"/>
              </a:ext>
            </a:extLst>
          </p:cNvPr>
          <p:cNvCxnSpPr>
            <a:cxnSpLocks/>
          </p:cNvCxnSpPr>
          <p:nvPr/>
        </p:nvCxnSpPr>
        <p:spPr>
          <a:xfrm>
            <a:off x="11192605" y="4479509"/>
            <a:ext cx="249379" cy="9724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33">
            <a:extLst>
              <a:ext uri="{FF2B5EF4-FFF2-40B4-BE49-F238E27FC236}">
                <a16:creationId xmlns:a16="http://schemas.microsoft.com/office/drawing/2014/main" id="{2394AE62-9D81-4977-A130-F1053B7E8F63}"/>
              </a:ext>
            </a:extLst>
          </p:cNvPr>
          <p:cNvSpPr/>
          <p:nvPr/>
        </p:nvSpPr>
        <p:spPr>
          <a:xfrm>
            <a:off x="10948772" y="4272120"/>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13" name="Straight Arrow Connector 134">
            <a:extLst>
              <a:ext uri="{FF2B5EF4-FFF2-40B4-BE49-F238E27FC236}">
                <a16:creationId xmlns:a16="http://schemas.microsoft.com/office/drawing/2014/main" id="{1286B941-7185-D964-E77D-E524BBF969F8}"/>
              </a:ext>
            </a:extLst>
          </p:cNvPr>
          <p:cNvCxnSpPr>
            <a:cxnSpLocks/>
            <a:endCxn id="21" idx="0"/>
          </p:cNvCxnSpPr>
          <p:nvPr/>
        </p:nvCxnSpPr>
        <p:spPr>
          <a:xfrm>
            <a:off x="7197717" y="3288217"/>
            <a:ext cx="155019" cy="9968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35">
            <a:extLst>
              <a:ext uri="{FF2B5EF4-FFF2-40B4-BE49-F238E27FC236}">
                <a16:creationId xmlns:a16="http://schemas.microsoft.com/office/drawing/2014/main" id="{52AF5FC0-70C7-E6ED-A6A3-FC95DCAF61B3}"/>
              </a:ext>
            </a:extLst>
          </p:cNvPr>
          <p:cNvCxnSpPr>
            <a:cxnSpLocks/>
            <a:endCxn id="106" idx="1"/>
          </p:cNvCxnSpPr>
          <p:nvPr/>
        </p:nvCxnSpPr>
        <p:spPr>
          <a:xfrm>
            <a:off x="7203148" y="3287720"/>
            <a:ext cx="1248650" cy="10605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37">
            <a:extLst>
              <a:ext uri="{FF2B5EF4-FFF2-40B4-BE49-F238E27FC236}">
                <a16:creationId xmlns:a16="http://schemas.microsoft.com/office/drawing/2014/main" id="{18249205-F433-5E76-9323-2757C8100C3E}"/>
              </a:ext>
            </a:extLst>
          </p:cNvPr>
          <p:cNvCxnSpPr>
            <a:cxnSpLocks/>
            <a:endCxn id="11" idx="0"/>
          </p:cNvCxnSpPr>
          <p:nvPr/>
        </p:nvCxnSpPr>
        <p:spPr>
          <a:xfrm flipH="1">
            <a:off x="6340265" y="3288217"/>
            <a:ext cx="840283" cy="21763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38">
            <a:extLst>
              <a:ext uri="{FF2B5EF4-FFF2-40B4-BE49-F238E27FC236}">
                <a16:creationId xmlns:a16="http://schemas.microsoft.com/office/drawing/2014/main" id="{EED8D66C-4A5D-9970-E6B9-5DF5E0D3A460}"/>
              </a:ext>
            </a:extLst>
          </p:cNvPr>
          <p:cNvCxnSpPr>
            <a:cxnSpLocks/>
            <a:endCxn id="9" idx="0"/>
          </p:cNvCxnSpPr>
          <p:nvPr/>
        </p:nvCxnSpPr>
        <p:spPr>
          <a:xfrm flipH="1">
            <a:off x="5703138" y="3313000"/>
            <a:ext cx="1470165" cy="21516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40">
            <a:extLst>
              <a:ext uri="{FF2B5EF4-FFF2-40B4-BE49-F238E27FC236}">
                <a16:creationId xmlns:a16="http://schemas.microsoft.com/office/drawing/2014/main" id="{A7F60D2A-03DC-6980-BB41-688BAAED6AA4}"/>
              </a:ext>
            </a:extLst>
          </p:cNvPr>
          <p:cNvCxnSpPr>
            <a:cxnSpLocks/>
          </p:cNvCxnSpPr>
          <p:nvPr/>
        </p:nvCxnSpPr>
        <p:spPr>
          <a:xfrm>
            <a:off x="10456525" y="3261964"/>
            <a:ext cx="629637" cy="10363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41">
            <a:extLst>
              <a:ext uri="{FF2B5EF4-FFF2-40B4-BE49-F238E27FC236}">
                <a16:creationId xmlns:a16="http://schemas.microsoft.com/office/drawing/2014/main" id="{06194862-3D8C-631A-214B-A46AE773A857}"/>
              </a:ext>
            </a:extLst>
          </p:cNvPr>
          <p:cNvCxnSpPr>
            <a:cxnSpLocks/>
          </p:cNvCxnSpPr>
          <p:nvPr/>
        </p:nvCxnSpPr>
        <p:spPr>
          <a:xfrm flipH="1">
            <a:off x="10005050" y="3248860"/>
            <a:ext cx="451474" cy="10408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36">
            <a:extLst>
              <a:ext uri="{FF2B5EF4-FFF2-40B4-BE49-F238E27FC236}">
                <a16:creationId xmlns:a16="http://schemas.microsoft.com/office/drawing/2014/main" id="{DF37D31D-AE1E-E811-FCA5-B9E79C35234F}"/>
              </a:ext>
            </a:extLst>
          </p:cNvPr>
          <p:cNvSpPr/>
          <p:nvPr/>
        </p:nvSpPr>
        <p:spPr>
          <a:xfrm>
            <a:off x="6973161" y="3092810"/>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0" name="Oval 139">
            <a:extLst>
              <a:ext uri="{FF2B5EF4-FFF2-40B4-BE49-F238E27FC236}">
                <a16:creationId xmlns:a16="http://schemas.microsoft.com/office/drawing/2014/main" id="{6A495434-D9AE-16A3-A739-542D7D36601F}"/>
              </a:ext>
            </a:extLst>
          </p:cNvPr>
          <p:cNvSpPr/>
          <p:nvPr/>
        </p:nvSpPr>
        <p:spPr>
          <a:xfrm>
            <a:off x="10240552" y="3097028"/>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1" name="Straight Arrow Connector 143">
            <a:extLst>
              <a:ext uri="{FF2B5EF4-FFF2-40B4-BE49-F238E27FC236}">
                <a16:creationId xmlns:a16="http://schemas.microsoft.com/office/drawing/2014/main" id="{84712B51-EB66-014F-19BA-87B323FF4B0C}"/>
              </a:ext>
            </a:extLst>
          </p:cNvPr>
          <p:cNvCxnSpPr>
            <a:cxnSpLocks/>
            <a:endCxn id="119" idx="7"/>
          </p:cNvCxnSpPr>
          <p:nvPr/>
        </p:nvCxnSpPr>
        <p:spPr>
          <a:xfrm flipH="1">
            <a:off x="7341848" y="2205819"/>
            <a:ext cx="1478953" cy="9502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44">
            <a:extLst>
              <a:ext uri="{FF2B5EF4-FFF2-40B4-BE49-F238E27FC236}">
                <a16:creationId xmlns:a16="http://schemas.microsoft.com/office/drawing/2014/main" id="{9209148B-CFB4-2F65-123C-2954A4DFF56B}"/>
              </a:ext>
            </a:extLst>
          </p:cNvPr>
          <p:cNvCxnSpPr>
            <a:cxnSpLocks/>
            <a:endCxn id="120" idx="1"/>
          </p:cNvCxnSpPr>
          <p:nvPr/>
        </p:nvCxnSpPr>
        <p:spPr>
          <a:xfrm>
            <a:off x="8832560" y="2193687"/>
            <a:ext cx="1471249" cy="966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Oval 142">
            <a:extLst>
              <a:ext uri="{FF2B5EF4-FFF2-40B4-BE49-F238E27FC236}">
                <a16:creationId xmlns:a16="http://schemas.microsoft.com/office/drawing/2014/main" id="{F045FF6D-9621-FD43-7683-FDD9553438AA}"/>
              </a:ext>
            </a:extLst>
          </p:cNvPr>
          <p:cNvSpPr/>
          <p:nvPr/>
        </p:nvSpPr>
        <p:spPr>
          <a:xfrm>
            <a:off x="8616587" y="1982586"/>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4" name="Rectangle 145">
            <a:extLst>
              <a:ext uri="{FF2B5EF4-FFF2-40B4-BE49-F238E27FC236}">
                <a16:creationId xmlns:a16="http://schemas.microsoft.com/office/drawing/2014/main" id="{3326B9ED-DF76-7BF0-746F-7EAC006C18F8}"/>
              </a:ext>
            </a:extLst>
          </p:cNvPr>
          <p:cNvSpPr/>
          <p:nvPr/>
        </p:nvSpPr>
        <p:spPr>
          <a:xfrm>
            <a:off x="5751661" y="508508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5" name="Rectangle 146">
            <a:extLst>
              <a:ext uri="{FF2B5EF4-FFF2-40B4-BE49-F238E27FC236}">
                <a16:creationId xmlns:a16="http://schemas.microsoft.com/office/drawing/2014/main" id="{4C087382-C964-86B8-D5C4-46CAD322D822}"/>
              </a:ext>
            </a:extLst>
          </p:cNvPr>
          <p:cNvSpPr/>
          <p:nvPr/>
        </p:nvSpPr>
        <p:spPr>
          <a:xfrm>
            <a:off x="6323096" y="508508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6" name="Rectangle 147">
            <a:extLst>
              <a:ext uri="{FF2B5EF4-FFF2-40B4-BE49-F238E27FC236}">
                <a16:creationId xmlns:a16="http://schemas.microsoft.com/office/drawing/2014/main" id="{DB7D56A2-756A-88E0-9B0C-C9327043A46D}"/>
              </a:ext>
            </a:extLst>
          </p:cNvPr>
          <p:cNvSpPr/>
          <p:nvPr/>
        </p:nvSpPr>
        <p:spPr>
          <a:xfrm>
            <a:off x="7005438" y="5090076"/>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7" name="Rectangle 148">
            <a:extLst>
              <a:ext uri="{FF2B5EF4-FFF2-40B4-BE49-F238E27FC236}">
                <a16:creationId xmlns:a16="http://schemas.microsoft.com/office/drawing/2014/main" id="{6C9F3FF9-0196-66A8-84AB-E6546D8253E0}"/>
              </a:ext>
            </a:extLst>
          </p:cNvPr>
          <p:cNvSpPr/>
          <p:nvPr/>
        </p:nvSpPr>
        <p:spPr>
          <a:xfrm>
            <a:off x="7411270" y="5091486"/>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8" name="Rectangle 149">
            <a:extLst>
              <a:ext uri="{FF2B5EF4-FFF2-40B4-BE49-F238E27FC236}">
                <a16:creationId xmlns:a16="http://schemas.microsoft.com/office/drawing/2014/main" id="{EE944EE9-9BED-0807-96A3-6A943FA873B2}"/>
              </a:ext>
            </a:extLst>
          </p:cNvPr>
          <p:cNvSpPr/>
          <p:nvPr/>
        </p:nvSpPr>
        <p:spPr>
          <a:xfrm>
            <a:off x="8265752" y="5095286"/>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9" name="Rectangle 150">
            <a:extLst>
              <a:ext uri="{FF2B5EF4-FFF2-40B4-BE49-F238E27FC236}">
                <a16:creationId xmlns:a16="http://schemas.microsoft.com/office/drawing/2014/main" id="{E363F830-D652-5E10-2A49-D1708FF23EE9}"/>
              </a:ext>
            </a:extLst>
          </p:cNvPr>
          <p:cNvSpPr/>
          <p:nvPr/>
        </p:nvSpPr>
        <p:spPr>
          <a:xfrm>
            <a:off x="8671583" y="5096695"/>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0" name="Rectangle 151">
            <a:extLst>
              <a:ext uri="{FF2B5EF4-FFF2-40B4-BE49-F238E27FC236}">
                <a16:creationId xmlns:a16="http://schemas.microsoft.com/office/drawing/2014/main" id="{E2B9EF1E-8BAB-A60C-2057-CAB83E5C57E7}"/>
              </a:ext>
            </a:extLst>
          </p:cNvPr>
          <p:cNvSpPr/>
          <p:nvPr/>
        </p:nvSpPr>
        <p:spPr>
          <a:xfrm>
            <a:off x="9574978" y="509505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1" name="Rectangle 152">
            <a:extLst>
              <a:ext uri="{FF2B5EF4-FFF2-40B4-BE49-F238E27FC236}">
                <a16:creationId xmlns:a16="http://schemas.microsoft.com/office/drawing/2014/main" id="{E38B56B0-3746-FEAC-C520-C622AD6DD379}"/>
              </a:ext>
            </a:extLst>
          </p:cNvPr>
          <p:cNvSpPr/>
          <p:nvPr/>
        </p:nvSpPr>
        <p:spPr>
          <a:xfrm>
            <a:off x="9980809" y="5096461"/>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2" name="Rectangle 153">
            <a:extLst>
              <a:ext uri="{FF2B5EF4-FFF2-40B4-BE49-F238E27FC236}">
                <a16:creationId xmlns:a16="http://schemas.microsoft.com/office/drawing/2014/main" id="{1681A00A-730C-42CD-7E67-5D4B9B847D2B}"/>
              </a:ext>
            </a:extLst>
          </p:cNvPr>
          <p:cNvSpPr/>
          <p:nvPr/>
        </p:nvSpPr>
        <p:spPr>
          <a:xfrm>
            <a:off x="10848551" y="508367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3" name="Rectangle 154">
            <a:extLst>
              <a:ext uri="{FF2B5EF4-FFF2-40B4-BE49-F238E27FC236}">
                <a16:creationId xmlns:a16="http://schemas.microsoft.com/office/drawing/2014/main" id="{C591B125-1D47-90DE-C761-FC2157C02C0D}"/>
              </a:ext>
            </a:extLst>
          </p:cNvPr>
          <p:cNvSpPr/>
          <p:nvPr/>
        </p:nvSpPr>
        <p:spPr>
          <a:xfrm>
            <a:off x="11254382" y="508508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4" name="Rectangle 88">
            <a:extLst>
              <a:ext uri="{FF2B5EF4-FFF2-40B4-BE49-F238E27FC236}">
                <a16:creationId xmlns:a16="http://schemas.microsoft.com/office/drawing/2014/main" id="{17121A53-8875-DCE4-83FC-B351D11689F7}"/>
              </a:ext>
            </a:extLst>
          </p:cNvPr>
          <p:cNvSpPr/>
          <p:nvPr/>
        </p:nvSpPr>
        <p:spPr>
          <a:xfrm>
            <a:off x="7173303" y="3800691"/>
            <a:ext cx="418353" cy="38115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5" name="Rectangle 89">
            <a:extLst>
              <a:ext uri="{FF2B5EF4-FFF2-40B4-BE49-F238E27FC236}">
                <a16:creationId xmlns:a16="http://schemas.microsoft.com/office/drawing/2014/main" id="{976D1103-BB0F-A7C6-53EF-45BADA8C4336}"/>
              </a:ext>
            </a:extLst>
          </p:cNvPr>
          <p:cNvSpPr/>
          <p:nvPr/>
        </p:nvSpPr>
        <p:spPr>
          <a:xfrm>
            <a:off x="8387627" y="3806537"/>
            <a:ext cx="418353" cy="38115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6" name="Rectangle 95">
            <a:extLst>
              <a:ext uri="{FF2B5EF4-FFF2-40B4-BE49-F238E27FC236}">
                <a16:creationId xmlns:a16="http://schemas.microsoft.com/office/drawing/2014/main" id="{35137CEC-8A85-CAF3-EFBB-CABD19C7BA5F}"/>
              </a:ext>
            </a:extLst>
          </p:cNvPr>
          <p:cNvSpPr/>
          <p:nvPr/>
        </p:nvSpPr>
        <p:spPr>
          <a:xfrm>
            <a:off x="9795873" y="3804823"/>
            <a:ext cx="418353" cy="38115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7" name="Rectangle 96">
            <a:extLst>
              <a:ext uri="{FF2B5EF4-FFF2-40B4-BE49-F238E27FC236}">
                <a16:creationId xmlns:a16="http://schemas.microsoft.com/office/drawing/2014/main" id="{A47D3CED-5368-AA05-66B1-7792CF7C0845}"/>
              </a:ext>
            </a:extLst>
          </p:cNvPr>
          <p:cNvSpPr/>
          <p:nvPr/>
        </p:nvSpPr>
        <p:spPr>
          <a:xfrm>
            <a:off x="10876985" y="3823818"/>
            <a:ext cx="418353" cy="38115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8" name="Rectangle 99">
            <a:extLst>
              <a:ext uri="{FF2B5EF4-FFF2-40B4-BE49-F238E27FC236}">
                <a16:creationId xmlns:a16="http://schemas.microsoft.com/office/drawing/2014/main" id="{FD85BD59-6EB2-9477-63A8-6A89177BE5E0}"/>
              </a:ext>
            </a:extLst>
          </p:cNvPr>
          <p:cNvSpPr/>
          <p:nvPr/>
        </p:nvSpPr>
        <p:spPr>
          <a:xfrm>
            <a:off x="7446031" y="2733461"/>
            <a:ext cx="431944" cy="431944"/>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9" name="Rectangle 100">
            <a:extLst>
              <a:ext uri="{FF2B5EF4-FFF2-40B4-BE49-F238E27FC236}">
                <a16:creationId xmlns:a16="http://schemas.microsoft.com/office/drawing/2014/main" id="{E262A8BB-2808-DFBD-599C-42E98FC5CA8C}"/>
              </a:ext>
            </a:extLst>
          </p:cNvPr>
          <p:cNvSpPr/>
          <p:nvPr/>
        </p:nvSpPr>
        <p:spPr>
          <a:xfrm>
            <a:off x="9655893" y="2724123"/>
            <a:ext cx="431944" cy="431944"/>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Rectangle 103">
            <a:extLst>
              <a:ext uri="{FF2B5EF4-FFF2-40B4-BE49-F238E27FC236}">
                <a16:creationId xmlns:a16="http://schemas.microsoft.com/office/drawing/2014/main" id="{F2597AE5-A358-85FE-1BEB-2D03F4414E11}"/>
              </a:ext>
            </a:extLst>
          </p:cNvPr>
          <p:cNvSpPr/>
          <p:nvPr/>
        </p:nvSpPr>
        <p:spPr>
          <a:xfrm>
            <a:off x="8421805" y="1846146"/>
            <a:ext cx="839756" cy="697079"/>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1" name="Rectangle 5">
            <a:extLst>
              <a:ext uri="{FF2B5EF4-FFF2-40B4-BE49-F238E27FC236}">
                <a16:creationId xmlns:a16="http://schemas.microsoft.com/office/drawing/2014/main" id="{DDF8C15B-E540-7D4E-9294-657806937005}"/>
              </a:ext>
            </a:extLst>
          </p:cNvPr>
          <p:cNvSpPr/>
          <p:nvPr/>
        </p:nvSpPr>
        <p:spPr>
          <a:xfrm>
            <a:off x="852128" y="1697742"/>
            <a:ext cx="5126569" cy="2554212"/>
          </a:xfrm>
          <a:prstGeom prst="rect">
            <a:avLst/>
          </a:prstGeom>
        </p:spPr>
        <p:txBody>
          <a:bodyPr wrap="square">
            <a:spAutoFit/>
          </a:bodyPr>
          <a:lstStyle/>
          <a:p>
            <a:r>
              <a:rPr lang="en-US" sz="2000" dirty="0" err="1">
                <a:latin typeface="+mj-lt"/>
              </a:rPr>
              <a:t>Process_Node</a:t>
            </a:r>
            <a:r>
              <a:rPr lang="en-US" sz="2000" dirty="0">
                <a:latin typeface="+mj-lt"/>
              </a:rPr>
              <a:t>(A)</a:t>
            </a:r>
          </a:p>
          <a:p>
            <a:r>
              <a:rPr lang="en-US" sz="2000" dirty="0">
                <a:latin typeface="+mj-lt"/>
              </a:rPr>
              <a:t>{</a:t>
            </a:r>
          </a:p>
          <a:p>
            <a:r>
              <a:rPr lang="en-US" sz="2000" dirty="0">
                <a:latin typeface="+mj-lt"/>
              </a:rPr>
              <a:t>    For every A’s child: B</a:t>
            </a:r>
            <a:endParaRPr lang="en-CN" sz="2000" dirty="0">
              <a:latin typeface="+mj-lt"/>
            </a:endParaRPr>
          </a:p>
          <a:p>
            <a:r>
              <a:rPr lang="en-US" sz="2000" dirty="0">
                <a:latin typeface="+mj-lt"/>
              </a:rPr>
              <a:t>          </a:t>
            </a:r>
            <a:r>
              <a:rPr lang="en-US" sz="2000" dirty="0" err="1">
                <a:latin typeface="+mj-lt"/>
              </a:rPr>
              <a:t>Process_Node</a:t>
            </a:r>
            <a:r>
              <a:rPr lang="en-US" sz="2000" dirty="0">
                <a:latin typeface="+mj-lt"/>
              </a:rPr>
              <a:t>(B)</a:t>
            </a:r>
            <a:endParaRPr lang="en-CN" sz="2000" dirty="0">
              <a:latin typeface="+mj-lt"/>
            </a:endParaRPr>
          </a:p>
          <a:p>
            <a:r>
              <a:rPr lang="en-US" sz="2000" dirty="0">
                <a:latin typeface="+mj-lt"/>
              </a:rPr>
              <a:t>    For every A’s children pair &lt;B, C&gt;</a:t>
            </a:r>
            <a:endParaRPr lang="en-CN" sz="2000" dirty="0">
              <a:latin typeface="+mj-lt"/>
            </a:endParaRPr>
          </a:p>
          <a:p>
            <a:r>
              <a:rPr lang="en-US" sz="2000" dirty="0">
                <a:solidFill>
                  <a:srgbClr val="FF0000"/>
                </a:solidFill>
                <a:latin typeface="+mj-lt"/>
              </a:rPr>
              <a:t>          </a:t>
            </a:r>
            <a:r>
              <a:rPr lang="en-CN" sz="2000" dirty="0">
                <a:solidFill>
                  <a:srgbClr val="FF0000"/>
                </a:solidFill>
                <a:latin typeface="+mj-lt"/>
              </a:rPr>
              <a:t>if B and C intersect</a:t>
            </a:r>
          </a:p>
          <a:p>
            <a:r>
              <a:rPr lang="en-US" sz="2000" dirty="0">
                <a:latin typeface="+mj-lt"/>
              </a:rPr>
              <a:t>             </a:t>
            </a:r>
            <a:r>
              <a:rPr lang="en-US" sz="2000" dirty="0" err="1">
                <a:latin typeface="+mj-lt"/>
              </a:rPr>
              <a:t>Process_Pair</a:t>
            </a:r>
            <a:r>
              <a:rPr lang="en-US" sz="2000" dirty="0">
                <a:latin typeface="+mj-lt"/>
              </a:rPr>
              <a:t>(B, C)</a:t>
            </a:r>
          </a:p>
          <a:p>
            <a:r>
              <a:rPr lang="en-US" sz="2000" dirty="0">
                <a:latin typeface="+mj-lt"/>
              </a:rPr>
              <a:t>}</a:t>
            </a:r>
            <a:endParaRPr lang="en-CN" sz="2000" dirty="0">
              <a:latin typeface="+mj-lt"/>
            </a:endParaRPr>
          </a:p>
        </p:txBody>
      </p:sp>
      <p:sp>
        <p:nvSpPr>
          <p:cNvPr id="142" name="Rectangle 108">
            <a:extLst>
              <a:ext uri="{FF2B5EF4-FFF2-40B4-BE49-F238E27FC236}">
                <a16:creationId xmlns:a16="http://schemas.microsoft.com/office/drawing/2014/main" id="{0193BCD5-E4FF-9FF2-52FB-798D213DB567}"/>
              </a:ext>
            </a:extLst>
          </p:cNvPr>
          <p:cNvSpPr/>
          <p:nvPr/>
        </p:nvSpPr>
        <p:spPr>
          <a:xfrm>
            <a:off x="878818" y="4329787"/>
            <a:ext cx="4446729" cy="2246476"/>
          </a:xfrm>
          <a:prstGeom prst="rect">
            <a:avLst/>
          </a:prstGeom>
        </p:spPr>
        <p:txBody>
          <a:bodyPr wrap="none">
            <a:spAutoFit/>
          </a:bodyPr>
          <a:lstStyle/>
          <a:p>
            <a:r>
              <a:rPr lang="en-US" sz="2000" dirty="0" err="1">
                <a:latin typeface="+mj-lt"/>
              </a:rPr>
              <a:t>Process_Pair</a:t>
            </a:r>
            <a:r>
              <a:rPr lang="en-US" sz="2000" dirty="0">
                <a:latin typeface="+mj-lt"/>
              </a:rPr>
              <a:t>(B, C)</a:t>
            </a:r>
          </a:p>
          <a:p>
            <a:r>
              <a:rPr lang="en-US" sz="2000" dirty="0">
                <a:latin typeface="+mj-lt"/>
              </a:rPr>
              <a:t>{</a:t>
            </a:r>
          </a:p>
          <a:p>
            <a:r>
              <a:rPr lang="en-US" sz="2000" dirty="0">
                <a:latin typeface="+mj-lt"/>
              </a:rPr>
              <a:t>         For every B’s child: B’</a:t>
            </a:r>
          </a:p>
          <a:p>
            <a:r>
              <a:rPr lang="en-US" sz="2000" dirty="0">
                <a:latin typeface="+mj-lt"/>
              </a:rPr>
              <a:t>         For every C’s child: C’</a:t>
            </a:r>
            <a:endParaRPr lang="en-CN" sz="2000" dirty="0">
              <a:latin typeface="+mj-lt"/>
            </a:endParaRPr>
          </a:p>
          <a:p>
            <a:r>
              <a:rPr lang="en-CN" sz="2000" dirty="0">
                <a:solidFill>
                  <a:srgbClr val="FF0000"/>
                </a:solidFill>
                <a:latin typeface="+mj-lt"/>
              </a:rPr>
              <a:t>	if B’ and C’ intersect</a:t>
            </a:r>
          </a:p>
          <a:p>
            <a:r>
              <a:rPr lang="en-CN" sz="2000" dirty="0">
                <a:latin typeface="+mj-lt"/>
              </a:rPr>
              <a:t>	       </a:t>
            </a:r>
            <a:r>
              <a:rPr lang="en-US" sz="2000" dirty="0" err="1">
                <a:latin typeface="+mj-lt"/>
              </a:rPr>
              <a:t>Process_Pair</a:t>
            </a:r>
            <a:r>
              <a:rPr lang="en-US" sz="2000" dirty="0">
                <a:latin typeface="+mj-lt"/>
              </a:rPr>
              <a:t>(B’, C’)</a:t>
            </a:r>
          </a:p>
          <a:p>
            <a:r>
              <a:rPr lang="en-US" sz="2000" dirty="0">
                <a:latin typeface="+mj-lt"/>
              </a:rPr>
              <a:t>}</a:t>
            </a:r>
            <a:endParaRPr lang="en-CN" sz="2000" dirty="0">
              <a:latin typeface="+mj-lt"/>
            </a:endParaRPr>
          </a:p>
        </p:txBody>
      </p:sp>
    </p:spTree>
    <p:extLst>
      <p:ext uri="{BB962C8B-B14F-4D97-AF65-F5344CB8AC3E}">
        <p14:creationId xmlns:p14="http://schemas.microsoft.com/office/powerpoint/2010/main" val="1412567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3" name="Title 1">
            <a:extLst>
              <a:ext uri="{FF2B5EF4-FFF2-40B4-BE49-F238E27FC236}">
                <a16:creationId xmlns:a16="http://schemas.microsoft.com/office/drawing/2014/main" id="{FE506C26-5F87-A8DE-5D0A-B7C7CAFBF1A7}"/>
              </a:ext>
            </a:extLst>
          </p:cNvPr>
          <p:cNvSpPr txBox="1">
            <a:spLocks/>
          </p:cNvSpPr>
          <p:nvPr/>
        </p:nvSpPr>
        <p:spPr>
          <a:xfrm>
            <a:off x="4990392" y="3200632"/>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EB475FD7-135C-97C6-8C7B-5D4544A3E257}"/>
                  </a:ext>
                </a:extLst>
              </p:cNvPr>
              <p:cNvSpPr txBox="1">
                <a:spLocks/>
              </p:cNvSpPr>
              <p:nvPr/>
            </p:nvSpPr>
            <p:spPr>
              <a:xfrm>
                <a:off x="821645" y="1269999"/>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DCD tests if any intersection exists in each state at discrete time instant: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0</m:t>
                        </m:r>
                        <m:r>
                          <a:rPr lang="en-US" sz="2400" b="1" i="1">
                            <a:latin typeface="Cambria Math" panose="02040503050406030204" pitchFamily="18" charset="0"/>
                          </a:rPr>
                          <m:t>]</m:t>
                        </m:r>
                      </m:sup>
                    </m:sSup>
                  </m:oMath>
                </a14:m>
                <a:r>
                  <a:rPr lang="en-CN" sz="2400" dirty="0"/>
                  <a:t>,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1</m:t>
                        </m:r>
                        <m:r>
                          <a:rPr lang="en-US" sz="2400" b="1" i="1">
                            <a:latin typeface="Cambria Math" panose="02040503050406030204" pitchFamily="18" charset="0"/>
                          </a:rPr>
                          <m:t>]</m:t>
                        </m:r>
                      </m:sup>
                    </m:sSup>
                  </m:oMath>
                </a14:m>
                <a:r>
                  <a:rPr lang="en-CN" sz="2400" dirty="0"/>
                  <a:t>, …</a:t>
                </a:r>
              </a:p>
            </p:txBody>
          </p:sp>
        </mc:Choice>
        <mc:Fallback xmlns="">
          <p:sp>
            <p:nvSpPr>
              <p:cNvPr id="5" name="Title 1">
                <a:extLst>
                  <a:ext uri="{FF2B5EF4-FFF2-40B4-BE49-F238E27FC236}">
                    <a16:creationId xmlns:a16="http://schemas.microsoft.com/office/drawing/2014/main" id="{EB475FD7-135C-97C6-8C7B-5D4544A3E257}"/>
                  </a:ext>
                </a:extLst>
              </p:cNvPr>
              <p:cNvSpPr txBox="1">
                <a:spLocks noRot="1" noChangeAspect="1" noMove="1" noResize="1" noEditPoints="1" noAdjustHandles="1" noChangeArrowheads="1" noChangeShapeType="1" noTextEdit="1"/>
              </p:cNvSpPr>
              <p:nvPr/>
            </p:nvSpPr>
            <p:spPr>
              <a:xfrm>
                <a:off x="821645" y="1269999"/>
                <a:ext cx="10838374" cy="1068459"/>
              </a:xfrm>
              <a:prstGeom prst="rect">
                <a:avLst/>
              </a:prstGeom>
              <a:blipFill>
                <a:blip r:embed="rId3"/>
                <a:stretch>
                  <a:fillRect l="-900"/>
                </a:stretch>
              </a:blipFill>
            </p:spPr>
            <p:txBody>
              <a:bodyPr/>
              <a:lstStyle/>
              <a:p>
                <a:r>
                  <a:rPr lang="zh-CN" altLang="en-US">
                    <a:noFill/>
                  </a:rPr>
                  <a:t> </a:t>
                </a:r>
              </a:p>
            </p:txBody>
          </p:sp>
        </mc:Fallback>
      </mc:AlternateContent>
      <p:sp>
        <p:nvSpPr>
          <p:cNvPr id="6" name="Title 1">
            <a:extLst>
              <a:ext uri="{FF2B5EF4-FFF2-40B4-BE49-F238E27FC236}">
                <a16:creationId xmlns:a16="http://schemas.microsoft.com/office/drawing/2014/main" id="{59DD7279-3E7A-E8E1-8231-93DF220575B7}"/>
              </a:ext>
            </a:extLst>
          </p:cNvPr>
          <p:cNvSpPr txBox="1">
            <a:spLocks/>
          </p:cNvSpPr>
          <p:nvPr/>
        </p:nvSpPr>
        <p:spPr>
          <a:xfrm>
            <a:off x="821646" y="1934870"/>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To a triangle mesh, the basic test is </a:t>
            </a:r>
            <a:r>
              <a:rPr lang="en-US" sz="2400" u="sng" dirty="0"/>
              <a:t>edge-triangle intersection</a:t>
            </a:r>
            <a:r>
              <a:rPr lang="en-US" sz="2400" dirty="0"/>
              <a:t> test.</a:t>
            </a:r>
            <a:r>
              <a:rPr lang="zh-CN" altLang="en-US" sz="2400" dirty="0"/>
              <a:t>  </a:t>
            </a:r>
            <a:endParaRPr lang="en-CN" sz="2400" dirty="0"/>
          </a:p>
        </p:txBody>
      </p:sp>
      <p:sp>
        <p:nvSpPr>
          <p:cNvPr id="7" name="Triangle 22">
            <a:extLst>
              <a:ext uri="{FF2B5EF4-FFF2-40B4-BE49-F238E27FC236}">
                <a16:creationId xmlns:a16="http://schemas.microsoft.com/office/drawing/2014/main" id="{BEE29217-2754-1952-3645-C09EEC6DEFC7}"/>
              </a:ext>
            </a:extLst>
          </p:cNvPr>
          <p:cNvSpPr/>
          <p:nvPr/>
        </p:nvSpPr>
        <p:spPr>
          <a:xfrm>
            <a:off x="990677" y="4171436"/>
            <a:ext cx="2988157" cy="1108563"/>
          </a:xfrm>
          <a:prstGeom prst="triangle">
            <a:avLst>
              <a:gd name="adj" fmla="val 76854"/>
            </a:avLst>
          </a:prstGeom>
          <a:solidFill>
            <a:schemeClr val="accent1">
              <a:lumMod val="20000"/>
              <a:lumOff val="80000"/>
            </a:schemeClr>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mc:AlternateContent xmlns:mc="http://schemas.openxmlformats.org/markup-compatibility/2006" xmlns:a14="http://schemas.microsoft.com/office/drawing/2010/main">
        <mc:Choice Requires="a14">
          <p:sp>
            <p:nvSpPr>
              <p:cNvPr id="9" name="TextBox 23">
                <a:extLst>
                  <a:ext uri="{FF2B5EF4-FFF2-40B4-BE49-F238E27FC236}">
                    <a16:creationId xmlns:a16="http://schemas.microsoft.com/office/drawing/2014/main" id="{098E334C-1D3B-22FF-C0CE-CD64052C891C}"/>
                  </a:ext>
                </a:extLst>
              </p:cNvPr>
              <p:cNvSpPr txBox="1"/>
              <p:nvPr/>
            </p:nvSpPr>
            <p:spPr>
              <a:xfrm>
                <a:off x="831739" y="5309274"/>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0</m:t>
                          </m:r>
                        </m:sub>
                      </m:sSub>
                    </m:oMath>
                  </m:oMathPara>
                </a14:m>
                <a:endParaRPr lang="en-CN" sz="2400" dirty="0"/>
              </a:p>
            </p:txBody>
          </p:sp>
        </mc:Choice>
        <mc:Fallback xmlns="">
          <p:sp>
            <p:nvSpPr>
              <p:cNvPr id="9" name="TextBox 23">
                <a:extLst>
                  <a:ext uri="{FF2B5EF4-FFF2-40B4-BE49-F238E27FC236}">
                    <a16:creationId xmlns:a16="http://schemas.microsoft.com/office/drawing/2014/main" id="{098E334C-1D3B-22FF-C0CE-CD64052C891C}"/>
                  </a:ext>
                </a:extLst>
              </p:cNvPr>
              <p:cNvSpPr txBox="1">
                <a:spLocks noRot="1" noChangeAspect="1" noMove="1" noResize="1" noEditPoints="1" noAdjustHandles="1" noChangeArrowheads="1" noChangeShapeType="1" noTextEdit="1"/>
              </p:cNvSpPr>
              <p:nvPr/>
            </p:nvSpPr>
            <p:spPr>
              <a:xfrm>
                <a:off x="831739" y="5309274"/>
                <a:ext cx="485950" cy="369284"/>
              </a:xfrm>
              <a:prstGeom prst="rect">
                <a:avLst/>
              </a:prstGeom>
              <a:blipFill>
                <a:blip r:embed="rId4"/>
                <a:stretch>
                  <a:fillRect b="-16393"/>
                </a:stretch>
              </a:blipFill>
            </p:spPr>
            <p:txBody>
              <a:bodyPr/>
              <a:lstStyle/>
              <a:p>
                <a:r>
                  <a:rPr lang="zh-CN" altLang="en-US">
                    <a:noFill/>
                  </a:rPr>
                  <a:t> </a:t>
                </a:r>
              </a:p>
            </p:txBody>
          </p:sp>
        </mc:Fallback>
      </mc:AlternateContent>
      <p:sp>
        <p:nvSpPr>
          <p:cNvPr id="11" name="Oval 24">
            <a:extLst>
              <a:ext uri="{FF2B5EF4-FFF2-40B4-BE49-F238E27FC236}">
                <a16:creationId xmlns:a16="http://schemas.microsoft.com/office/drawing/2014/main" id="{C6E724E8-E8EA-071F-885D-AE124BE01797}"/>
              </a:ext>
            </a:extLst>
          </p:cNvPr>
          <p:cNvSpPr/>
          <p:nvPr/>
        </p:nvSpPr>
        <p:spPr>
          <a:xfrm>
            <a:off x="3887202" y="5203786"/>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12" name="TextBox 25">
                <a:extLst>
                  <a:ext uri="{FF2B5EF4-FFF2-40B4-BE49-F238E27FC236}">
                    <a16:creationId xmlns:a16="http://schemas.microsoft.com/office/drawing/2014/main" id="{2C02CA36-D13E-6C77-CC7B-F6359686BA17}"/>
                  </a:ext>
                </a:extLst>
              </p:cNvPr>
              <p:cNvSpPr txBox="1"/>
              <p:nvPr/>
            </p:nvSpPr>
            <p:spPr>
              <a:xfrm>
                <a:off x="3345449" y="3950375"/>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2</m:t>
                          </m:r>
                        </m:sub>
                      </m:sSub>
                    </m:oMath>
                  </m:oMathPara>
                </a14:m>
                <a:endParaRPr lang="en-CN" sz="2400" dirty="0"/>
              </a:p>
            </p:txBody>
          </p:sp>
        </mc:Choice>
        <mc:Fallback xmlns="">
          <p:sp>
            <p:nvSpPr>
              <p:cNvPr id="12" name="TextBox 25">
                <a:extLst>
                  <a:ext uri="{FF2B5EF4-FFF2-40B4-BE49-F238E27FC236}">
                    <a16:creationId xmlns:a16="http://schemas.microsoft.com/office/drawing/2014/main" id="{2C02CA36-D13E-6C77-CC7B-F6359686BA17}"/>
                  </a:ext>
                </a:extLst>
              </p:cNvPr>
              <p:cNvSpPr txBox="1">
                <a:spLocks noRot="1" noChangeAspect="1" noMove="1" noResize="1" noEditPoints="1" noAdjustHandles="1" noChangeArrowheads="1" noChangeShapeType="1" noTextEdit="1"/>
              </p:cNvSpPr>
              <p:nvPr/>
            </p:nvSpPr>
            <p:spPr>
              <a:xfrm>
                <a:off x="3345449" y="3950375"/>
                <a:ext cx="485950" cy="369284"/>
              </a:xfrm>
              <a:prstGeom prst="rect">
                <a:avLst/>
              </a:prstGeom>
              <a:blipFill>
                <a:blip r:embed="rId5"/>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27">
                <a:extLst>
                  <a:ext uri="{FF2B5EF4-FFF2-40B4-BE49-F238E27FC236}">
                    <a16:creationId xmlns:a16="http://schemas.microsoft.com/office/drawing/2014/main" id="{F6431D53-29F4-1377-935B-DAF3C3FE6587}"/>
                  </a:ext>
                </a:extLst>
              </p:cNvPr>
              <p:cNvSpPr txBox="1"/>
              <p:nvPr/>
            </p:nvSpPr>
            <p:spPr>
              <a:xfrm>
                <a:off x="3819822" y="5321565"/>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1</m:t>
                          </m:r>
                        </m:sub>
                      </m:sSub>
                    </m:oMath>
                  </m:oMathPara>
                </a14:m>
                <a:endParaRPr lang="en-CN" sz="2400" dirty="0"/>
              </a:p>
            </p:txBody>
          </p:sp>
        </mc:Choice>
        <mc:Fallback xmlns="">
          <p:sp>
            <p:nvSpPr>
              <p:cNvPr id="13" name="TextBox 27">
                <a:extLst>
                  <a:ext uri="{FF2B5EF4-FFF2-40B4-BE49-F238E27FC236}">
                    <a16:creationId xmlns:a16="http://schemas.microsoft.com/office/drawing/2014/main" id="{F6431D53-29F4-1377-935B-DAF3C3FE6587}"/>
                  </a:ext>
                </a:extLst>
              </p:cNvPr>
              <p:cNvSpPr txBox="1">
                <a:spLocks noRot="1" noChangeAspect="1" noMove="1" noResize="1" noEditPoints="1" noAdjustHandles="1" noChangeArrowheads="1" noChangeShapeType="1" noTextEdit="1"/>
              </p:cNvSpPr>
              <p:nvPr/>
            </p:nvSpPr>
            <p:spPr>
              <a:xfrm>
                <a:off x="3819822" y="5321565"/>
                <a:ext cx="485950" cy="369284"/>
              </a:xfrm>
              <a:prstGeom prst="rect">
                <a:avLst/>
              </a:prstGeom>
              <a:blipFill>
                <a:blip r:embed="rId6"/>
                <a:stretch>
                  <a:fillRect b="-16393"/>
                </a:stretch>
              </a:blipFill>
            </p:spPr>
            <p:txBody>
              <a:bodyPr/>
              <a:lstStyle/>
              <a:p>
                <a:r>
                  <a:rPr lang="zh-CN" altLang="en-US">
                    <a:noFill/>
                  </a:rPr>
                  <a:t> </a:t>
                </a:r>
              </a:p>
            </p:txBody>
          </p:sp>
        </mc:Fallback>
      </mc:AlternateContent>
      <p:sp>
        <p:nvSpPr>
          <p:cNvPr id="14" name="Oval 29">
            <a:extLst>
              <a:ext uri="{FF2B5EF4-FFF2-40B4-BE49-F238E27FC236}">
                <a16:creationId xmlns:a16="http://schemas.microsoft.com/office/drawing/2014/main" id="{4CB6B257-9A52-85D6-1EB7-8B8A683469BA}"/>
              </a:ext>
            </a:extLst>
          </p:cNvPr>
          <p:cNvSpPr/>
          <p:nvPr/>
        </p:nvSpPr>
        <p:spPr>
          <a:xfrm>
            <a:off x="3212766" y="4089978"/>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5" name="Oval 35">
            <a:extLst>
              <a:ext uri="{FF2B5EF4-FFF2-40B4-BE49-F238E27FC236}">
                <a16:creationId xmlns:a16="http://schemas.microsoft.com/office/drawing/2014/main" id="{523AF8D3-E647-19A2-A45F-6B4013B8F112}"/>
              </a:ext>
            </a:extLst>
          </p:cNvPr>
          <p:cNvSpPr/>
          <p:nvPr/>
        </p:nvSpPr>
        <p:spPr>
          <a:xfrm>
            <a:off x="901287" y="5188366"/>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6" name="TextBox 36">
                <a:extLst>
                  <a:ext uri="{FF2B5EF4-FFF2-40B4-BE49-F238E27FC236}">
                    <a16:creationId xmlns:a16="http://schemas.microsoft.com/office/drawing/2014/main" id="{2FADBD0C-FADF-996B-A557-EEDD4C2A896B}"/>
                  </a:ext>
                </a:extLst>
              </p:cNvPr>
              <p:cNvSpPr txBox="1"/>
              <p:nvPr/>
            </p:nvSpPr>
            <p:spPr>
              <a:xfrm>
                <a:off x="2545717" y="3501069"/>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𝑎</m:t>
                          </m:r>
                        </m:sub>
                      </m:sSub>
                    </m:oMath>
                  </m:oMathPara>
                </a14:m>
                <a:endParaRPr lang="en-CN" sz="2400" dirty="0"/>
              </a:p>
            </p:txBody>
          </p:sp>
        </mc:Choice>
        <mc:Fallback xmlns="">
          <p:sp>
            <p:nvSpPr>
              <p:cNvPr id="16" name="TextBox 36">
                <a:extLst>
                  <a:ext uri="{FF2B5EF4-FFF2-40B4-BE49-F238E27FC236}">
                    <a16:creationId xmlns:a16="http://schemas.microsoft.com/office/drawing/2014/main" id="{2FADBD0C-FADF-996B-A557-EEDD4C2A896B}"/>
                  </a:ext>
                </a:extLst>
              </p:cNvPr>
              <p:cNvSpPr txBox="1">
                <a:spLocks noRot="1" noChangeAspect="1" noMove="1" noResize="1" noEditPoints="1" noAdjustHandles="1" noChangeArrowheads="1" noChangeShapeType="1" noTextEdit="1"/>
              </p:cNvSpPr>
              <p:nvPr/>
            </p:nvSpPr>
            <p:spPr>
              <a:xfrm>
                <a:off x="2545717" y="3501069"/>
                <a:ext cx="485950" cy="369284"/>
              </a:xfrm>
              <a:prstGeom prst="rect">
                <a:avLst/>
              </a:prstGeom>
              <a:blipFill>
                <a:blip r:embed="rId7"/>
                <a:stretch>
                  <a:fillRect b="-13115"/>
                </a:stretch>
              </a:blipFill>
            </p:spPr>
            <p:txBody>
              <a:bodyPr/>
              <a:lstStyle/>
              <a:p>
                <a:r>
                  <a:rPr lang="zh-CN" altLang="en-US">
                    <a:noFill/>
                  </a:rPr>
                  <a:t> </a:t>
                </a:r>
              </a:p>
            </p:txBody>
          </p:sp>
        </mc:Fallback>
      </mc:AlternateContent>
      <p:cxnSp>
        <p:nvCxnSpPr>
          <p:cNvPr id="17" name="Straight Arrow Connector 37">
            <a:extLst>
              <a:ext uri="{FF2B5EF4-FFF2-40B4-BE49-F238E27FC236}">
                <a16:creationId xmlns:a16="http://schemas.microsoft.com/office/drawing/2014/main" id="{10688822-C40E-8EDA-9293-FC452BFD1F3B}"/>
              </a:ext>
            </a:extLst>
          </p:cNvPr>
          <p:cNvCxnSpPr>
            <a:cxnSpLocks/>
          </p:cNvCxnSpPr>
          <p:nvPr/>
        </p:nvCxnSpPr>
        <p:spPr>
          <a:xfrm>
            <a:off x="3125375" y="5279998"/>
            <a:ext cx="256473" cy="601822"/>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Oval 39">
            <a:extLst>
              <a:ext uri="{FF2B5EF4-FFF2-40B4-BE49-F238E27FC236}">
                <a16:creationId xmlns:a16="http://schemas.microsoft.com/office/drawing/2014/main" id="{9539EC6F-8F5A-8EA1-C30D-508FEE597F3D}"/>
              </a:ext>
            </a:extLst>
          </p:cNvPr>
          <p:cNvSpPr/>
          <p:nvPr/>
        </p:nvSpPr>
        <p:spPr>
          <a:xfrm>
            <a:off x="2843028" y="4719307"/>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cxnSp>
        <p:nvCxnSpPr>
          <p:cNvPr id="19" name="Straight Arrow Connector 40">
            <a:extLst>
              <a:ext uri="{FF2B5EF4-FFF2-40B4-BE49-F238E27FC236}">
                <a16:creationId xmlns:a16="http://schemas.microsoft.com/office/drawing/2014/main" id="{1B3665F6-0C8C-6E3A-0DF5-B69B38A9F81E}"/>
              </a:ext>
            </a:extLst>
          </p:cNvPr>
          <p:cNvCxnSpPr>
            <a:cxnSpLocks/>
          </p:cNvCxnSpPr>
          <p:nvPr/>
        </p:nvCxnSpPr>
        <p:spPr>
          <a:xfrm>
            <a:off x="2490189" y="3740670"/>
            <a:ext cx="420312" cy="99531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41">
                <a:extLst>
                  <a:ext uri="{FF2B5EF4-FFF2-40B4-BE49-F238E27FC236}">
                    <a16:creationId xmlns:a16="http://schemas.microsoft.com/office/drawing/2014/main" id="{7229F925-29D9-81EF-B462-263903126A15}"/>
                  </a:ext>
                </a:extLst>
              </p:cNvPr>
              <p:cNvSpPr txBox="1"/>
              <p:nvPr/>
            </p:nvSpPr>
            <p:spPr>
              <a:xfrm>
                <a:off x="2166458" y="4855756"/>
                <a:ext cx="2080957"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a:latin typeface="Cambria Math" panose="02040503050406030204" pitchFamily="18" charset="0"/>
                        </a:rPr>
                        <m:t>𝐱</m:t>
                      </m:r>
                      <m:r>
                        <a:rPr lang="en-US" sz="2400" b="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CN" sz="2400" dirty="0"/>
              </a:p>
            </p:txBody>
          </p:sp>
        </mc:Choice>
        <mc:Fallback xmlns="">
          <p:sp>
            <p:nvSpPr>
              <p:cNvPr id="20" name="TextBox 41">
                <a:extLst>
                  <a:ext uri="{FF2B5EF4-FFF2-40B4-BE49-F238E27FC236}">
                    <a16:creationId xmlns:a16="http://schemas.microsoft.com/office/drawing/2014/main" id="{7229F925-29D9-81EF-B462-263903126A15}"/>
                  </a:ext>
                </a:extLst>
              </p:cNvPr>
              <p:cNvSpPr txBox="1">
                <a:spLocks noRot="1" noChangeAspect="1" noMove="1" noResize="1" noEditPoints="1" noAdjustHandles="1" noChangeArrowheads="1" noChangeShapeType="1" noTextEdit="1"/>
              </p:cNvSpPr>
              <p:nvPr/>
            </p:nvSpPr>
            <p:spPr>
              <a:xfrm>
                <a:off x="2166458" y="4855756"/>
                <a:ext cx="2080957" cy="369284"/>
              </a:xfrm>
              <a:prstGeom prst="rect">
                <a:avLst/>
              </a:prstGeom>
              <a:blipFill>
                <a:blip r:embed="rId8"/>
                <a:stretch>
                  <a:fillRect b="-38333"/>
                </a:stretch>
              </a:blipFill>
            </p:spPr>
            <p:txBody>
              <a:bodyPr/>
              <a:lstStyle/>
              <a:p>
                <a:r>
                  <a:rPr lang="zh-CN" altLang="en-US">
                    <a:noFill/>
                  </a:rPr>
                  <a:t> </a:t>
                </a:r>
              </a:p>
            </p:txBody>
          </p:sp>
        </mc:Fallback>
      </mc:AlternateContent>
      <p:sp>
        <p:nvSpPr>
          <p:cNvPr id="21" name="Oval 42">
            <a:extLst>
              <a:ext uri="{FF2B5EF4-FFF2-40B4-BE49-F238E27FC236}">
                <a16:creationId xmlns:a16="http://schemas.microsoft.com/office/drawing/2014/main" id="{68C32005-82A6-926A-7C9A-FCDBC88974CE}"/>
              </a:ext>
            </a:extLst>
          </p:cNvPr>
          <p:cNvSpPr/>
          <p:nvPr/>
        </p:nvSpPr>
        <p:spPr>
          <a:xfrm>
            <a:off x="2374398" y="3621002"/>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2" name="Oval 45">
            <a:extLst>
              <a:ext uri="{FF2B5EF4-FFF2-40B4-BE49-F238E27FC236}">
                <a16:creationId xmlns:a16="http://schemas.microsoft.com/office/drawing/2014/main" id="{CABF4F0C-8012-03CC-2CC1-EB934A0B0606}"/>
              </a:ext>
            </a:extLst>
          </p:cNvPr>
          <p:cNvSpPr/>
          <p:nvPr/>
        </p:nvSpPr>
        <p:spPr>
          <a:xfrm>
            <a:off x="3304398" y="5834292"/>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3" name="TextBox 47">
                <a:extLst>
                  <a:ext uri="{FF2B5EF4-FFF2-40B4-BE49-F238E27FC236}">
                    <a16:creationId xmlns:a16="http://schemas.microsoft.com/office/drawing/2014/main" id="{C52BC79F-4723-022E-457F-61D409514D21}"/>
                  </a:ext>
                </a:extLst>
              </p:cNvPr>
              <p:cNvSpPr txBox="1"/>
              <p:nvPr/>
            </p:nvSpPr>
            <p:spPr>
              <a:xfrm>
                <a:off x="3464282" y="5724494"/>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𝑏</m:t>
                          </m:r>
                        </m:sub>
                      </m:sSub>
                    </m:oMath>
                  </m:oMathPara>
                </a14:m>
                <a:endParaRPr lang="en-CN" sz="2400" dirty="0"/>
              </a:p>
            </p:txBody>
          </p:sp>
        </mc:Choice>
        <mc:Fallback xmlns="">
          <p:sp>
            <p:nvSpPr>
              <p:cNvPr id="23" name="TextBox 47">
                <a:extLst>
                  <a:ext uri="{FF2B5EF4-FFF2-40B4-BE49-F238E27FC236}">
                    <a16:creationId xmlns:a16="http://schemas.microsoft.com/office/drawing/2014/main" id="{C52BC79F-4723-022E-457F-61D409514D21}"/>
                  </a:ext>
                </a:extLst>
              </p:cNvPr>
              <p:cNvSpPr txBox="1">
                <a:spLocks noRot="1" noChangeAspect="1" noMove="1" noResize="1" noEditPoints="1" noAdjustHandles="1" noChangeArrowheads="1" noChangeShapeType="1" noTextEdit="1"/>
              </p:cNvSpPr>
              <p:nvPr/>
            </p:nvSpPr>
            <p:spPr>
              <a:xfrm>
                <a:off x="3464282" y="5724494"/>
                <a:ext cx="485950" cy="369284"/>
              </a:xfrm>
              <a:prstGeom prst="rect">
                <a:avLst/>
              </a:prstGeom>
              <a:blipFill>
                <a:blip r:embed="rId9"/>
                <a:stretch>
                  <a:fillRect b="-18033"/>
                </a:stretch>
              </a:blipFill>
            </p:spPr>
            <p:txBody>
              <a:bodyPr/>
              <a:lstStyle/>
              <a:p>
                <a:r>
                  <a:rPr lang="zh-CN" altLang="en-US">
                    <a:noFill/>
                  </a:rPr>
                  <a:t> </a:t>
                </a:r>
              </a:p>
            </p:txBody>
          </p:sp>
        </mc:Fallback>
      </mc:AlternateContent>
      <p:sp>
        <p:nvSpPr>
          <p:cNvPr id="106" name="Title 1">
            <a:extLst>
              <a:ext uri="{FF2B5EF4-FFF2-40B4-BE49-F238E27FC236}">
                <a16:creationId xmlns:a16="http://schemas.microsoft.com/office/drawing/2014/main" id="{690E68BF-F646-B0AB-3581-D51FE0220B47}"/>
              </a:ext>
            </a:extLst>
          </p:cNvPr>
          <p:cNvSpPr txBox="1">
            <a:spLocks/>
          </p:cNvSpPr>
          <p:nvPr/>
        </p:nvSpPr>
        <p:spPr>
          <a:xfrm>
            <a:off x="9430311" y="3369189"/>
            <a:ext cx="1533634" cy="616474"/>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Edge-plane</a:t>
            </a:r>
          </a:p>
          <a:p>
            <a:r>
              <a:rPr lang="en-US" sz="2000" dirty="0"/>
              <a:t>intersection</a:t>
            </a:r>
            <a:endParaRPr lang="en-CN" sz="2000" dirty="0"/>
          </a:p>
        </p:txBody>
      </p:sp>
      <mc:AlternateContent xmlns:mc="http://schemas.openxmlformats.org/markup-compatibility/2006" xmlns:a14="http://schemas.microsoft.com/office/drawing/2010/main">
        <mc:Choice Requires="a14">
          <p:sp>
            <p:nvSpPr>
              <p:cNvPr id="107" name="Rectangle 6">
                <a:extLst>
                  <a:ext uri="{FF2B5EF4-FFF2-40B4-BE49-F238E27FC236}">
                    <a16:creationId xmlns:a16="http://schemas.microsoft.com/office/drawing/2014/main" id="{4BCC0335-1A80-63B6-D19C-7927F7EE109C}"/>
                  </a:ext>
                </a:extLst>
              </p:cNvPr>
              <p:cNvSpPr/>
              <p:nvPr/>
            </p:nvSpPr>
            <p:spPr>
              <a:xfrm>
                <a:off x="4910806" y="3227922"/>
                <a:ext cx="4571761" cy="4396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𝑡</m:t>
                              </m:r>
                            </m:e>
                          </m:d>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𝑎</m:t>
                              </m:r>
                            </m:sub>
                          </m:sSub>
                          <m:r>
                            <a:rPr lang="en-US" sz="2000" b="1" i="1">
                              <a:latin typeface="Cambria Math" panose="02040503050406030204" pitchFamily="18" charset="0"/>
                            </a:rPr>
                            <m:t>+</m:t>
                          </m:r>
                          <m:r>
                            <a:rPr lang="en-US" sz="2000" i="1">
                              <a:latin typeface="Cambria Math" panose="02040503050406030204" pitchFamily="18" charset="0"/>
                            </a:rPr>
                            <m:t>𝑡</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𝑏</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0</m:t>
                              </m:r>
                            </m:sub>
                          </m:sSub>
                        </m:e>
                      </m:d>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r>
                        <a:rPr lang="en-US" sz="2000" i="1">
                          <a:latin typeface="Cambria Math" panose="02040503050406030204" pitchFamily="18" charset="0"/>
                        </a:rPr>
                        <m:t>=0</m:t>
                      </m:r>
                    </m:oMath>
                  </m:oMathPara>
                </a14:m>
                <a:endParaRPr lang="en-CN" sz="2000" dirty="0"/>
              </a:p>
            </p:txBody>
          </p:sp>
        </mc:Choice>
        <mc:Fallback xmlns="">
          <p:sp>
            <p:nvSpPr>
              <p:cNvPr id="107" name="Rectangle 6">
                <a:extLst>
                  <a:ext uri="{FF2B5EF4-FFF2-40B4-BE49-F238E27FC236}">
                    <a16:creationId xmlns:a16="http://schemas.microsoft.com/office/drawing/2014/main" id="{4BCC0335-1A80-63B6-D19C-7927F7EE109C}"/>
                  </a:ext>
                </a:extLst>
              </p:cNvPr>
              <p:cNvSpPr>
                <a:spLocks noRot="1" noChangeAspect="1" noMove="1" noResize="1" noEditPoints="1" noAdjustHandles="1" noChangeArrowheads="1" noChangeShapeType="1" noTextEdit="1"/>
              </p:cNvSpPr>
              <p:nvPr/>
            </p:nvSpPr>
            <p:spPr>
              <a:xfrm>
                <a:off x="4910806" y="3227922"/>
                <a:ext cx="4571761" cy="43967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Rectangle 49">
                <a:extLst>
                  <a:ext uri="{FF2B5EF4-FFF2-40B4-BE49-F238E27FC236}">
                    <a16:creationId xmlns:a16="http://schemas.microsoft.com/office/drawing/2014/main" id="{A29B90EC-E7DC-F72C-2AB9-D880EF848FBD}"/>
                  </a:ext>
                </a:extLst>
              </p:cNvPr>
              <p:cNvSpPr/>
              <p:nvPr/>
            </p:nvSpPr>
            <p:spPr>
              <a:xfrm>
                <a:off x="5911290" y="3627625"/>
                <a:ext cx="2388958" cy="4796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m:t>
                      </m:r>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0</m:t>
                                  </m:r>
                                  <m:r>
                                    <a:rPr lang="en-US" sz="2000" i="1">
                                      <a:latin typeface="Cambria Math" panose="02040503050406030204" pitchFamily="18" charset="0"/>
                                    </a:rPr>
                                    <m:t>𝑎</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num>
                            <m:den>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𝑏𝑎</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den>
                          </m:f>
                        </m:e>
                      </m:box>
                    </m:oMath>
                  </m:oMathPara>
                </a14:m>
                <a:endParaRPr lang="en-CN" sz="2000" dirty="0"/>
              </a:p>
            </p:txBody>
          </p:sp>
        </mc:Choice>
        <mc:Fallback xmlns="">
          <p:sp>
            <p:nvSpPr>
              <p:cNvPr id="108" name="Rectangle 49">
                <a:extLst>
                  <a:ext uri="{FF2B5EF4-FFF2-40B4-BE49-F238E27FC236}">
                    <a16:creationId xmlns:a16="http://schemas.microsoft.com/office/drawing/2014/main" id="{A29B90EC-E7DC-F72C-2AB9-D880EF848FBD}"/>
                  </a:ext>
                </a:extLst>
              </p:cNvPr>
              <p:cNvSpPr>
                <a:spLocks noRot="1" noChangeAspect="1" noMove="1" noResize="1" noEditPoints="1" noAdjustHandles="1" noChangeArrowheads="1" noChangeShapeType="1" noTextEdit="1"/>
              </p:cNvSpPr>
              <p:nvPr/>
            </p:nvSpPr>
            <p:spPr>
              <a:xfrm>
                <a:off x="5911290" y="3627625"/>
                <a:ext cx="2388958" cy="479685"/>
              </a:xfrm>
              <a:prstGeom prst="rect">
                <a:avLst/>
              </a:prstGeom>
              <a:blipFill>
                <a:blip r:embed="rId11"/>
                <a:stretch>
                  <a:fillRect b="-1266"/>
                </a:stretch>
              </a:blipFill>
            </p:spPr>
            <p:txBody>
              <a:bodyPr/>
              <a:lstStyle/>
              <a:p>
                <a:r>
                  <a:rPr lang="zh-CN" altLang="en-US">
                    <a:noFill/>
                  </a:rPr>
                  <a:t> </a:t>
                </a:r>
              </a:p>
            </p:txBody>
          </p:sp>
        </mc:Fallback>
      </mc:AlternateContent>
      <p:sp>
        <p:nvSpPr>
          <p:cNvPr id="109" name="Title 1">
            <a:extLst>
              <a:ext uri="{FF2B5EF4-FFF2-40B4-BE49-F238E27FC236}">
                <a16:creationId xmlns:a16="http://schemas.microsoft.com/office/drawing/2014/main" id="{F122B989-0DEB-F973-7376-7F8614972833}"/>
              </a:ext>
            </a:extLst>
          </p:cNvPr>
          <p:cNvSpPr txBox="1">
            <a:spLocks/>
          </p:cNvSpPr>
          <p:nvPr/>
        </p:nvSpPr>
        <p:spPr>
          <a:xfrm>
            <a:off x="4990392" y="4785788"/>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cxnSp>
        <p:nvCxnSpPr>
          <p:cNvPr id="110" name="Straight Arrow Connector 58">
            <a:extLst>
              <a:ext uri="{FF2B5EF4-FFF2-40B4-BE49-F238E27FC236}">
                <a16:creationId xmlns:a16="http://schemas.microsoft.com/office/drawing/2014/main" id="{DB9D5696-F145-1193-CFD7-7D608C728D6A}"/>
              </a:ext>
            </a:extLst>
          </p:cNvPr>
          <p:cNvCxnSpPr>
            <a:cxnSpLocks/>
            <a:stCxn id="3" idx="2"/>
            <a:endCxn id="109" idx="0"/>
          </p:cNvCxnSpPr>
          <p:nvPr/>
        </p:nvCxnSpPr>
        <p:spPr>
          <a:xfrm>
            <a:off x="7186292" y="4135769"/>
            <a:ext cx="0" cy="6500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Rectangle 10">
                <a:extLst>
                  <a:ext uri="{FF2B5EF4-FFF2-40B4-BE49-F238E27FC236}">
                    <a16:creationId xmlns:a16="http://schemas.microsoft.com/office/drawing/2014/main" id="{CC3905BF-92F0-F8E9-A384-5AE5C7A5044F}"/>
                  </a:ext>
                </a:extLst>
              </p:cNvPr>
              <p:cNvSpPr/>
              <p:nvPr/>
            </p:nvSpPr>
            <p:spPr>
              <a:xfrm>
                <a:off x="5864779" y="4884072"/>
                <a:ext cx="2900929" cy="4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𝐱</m:t>
                      </m:r>
                      <m:d>
                        <m:dPr>
                          <m:ctrlPr>
                            <a:rPr lang="en-US" b="1"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𝑡</m:t>
                          </m:r>
                        </m:e>
                      </m:d>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𝑎</m:t>
                          </m:r>
                        </m:sub>
                      </m:sSub>
                      <m:r>
                        <a:rPr lang="en-US" b="1" i="1">
                          <a:latin typeface="Cambria Math" panose="02040503050406030204" pitchFamily="18" charset="0"/>
                        </a:rPr>
                        <m:t>+</m:t>
                      </m:r>
                      <m:r>
                        <a:rPr lang="en-US" i="1">
                          <a:latin typeface="Cambria Math" panose="02040503050406030204" pitchFamily="18" charset="0"/>
                        </a:rPr>
                        <m:t>𝑡</m:t>
                      </m:r>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𝑏</m:t>
                          </m:r>
                        </m:sub>
                      </m:sSub>
                    </m:oMath>
                  </m:oMathPara>
                </a14:m>
                <a:endParaRPr lang="en-CN" dirty="0"/>
              </a:p>
            </p:txBody>
          </p:sp>
        </mc:Choice>
        <mc:Fallback xmlns="">
          <p:sp>
            <p:nvSpPr>
              <p:cNvPr id="111" name="Rectangle 10">
                <a:extLst>
                  <a:ext uri="{FF2B5EF4-FFF2-40B4-BE49-F238E27FC236}">
                    <a16:creationId xmlns:a16="http://schemas.microsoft.com/office/drawing/2014/main" id="{CC3905BF-92F0-F8E9-A384-5AE5C7A5044F}"/>
                  </a:ext>
                </a:extLst>
              </p:cNvPr>
              <p:cNvSpPr>
                <a:spLocks noRot="1" noChangeAspect="1" noMove="1" noResize="1" noEditPoints="1" noAdjustHandles="1" noChangeArrowheads="1" noChangeShapeType="1" noTextEdit="1"/>
              </p:cNvSpPr>
              <p:nvPr/>
            </p:nvSpPr>
            <p:spPr>
              <a:xfrm>
                <a:off x="5864779" y="4884072"/>
                <a:ext cx="2900929" cy="415444"/>
              </a:xfrm>
              <a:prstGeom prst="rect">
                <a:avLst/>
              </a:prstGeom>
              <a:blipFill>
                <a:blip r:embed="rId12"/>
                <a:stretch>
                  <a:fillRect b="-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Title 1">
                <a:extLst>
                  <a:ext uri="{FF2B5EF4-FFF2-40B4-BE49-F238E27FC236}">
                    <a16:creationId xmlns:a16="http://schemas.microsoft.com/office/drawing/2014/main" id="{6900F00C-8E4D-B09D-52DF-53BEE5DECB89}"/>
                  </a:ext>
                </a:extLst>
              </p:cNvPr>
              <p:cNvSpPr txBox="1">
                <a:spLocks/>
              </p:cNvSpPr>
              <p:nvPr/>
            </p:nvSpPr>
            <p:spPr>
              <a:xfrm>
                <a:off x="5152605" y="5279998"/>
                <a:ext cx="4391800" cy="338186"/>
              </a:xfrm>
              <a:prstGeom prst="rect">
                <a:avLst/>
              </a:prstGeom>
            </p:spPr>
            <p:txBody>
              <a:bodyPr vert="horz" lIns="91428" tIns="45714" rIns="91428" bIns="45714"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Test if </a:t>
                </a:r>
                <a14:m>
                  <m:oMath xmlns:m="http://schemas.openxmlformats.org/officeDocument/2006/math">
                    <m:r>
                      <a:rPr lang="en-US" sz="2000" b="1">
                        <a:latin typeface="Cambria Math" panose="02040503050406030204" pitchFamily="18" charset="0"/>
                      </a:rPr>
                      <m:t>𝐱</m:t>
                    </m:r>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is inside (Lecture 2, page 18) </a:t>
                </a:r>
                <a:endParaRPr lang="en-CN" sz="2000" dirty="0"/>
              </a:p>
            </p:txBody>
          </p:sp>
        </mc:Choice>
        <mc:Fallback xmlns="">
          <p:sp>
            <p:nvSpPr>
              <p:cNvPr id="112" name="Title 1">
                <a:extLst>
                  <a:ext uri="{FF2B5EF4-FFF2-40B4-BE49-F238E27FC236}">
                    <a16:creationId xmlns:a16="http://schemas.microsoft.com/office/drawing/2014/main" id="{6900F00C-8E4D-B09D-52DF-53BEE5DECB89}"/>
                  </a:ext>
                </a:extLst>
              </p:cNvPr>
              <p:cNvSpPr txBox="1">
                <a:spLocks noRot="1" noChangeAspect="1" noMove="1" noResize="1" noEditPoints="1" noAdjustHandles="1" noChangeArrowheads="1" noChangeShapeType="1" noTextEdit="1"/>
              </p:cNvSpPr>
              <p:nvPr/>
            </p:nvSpPr>
            <p:spPr>
              <a:xfrm>
                <a:off x="5152605" y="5279998"/>
                <a:ext cx="4391800" cy="338186"/>
              </a:xfrm>
              <a:prstGeom prst="rect">
                <a:avLst/>
              </a:prstGeom>
              <a:blipFill>
                <a:blip r:embed="rId13"/>
                <a:stretch>
                  <a:fillRect l="-832" t="-14286" b="-17857"/>
                </a:stretch>
              </a:blipFill>
            </p:spPr>
            <p:txBody>
              <a:bodyPr/>
              <a:lstStyle/>
              <a:p>
                <a:r>
                  <a:rPr lang="zh-CN" altLang="en-US">
                    <a:noFill/>
                  </a:rPr>
                  <a:t> </a:t>
                </a:r>
              </a:p>
            </p:txBody>
          </p:sp>
        </mc:Fallback>
      </mc:AlternateContent>
      <p:cxnSp>
        <p:nvCxnSpPr>
          <p:cNvPr id="113" name="Straight Arrow Connector 60">
            <a:extLst>
              <a:ext uri="{FF2B5EF4-FFF2-40B4-BE49-F238E27FC236}">
                <a16:creationId xmlns:a16="http://schemas.microsoft.com/office/drawing/2014/main" id="{37D22379-4BDE-4B60-79A2-2DE098F43E43}"/>
              </a:ext>
            </a:extLst>
          </p:cNvPr>
          <p:cNvCxnSpPr>
            <a:cxnSpLocks/>
          </p:cNvCxnSpPr>
          <p:nvPr/>
        </p:nvCxnSpPr>
        <p:spPr>
          <a:xfrm flipH="1">
            <a:off x="7189107" y="5720924"/>
            <a:ext cx="1" cy="6705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itle 1">
                <a:extLst>
                  <a:ext uri="{FF2B5EF4-FFF2-40B4-BE49-F238E27FC236}">
                    <a16:creationId xmlns:a16="http://schemas.microsoft.com/office/drawing/2014/main" id="{B2402FC2-AFE4-A195-D704-72BCFCC58405}"/>
                  </a:ext>
                </a:extLst>
              </p:cNvPr>
              <p:cNvSpPr txBox="1">
                <a:spLocks/>
              </p:cNvSpPr>
              <p:nvPr/>
            </p:nvSpPr>
            <p:spPr>
              <a:xfrm>
                <a:off x="7186292" y="4320405"/>
                <a:ext cx="3132397"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ea typeface="Cambria Math" panose="02040503050406030204" pitchFamily="18" charset="0"/>
                      </a:rPr>
                      <m:t>∈[0, 1]</m:t>
                    </m:r>
                  </m:oMath>
                </a14:m>
                <a:r>
                  <a:rPr lang="en-US" sz="2000" dirty="0"/>
                  <a:t> </a:t>
                </a:r>
                <a:endParaRPr lang="en-CN" sz="2000" dirty="0"/>
              </a:p>
            </p:txBody>
          </p:sp>
        </mc:Choice>
        <mc:Fallback xmlns="">
          <p:sp>
            <p:nvSpPr>
              <p:cNvPr id="114" name="Title 1">
                <a:extLst>
                  <a:ext uri="{FF2B5EF4-FFF2-40B4-BE49-F238E27FC236}">
                    <a16:creationId xmlns:a16="http://schemas.microsoft.com/office/drawing/2014/main" id="{B2402FC2-AFE4-A195-D704-72BCFCC58405}"/>
                  </a:ext>
                </a:extLst>
              </p:cNvPr>
              <p:cNvSpPr txBox="1">
                <a:spLocks noRot="1" noChangeAspect="1" noMove="1" noResize="1" noEditPoints="1" noAdjustHandles="1" noChangeArrowheads="1" noChangeShapeType="1" noTextEdit="1"/>
              </p:cNvSpPr>
              <p:nvPr/>
            </p:nvSpPr>
            <p:spPr>
              <a:xfrm>
                <a:off x="7186292" y="4320405"/>
                <a:ext cx="3132397" cy="338186"/>
              </a:xfrm>
              <a:prstGeom prst="rect">
                <a:avLst/>
              </a:prstGeom>
              <a:blipFill>
                <a:blip r:embed="rId14"/>
                <a:stretch>
                  <a:fillRect l="-1946" t="-25455" b="-29091"/>
                </a:stretch>
              </a:blipFill>
            </p:spPr>
            <p:txBody>
              <a:bodyPr/>
              <a:lstStyle/>
              <a:p>
                <a:r>
                  <a:rPr lang="zh-CN" altLang="en-US">
                    <a:noFill/>
                  </a:rPr>
                  <a:t> </a:t>
                </a:r>
              </a:p>
            </p:txBody>
          </p:sp>
        </mc:Fallback>
      </mc:AlternateContent>
      <p:sp>
        <p:nvSpPr>
          <p:cNvPr id="115" name="Title 1">
            <a:extLst>
              <a:ext uri="{FF2B5EF4-FFF2-40B4-BE49-F238E27FC236}">
                <a16:creationId xmlns:a16="http://schemas.microsoft.com/office/drawing/2014/main" id="{3D92583A-5D7C-B92D-B76A-3A57DE4352A0}"/>
              </a:ext>
            </a:extLst>
          </p:cNvPr>
          <p:cNvSpPr txBox="1">
            <a:spLocks/>
          </p:cNvSpPr>
          <p:nvPr/>
        </p:nvSpPr>
        <p:spPr>
          <a:xfrm>
            <a:off x="7186291" y="5884151"/>
            <a:ext cx="1152516"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Yes</a:t>
            </a:r>
            <a:endParaRPr lang="en-CN" sz="2000" dirty="0"/>
          </a:p>
        </p:txBody>
      </p:sp>
      <p:sp>
        <p:nvSpPr>
          <p:cNvPr id="116" name="Title 1">
            <a:extLst>
              <a:ext uri="{FF2B5EF4-FFF2-40B4-BE49-F238E27FC236}">
                <a16:creationId xmlns:a16="http://schemas.microsoft.com/office/drawing/2014/main" id="{E7079D30-5B8B-4B19-0181-E8A17D3B78BD}"/>
              </a:ext>
            </a:extLst>
          </p:cNvPr>
          <p:cNvSpPr txBox="1">
            <a:spLocks/>
          </p:cNvSpPr>
          <p:nvPr/>
        </p:nvSpPr>
        <p:spPr>
          <a:xfrm>
            <a:off x="6507304" y="6325076"/>
            <a:ext cx="1588121" cy="338186"/>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Intersection</a:t>
            </a:r>
            <a:endParaRPr lang="en-CN" sz="2000" dirty="0"/>
          </a:p>
        </p:txBody>
      </p:sp>
      <p:sp>
        <p:nvSpPr>
          <p:cNvPr id="117" name="Title 1">
            <a:extLst>
              <a:ext uri="{FF2B5EF4-FFF2-40B4-BE49-F238E27FC236}">
                <a16:creationId xmlns:a16="http://schemas.microsoft.com/office/drawing/2014/main" id="{B642ACFE-9161-E05A-2117-92744564F9E7}"/>
              </a:ext>
            </a:extLst>
          </p:cNvPr>
          <p:cNvSpPr txBox="1">
            <a:spLocks/>
          </p:cNvSpPr>
          <p:nvPr/>
        </p:nvSpPr>
        <p:spPr>
          <a:xfrm>
            <a:off x="9430312" y="4954491"/>
            <a:ext cx="1277624" cy="616474"/>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Inside?</a:t>
            </a:r>
            <a:endParaRPr lang="en-CN" sz="2000" dirty="0"/>
          </a:p>
        </p:txBody>
      </p:sp>
    </p:spTree>
    <p:extLst>
      <p:ext uri="{BB962C8B-B14F-4D97-AF65-F5344CB8AC3E}">
        <p14:creationId xmlns:p14="http://schemas.microsoft.com/office/powerpoint/2010/main" val="407469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cxnSp>
        <p:nvCxnSpPr>
          <p:cNvPr id="3" name="Straight Arrow Connector 38">
            <a:extLst>
              <a:ext uri="{FF2B5EF4-FFF2-40B4-BE49-F238E27FC236}">
                <a16:creationId xmlns:a16="http://schemas.microsoft.com/office/drawing/2014/main" id="{55F0AD4D-2D43-D6BE-C569-291667C11A06}"/>
              </a:ext>
            </a:extLst>
          </p:cNvPr>
          <p:cNvCxnSpPr>
            <a:cxnSpLocks/>
          </p:cNvCxnSpPr>
          <p:nvPr/>
        </p:nvCxnSpPr>
        <p:spPr>
          <a:xfrm flipV="1">
            <a:off x="1154062" y="4721509"/>
            <a:ext cx="99624" cy="5370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3">
            <a:extLst>
              <a:ext uri="{FF2B5EF4-FFF2-40B4-BE49-F238E27FC236}">
                <a16:creationId xmlns:a16="http://schemas.microsoft.com/office/drawing/2014/main" id="{87DA2A72-B681-0398-39E3-AB163DFAC899}"/>
              </a:ext>
            </a:extLst>
          </p:cNvPr>
          <p:cNvCxnSpPr>
            <a:cxnSpLocks/>
          </p:cNvCxnSpPr>
          <p:nvPr/>
        </p:nvCxnSpPr>
        <p:spPr>
          <a:xfrm flipH="1">
            <a:off x="3479805" y="5291211"/>
            <a:ext cx="667287" cy="5751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44">
            <a:extLst>
              <a:ext uri="{FF2B5EF4-FFF2-40B4-BE49-F238E27FC236}">
                <a16:creationId xmlns:a16="http://schemas.microsoft.com/office/drawing/2014/main" id="{119EEAE5-D23F-8F06-9715-25BDD4311400}"/>
              </a:ext>
            </a:extLst>
          </p:cNvPr>
          <p:cNvCxnSpPr>
            <a:cxnSpLocks/>
          </p:cNvCxnSpPr>
          <p:nvPr/>
        </p:nvCxnSpPr>
        <p:spPr>
          <a:xfrm flipV="1">
            <a:off x="3460957" y="3752768"/>
            <a:ext cx="3321" cy="4142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57874B-AC0C-8499-EB9B-2F1AD32D2BA4}"/>
              </a:ext>
            </a:extLst>
          </p:cNvPr>
          <p:cNvSpPr txBox="1">
            <a:spLocks/>
          </p:cNvSpPr>
          <p:nvPr/>
        </p:nvSpPr>
        <p:spPr>
          <a:xfrm>
            <a:off x="5498850" y="3213695"/>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A2F6AE7C-69B3-C339-3558-9F596A922204}"/>
                  </a:ext>
                </a:extLst>
              </p:cNvPr>
              <p:cNvSpPr txBox="1">
                <a:spLocks/>
              </p:cNvSpPr>
              <p:nvPr/>
            </p:nvSpPr>
            <p:spPr>
              <a:xfrm>
                <a:off x="635510" y="1283062"/>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CCD tests if any intersection exists between two states: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0</m:t>
                        </m:r>
                        <m:r>
                          <a:rPr lang="en-US" sz="2400" b="1" i="1">
                            <a:latin typeface="Cambria Math" panose="02040503050406030204" pitchFamily="18" charset="0"/>
                          </a:rPr>
                          <m:t>]</m:t>
                        </m:r>
                      </m:sup>
                    </m:sSup>
                  </m:oMath>
                </a14:m>
                <a:r>
                  <a:rPr lang="en-CN" sz="2400" dirty="0"/>
                  <a:t> and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1</m:t>
                        </m:r>
                        <m:r>
                          <a:rPr lang="en-US" sz="2400" b="1" i="1">
                            <a:latin typeface="Cambria Math" panose="02040503050406030204" pitchFamily="18" charset="0"/>
                          </a:rPr>
                          <m:t>]</m:t>
                        </m:r>
                      </m:sup>
                    </m:sSup>
                  </m:oMath>
                </a14:m>
                <a:r>
                  <a:rPr lang="en-CN" sz="2400" dirty="0"/>
                  <a:t>.</a:t>
                </a:r>
              </a:p>
            </p:txBody>
          </p:sp>
        </mc:Choice>
        <mc:Fallback xmlns="">
          <p:sp>
            <p:nvSpPr>
              <p:cNvPr id="9" name="Title 1">
                <a:extLst>
                  <a:ext uri="{FF2B5EF4-FFF2-40B4-BE49-F238E27FC236}">
                    <a16:creationId xmlns:a16="http://schemas.microsoft.com/office/drawing/2014/main" id="{A2F6AE7C-69B3-C339-3558-9F596A922204}"/>
                  </a:ext>
                </a:extLst>
              </p:cNvPr>
              <p:cNvSpPr txBox="1">
                <a:spLocks noRot="1" noChangeAspect="1" noMove="1" noResize="1" noEditPoints="1" noAdjustHandles="1" noChangeArrowheads="1" noChangeShapeType="1" noTextEdit="1"/>
              </p:cNvSpPr>
              <p:nvPr/>
            </p:nvSpPr>
            <p:spPr>
              <a:xfrm>
                <a:off x="635510" y="1283062"/>
                <a:ext cx="10838374" cy="1068459"/>
              </a:xfrm>
              <a:prstGeom prst="rect">
                <a:avLst/>
              </a:prstGeom>
              <a:blipFill>
                <a:blip r:embed="rId3"/>
                <a:stretch>
                  <a:fillRect l="-844"/>
                </a:stretch>
              </a:blipFill>
            </p:spPr>
            <p:txBody>
              <a:bodyPr/>
              <a:lstStyle/>
              <a:p>
                <a:r>
                  <a:rPr lang="zh-CN" altLang="en-US">
                    <a:noFill/>
                  </a:rPr>
                  <a:t> </a:t>
                </a:r>
              </a:p>
            </p:txBody>
          </p:sp>
        </mc:Fallback>
      </mc:AlternateContent>
      <p:sp>
        <p:nvSpPr>
          <p:cNvPr id="11" name="Title 1">
            <a:extLst>
              <a:ext uri="{FF2B5EF4-FFF2-40B4-BE49-F238E27FC236}">
                <a16:creationId xmlns:a16="http://schemas.microsoft.com/office/drawing/2014/main" id="{C7414C93-765D-81D9-58C8-9123D0C3B824}"/>
              </a:ext>
            </a:extLst>
          </p:cNvPr>
          <p:cNvSpPr txBox="1">
            <a:spLocks/>
          </p:cNvSpPr>
          <p:nvPr/>
        </p:nvSpPr>
        <p:spPr>
          <a:xfrm>
            <a:off x="635511" y="1947933"/>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To a triangle mesh, there two basic tests: </a:t>
            </a:r>
            <a:r>
              <a:rPr lang="en-US" sz="2400" u="sng" dirty="0"/>
              <a:t>vertex-triangle</a:t>
            </a:r>
            <a:r>
              <a:rPr lang="en-US" sz="2400" dirty="0"/>
              <a:t> and </a:t>
            </a:r>
            <a:r>
              <a:rPr lang="en-US" sz="2400" u="sng" dirty="0"/>
              <a:t>edge-edge</a:t>
            </a:r>
            <a:r>
              <a:rPr lang="en-US" sz="2400" dirty="0"/>
              <a:t> tests.</a:t>
            </a:r>
            <a:r>
              <a:rPr lang="zh-CN" altLang="en-US" sz="2400" dirty="0"/>
              <a:t>  </a:t>
            </a:r>
            <a:endParaRPr lang="en-CN" sz="2400" dirty="0"/>
          </a:p>
        </p:txBody>
      </p:sp>
      <p:sp>
        <p:nvSpPr>
          <p:cNvPr id="12" name="Triangle 22">
            <a:extLst>
              <a:ext uri="{FF2B5EF4-FFF2-40B4-BE49-F238E27FC236}">
                <a16:creationId xmlns:a16="http://schemas.microsoft.com/office/drawing/2014/main" id="{AB80CA5B-FF97-5D91-8451-614C0D1009B6}"/>
              </a:ext>
            </a:extLst>
          </p:cNvPr>
          <p:cNvSpPr/>
          <p:nvPr/>
        </p:nvSpPr>
        <p:spPr>
          <a:xfrm>
            <a:off x="1150556" y="4167228"/>
            <a:ext cx="2988157" cy="1108563"/>
          </a:xfrm>
          <a:prstGeom prst="triangle">
            <a:avLst>
              <a:gd name="adj" fmla="val 76854"/>
            </a:avLst>
          </a:prstGeom>
          <a:solidFill>
            <a:schemeClr val="accent1">
              <a:lumMod val="20000"/>
              <a:lumOff val="80000"/>
            </a:schemeClr>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mc:AlternateContent xmlns:mc="http://schemas.openxmlformats.org/markup-compatibility/2006" xmlns:a14="http://schemas.microsoft.com/office/drawing/2010/main">
        <mc:Choice Requires="a14">
          <p:sp>
            <p:nvSpPr>
              <p:cNvPr id="13" name="TextBox 23">
                <a:extLst>
                  <a:ext uri="{FF2B5EF4-FFF2-40B4-BE49-F238E27FC236}">
                    <a16:creationId xmlns:a16="http://schemas.microsoft.com/office/drawing/2014/main" id="{131C2515-DC9F-B426-01FD-C6DE56826F3D}"/>
                  </a:ext>
                </a:extLst>
              </p:cNvPr>
              <p:cNvSpPr txBox="1"/>
              <p:nvPr/>
            </p:nvSpPr>
            <p:spPr>
              <a:xfrm>
                <a:off x="991619" y="5305066"/>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0</m:t>
                          </m:r>
                        </m:sub>
                      </m:sSub>
                    </m:oMath>
                  </m:oMathPara>
                </a14:m>
                <a:endParaRPr lang="en-CN" sz="2400" dirty="0"/>
              </a:p>
            </p:txBody>
          </p:sp>
        </mc:Choice>
        <mc:Fallback xmlns="">
          <p:sp>
            <p:nvSpPr>
              <p:cNvPr id="13" name="TextBox 23">
                <a:extLst>
                  <a:ext uri="{FF2B5EF4-FFF2-40B4-BE49-F238E27FC236}">
                    <a16:creationId xmlns:a16="http://schemas.microsoft.com/office/drawing/2014/main" id="{131C2515-DC9F-B426-01FD-C6DE56826F3D}"/>
                  </a:ext>
                </a:extLst>
              </p:cNvPr>
              <p:cNvSpPr txBox="1">
                <a:spLocks noRot="1" noChangeAspect="1" noMove="1" noResize="1" noEditPoints="1" noAdjustHandles="1" noChangeArrowheads="1" noChangeShapeType="1" noTextEdit="1"/>
              </p:cNvSpPr>
              <p:nvPr/>
            </p:nvSpPr>
            <p:spPr>
              <a:xfrm>
                <a:off x="991619" y="5305066"/>
                <a:ext cx="485950" cy="369284"/>
              </a:xfrm>
              <a:prstGeom prst="rect">
                <a:avLst/>
              </a:prstGeom>
              <a:blipFill>
                <a:blip r:embed="rId4"/>
                <a:stretch>
                  <a:fillRect b="-16393"/>
                </a:stretch>
              </a:blipFill>
            </p:spPr>
            <p:txBody>
              <a:bodyPr/>
              <a:lstStyle/>
              <a:p>
                <a:r>
                  <a:rPr lang="zh-CN" altLang="en-US">
                    <a:noFill/>
                  </a:rPr>
                  <a:t> </a:t>
                </a:r>
              </a:p>
            </p:txBody>
          </p:sp>
        </mc:Fallback>
      </mc:AlternateContent>
      <p:sp>
        <p:nvSpPr>
          <p:cNvPr id="14" name="Oval 24">
            <a:extLst>
              <a:ext uri="{FF2B5EF4-FFF2-40B4-BE49-F238E27FC236}">
                <a16:creationId xmlns:a16="http://schemas.microsoft.com/office/drawing/2014/main" id="{1B877A67-0677-2BFB-C2B1-CAE5DCF1045D}"/>
              </a:ext>
            </a:extLst>
          </p:cNvPr>
          <p:cNvSpPr/>
          <p:nvPr/>
        </p:nvSpPr>
        <p:spPr>
          <a:xfrm>
            <a:off x="4047081" y="5199579"/>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15" name="TextBox 25">
                <a:extLst>
                  <a:ext uri="{FF2B5EF4-FFF2-40B4-BE49-F238E27FC236}">
                    <a16:creationId xmlns:a16="http://schemas.microsoft.com/office/drawing/2014/main" id="{AF297027-7D61-6D91-7CDF-2F5D597193EC}"/>
                  </a:ext>
                </a:extLst>
              </p:cNvPr>
              <p:cNvSpPr txBox="1"/>
              <p:nvPr/>
            </p:nvSpPr>
            <p:spPr>
              <a:xfrm>
                <a:off x="3505328" y="3946167"/>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2</m:t>
                          </m:r>
                        </m:sub>
                      </m:sSub>
                    </m:oMath>
                  </m:oMathPara>
                </a14:m>
                <a:endParaRPr lang="en-CN" sz="2400" dirty="0"/>
              </a:p>
            </p:txBody>
          </p:sp>
        </mc:Choice>
        <mc:Fallback xmlns="">
          <p:sp>
            <p:nvSpPr>
              <p:cNvPr id="15" name="TextBox 25">
                <a:extLst>
                  <a:ext uri="{FF2B5EF4-FFF2-40B4-BE49-F238E27FC236}">
                    <a16:creationId xmlns:a16="http://schemas.microsoft.com/office/drawing/2014/main" id="{AF297027-7D61-6D91-7CDF-2F5D597193EC}"/>
                  </a:ext>
                </a:extLst>
              </p:cNvPr>
              <p:cNvSpPr txBox="1">
                <a:spLocks noRot="1" noChangeAspect="1" noMove="1" noResize="1" noEditPoints="1" noAdjustHandles="1" noChangeArrowheads="1" noChangeShapeType="1" noTextEdit="1"/>
              </p:cNvSpPr>
              <p:nvPr/>
            </p:nvSpPr>
            <p:spPr>
              <a:xfrm>
                <a:off x="3505328" y="3946167"/>
                <a:ext cx="485950" cy="369284"/>
              </a:xfrm>
              <a:prstGeom prst="rect">
                <a:avLst/>
              </a:prstGeom>
              <a:blipFill>
                <a:blip r:embed="rId5"/>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27">
                <a:extLst>
                  <a:ext uri="{FF2B5EF4-FFF2-40B4-BE49-F238E27FC236}">
                    <a16:creationId xmlns:a16="http://schemas.microsoft.com/office/drawing/2014/main" id="{CB26E234-C1B6-A0B8-D5F8-33E169061838}"/>
                  </a:ext>
                </a:extLst>
              </p:cNvPr>
              <p:cNvSpPr txBox="1"/>
              <p:nvPr/>
            </p:nvSpPr>
            <p:spPr>
              <a:xfrm>
                <a:off x="3979701" y="5317357"/>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1</m:t>
                          </m:r>
                        </m:sub>
                      </m:sSub>
                    </m:oMath>
                  </m:oMathPara>
                </a14:m>
                <a:endParaRPr lang="en-CN" sz="2400" dirty="0"/>
              </a:p>
            </p:txBody>
          </p:sp>
        </mc:Choice>
        <mc:Fallback xmlns="">
          <p:sp>
            <p:nvSpPr>
              <p:cNvPr id="16" name="TextBox 27">
                <a:extLst>
                  <a:ext uri="{FF2B5EF4-FFF2-40B4-BE49-F238E27FC236}">
                    <a16:creationId xmlns:a16="http://schemas.microsoft.com/office/drawing/2014/main" id="{CB26E234-C1B6-A0B8-D5F8-33E169061838}"/>
                  </a:ext>
                </a:extLst>
              </p:cNvPr>
              <p:cNvSpPr txBox="1">
                <a:spLocks noRot="1" noChangeAspect="1" noMove="1" noResize="1" noEditPoints="1" noAdjustHandles="1" noChangeArrowheads="1" noChangeShapeType="1" noTextEdit="1"/>
              </p:cNvSpPr>
              <p:nvPr/>
            </p:nvSpPr>
            <p:spPr>
              <a:xfrm>
                <a:off x="3979701" y="5317357"/>
                <a:ext cx="485950" cy="369284"/>
              </a:xfrm>
              <a:prstGeom prst="rect">
                <a:avLst/>
              </a:prstGeom>
              <a:blipFill>
                <a:blip r:embed="rId6"/>
                <a:stretch>
                  <a:fillRect b="-16393"/>
                </a:stretch>
              </a:blipFill>
            </p:spPr>
            <p:txBody>
              <a:bodyPr/>
              <a:lstStyle/>
              <a:p>
                <a:r>
                  <a:rPr lang="zh-CN" altLang="en-US">
                    <a:noFill/>
                  </a:rPr>
                  <a:t> </a:t>
                </a:r>
              </a:p>
            </p:txBody>
          </p:sp>
        </mc:Fallback>
      </mc:AlternateContent>
      <p:sp>
        <p:nvSpPr>
          <p:cNvPr id="17" name="Oval 29">
            <a:extLst>
              <a:ext uri="{FF2B5EF4-FFF2-40B4-BE49-F238E27FC236}">
                <a16:creationId xmlns:a16="http://schemas.microsoft.com/office/drawing/2014/main" id="{4F2258B6-23E3-8EFF-25B7-25B05E76824D}"/>
              </a:ext>
            </a:extLst>
          </p:cNvPr>
          <p:cNvSpPr/>
          <p:nvPr/>
        </p:nvSpPr>
        <p:spPr>
          <a:xfrm>
            <a:off x="3372645" y="4085770"/>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8" name="Oval 35">
            <a:extLst>
              <a:ext uri="{FF2B5EF4-FFF2-40B4-BE49-F238E27FC236}">
                <a16:creationId xmlns:a16="http://schemas.microsoft.com/office/drawing/2014/main" id="{CD87551A-1E2D-A937-19B9-CC10E0BA628F}"/>
              </a:ext>
            </a:extLst>
          </p:cNvPr>
          <p:cNvSpPr/>
          <p:nvPr/>
        </p:nvSpPr>
        <p:spPr>
          <a:xfrm>
            <a:off x="1061166" y="5184159"/>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9" name="TextBox 36">
                <a:extLst>
                  <a:ext uri="{FF2B5EF4-FFF2-40B4-BE49-F238E27FC236}">
                    <a16:creationId xmlns:a16="http://schemas.microsoft.com/office/drawing/2014/main" id="{4B56E354-F650-AF84-517E-DCB209669AA5}"/>
                  </a:ext>
                </a:extLst>
              </p:cNvPr>
              <p:cNvSpPr txBox="1"/>
              <p:nvPr/>
            </p:nvSpPr>
            <p:spPr>
              <a:xfrm>
                <a:off x="2705596" y="3496861"/>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3</m:t>
                          </m:r>
                        </m:sub>
                      </m:sSub>
                    </m:oMath>
                  </m:oMathPara>
                </a14:m>
                <a:endParaRPr lang="en-CN" sz="2400" dirty="0"/>
              </a:p>
            </p:txBody>
          </p:sp>
        </mc:Choice>
        <mc:Fallback xmlns="">
          <p:sp>
            <p:nvSpPr>
              <p:cNvPr id="19" name="TextBox 36">
                <a:extLst>
                  <a:ext uri="{FF2B5EF4-FFF2-40B4-BE49-F238E27FC236}">
                    <a16:creationId xmlns:a16="http://schemas.microsoft.com/office/drawing/2014/main" id="{4B56E354-F650-AF84-517E-DCB209669AA5}"/>
                  </a:ext>
                </a:extLst>
              </p:cNvPr>
              <p:cNvSpPr txBox="1">
                <a:spLocks noRot="1" noChangeAspect="1" noMove="1" noResize="1" noEditPoints="1" noAdjustHandles="1" noChangeArrowheads="1" noChangeShapeType="1" noTextEdit="1"/>
              </p:cNvSpPr>
              <p:nvPr/>
            </p:nvSpPr>
            <p:spPr>
              <a:xfrm>
                <a:off x="2705596" y="3496861"/>
                <a:ext cx="485950" cy="369284"/>
              </a:xfrm>
              <a:prstGeom prst="rect">
                <a:avLst/>
              </a:prstGeom>
              <a:blipFill>
                <a:blip r:embed="rId7"/>
                <a:stretch>
                  <a:fillRect b="-18333"/>
                </a:stretch>
              </a:blipFill>
            </p:spPr>
            <p:txBody>
              <a:bodyPr/>
              <a:lstStyle/>
              <a:p>
                <a:r>
                  <a:rPr lang="zh-CN" altLang="en-US">
                    <a:noFill/>
                  </a:rPr>
                  <a:t> </a:t>
                </a:r>
              </a:p>
            </p:txBody>
          </p:sp>
        </mc:Fallback>
      </mc:AlternateContent>
      <p:cxnSp>
        <p:nvCxnSpPr>
          <p:cNvPr id="20" name="Straight Arrow Connector 40">
            <a:extLst>
              <a:ext uri="{FF2B5EF4-FFF2-40B4-BE49-F238E27FC236}">
                <a16:creationId xmlns:a16="http://schemas.microsoft.com/office/drawing/2014/main" id="{A85B8462-0DA3-2419-3E13-0BDE1727E3E7}"/>
              </a:ext>
            </a:extLst>
          </p:cNvPr>
          <p:cNvCxnSpPr>
            <a:cxnSpLocks/>
          </p:cNvCxnSpPr>
          <p:nvPr/>
        </p:nvCxnSpPr>
        <p:spPr>
          <a:xfrm>
            <a:off x="2630821" y="3707591"/>
            <a:ext cx="214627" cy="6078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42">
            <a:extLst>
              <a:ext uri="{FF2B5EF4-FFF2-40B4-BE49-F238E27FC236}">
                <a16:creationId xmlns:a16="http://schemas.microsoft.com/office/drawing/2014/main" id="{12DF0D0C-82D3-68ED-54E6-A695DAECDFFB}"/>
              </a:ext>
            </a:extLst>
          </p:cNvPr>
          <p:cNvSpPr/>
          <p:nvPr/>
        </p:nvSpPr>
        <p:spPr>
          <a:xfrm>
            <a:off x="2534277" y="3616794"/>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2" name="Title 1">
            <a:extLst>
              <a:ext uri="{FF2B5EF4-FFF2-40B4-BE49-F238E27FC236}">
                <a16:creationId xmlns:a16="http://schemas.microsoft.com/office/drawing/2014/main" id="{57A8AFB1-BD78-C224-78F3-58629BFDD438}"/>
              </a:ext>
            </a:extLst>
          </p:cNvPr>
          <p:cNvSpPr txBox="1">
            <a:spLocks/>
          </p:cNvSpPr>
          <p:nvPr/>
        </p:nvSpPr>
        <p:spPr>
          <a:xfrm>
            <a:off x="9938769" y="3382252"/>
            <a:ext cx="1533634" cy="616474"/>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Co-planar</a:t>
            </a:r>
          </a:p>
          <a:p>
            <a:r>
              <a:rPr lang="en-US" sz="2000" dirty="0"/>
              <a:t>test</a:t>
            </a:r>
            <a:endParaRPr lang="en-CN" sz="2000" dirty="0"/>
          </a:p>
        </p:txBody>
      </p:sp>
      <mc:AlternateContent xmlns:mc="http://schemas.openxmlformats.org/markup-compatibility/2006" xmlns:a14="http://schemas.microsoft.com/office/drawing/2010/main">
        <mc:Choice Requires="a14">
          <p:sp>
            <p:nvSpPr>
              <p:cNvPr id="23" name="Rectangle 6">
                <a:extLst>
                  <a:ext uri="{FF2B5EF4-FFF2-40B4-BE49-F238E27FC236}">
                    <a16:creationId xmlns:a16="http://schemas.microsoft.com/office/drawing/2014/main" id="{B033270F-FFA0-2784-3610-7B05E5BC0472}"/>
                  </a:ext>
                </a:extLst>
              </p:cNvPr>
              <p:cNvSpPr/>
              <p:nvPr/>
            </p:nvSpPr>
            <p:spPr>
              <a:xfrm>
                <a:off x="5419264" y="3240985"/>
                <a:ext cx="4571761" cy="400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30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)=0</m:t>
                      </m:r>
                    </m:oMath>
                  </m:oMathPara>
                </a14:m>
                <a:endParaRPr lang="en-CN" sz="2000" dirty="0"/>
              </a:p>
            </p:txBody>
          </p:sp>
        </mc:Choice>
        <mc:Fallback xmlns="">
          <p:sp>
            <p:nvSpPr>
              <p:cNvPr id="23" name="Rectangle 6">
                <a:extLst>
                  <a:ext uri="{FF2B5EF4-FFF2-40B4-BE49-F238E27FC236}">
                    <a16:creationId xmlns:a16="http://schemas.microsoft.com/office/drawing/2014/main" id="{B033270F-FFA0-2784-3610-7B05E5BC0472}"/>
                  </a:ext>
                </a:extLst>
              </p:cNvPr>
              <p:cNvSpPr>
                <a:spLocks noRot="1" noChangeAspect="1" noMove="1" noResize="1" noEditPoints="1" noAdjustHandles="1" noChangeArrowheads="1" noChangeShapeType="1" noTextEdit="1"/>
              </p:cNvSpPr>
              <p:nvPr/>
            </p:nvSpPr>
            <p:spPr>
              <a:xfrm>
                <a:off x="5419264" y="3240985"/>
                <a:ext cx="4571761" cy="400058"/>
              </a:xfrm>
              <a:prstGeom prst="rect">
                <a:avLst/>
              </a:prstGeom>
              <a:blipFill>
                <a:blip r:embed="rId8"/>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Rectangle 49">
                <a:extLst>
                  <a:ext uri="{FF2B5EF4-FFF2-40B4-BE49-F238E27FC236}">
                    <a16:creationId xmlns:a16="http://schemas.microsoft.com/office/drawing/2014/main" id="{5E3E01C3-9209-A6DD-4D0D-07F5DD399F1B}"/>
                  </a:ext>
                </a:extLst>
              </p:cNvPr>
              <p:cNvSpPr/>
              <p:nvPr/>
            </p:nvSpPr>
            <p:spPr>
              <a:xfrm>
                <a:off x="6311537" y="3661578"/>
                <a:ext cx="2816493" cy="400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3</m:t>
                          </m:r>
                        </m:sup>
                      </m:sSup>
                      <m:r>
                        <a:rPr lang="en-US" sz="2000" i="1">
                          <a:latin typeface="Cambria Math" panose="02040503050406030204" pitchFamily="18" charset="0"/>
                        </a:rPr>
                        <m:t>+</m:t>
                      </m:r>
                      <m:r>
                        <a:rPr lang="en-US" sz="2000" i="1">
                          <a:latin typeface="Cambria Math" panose="02040503050406030204" pitchFamily="18" charset="0"/>
                        </a:rPr>
                        <m:t>𝑏</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𝑐𝑡</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=0</m:t>
                      </m:r>
                    </m:oMath>
                  </m:oMathPara>
                </a14:m>
                <a:endParaRPr lang="en-CN" sz="2000" dirty="0"/>
              </a:p>
            </p:txBody>
          </p:sp>
        </mc:Choice>
        <mc:Fallback xmlns="">
          <p:sp>
            <p:nvSpPr>
              <p:cNvPr id="106" name="Rectangle 49">
                <a:extLst>
                  <a:ext uri="{FF2B5EF4-FFF2-40B4-BE49-F238E27FC236}">
                    <a16:creationId xmlns:a16="http://schemas.microsoft.com/office/drawing/2014/main" id="{5E3E01C3-9209-A6DD-4D0D-07F5DD399F1B}"/>
                  </a:ext>
                </a:extLst>
              </p:cNvPr>
              <p:cNvSpPr>
                <a:spLocks noRot="1" noChangeAspect="1" noMove="1" noResize="1" noEditPoints="1" noAdjustHandles="1" noChangeArrowheads="1" noChangeShapeType="1" noTextEdit="1"/>
              </p:cNvSpPr>
              <p:nvPr/>
            </p:nvSpPr>
            <p:spPr>
              <a:xfrm>
                <a:off x="6311537" y="3661578"/>
                <a:ext cx="2816493" cy="400058"/>
              </a:xfrm>
              <a:prstGeom prst="rect">
                <a:avLst/>
              </a:prstGeom>
              <a:blipFill>
                <a:blip r:embed="rId9"/>
                <a:stretch>
                  <a:fillRect/>
                </a:stretch>
              </a:blipFill>
            </p:spPr>
            <p:txBody>
              <a:bodyPr/>
              <a:lstStyle/>
              <a:p>
                <a:r>
                  <a:rPr lang="zh-CN" altLang="en-US">
                    <a:noFill/>
                  </a:rPr>
                  <a:t> </a:t>
                </a:r>
              </a:p>
            </p:txBody>
          </p:sp>
        </mc:Fallback>
      </mc:AlternateContent>
      <p:sp>
        <p:nvSpPr>
          <p:cNvPr id="107" name="Title 1">
            <a:extLst>
              <a:ext uri="{FF2B5EF4-FFF2-40B4-BE49-F238E27FC236}">
                <a16:creationId xmlns:a16="http://schemas.microsoft.com/office/drawing/2014/main" id="{87DFC3AC-B203-EB5A-F1B7-C95DE0B59B24}"/>
              </a:ext>
            </a:extLst>
          </p:cNvPr>
          <p:cNvSpPr txBox="1">
            <a:spLocks/>
          </p:cNvSpPr>
          <p:nvPr/>
        </p:nvSpPr>
        <p:spPr>
          <a:xfrm>
            <a:off x="5498850" y="4798851"/>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cxnSp>
        <p:nvCxnSpPr>
          <p:cNvPr id="108" name="Straight Arrow Connector 58">
            <a:extLst>
              <a:ext uri="{FF2B5EF4-FFF2-40B4-BE49-F238E27FC236}">
                <a16:creationId xmlns:a16="http://schemas.microsoft.com/office/drawing/2014/main" id="{ABA5F0FD-CF1D-23C7-DE7A-001FCD990872}"/>
              </a:ext>
            </a:extLst>
          </p:cNvPr>
          <p:cNvCxnSpPr>
            <a:cxnSpLocks/>
            <a:stCxn id="7" idx="2"/>
            <a:endCxn id="107" idx="0"/>
          </p:cNvCxnSpPr>
          <p:nvPr/>
        </p:nvCxnSpPr>
        <p:spPr>
          <a:xfrm>
            <a:off x="7694750" y="4148832"/>
            <a:ext cx="0" cy="6500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itle 1">
                <a:extLst>
                  <a:ext uri="{FF2B5EF4-FFF2-40B4-BE49-F238E27FC236}">
                    <a16:creationId xmlns:a16="http://schemas.microsoft.com/office/drawing/2014/main" id="{D9BD195D-41D0-0C20-731D-E130406395D7}"/>
                  </a:ext>
                </a:extLst>
              </p:cNvPr>
              <p:cNvSpPr txBox="1">
                <a:spLocks/>
              </p:cNvSpPr>
              <p:nvPr/>
            </p:nvSpPr>
            <p:spPr>
              <a:xfrm>
                <a:off x="5522910" y="4870390"/>
                <a:ext cx="4391800" cy="792057"/>
              </a:xfrm>
              <a:prstGeom prst="rect">
                <a:avLst/>
              </a:prstGeom>
            </p:spPr>
            <p:txBody>
              <a:bodyPr vert="horz" lIns="91428" tIns="45714" rIns="91428" bIns="45714"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Test if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3</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is now inside of triangle </a:t>
                </a:r>
              </a:p>
              <a:p>
                <a:pPr algn="ctr"/>
                <a:r>
                  <a:rPr lang="en-US" sz="2000" dirty="0"/>
                  <a:t>made by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0</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1</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and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2</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a:t>
                </a:r>
                <a:endParaRPr lang="en-CN" sz="2000" dirty="0"/>
              </a:p>
            </p:txBody>
          </p:sp>
        </mc:Choice>
        <mc:Fallback xmlns="">
          <p:sp>
            <p:nvSpPr>
              <p:cNvPr id="109" name="Title 1">
                <a:extLst>
                  <a:ext uri="{FF2B5EF4-FFF2-40B4-BE49-F238E27FC236}">
                    <a16:creationId xmlns:a16="http://schemas.microsoft.com/office/drawing/2014/main" id="{D9BD195D-41D0-0C20-731D-E130406395D7}"/>
                  </a:ext>
                </a:extLst>
              </p:cNvPr>
              <p:cNvSpPr txBox="1">
                <a:spLocks noRot="1" noChangeAspect="1" noMove="1" noResize="1" noEditPoints="1" noAdjustHandles="1" noChangeArrowheads="1" noChangeShapeType="1" noTextEdit="1"/>
              </p:cNvSpPr>
              <p:nvPr/>
            </p:nvSpPr>
            <p:spPr>
              <a:xfrm>
                <a:off x="5522910" y="4870390"/>
                <a:ext cx="4391800" cy="792057"/>
              </a:xfrm>
              <a:prstGeom prst="rect">
                <a:avLst/>
              </a:prstGeom>
              <a:blipFill>
                <a:blip r:embed="rId10"/>
                <a:stretch>
                  <a:fillRect l="-417" r="-1667" b="-1538"/>
                </a:stretch>
              </a:blipFill>
            </p:spPr>
            <p:txBody>
              <a:bodyPr/>
              <a:lstStyle/>
              <a:p>
                <a:r>
                  <a:rPr lang="zh-CN" altLang="en-US">
                    <a:noFill/>
                  </a:rPr>
                  <a:t> </a:t>
                </a:r>
              </a:p>
            </p:txBody>
          </p:sp>
        </mc:Fallback>
      </mc:AlternateContent>
      <p:cxnSp>
        <p:nvCxnSpPr>
          <p:cNvPr id="110" name="Straight Arrow Connector 60">
            <a:extLst>
              <a:ext uri="{FF2B5EF4-FFF2-40B4-BE49-F238E27FC236}">
                <a16:creationId xmlns:a16="http://schemas.microsoft.com/office/drawing/2014/main" id="{180C8B3A-E10A-FD23-84DB-2A9FEE2B5B41}"/>
              </a:ext>
            </a:extLst>
          </p:cNvPr>
          <p:cNvCxnSpPr>
            <a:cxnSpLocks/>
          </p:cNvCxnSpPr>
          <p:nvPr/>
        </p:nvCxnSpPr>
        <p:spPr>
          <a:xfrm flipH="1">
            <a:off x="7697565" y="5733987"/>
            <a:ext cx="1" cy="6705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itle 1">
                <a:extLst>
                  <a:ext uri="{FF2B5EF4-FFF2-40B4-BE49-F238E27FC236}">
                    <a16:creationId xmlns:a16="http://schemas.microsoft.com/office/drawing/2014/main" id="{3B032C65-AD00-6628-8A96-C362513FA6CD}"/>
                  </a:ext>
                </a:extLst>
              </p:cNvPr>
              <p:cNvSpPr txBox="1">
                <a:spLocks/>
              </p:cNvSpPr>
              <p:nvPr/>
            </p:nvSpPr>
            <p:spPr>
              <a:xfrm>
                <a:off x="7694750" y="4333468"/>
                <a:ext cx="3132397"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ea typeface="Cambria Math" panose="02040503050406030204" pitchFamily="18" charset="0"/>
                      </a:rPr>
                      <m:t>∈[0, 1]</m:t>
                    </m:r>
                  </m:oMath>
                </a14:m>
                <a:r>
                  <a:rPr lang="en-US" sz="2000" dirty="0"/>
                  <a:t> </a:t>
                </a:r>
                <a:endParaRPr lang="en-CN" sz="2000" dirty="0"/>
              </a:p>
            </p:txBody>
          </p:sp>
        </mc:Choice>
        <mc:Fallback xmlns="">
          <p:sp>
            <p:nvSpPr>
              <p:cNvPr id="111" name="Title 1">
                <a:extLst>
                  <a:ext uri="{FF2B5EF4-FFF2-40B4-BE49-F238E27FC236}">
                    <a16:creationId xmlns:a16="http://schemas.microsoft.com/office/drawing/2014/main" id="{3B032C65-AD00-6628-8A96-C362513FA6CD}"/>
                  </a:ext>
                </a:extLst>
              </p:cNvPr>
              <p:cNvSpPr txBox="1">
                <a:spLocks noRot="1" noChangeAspect="1" noMove="1" noResize="1" noEditPoints="1" noAdjustHandles="1" noChangeArrowheads="1" noChangeShapeType="1" noTextEdit="1"/>
              </p:cNvSpPr>
              <p:nvPr/>
            </p:nvSpPr>
            <p:spPr>
              <a:xfrm>
                <a:off x="7694750" y="4333468"/>
                <a:ext cx="3132397" cy="338186"/>
              </a:xfrm>
              <a:prstGeom prst="rect">
                <a:avLst/>
              </a:prstGeom>
              <a:blipFill>
                <a:blip r:embed="rId11"/>
                <a:stretch>
                  <a:fillRect l="-1751" t="-25455" b="-29091"/>
                </a:stretch>
              </a:blipFill>
            </p:spPr>
            <p:txBody>
              <a:bodyPr/>
              <a:lstStyle/>
              <a:p>
                <a:r>
                  <a:rPr lang="zh-CN" altLang="en-US">
                    <a:noFill/>
                  </a:rPr>
                  <a:t> </a:t>
                </a:r>
              </a:p>
            </p:txBody>
          </p:sp>
        </mc:Fallback>
      </mc:AlternateContent>
      <p:sp>
        <p:nvSpPr>
          <p:cNvPr id="112" name="Title 1">
            <a:extLst>
              <a:ext uri="{FF2B5EF4-FFF2-40B4-BE49-F238E27FC236}">
                <a16:creationId xmlns:a16="http://schemas.microsoft.com/office/drawing/2014/main" id="{A25E803F-02A5-D821-5ACE-92748BB10494}"/>
              </a:ext>
            </a:extLst>
          </p:cNvPr>
          <p:cNvSpPr txBox="1">
            <a:spLocks/>
          </p:cNvSpPr>
          <p:nvPr/>
        </p:nvSpPr>
        <p:spPr>
          <a:xfrm>
            <a:off x="7694749" y="5897214"/>
            <a:ext cx="1152516"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Yes</a:t>
            </a:r>
            <a:endParaRPr lang="en-CN" sz="2000" dirty="0"/>
          </a:p>
        </p:txBody>
      </p:sp>
      <p:sp>
        <p:nvSpPr>
          <p:cNvPr id="113" name="Title 1">
            <a:extLst>
              <a:ext uri="{FF2B5EF4-FFF2-40B4-BE49-F238E27FC236}">
                <a16:creationId xmlns:a16="http://schemas.microsoft.com/office/drawing/2014/main" id="{0F8F9779-40A7-5144-258C-5D3B1898B918}"/>
              </a:ext>
            </a:extLst>
          </p:cNvPr>
          <p:cNvSpPr txBox="1">
            <a:spLocks/>
          </p:cNvSpPr>
          <p:nvPr/>
        </p:nvSpPr>
        <p:spPr>
          <a:xfrm>
            <a:off x="7015762" y="6338139"/>
            <a:ext cx="1588121" cy="338186"/>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Intersection</a:t>
            </a:r>
            <a:endParaRPr lang="en-CN" sz="2000" dirty="0"/>
          </a:p>
        </p:txBody>
      </p:sp>
      <p:sp>
        <p:nvSpPr>
          <p:cNvPr id="114" name="Title 1">
            <a:extLst>
              <a:ext uri="{FF2B5EF4-FFF2-40B4-BE49-F238E27FC236}">
                <a16:creationId xmlns:a16="http://schemas.microsoft.com/office/drawing/2014/main" id="{505296CE-A6BF-F17C-7B88-75318174F7AD}"/>
              </a:ext>
            </a:extLst>
          </p:cNvPr>
          <p:cNvSpPr txBox="1">
            <a:spLocks/>
          </p:cNvSpPr>
          <p:nvPr/>
        </p:nvSpPr>
        <p:spPr>
          <a:xfrm>
            <a:off x="9938770" y="4967554"/>
            <a:ext cx="1277624" cy="616474"/>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Inside?</a:t>
            </a:r>
            <a:endParaRPr lang="en-CN" sz="2000" dirty="0"/>
          </a:p>
        </p:txBody>
      </p:sp>
      <mc:AlternateContent xmlns:mc="http://schemas.openxmlformats.org/markup-compatibility/2006" xmlns:a14="http://schemas.microsoft.com/office/drawing/2010/main">
        <mc:Choice Requires="a14">
          <p:sp>
            <p:nvSpPr>
              <p:cNvPr id="115" name="TextBox 46">
                <a:extLst>
                  <a:ext uri="{FF2B5EF4-FFF2-40B4-BE49-F238E27FC236}">
                    <a16:creationId xmlns:a16="http://schemas.microsoft.com/office/drawing/2014/main" id="{56F5F09C-567A-C315-E205-F8259DB38DEA}"/>
                  </a:ext>
                </a:extLst>
              </p:cNvPr>
              <p:cNvSpPr txBox="1"/>
              <p:nvPr/>
            </p:nvSpPr>
            <p:spPr>
              <a:xfrm>
                <a:off x="2419618" y="4084563"/>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sz="2400" i="1">
                              <a:latin typeface="Cambria Math" panose="02040503050406030204" pitchFamily="18" charset="0"/>
                            </a:rPr>
                            <m:t>3</m:t>
                          </m:r>
                        </m:sub>
                      </m:sSub>
                    </m:oMath>
                  </m:oMathPara>
                </a14:m>
                <a:endParaRPr lang="en-CN" sz="2400" dirty="0"/>
              </a:p>
            </p:txBody>
          </p:sp>
        </mc:Choice>
        <mc:Fallback xmlns="">
          <p:sp>
            <p:nvSpPr>
              <p:cNvPr id="115" name="TextBox 46">
                <a:extLst>
                  <a:ext uri="{FF2B5EF4-FFF2-40B4-BE49-F238E27FC236}">
                    <a16:creationId xmlns:a16="http://schemas.microsoft.com/office/drawing/2014/main" id="{56F5F09C-567A-C315-E205-F8259DB38DEA}"/>
                  </a:ext>
                </a:extLst>
              </p:cNvPr>
              <p:cNvSpPr txBox="1">
                <a:spLocks noRot="1" noChangeAspect="1" noMove="1" noResize="1" noEditPoints="1" noAdjustHandles="1" noChangeArrowheads="1" noChangeShapeType="1" noTextEdit="1"/>
              </p:cNvSpPr>
              <p:nvPr/>
            </p:nvSpPr>
            <p:spPr>
              <a:xfrm>
                <a:off x="2419618" y="4084563"/>
                <a:ext cx="485950" cy="369284"/>
              </a:xfrm>
              <a:prstGeom prst="rect">
                <a:avLst/>
              </a:prstGeom>
              <a:blipFill>
                <a:blip r:embed="rId12"/>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TextBox 50">
                <a:extLst>
                  <a:ext uri="{FF2B5EF4-FFF2-40B4-BE49-F238E27FC236}">
                    <a16:creationId xmlns:a16="http://schemas.microsoft.com/office/drawing/2014/main" id="{0E1A847E-EBE4-6012-AB7E-6F3804B54457}"/>
                  </a:ext>
                </a:extLst>
              </p:cNvPr>
              <p:cNvSpPr txBox="1"/>
              <p:nvPr/>
            </p:nvSpPr>
            <p:spPr>
              <a:xfrm>
                <a:off x="3446285" y="3488493"/>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2</m:t>
                          </m:r>
                        </m:sub>
                      </m:sSub>
                    </m:oMath>
                  </m:oMathPara>
                </a14:m>
                <a:endParaRPr lang="en-CN" sz="2400" dirty="0"/>
              </a:p>
            </p:txBody>
          </p:sp>
        </mc:Choice>
        <mc:Fallback xmlns="">
          <p:sp>
            <p:nvSpPr>
              <p:cNvPr id="116" name="TextBox 50">
                <a:extLst>
                  <a:ext uri="{FF2B5EF4-FFF2-40B4-BE49-F238E27FC236}">
                    <a16:creationId xmlns:a16="http://schemas.microsoft.com/office/drawing/2014/main" id="{0E1A847E-EBE4-6012-AB7E-6F3804B54457}"/>
                  </a:ext>
                </a:extLst>
              </p:cNvPr>
              <p:cNvSpPr txBox="1">
                <a:spLocks noRot="1" noChangeAspect="1" noMove="1" noResize="1" noEditPoints="1" noAdjustHandles="1" noChangeArrowheads="1" noChangeShapeType="1" noTextEdit="1"/>
              </p:cNvSpPr>
              <p:nvPr/>
            </p:nvSpPr>
            <p:spPr>
              <a:xfrm>
                <a:off x="3446285" y="3488493"/>
                <a:ext cx="485950" cy="369284"/>
              </a:xfrm>
              <a:prstGeom prst="rect">
                <a:avLst/>
              </a:prstGeom>
              <a:blipFill>
                <a:blip r:embed="rId13"/>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TextBox 51">
                <a:extLst>
                  <a:ext uri="{FF2B5EF4-FFF2-40B4-BE49-F238E27FC236}">
                    <a16:creationId xmlns:a16="http://schemas.microsoft.com/office/drawing/2014/main" id="{45DD854F-F829-2FD5-599A-60987F5D665B}"/>
                  </a:ext>
                </a:extLst>
              </p:cNvPr>
              <p:cNvSpPr txBox="1"/>
              <p:nvPr/>
            </p:nvSpPr>
            <p:spPr>
              <a:xfrm>
                <a:off x="3213694" y="5798122"/>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1</m:t>
                          </m:r>
                        </m:sub>
                      </m:sSub>
                    </m:oMath>
                  </m:oMathPara>
                </a14:m>
                <a:endParaRPr lang="en-CN" sz="2400" dirty="0"/>
              </a:p>
            </p:txBody>
          </p:sp>
        </mc:Choice>
        <mc:Fallback xmlns="">
          <p:sp>
            <p:nvSpPr>
              <p:cNvPr id="117" name="TextBox 51">
                <a:extLst>
                  <a:ext uri="{FF2B5EF4-FFF2-40B4-BE49-F238E27FC236}">
                    <a16:creationId xmlns:a16="http://schemas.microsoft.com/office/drawing/2014/main" id="{45DD854F-F829-2FD5-599A-60987F5D665B}"/>
                  </a:ext>
                </a:extLst>
              </p:cNvPr>
              <p:cNvSpPr txBox="1">
                <a:spLocks noRot="1" noChangeAspect="1" noMove="1" noResize="1" noEditPoints="1" noAdjustHandles="1" noChangeArrowheads="1" noChangeShapeType="1" noTextEdit="1"/>
              </p:cNvSpPr>
              <p:nvPr/>
            </p:nvSpPr>
            <p:spPr>
              <a:xfrm>
                <a:off x="3213694" y="5798122"/>
                <a:ext cx="485950" cy="369284"/>
              </a:xfrm>
              <a:prstGeom prst="rect">
                <a:avLst/>
              </a:prstGeom>
              <a:blipFill>
                <a:blip r:embed="rId14"/>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TextBox 52">
                <a:extLst>
                  <a:ext uri="{FF2B5EF4-FFF2-40B4-BE49-F238E27FC236}">
                    <a16:creationId xmlns:a16="http://schemas.microsoft.com/office/drawing/2014/main" id="{F8D523C0-C1CF-D0F5-1A19-A4E62B934E26}"/>
                  </a:ext>
                </a:extLst>
              </p:cNvPr>
              <p:cNvSpPr txBox="1"/>
              <p:nvPr/>
            </p:nvSpPr>
            <p:spPr>
              <a:xfrm>
                <a:off x="1203873" y="4473841"/>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0</m:t>
                          </m:r>
                        </m:sub>
                      </m:sSub>
                    </m:oMath>
                  </m:oMathPara>
                </a14:m>
                <a:endParaRPr lang="en-CN" sz="2400" dirty="0"/>
              </a:p>
            </p:txBody>
          </p:sp>
        </mc:Choice>
        <mc:Fallback xmlns="">
          <p:sp>
            <p:nvSpPr>
              <p:cNvPr id="118" name="TextBox 52">
                <a:extLst>
                  <a:ext uri="{FF2B5EF4-FFF2-40B4-BE49-F238E27FC236}">
                    <a16:creationId xmlns:a16="http://schemas.microsoft.com/office/drawing/2014/main" id="{F8D523C0-C1CF-D0F5-1A19-A4E62B934E26}"/>
                  </a:ext>
                </a:extLst>
              </p:cNvPr>
              <p:cNvSpPr txBox="1">
                <a:spLocks noRot="1" noChangeAspect="1" noMove="1" noResize="1" noEditPoints="1" noAdjustHandles="1" noChangeArrowheads="1" noChangeShapeType="1" noTextEdit="1"/>
              </p:cNvSpPr>
              <p:nvPr/>
            </p:nvSpPr>
            <p:spPr>
              <a:xfrm>
                <a:off x="1203873" y="4473841"/>
                <a:ext cx="485950" cy="369284"/>
              </a:xfrm>
              <a:prstGeom prst="rect">
                <a:avLst/>
              </a:prstGeom>
              <a:blipFill>
                <a:blip r:embed="rId15"/>
                <a:stretch>
                  <a:fillRect b="-1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273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cxnSp>
        <p:nvCxnSpPr>
          <p:cNvPr id="4" name="Straight Connector 3">
            <a:extLst>
              <a:ext uri="{FF2B5EF4-FFF2-40B4-BE49-F238E27FC236}">
                <a16:creationId xmlns:a16="http://schemas.microsoft.com/office/drawing/2014/main" id="{A667E9E9-422E-1DD3-2529-F2E36512607B}"/>
              </a:ext>
            </a:extLst>
          </p:cNvPr>
          <p:cNvCxnSpPr>
            <a:cxnSpLocks/>
          </p:cNvCxnSpPr>
          <p:nvPr/>
        </p:nvCxnSpPr>
        <p:spPr>
          <a:xfrm>
            <a:off x="1131686" y="5246663"/>
            <a:ext cx="2985915" cy="1542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37">
            <a:extLst>
              <a:ext uri="{FF2B5EF4-FFF2-40B4-BE49-F238E27FC236}">
                <a16:creationId xmlns:a16="http://schemas.microsoft.com/office/drawing/2014/main" id="{6FA2367C-C604-E667-9D69-86F9366A2D6A}"/>
              </a:ext>
            </a:extLst>
          </p:cNvPr>
          <p:cNvCxnSpPr>
            <a:cxnSpLocks/>
            <a:stCxn id="39" idx="5"/>
          </p:cNvCxnSpPr>
          <p:nvPr/>
        </p:nvCxnSpPr>
        <p:spPr>
          <a:xfrm>
            <a:off x="2689437" y="3738222"/>
            <a:ext cx="764720" cy="40245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38">
            <a:extLst>
              <a:ext uri="{FF2B5EF4-FFF2-40B4-BE49-F238E27FC236}">
                <a16:creationId xmlns:a16="http://schemas.microsoft.com/office/drawing/2014/main" id="{2C735E5C-78B8-D102-1E74-FE6B6D181294}"/>
              </a:ext>
            </a:extLst>
          </p:cNvPr>
          <p:cNvCxnSpPr>
            <a:cxnSpLocks/>
          </p:cNvCxnSpPr>
          <p:nvPr/>
        </p:nvCxnSpPr>
        <p:spPr>
          <a:xfrm flipV="1">
            <a:off x="1152796" y="4686512"/>
            <a:ext cx="99624" cy="5370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3">
            <a:extLst>
              <a:ext uri="{FF2B5EF4-FFF2-40B4-BE49-F238E27FC236}">
                <a16:creationId xmlns:a16="http://schemas.microsoft.com/office/drawing/2014/main" id="{87A83F65-5F50-E0E4-DF5E-A5C34EF29B48}"/>
              </a:ext>
            </a:extLst>
          </p:cNvPr>
          <p:cNvCxnSpPr>
            <a:cxnSpLocks/>
          </p:cNvCxnSpPr>
          <p:nvPr/>
        </p:nvCxnSpPr>
        <p:spPr>
          <a:xfrm flipH="1">
            <a:off x="3478539" y="5256214"/>
            <a:ext cx="667287" cy="5751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44">
            <a:extLst>
              <a:ext uri="{FF2B5EF4-FFF2-40B4-BE49-F238E27FC236}">
                <a16:creationId xmlns:a16="http://schemas.microsoft.com/office/drawing/2014/main" id="{2F6E168F-0F2E-4FF5-13E7-B80FA4197228}"/>
              </a:ext>
            </a:extLst>
          </p:cNvPr>
          <p:cNvCxnSpPr>
            <a:cxnSpLocks/>
          </p:cNvCxnSpPr>
          <p:nvPr/>
        </p:nvCxnSpPr>
        <p:spPr>
          <a:xfrm flipV="1">
            <a:off x="3459691" y="3717771"/>
            <a:ext cx="3321" cy="4142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BD911130-8FBD-FE91-D2E9-9EF93882BF15}"/>
              </a:ext>
            </a:extLst>
          </p:cNvPr>
          <p:cNvSpPr txBox="1">
            <a:spLocks/>
          </p:cNvSpPr>
          <p:nvPr/>
        </p:nvSpPr>
        <p:spPr>
          <a:xfrm>
            <a:off x="5497584" y="3178698"/>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mc:AlternateContent xmlns:mc="http://schemas.openxmlformats.org/markup-compatibility/2006" xmlns:a14="http://schemas.microsoft.com/office/drawing/2010/main">
        <mc:Choice Requires="a14">
          <p:sp>
            <p:nvSpPr>
              <p:cNvPr id="29" name="Title 1">
                <a:extLst>
                  <a:ext uri="{FF2B5EF4-FFF2-40B4-BE49-F238E27FC236}">
                    <a16:creationId xmlns:a16="http://schemas.microsoft.com/office/drawing/2014/main" id="{88FECB30-28F9-3026-8DC8-C4E48A8F6534}"/>
                  </a:ext>
                </a:extLst>
              </p:cNvPr>
              <p:cNvSpPr txBox="1">
                <a:spLocks/>
              </p:cNvSpPr>
              <p:nvPr/>
            </p:nvSpPr>
            <p:spPr>
              <a:xfrm>
                <a:off x="695790" y="1248065"/>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CCD tests if any intersection exists between two states: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0</m:t>
                        </m:r>
                        <m:r>
                          <a:rPr lang="en-US" sz="2400" b="1" i="1">
                            <a:latin typeface="Cambria Math" panose="02040503050406030204" pitchFamily="18" charset="0"/>
                          </a:rPr>
                          <m:t>]</m:t>
                        </m:r>
                      </m:sup>
                    </m:sSup>
                  </m:oMath>
                </a14:m>
                <a:r>
                  <a:rPr lang="en-CN" sz="2400" dirty="0"/>
                  <a:t> and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1</m:t>
                        </m:r>
                        <m:r>
                          <a:rPr lang="en-US" sz="2400" b="1" i="1">
                            <a:latin typeface="Cambria Math" panose="02040503050406030204" pitchFamily="18" charset="0"/>
                          </a:rPr>
                          <m:t>]</m:t>
                        </m:r>
                      </m:sup>
                    </m:sSup>
                  </m:oMath>
                </a14:m>
                <a:r>
                  <a:rPr lang="en-CN" sz="2400" dirty="0"/>
                  <a:t>.</a:t>
                </a:r>
              </a:p>
            </p:txBody>
          </p:sp>
        </mc:Choice>
        <mc:Fallback xmlns="">
          <p:sp>
            <p:nvSpPr>
              <p:cNvPr id="29" name="Title 1">
                <a:extLst>
                  <a:ext uri="{FF2B5EF4-FFF2-40B4-BE49-F238E27FC236}">
                    <a16:creationId xmlns:a16="http://schemas.microsoft.com/office/drawing/2014/main" id="{88FECB30-28F9-3026-8DC8-C4E48A8F6534}"/>
                  </a:ext>
                </a:extLst>
              </p:cNvPr>
              <p:cNvSpPr txBox="1">
                <a:spLocks noRot="1" noChangeAspect="1" noMove="1" noResize="1" noEditPoints="1" noAdjustHandles="1" noChangeArrowheads="1" noChangeShapeType="1" noTextEdit="1"/>
              </p:cNvSpPr>
              <p:nvPr/>
            </p:nvSpPr>
            <p:spPr>
              <a:xfrm>
                <a:off x="695790" y="1248065"/>
                <a:ext cx="10838374" cy="1068459"/>
              </a:xfrm>
              <a:prstGeom prst="rect">
                <a:avLst/>
              </a:prstGeom>
              <a:blipFill>
                <a:blip r:embed="rId3"/>
                <a:stretch>
                  <a:fillRect l="-844"/>
                </a:stretch>
              </a:blipFill>
            </p:spPr>
            <p:txBody>
              <a:bodyPr/>
              <a:lstStyle/>
              <a:p>
                <a:r>
                  <a:rPr lang="zh-CN" altLang="en-US">
                    <a:noFill/>
                  </a:rPr>
                  <a:t> </a:t>
                </a:r>
              </a:p>
            </p:txBody>
          </p:sp>
        </mc:Fallback>
      </mc:AlternateContent>
      <p:sp>
        <p:nvSpPr>
          <p:cNvPr id="30" name="Title 1">
            <a:extLst>
              <a:ext uri="{FF2B5EF4-FFF2-40B4-BE49-F238E27FC236}">
                <a16:creationId xmlns:a16="http://schemas.microsoft.com/office/drawing/2014/main" id="{302AD405-A04F-64BC-129B-9F447A060047}"/>
              </a:ext>
            </a:extLst>
          </p:cNvPr>
          <p:cNvSpPr txBox="1">
            <a:spLocks/>
          </p:cNvSpPr>
          <p:nvPr/>
        </p:nvSpPr>
        <p:spPr>
          <a:xfrm>
            <a:off x="695791" y="1912936"/>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To a triangle mesh, there two basic tests: </a:t>
            </a:r>
            <a:r>
              <a:rPr lang="en-US" sz="2400" u="sng" dirty="0"/>
              <a:t>vertex-triangle</a:t>
            </a:r>
            <a:r>
              <a:rPr lang="en-US" sz="2400" dirty="0"/>
              <a:t> and </a:t>
            </a:r>
            <a:r>
              <a:rPr lang="en-US" sz="2400" u="sng" dirty="0"/>
              <a:t>edge-edge</a:t>
            </a:r>
            <a:r>
              <a:rPr lang="en-US" sz="2400" dirty="0"/>
              <a:t> tests.</a:t>
            </a:r>
            <a:r>
              <a:rPr lang="zh-CN" altLang="en-US" sz="2400" dirty="0"/>
              <a:t>  </a:t>
            </a:r>
            <a:endParaRPr lang="en-CN" sz="2400" dirty="0"/>
          </a:p>
        </p:txBody>
      </p:sp>
      <mc:AlternateContent xmlns:mc="http://schemas.openxmlformats.org/markup-compatibility/2006" xmlns:a14="http://schemas.microsoft.com/office/drawing/2010/main">
        <mc:Choice Requires="a14">
          <p:sp>
            <p:nvSpPr>
              <p:cNvPr id="31" name="TextBox 23">
                <a:extLst>
                  <a:ext uri="{FF2B5EF4-FFF2-40B4-BE49-F238E27FC236}">
                    <a16:creationId xmlns:a16="http://schemas.microsoft.com/office/drawing/2014/main" id="{A2C31FA2-1AB5-8D3C-0723-1FFB75AA3160}"/>
                  </a:ext>
                </a:extLst>
              </p:cNvPr>
              <p:cNvSpPr txBox="1"/>
              <p:nvPr/>
            </p:nvSpPr>
            <p:spPr>
              <a:xfrm>
                <a:off x="990353" y="5270069"/>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0</m:t>
                          </m:r>
                        </m:sub>
                      </m:sSub>
                    </m:oMath>
                  </m:oMathPara>
                </a14:m>
                <a:endParaRPr lang="en-CN" sz="2400" dirty="0"/>
              </a:p>
            </p:txBody>
          </p:sp>
        </mc:Choice>
        <mc:Fallback xmlns="">
          <p:sp>
            <p:nvSpPr>
              <p:cNvPr id="31" name="TextBox 23">
                <a:extLst>
                  <a:ext uri="{FF2B5EF4-FFF2-40B4-BE49-F238E27FC236}">
                    <a16:creationId xmlns:a16="http://schemas.microsoft.com/office/drawing/2014/main" id="{A2C31FA2-1AB5-8D3C-0723-1FFB75AA3160}"/>
                  </a:ext>
                </a:extLst>
              </p:cNvPr>
              <p:cNvSpPr txBox="1">
                <a:spLocks noRot="1" noChangeAspect="1" noMove="1" noResize="1" noEditPoints="1" noAdjustHandles="1" noChangeArrowheads="1" noChangeShapeType="1" noTextEdit="1"/>
              </p:cNvSpPr>
              <p:nvPr/>
            </p:nvSpPr>
            <p:spPr>
              <a:xfrm>
                <a:off x="990353" y="5270069"/>
                <a:ext cx="485950" cy="369284"/>
              </a:xfrm>
              <a:prstGeom prst="rect">
                <a:avLst/>
              </a:prstGeom>
              <a:blipFill>
                <a:blip r:embed="rId4"/>
                <a:stretch>
                  <a:fillRect b="-18333"/>
                </a:stretch>
              </a:blipFill>
            </p:spPr>
            <p:txBody>
              <a:bodyPr/>
              <a:lstStyle/>
              <a:p>
                <a:r>
                  <a:rPr lang="zh-CN" altLang="en-US">
                    <a:noFill/>
                  </a:rPr>
                  <a:t> </a:t>
                </a:r>
              </a:p>
            </p:txBody>
          </p:sp>
        </mc:Fallback>
      </mc:AlternateContent>
      <p:sp>
        <p:nvSpPr>
          <p:cNvPr id="32" name="Oval 24">
            <a:extLst>
              <a:ext uri="{FF2B5EF4-FFF2-40B4-BE49-F238E27FC236}">
                <a16:creationId xmlns:a16="http://schemas.microsoft.com/office/drawing/2014/main" id="{68CC81B6-218E-6F39-4FF5-CCB53BFA5FE4}"/>
              </a:ext>
            </a:extLst>
          </p:cNvPr>
          <p:cNvSpPr/>
          <p:nvPr/>
        </p:nvSpPr>
        <p:spPr>
          <a:xfrm>
            <a:off x="4045815" y="5164582"/>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33" name="TextBox 25">
                <a:extLst>
                  <a:ext uri="{FF2B5EF4-FFF2-40B4-BE49-F238E27FC236}">
                    <a16:creationId xmlns:a16="http://schemas.microsoft.com/office/drawing/2014/main" id="{B060E240-DD41-8956-93C1-4150F3FDF2E4}"/>
                  </a:ext>
                </a:extLst>
              </p:cNvPr>
              <p:cNvSpPr txBox="1"/>
              <p:nvPr/>
            </p:nvSpPr>
            <p:spPr>
              <a:xfrm>
                <a:off x="3504062" y="3911170"/>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2</m:t>
                          </m:r>
                        </m:sub>
                      </m:sSub>
                    </m:oMath>
                  </m:oMathPara>
                </a14:m>
                <a:endParaRPr lang="en-CN" sz="2400" dirty="0"/>
              </a:p>
            </p:txBody>
          </p:sp>
        </mc:Choice>
        <mc:Fallback xmlns="">
          <p:sp>
            <p:nvSpPr>
              <p:cNvPr id="33" name="TextBox 25">
                <a:extLst>
                  <a:ext uri="{FF2B5EF4-FFF2-40B4-BE49-F238E27FC236}">
                    <a16:creationId xmlns:a16="http://schemas.microsoft.com/office/drawing/2014/main" id="{B060E240-DD41-8956-93C1-4150F3FDF2E4}"/>
                  </a:ext>
                </a:extLst>
              </p:cNvPr>
              <p:cNvSpPr txBox="1">
                <a:spLocks noRot="1" noChangeAspect="1" noMove="1" noResize="1" noEditPoints="1" noAdjustHandles="1" noChangeArrowheads="1" noChangeShapeType="1" noTextEdit="1"/>
              </p:cNvSpPr>
              <p:nvPr/>
            </p:nvSpPr>
            <p:spPr>
              <a:xfrm>
                <a:off x="3504062" y="3911170"/>
                <a:ext cx="485950" cy="369284"/>
              </a:xfrm>
              <a:prstGeom prst="rect">
                <a:avLst/>
              </a:prstGeom>
              <a:blipFill>
                <a:blip r:embed="rId5"/>
                <a:stretch>
                  <a:fillRect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27">
                <a:extLst>
                  <a:ext uri="{FF2B5EF4-FFF2-40B4-BE49-F238E27FC236}">
                    <a16:creationId xmlns:a16="http://schemas.microsoft.com/office/drawing/2014/main" id="{48511F93-60FD-6450-C285-C4D300863F75}"/>
                  </a:ext>
                </a:extLst>
              </p:cNvPr>
              <p:cNvSpPr txBox="1"/>
              <p:nvPr/>
            </p:nvSpPr>
            <p:spPr>
              <a:xfrm>
                <a:off x="3978435" y="5282360"/>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1</m:t>
                          </m:r>
                        </m:sub>
                      </m:sSub>
                    </m:oMath>
                  </m:oMathPara>
                </a14:m>
                <a:endParaRPr lang="en-CN" sz="2400" dirty="0"/>
              </a:p>
            </p:txBody>
          </p:sp>
        </mc:Choice>
        <mc:Fallback xmlns="">
          <p:sp>
            <p:nvSpPr>
              <p:cNvPr id="34" name="TextBox 27">
                <a:extLst>
                  <a:ext uri="{FF2B5EF4-FFF2-40B4-BE49-F238E27FC236}">
                    <a16:creationId xmlns:a16="http://schemas.microsoft.com/office/drawing/2014/main" id="{48511F93-60FD-6450-C285-C4D300863F75}"/>
                  </a:ext>
                </a:extLst>
              </p:cNvPr>
              <p:cNvSpPr txBox="1">
                <a:spLocks noRot="1" noChangeAspect="1" noMove="1" noResize="1" noEditPoints="1" noAdjustHandles="1" noChangeArrowheads="1" noChangeShapeType="1" noTextEdit="1"/>
              </p:cNvSpPr>
              <p:nvPr/>
            </p:nvSpPr>
            <p:spPr>
              <a:xfrm>
                <a:off x="3978435" y="5282360"/>
                <a:ext cx="485950" cy="369284"/>
              </a:xfrm>
              <a:prstGeom prst="rect">
                <a:avLst/>
              </a:prstGeom>
              <a:blipFill>
                <a:blip r:embed="rId6"/>
                <a:stretch>
                  <a:fillRect b="-18333"/>
                </a:stretch>
              </a:blipFill>
            </p:spPr>
            <p:txBody>
              <a:bodyPr/>
              <a:lstStyle/>
              <a:p>
                <a:r>
                  <a:rPr lang="zh-CN" altLang="en-US">
                    <a:noFill/>
                  </a:rPr>
                  <a:t> </a:t>
                </a:r>
              </a:p>
            </p:txBody>
          </p:sp>
        </mc:Fallback>
      </mc:AlternateContent>
      <p:sp>
        <p:nvSpPr>
          <p:cNvPr id="35" name="Oval 29">
            <a:extLst>
              <a:ext uri="{FF2B5EF4-FFF2-40B4-BE49-F238E27FC236}">
                <a16:creationId xmlns:a16="http://schemas.microsoft.com/office/drawing/2014/main" id="{190BBC2E-27F4-6F91-861C-4124AAD9922C}"/>
              </a:ext>
            </a:extLst>
          </p:cNvPr>
          <p:cNvSpPr/>
          <p:nvPr/>
        </p:nvSpPr>
        <p:spPr>
          <a:xfrm>
            <a:off x="3371379" y="4050773"/>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6" name="Oval 35">
            <a:extLst>
              <a:ext uri="{FF2B5EF4-FFF2-40B4-BE49-F238E27FC236}">
                <a16:creationId xmlns:a16="http://schemas.microsoft.com/office/drawing/2014/main" id="{B004C0ED-015B-EB23-4364-85A53709AEC0}"/>
              </a:ext>
            </a:extLst>
          </p:cNvPr>
          <p:cNvSpPr/>
          <p:nvPr/>
        </p:nvSpPr>
        <p:spPr>
          <a:xfrm>
            <a:off x="1059900" y="5149162"/>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35831FE-9643-F14B-554C-CE7E88FDEC84}"/>
                  </a:ext>
                </a:extLst>
              </p:cNvPr>
              <p:cNvSpPr txBox="1"/>
              <p:nvPr/>
            </p:nvSpPr>
            <p:spPr>
              <a:xfrm>
                <a:off x="2118025" y="3510073"/>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3</m:t>
                          </m:r>
                        </m:sub>
                      </m:sSub>
                    </m:oMath>
                  </m:oMathPara>
                </a14:m>
                <a:endParaRPr lang="en-CN" sz="2400" dirty="0"/>
              </a:p>
            </p:txBody>
          </p:sp>
        </mc:Choice>
        <mc:Fallback xmlns="">
          <p:sp>
            <p:nvSpPr>
              <p:cNvPr id="37" name="TextBox 36">
                <a:extLst>
                  <a:ext uri="{FF2B5EF4-FFF2-40B4-BE49-F238E27FC236}">
                    <a16:creationId xmlns:a16="http://schemas.microsoft.com/office/drawing/2014/main" id="{035831FE-9643-F14B-554C-CE7E88FDEC84}"/>
                  </a:ext>
                </a:extLst>
              </p:cNvPr>
              <p:cNvSpPr txBox="1">
                <a:spLocks noRot="1" noChangeAspect="1" noMove="1" noResize="1" noEditPoints="1" noAdjustHandles="1" noChangeArrowheads="1" noChangeShapeType="1" noTextEdit="1"/>
              </p:cNvSpPr>
              <p:nvPr/>
            </p:nvSpPr>
            <p:spPr>
              <a:xfrm>
                <a:off x="2118025" y="3510073"/>
                <a:ext cx="485950" cy="369284"/>
              </a:xfrm>
              <a:prstGeom prst="rect">
                <a:avLst/>
              </a:prstGeom>
              <a:blipFill>
                <a:blip r:embed="rId7"/>
                <a:stretch>
                  <a:fillRect b="-18333"/>
                </a:stretch>
              </a:blipFill>
            </p:spPr>
            <p:txBody>
              <a:bodyPr/>
              <a:lstStyle/>
              <a:p>
                <a:r>
                  <a:rPr lang="zh-CN" altLang="en-US">
                    <a:noFill/>
                  </a:rPr>
                  <a:t> </a:t>
                </a:r>
              </a:p>
            </p:txBody>
          </p:sp>
        </mc:Fallback>
      </mc:AlternateContent>
      <p:cxnSp>
        <p:nvCxnSpPr>
          <p:cNvPr id="38" name="Straight Arrow Connector 40">
            <a:extLst>
              <a:ext uri="{FF2B5EF4-FFF2-40B4-BE49-F238E27FC236}">
                <a16:creationId xmlns:a16="http://schemas.microsoft.com/office/drawing/2014/main" id="{79C87E59-149C-C4D4-7FC4-BB21A584040D}"/>
              </a:ext>
            </a:extLst>
          </p:cNvPr>
          <p:cNvCxnSpPr>
            <a:cxnSpLocks/>
          </p:cNvCxnSpPr>
          <p:nvPr/>
        </p:nvCxnSpPr>
        <p:spPr>
          <a:xfrm>
            <a:off x="2629555" y="3672594"/>
            <a:ext cx="214627" cy="6078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42">
            <a:extLst>
              <a:ext uri="{FF2B5EF4-FFF2-40B4-BE49-F238E27FC236}">
                <a16:creationId xmlns:a16="http://schemas.microsoft.com/office/drawing/2014/main" id="{E88A84EF-519E-099E-1A31-E0D7C170F558}"/>
              </a:ext>
            </a:extLst>
          </p:cNvPr>
          <p:cNvSpPr/>
          <p:nvPr/>
        </p:nvSpPr>
        <p:spPr>
          <a:xfrm>
            <a:off x="2533011" y="3581797"/>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0" name="Title 1">
            <a:extLst>
              <a:ext uri="{FF2B5EF4-FFF2-40B4-BE49-F238E27FC236}">
                <a16:creationId xmlns:a16="http://schemas.microsoft.com/office/drawing/2014/main" id="{EE0F9523-9A1D-E8BC-35E7-798DFAB19A69}"/>
              </a:ext>
            </a:extLst>
          </p:cNvPr>
          <p:cNvSpPr txBox="1">
            <a:spLocks/>
          </p:cNvSpPr>
          <p:nvPr/>
        </p:nvSpPr>
        <p:spPr>
          <a:xfrm>
            <a:off x="9937503" y="3347255"/>
            <a:ext cx="1533634" cy="616474"/>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Co-planar</a:t>
            </a:r>
          </a:p>
          <a:p>
            <a:r>
              <a:rPr lang="en-US" sz="2000" dirty="0"/>
              <a:t>test</a:t>
            </a:r>
            <a:endParaRPr lang="en-CN" sz="2000" dirty="0"/>
          </a:p>
        </p:txBody>
      </p:sp>
      <mc:AlternateContent xmlns:mc="http://schemas.openxmlformats.org/markup-compatibility/2006" xmlns:a14="http://schemas.microsoft.com/office/drawing/2010/main">
        <mc:Choice Requires="a14">
          <p:sp>
            <p:nvSpPr>
              <p:cNvPr id="41" name="Rectangle 6">
                <a:extLst>
                  <a:ext uri="{FF2B5EF4-FFF2-40B4-BE49-F238E27FC236}">
                    <a16:creationId xmlns:a16="http://schemas.microsoft.com/office/drawing/2014/main" id="{F60631F6-637B-FBAF-1C2F-5C865E5965F2}"/>
                  </a:ext>
                </a:extLst>
              </p:cNvPr>
              <p:cNvSpPr/>
              <p:nvPr/>
            </p:nvSpPr>
            <p:spPr>
              <a:xfrm>
                <a:off x="5417998" y="3205988"/>
                <a:ext cx="4571761" cy="400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30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)=0</m:t>
                      </m:r>
                    </m:oMath>
                  </m:oMathPara>
                </a14:m>
                <a:endParaRPr lang="en-CN" sz="2000" dirty="0"/>
              </a:p>
            </p:txBody>
          </p:sp>
        </mc:Choice>
        <mc:Fallback xmlns="">
          <p:sp>
            <p:nvSpPr>
              <p:cNvPr id="41" name="Rectangle 6">
                <a:extLst>
                  <a:ext uri="{FF2B5EF4-FFF2-40B4-BE49-F238E27FC236}">
                    <a16:creationId xmlns:a16="http://schemas.microsoft.com/office/drawing/2014/main" id="{F60631F6-637B-FBAF-1C2F-5C865E5965F2}"/>
                  </a:ext>
                </a:extLst>
              </p:cNvPr>
              <p:cNvSpPr>
                <a:spLocks noRot="1" noChangeAspect="1" noMove="1" noResize="1" noEditPoints="1" noAdjustHandles="1" noChangeArrowheads="1" noChangeShapeType="1" noTextEdit="1"/>
              </p:cNvSpPr>
              <p:nvPr/>
            </p:nvSpPr>
            <p:spPr>
              <a:xfrm>
                <a:off x="5417998" y="3205988"/>
                <a:ext cx="4571761" cy="400058"/>
              </a:xfrm>
              <a:prstGeom prst="rect">
                <a:avLst/>
              </a:prstGeom>
              <a:blipFill>
                <a:blip r:embed="rId8"/>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Rectangle 49">
                <a:extLst>
                  <a:ext uri="{FF2B5EF4-FFF2-40B4-BE49-F238E27FC236}">
                    <a16:creationId xmlns:a16="http://schemas.microsoft.com/office/drawing/2014/main" id="{A2554926-CFC3-5CA1-68C9-A49C814B3EA0}"/>
                  </a:ext>
                </a:extLst>
              </p:cNvPr>
              <p:cNvSpPr/>
              <p:nvPr/>
            </p:nvSpPr>
            <p:spPr>
              <a:xfrm>
                <a:off x="6310271" y="3626581"/>
                <a:ext cx="2816493" cy="400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3</m:t>
                          </m:r>
                        </m:sup>
                      </m:sSup>
                      <m:r>
                        <a:rPr lang="en-US" sz="2000" i="1">
                          <a:latin typeface="Cambria Math" panose="02040503050406030204" pitchFamily="18" charset="0"/>
                        </a:rPr>
                        <m:t>+</m:t>
                      </m:r>
                      <m:r>
                        <a:rPr lang="en-US" sz="2000" i="1">
                          <a:latin typeface="Cambria Math" panose="02040503050406030204" pitchFamily="18" charset="0"/>
                        </a:rPr>
                        <m:t>𝑏</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𝑐𝑡</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=0</m:t>
                      </m:r>
                    </m:oMath>
                  </m:oMathPara>
                </a14:m>
                <a:endParaRPr lang="en-CN" sz="2000" dirty="0"/>
              </a:p>
            </p:txBody>
          </p:sp>
        </mc:Choice>
        <mc:Fallback xmlns="">
          <p:sp>
            <p:nvSpPr>
              <p:cNvPr id="42" name="Rectangle 49">
                <a:extLst>
                  <a:ext uri="{FF2B5EF4-FFF2-40B4-BE49-F238E27FC236}">
                    <a16:creationId xmlns:a16="http://schemas.microsoft.com/office/drawing/2014/main" id="{A2554926-CFC3-5CA1-68C9-A49C814B3EA0}"/>
                  </a:ext>
                </a:extLst>
              </p:cNvPr>
              <p:cNvSpPr>
                <a:spLocks noRot="1" noChangeAspect="1" noMove="1" noResize="1" noEditPoints="1" noAdjustHandles="1" noChangeArrowheads="1" noChangeShapeType="1" noTextEdit="1"/>
              </p:cNvSpPr>
              <p:nvPr/>
            </p:nvSpPr>
            <p:spPr>
              <a:xfrm>
                <a:off x="6310271" y="3626581"/>
                <a:ext cx="2816493" cy="400058"/>
              </a:xfrm>
              <a:prstGeom prst="rect">
                <a:avLst/>
              </a:prstGeom>
              <a:blipFill>
                <a:blip r:embed="rId9"/>
                <a:stretch>
                  <a:fillRect/>
                </a:stretch>
              </a:blipFill>
            </p:spPr>
            <p:txBody>
              <a:bodyPr/>
              <a:lstStyle/>
              <a:p>
                <a:r>
                  <a:rPr lang="zh-CN" altLang="en-US">
                    <a:noFill/>
                  </a:rPr>
                  <a:t> </a:t>
                </a:r>
              </a:p>
            </p:txBody>
          </p:sp>
        </mc:Fallback>
      </mc:AlternateContent>
      <p:sp>
        <p:nvSpPr>
          <p:cNvPr id="43" name="Title 1">
            <a:extLst>
              <a:ext uri="{FF2B5EF4-FFF2-40B4-BE49-F238E27FC236}">
                <a16:creationId xmlns:a16="http://schemas.microsoft.com/office/drawing/2014/main" id="{2BCD7207-CC06-E9A7-430B-F4207C603E4D}"/>
              </a:ext>
            </a:extLst>
          </p:cNvPr>
          <p:cNvSpPr txBox="1">
            <a:spLocks/>
          </p:cNvSpPr>
          <p:nvPr/>
        </p:nvSpPr>
        <p:spPr>
          <a:xfrm>
            <a:off x="5497584" y="4763854"/>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cxnSp>
        <p:nvCxnSpPr>
          <p:cNvPr id="44" name="Straight Arrow Connector 58">
            <a:extLst>
              <a:ext uri="{FF2B5EF4-FFF2-40B4-BE49-F238E27FC236}">
                <a16:creationId xmlns:a16="http://schemas.microsoft.com/office/drawing/2014/main" id="{F36B181C-BE3C-F885-49D5-132D52944227}"/>
              </a:ext>
            </a:extLst>
          </p:cNvPr>
          <p:cNvCxnSpPr>
            <a:cxnSpLocks/>
            <a:stCxn id="28" idx="2"/>
            <a:endCxn id="43" idx="0"/>
          </p:cNvCxnSpPr>
          <p:nvPr/>
        </p:nvCxnSpPr>
        <p:spPr>
          <a:xfrm>
            <a:off x="7693484" y="4113835"/>
            <a:ext cx="0" cy="6500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itle 1">
                <a:extLst>
                  <a:ext uri="{FF2B5EF4-FFF2-40B4-BE49-F238E27FC236}">
                    <a16:creationId xmlns:a16="http://schemas.microsoft.com/office/drawing/2014/main" id="{94BD130C-79A1-9967-EC1A-8AFC275105F5}"/>
                  </a:ext>
                </a:extLst>
              </p:cNvPr>
              <p:cNvSpPr txBox="1">
                <a:spLocks/>
              </p:cNvSpPr>
              <p:nvPr/>
            </p:nvSpPr>
            <p:spPr>
              <a:xfrm>
                <a:off x="5521644" y="4778744"/>
                <a:ext cx="4391800" cy="905356"/>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Test if the two edges</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2</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3</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and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0</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1</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intersect inside</a:t>
                </a:r>
                <a:endParaRPr lang="en-CN" sz="2000" dirty="0"/>
              </a:p>
            </p:txBody>
          </p:sp>
        </mc:Choice>
        <mc:Fallback xmlns="">
          <p:sp>
            <p:nvSpPr>
              <p:cNvPr id="45" name="Title 1">
                <a:extLst>
                  <a:ext uri="{FF2B5EF4-FFF2-40B4-BE49-F238E27FC236}">
                    <a16:creationId xmlns:a16="http://schemas.microsoft.com/office/drawing/2014/main" id="{94BD130C-79A1-9967-EC1A-8AFC275105F5}"/>
                  </a:ext>
                </a:extLst>
              </p:cNvPr>
              <p:cNvSpPr txBox="1">
                <a:spLocks noRot="1" noChangeAspect="1" noMove="1" noResize="1" noEditPoints="1" noAdjustHandles="1" noChangeArrowheads="1" noChangeShapeType="1" noTextEdit="1"/>
              </p:cNvSpPr>
              <p:nvPr/>
            </p:nvSpPr>
            <p:spPr>
              <a:xfrm>
                <a:off x="5521644" y="4778744"/>
                <a:ext cx="4391800" cy="905356"/>
              </a:xfrm>
              <a:prstGeom prst="rect">
                <a:avLst/>
              </a:prstGeom>
              <a:blipFill>
                <a:blip r:embed="rId10"/>
                <a:stretch>
                  <a:fillRect/>
                </a:stretch>
              </a:blipFill>
            </p:spPr>
            <p:txBody>
              <a:bodyPr/>
              <a:lstStyle/>
              <a:p>
                <a:r>
                  <a:rPr lang="zh-CN" altLang="en-US">
                    <a:noFill/>
                  </a:rPr>
                  <a:t> </a:t>
                </a:r>
              </a:p>
            </p:txBody>
          </p:sp>
        </mc:Fallback>
      </mc:AlternateContent>
      <p:cxnSp>
        <p:nvCxnSpPr>
          <p:cNvPr id="46" name="Straight Arrow Connector 60">
            <a:extLst>
              <a:ext uri="{FF2B5EF4-FFF2-40B4-BE49-F238E27FC236}">
                <a16:creationId xmlns:a16="http://schemas.microsoft.com/office/drawing/2014/main" id="{A6705945-4700-B324-76BC-E33C3FD875E4}"/>
              </a:ext>
            </a:extLst>
          </p:cNvPr>
          <p:cNvCxnSpPr>
            <a:cxnSpLocks/>
          </p:cNvCxnSpPr>
          <p:nvPr/>
        </p:nvCxnSpPr>
        <p:spPr>
          <a:xfrm flipH="1">
            <a:off x="7696299" y="5698990"/>
            <a:ext cx="1" cy="6705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itle 1">
                <a:extLst>
                  <a:ext uri="{FF2B5EF4-FFF2-40B4-BE49-F238E27FC236}">
                    <a16:creationId xmlns:a16="http://schemas.microsoft.com/office/drawing/2014/main" id="{BCBB9C4A-F7D7-72F3-BCA9-4DDAE50FFFCC}"/>
                  </a:ext>
                </a:extLst>
              </p:cNvPr>
              <p:cNvSpPr txBox="1">
                <a:spLocks/>
              </p:cNvSpPr>
              <p:nvPr/>
            </p:nvSpPr>
            <p:spPr>
              <a:xfrm>
                <a:off x="7693484" y="4298471"/>
                <a:ext cx="3132397"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ea typeface="Cambria Math" panose="02040503050406030204" pitchFamily="18" charset="0"/>
                      </a:rPr>
                      <m:t>∈[0, 1]</m:t>
                    </m:r>
                  </m:oMath>
                </a14:m>
                <a:r>
                  <a:rPr lang="en-US" sz="2000" dirty="0"/>
                  <a:t> </a:t>
                </a:r>
                <a:endParaRPr lang="en-CN" sz="2000" dirty="0"/>
              </a:p>
            </p:txBody>
          </p:sp>
        </mc:Choice>
        <mc:Fallback xmlns="">
          <p:sp>
            <p:nvSpPr>
              <p:cNvPr id="47" name="Title 1">
                <a:extLst>
                  <a:ext uri="{FF2B5EF4-FFF2-40B4-BE49-F238E27FC236}">
                    <a16:creationId xmlns:a16="http://schemas.microsoft.com/office/drawing/2014/main" id="{BCBB9C4A-F7D7-72F3-BCA9-4DDAE50FFFCC}"/>
                  </a:ext>
                </a:extLst>
              </p:cNvPr>
              <p:cNvSpPr txBox="1">
                <a:spLocks noRot="1" noChangeAspect="1" noMove="1" noResize="1" noEditPoints="1" noAdjustHandles="1" noChangeArrowheads="1" noChangeShapeType="1" noTextEdit="1"/>
              </p:cNvSpPr>
              <p:nvPr/>
            </p:nvSpPr>
            <p:spPr>
              <a:xfrm>
                <a:off x="7693484" y="4298471"/>
                <a:ext cx="3132397" cy="338186"/>
              </a:xfrm>
              <a:prstGeom prst="rect">
                <a:avLst/>
              </a:prstGeom>
              <a:blipFill>
                <a:blip r:embed="rId11"/>
                <a:stretch>
                  <a:fillRect l="-1751" t="-25000" b="-26786"/>
                </a:stretch>
              </a:blipFill>
            </p:spPr>
            <p:txBody>
              <a:bodyPr/>
              <a:lstStyle/>
              <a:p>
                <a:r>
                  <a:rPr lang="zh-CN" altLang="en-US">
                    <a:noFill/>
                  </a:rPr>
                  <a:t> </a:t>
                </a:r>
              </a:p>
            </p:txBody>
          </p:sp>
        </mc:Fallback>
      </mc:AlternateContent>
      <p:sp>
        <p:nvSpPr>
          <p:cNvPr id="48" name="Title 1">
            <a:extLst>
              <a:ext uri="{FF2B5EF4-FFF2-40B4-BE49-F238E27FC236}">
                <a16:creationId xmlns:a16="http://schemas.microsoft.com/office/drawing/2014/main" id="{35095DF1-08D5-A25B-DF70-4C078126A5C7}"/>
              </a:ext>
            </a:extLst>
          </p:cNvPr>
          <p:cNvSpPr txBox="1">
            <a:spLocks/>
          </p:cNvSpPr>
          <p:nvPr/>
        </p:nvSpPr>
        <p:spPr>
          <a:xfrm>
            <a:off x="7693483" y="5862217"/>
            <a:ext cx="1152516"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Yes</a:t>
            </a:r>
            <a:endParaRPr lang="en-CN" sz="2000" dirty="0"/>
          </a:p>
        </p:txBody>
      </p:sp>
      <p:sp>
        <p:nvSpPr>
          <p:cNvPr id="49" name="Title 1">
            <a:extLst>
              <a:ext uri="{FF2B5EF4-FFF2-40B4-BE49-F238E27FC236}">
                <a16:creationId xmlns:a16="http://schemas.microsoft.com/office/drawing/2014/main" id="{B73D0A87-F067-8A7D-5028-779D196CE5C7}"/>
              </a:ext>
            </a:extLst>
          </p:cNvPr>
          <p:cNvSpPr txBox="1">
            <a:spLocks/>
          </p:cNvSpPr>
          <p:nvPr/>
        </p:nvSpPr>
        <p:spPr>
          <a:xfrm>
            <a:off x="7014496" y="6303142"/>
            <a:ext cx="1588121" cy="338186"/>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Intersection</a:t>
            </a:r>
            <a:endParaRPr lang="en-CN" sz="2000" dirty="0"/>
          </a:p>
        </p:txBody>
      </p:sp>
      <p:sp>
        <p:nvSpPr>
          <p:cNvPr id="50" name="Title 1">
            <a:extLst>
              <a:ext uri="{FF2B5EF4-FFF2-40B4-BE49-F238E27FC236}">
                <a16:creationId xmlns:a16="http://schemas.microsoft.com/office/drawing/2014/main" id="{3989E2DF-8643-BC94-3520-137B2DDF9754}"/>
              </a:ext>
            </a:extLst>
          </p:cNvPr>
          <p:cNvSpPr txBox="1">
            <a:spLocks/>
          </p:cNvSpPr>
          <p:nvPr/>
        </p:nvSpPr>
        <p:spPr>
          <a:xfrm>
            <a:off x="9937504" y="4932557"/>
            <a:ext cx="1277624" cy="616474"/>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Inside?</a:t>
            </a:r>
            <a:endParaRPr lang="en-CN" sz="2000" dirty="0"/>
          </a:p>
        </p:txBody>
      </p:sp>
      <mc:AlternateContent xmlns:mc="http://schemas.openxmlformats.org/markup-compatibility/2006" xmlns:a14="http://schemas.microsoft.com/office/drawing/2010/main">
        <mc:Choice Requires="a14">
          <p:sp>
            <p:nvSpPr>
              <p:cNvPr id="51" name="TextBox 46">
                <a:extLst>
                  <a:ext uri="{FF2B5EF4-FFF2-40B4-BE49-F238E27FC236}">
                    <a16:creationId xmlns:a16="http://schemas.microsoft.com/office/drawing/2014/main" id="{319F493F-B3DC-3599-6B3B-94CDDD60A759}"/>
                  </a:ext>
                </a:extLst>
              </p:cNvPr>
              <p:cNvSpPr txBox="1"/>
              <p:nvPr/>
            </p:nvSpPr>
            <p:spPr>
              <a:xfrm>
                <a:off x="2418352" y="4049566"/>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sz="2400" i="1">
                              <a:latin typeface="Cambria Math" panose="02040503050406030204" pitchFamily="18" charset="0"/>
                            </a:rPr>
                            <m:t>3</m:t>
                          </m:r>
                        </m:sub>
                      </m:sSub>
                    </m:oMath>
                  </m:oMathPara>
                </a14:m>
                <a:endParaRPr lang="en-CN" sz="2400" dirty="0"/>
              </a:p>
            </p:txBody>
          </p:sp>
        </mc:Choice>
        <mc:Fallback xmlns="">
          <p:sp>
            <p:nvSpPr>
              <p:cNvPr id="51" name="TextBox 46">
                <a:extLst>
                  <a:ext uri="{FF2B5EF4-FFF2-40B4-BE49-F238E27FC236}">
                    <a16:creationId xmlns:a16="http://schemas.microsoft.com/office/drawing/2014/main" id="{319F493F-B3DC-3599-6B3B-94CDDD60A759}"/>
                  </a:ext>
                </a:extLst>
              </p:cNvPr>
              <p:cNvSpPr txBox="1">
                <a:spLocks noRot="1" noChangeAspect="1" noMove="1" noResize="1" noEditPoints="1" noAdjustHandles="1" noChangeArrowheads="1" noChangeShapeType="1" noTextEdit="1"/>
              </p:cNvSpPr>
              <p:nvPr/>
            </p:nvSpPr>
            <p:spPr>
              <a:xfrm>
                <a:off x="2418352" y="4049566"/>
                <a:ext cx="485950" cy="369284"/>
              </a:xfrm>
              <a:prstGeom prst="rect">
                <a:avLst/>
              </a:prstGeom>
              <a:blipFill>
                <a:blip r:embed="rId12"/>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0">
                <a:extLst>
                  <a:ext uri="{FF2B5EF4-FFF2-40B4-BE49-F238E27FC236}">
                    <a16:creationId xmlns:a16="http://schemas.microsoft.com/office/drawing/2014/main" id="{F12B7DD9-D371-0797-2668-AB61FFA7DCD1}"/>
                  </a:ext>
                </a:extLst>
              </p:cNvPr>
              <p:cNvSpPr txBox="1"/>
              <p:nvPr/>
            </p:nvSpPr>
            <p:spPr>
              <a:xfrm>
                <a:off x="3445019" y="3453496"/>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2</m:t>
                          </m:r>
                        </m:sub>
                      </m:sSub>
                    </m:oMath>
                  </m:oMathPara>
                </a14:m>
                <a:endParaRPr lang="en-CN" sz="2400" dirty="0"/>
              </a:p>
            </p:txBody>
          </p:sp>
        </mc:Choice>
        <mc:Fallback xmlns="">
          <p:sp>
            <p:nvSpPr>
              <p:cNvPr id="52" name="TextBox 50">
                <a:extLst>
                  <a:ext uri="{FF2B5EF4-FFF2-40B4-BE49-F238E27FC236}">
                    <a16:creationId xmlns:a16="http://schemas.microsoft.com/office/drawing/2014/main" id="{F12B7DD9-D371-0797-2668-AB61FFA7DCD1}"/>
                  </a:ext>
                </a:extLst>
              </p:cNvPr>
              <p:cNvSpPr txBox="1">
                <a:spLocks noRot="1" noChangeAspect="1" noMove="1" noResize="1" noEditPoints="1" noAdjustHandles="1" noChangeArrowheads="1" noChangeShapeType="1" noTextEdit="1"/>
              </p:cNvSpPr>
              <p:nvPr/>
            </p:nvSpPr>
            <p:spPr>
              <a:xfrm>
                <a:off x="3445019" y="3453496"/>
                <a:ext cx="485950" cy="369284"/>
              </a:xfrm>
              <a:prstGeom prst="rect">
                <a:avLst/>
              </a:prstGeom>
              <a:blipFill>
                <a:blip r:embed="rId13"/>
                <a:stretch>
                  <a:fillRect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1">
                <a:extLst>
                  <a:ext uri="{FF2B5EF4-FFF2-40B4-BE49-F238E27FC236}">
                    <a16:creationId xmlns:a16="http://schemas.microsoft.com/office/drawing/2014/main" id="{1E266440-DDB3-7C71-24AC-B6A32441D836}"/>
                  </a:ext>
                </a:extLst>
              </p:cNvPr>
              <p:cNvSpPr txBox="1"/>
              <p:nvPr/>
            </p:nvSpPr>
            <p:spPr>
              <a:xfrm>
                <a:off x="3212428" y="5763125"/>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1</m:t>
                          </m:r>
                        </m:sub>
                      </m:sSub>
                    </m:oMath>
                  </m:oMathPara>
                </a14:m>
                <a:endParaRPr lang="en-CN" sz="2400" dirty="0"/>
              </a:p>
            </p:txBody>
          </p:sp>
        </mc:Choice>
        <mc:Fallback xmlns="">
          <p:sp>
            <p:nvSpPr>
              <p:cNvPr id="53" name="TextBox 51">
                <a:extLst>
                  <a:ext uri="{FF2B5EF4-FFF2-40B4-BE49-F238E27FC236}">
                    <a16:creationId xmlns:a16="http://schemas.microsoft.com/office/drawing/2014/main" id="{1E266440-DDB3-7C71-24AC-B6A32441D836}"/>
                  </a:ext>
                </a:extLst>
              </p:cNvPr>
              <p:cNvSpPr txBox="1">
                <a:spLocks noRot="1" noChangeAspect="1" noMove="1" noResize="1" noEditPoints="1" noAdjustHandles="1" noChangeArrowheads="1" noChangeShapeType="1" noTextEdit="1"/>
              </p:cNvSpPr>
              <p:nvPr/>
            </p:nvSpPr>
            <p:spPr>
              <a:xfrm>
                <a:off x="3212428" y="5763125"/>
                <a:ext cx="485950" cy="369284"/>
              </a:xfrm>
              <a:prstGeom prst="rect">
                <a:avLst/>
              </a:prstGeom>
              <a:blipFill>
                <a:blip r:embed="rId14"/>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52">
                <a:extLst>
                  <a:ext uri="{FF2B5EF4-FFF2-40B4-BE49-F238E27FC236}">
                    <a16:creationId xmlns:a16="http://schemas.microsoft.com/office/drawing/2014/main" id="{EF67A26B-85AC-1592-6BF2-79DC2F9B53E4}"/>
                  </a:ext>
                </a:extLst>
              </p:cNvPr>
              <p:cNvSpPr txBox="1"/>
              <p:nvPr/>
            </p:nvSpPr>
            <p:spPr>
              <a:xfrm>
                <a:off x="1202607" y="4438844"/>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0</m:t>
                          </m:r>
                        </m:sub>
                      </m:sSub>
                    </m:oMath>
                  </m:oMathPara>
                </a14:m>
                <a:endParaRPr lang="en-CN" sz="2400" dirty="0"/>
              </a:p>
            </p:txBody>
          </p:sp>
        </mc:Choice>
        <mc:Fallback xmlns="">
          <p:sp>
            <p:nvSpPr>
              <p:cNvPr id="54" name="TextBox 52">
                <a:extLst>
                  <a:ext uri="{FF2B5EF4-FFF2-40B4-BE49-F238E27FC236}">
                    <a16:creationId xmlns:a16="http://schemas.microsoft.com/office/drawing/2014/main" id="{EF67A26B-85AC-1592-6BF2-79DC2F9B53E4}"/>
                  </a:ext>
                </a:extLst>
              </p:cNvPr>
              <p:cNvSpPr txBox="1">
                <a:spLocks noRot="1" noChangeAspect="1" noMove="1" noResize="1" noEditPoints="1" noAdjustHandles="1" noChangeArrowheads="1" noChangeShapeType="1" noTextEdit="1"/>
              </p:cNvSpPr>
              <p:nvPr/>
            </p:nvSpPr>
            <p:spPr>
              <a:xfrm>
                <a:off x="1202607" y="4438844"/>
                <a:ext cx="485950" cy="369284"/>
              </a:xfrm>
              <a:prstGeom prst="rect">
                <a:avLst/>
              </a:prstGeom>
              <a:blipFill>
                <a:blip r:embed="rId15"/>
                <a:stretch>
                  <a:fillRect b="-1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68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241"/>
            <a:ext cx="12190411" cy="6857107"/>
          </a:xfrm>
          <a:prstGeom prst="rect">
            <a:avLst/>
          </a:prstGeom>
          <a:solidFill>
            <a:srgbClr val="028D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78" fontAlgn="base">
              <a:spcBef>
                <a:spcPct val="0"/>
              </a:spcBef>
              <a:spcAft>
                <a:spcPct val="0"/>
              </a:spcAft>
            </a:pPr>
            <a:endParaRPr lang="zh-CN" altLang="en-US" sz="2400">
              <a:solidFill>
                <a:prstClr val="white"/>
              </a:solidFill>
              <a:latin typeface="Helvetica"/>
              <a:ea typeface="微软雅黑"/>
            </a:endParaRPr>
          </a:p>
        </p:txBody>
      </p:sp>
      <p:sp>
        <p:nvSpPr>
          <p:cNvPr id="3" name="矩形 2"/>
          <p:cNvSpPr/>
          <p:nvPr/>
        </p:nvSpPr>
        <p:spPr>
          <a:xfrm>
            <a:off x="4620296" y="5598564"/>
            <a:ext cx="2975943" cy="338554"/>
          </a:xfrm>
          <a:prstGeom prst="rect">
            <a:avLst/>
          </a:prstGeom>
        </p:spPr>
        <p:txBody>
          <a:bodyPr wrap="square">
            <a:spAutoFit/>
          </a:bodyPr>
          <a:lstStyle/>
          <a:p>
            <a:pPr algn="ctr" defTabSz="1219078" fontAlgn="base">
              <a:spcBef>
                <a:spcPct val="0"/>
              </a:spcBef>
              <a:spcAft>
                <a:spcPct val="0"/>
              </a:spcAft>
            </a:pPr>
            <a:r>
              <a:rPr lang="zh-CN" altLang="en-US" sz="1600" dirty="0">
                <a:solidFill>
                  <a:prstClr val="white"/>
                </a:solidFill>
                <a:latin typeface="Open Sans" panose="020B0606030504020204" pitchFamily="34" charset="0"/>
                <a:ea typeface="宋体" pitchFamily="2" charset="-122"/>
                <a:cs typeface="Open Sans" panose="020B0606030504020204" pitchFamily="34" charset="0"/>
              </a:rPr>
              <a:t>Forward</a:t>
            </a:r>
            <a:r>
              <a:rPr lang="en-US" altLang="zh-CN" sz="1600" dirty="0">
                <a:solidFill>
                  <a:prstClr val="white"/>
                </a:solidFill>
                <a:latin typeface="Open Sans" panose="020B0606030504020204" pitchFamily="34" charset="0"/>
                <a:ea typeface="宋体" pitchFamily="2" charset="-122"/>
                <a:cs typeface="Open Sans" panose="020B0606030504020204" pitchFamily="34" charset="0"/>
              </a:rPr>
              <a:t>,</a:t>
            </a:r>
            <a:r>
              <a:rPr lang="zh-CN" altLang="en-US" sz="1600" dirty="0">
                <a:solidFill>
                  <a:prstClr val="white"/>
                </a:solidFill>
                <a:latin typeface="Open Sans" panose="020B0606030504020204" pitchFamily="34" charset="0"/>
                <a:ea typeface="宋体" pitchFamily="2" charset="-122"/>
                <a:cs typeface="Open Sans" panose="020B0606030504020204" pitchFamily="34" charset="0"/>
              </a:rPr>
              <a:t> Always Progressing </a:t>
            </a:r>
          </a:p>
        </p:txBody>
      </p:sp>
      <p:pic>
        <p:nvPicPr>
          <p:cNvPr id="4" name="图片 3"/>
          <p:cNvPicPr>
            <a:picLocks noChangeAspect="1"/>
          </p:cNvPicPr>
          <p:nvPr/>
        </p:nvPicPr>
        <p:blipFill>
          <a:blip r:embed="rId2"/>
          <a:stretch>
            <a:fillRect/>
          </a:stretch>
        </p:blipFill>
        <p:spPr>
          <a:xfrm>
            <a:off x="3395476" y="2829872"/>
            <a:ext cx="5399457" cy="818099"/>
          </a:xfrm>
          <a:prstGeom prst="rect">
            <a:avLst/>
          </a:prstGeom>
        </p:spPr>
      </p:pic>
    </p:spTree>
    <p:extLst>
      <p:ext uri="{BB962C8B-B14F-4D97-AF65-F5344CB8AC3E}">
        <p14:creationId xmlns:p14="http://schemas.microsoft.com/office/powerpoint/2010/main" val="199863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3" name="Title 1">
            <a:extLst>
              <a:ext uri="{FF2B5EF4-FFF2-40B4-BE49-F238E27FC236}">
                <a16:creationId xmlns:a16="http://schemas.microsoft.com/office/drawing/2014/main" id="{739909BB-AC5A-893B-6938-D15BEF583FB1}"/>
              </a:ext>
            </a:extLst>
          </p:cNvPr>
          <p:cNvSpPr txBox="1">
            <a:spLocks/>
          </p:cNvSpPr>
          <p:nvPr/>
        </p:nvSpPr>
        <p:spPr>
          <a:xfrm>
            <a:off x="5261749" y="1458118"/>
            <a:ext cx="6213246" cy="4799511"/>
          </a:xfrm>
          <a:prstGeom prst="rect">
            <a:avLst/>
          </a:prstGeom>
          <a:solidFill>
            <a:schemeClr val="bg2"/>
          </a:solidFill>
          <a:ln>
            <a:solidFill>
              <a:schemeClr val="dk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mc:AlternateContent xmlns:mc="http://schemas.openxmlformats.org/markup-compatibility/2006" xmlns:a14="http://schemas.microsoft.com/office/drawing/2010/main">
        <mc:Choice Requires="a14">
          <p:sp>
            <p:nvSpPr>
              <p:cNvPr id="5" name="Rectangle 76">
                <a:extLst>
                  <a:ext uri="{FF2B5EF4-FFF2-40B4-BE49-F238E27FC236}">
                    <a16:creationId xmlns:a16="http://schemas.microsoft.com/office/drawing/2014/main" id="{3B6B9B61-E392-7179-3F5B-5E77C9A0539A}"/>
                  </a:ext>
                </a:extLst>
              </p:cNvPr>
              <p:cNvSpPr/>
              <p:nvPr/>
            </p:nvSpPr>
            <p:spPr>
              <a:xfrm>
                <a:off x="5907164" y="3696472"/>
                <a:ext cx="5602904" cy="5836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1">
                              <a:latin typeface="Cambria Math" panose="02040503050406030204" pitchFamily="18" charset="0"/>
                            </a:rPr>
                            <m:t>𝐱</m:t>
                          </m:r>
                        </m:e>
                        <m:sub>
                          <m:r>
                            <a:rPr lang="en-US" sz="2000" i="1">
                              <a:latin typeface="Cambria Math" panose="02040503050406030204" pitchFamily="18" charset="0"/>
                            </a:rPr>
                            <m:t>𝑖</m:t>
                          </m:r>
                        </m:sub>
                        <m:sup>
                          <m:r>
                            <m:rPr>
                              <m:sty m:val="p"/>
                            </m:rPr>
                            <a:rPr lang="en-US" sz="2000" b="0" i="0" smtClean="0">
                              <a:latin typeface="Cambria Math" panose="02040503050406030204" pitchFamily="18" charset="0"/>
                            </a:rPr>
                            <m:t>new</m:t>
                          </m:r>
                        </m:sup>
                      </m:sSubSup>
                      <m:r>
                        <a:rPr lang="en-US" sz="200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b="1">
                              <a:latin typeface="Cambria Math" panose="02040503050406030204" pitchFamily="18" charset="0"/>
                            </a:rPr>
                            <m:t>𝐱</m:t>
                          </m:r>
                        </m:e>
                        <m:sub>
                          <m:r>
                            <a:rPr lang="en-US" sz="2000" i="1">
                              <a:latin typeface="Cambria Math" panose="02040503050406030204" pitchFamily="18" charset="0"/>
                            </a:rPr>
                            <m:t>𝑖</m:t>
                          </m:r>
                        </m:sub>
                        <m:sup>
                          <m:r>
                            <m:rPr>
                              <m:sty m:val="p"/>
                            </m:rPr>
                            <a:rPr lang="en-US" sz="2000">
                              <a:latin typeface="Cambria Math" panose="02040503050406030204" pitchFamily="18" charset="0"/>
                            </a:rPr>
                            <m:t>new</m:t>
                          </m:r>
                        </m:sup>
                      </m:sSub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𝑖</m:t>
                          </m:r>
                        </m:sub>
                      </m:sSub>
                      <m:r>
                        <a:rPr lang="en-US" sz="2000" b="0" i="1" smtClean="0">
                          <a:latin typeface="Cambria Math" panose="02040503050406030204" pitchFamily="18" charset="0"/>
                        </a:rPr>
                        <m:t>−</m:t>
                      </m:r>
                      <m:box>
                        <m:boxPr>
                          <m:ctrlPr>
                            <a:rPr lang="en-US" sz="2000" b="0" i="1" smtClean="0">
                              <a:latin typeface="Cambria Math" panose="02040503050406030204" pitchFamily="18" charset="0"/>
                            </a:rPr>
                          </m:ctrlPr>
                        </m:boxPr>
                        <m:e>
                          <m:argPr>
                            <m:argSz m:val="-1"/>
                          </m:argP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box>
                      <m:d>
                        <m:dPr>
                          <m:ctrlPr>
                            <a:rPr lang="en-US" sz="2000" b="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𝑖</m:t>
                                  </m:r>
                                </m:sub>
                              </m:sSub>
                              <m:r>
                                <a:rPr lang="en-US" sz="2000" i="1">
                                  <a:latin typeface="Cambria Math" panose="02040503050406030204" pitchFamily="18" charset="0"/>
                                </a:rPr>
                                <m:t>−</m:t>
                              </m:r>
                              <m:r>
                                <m:rPr>
                                  <m:nor/>
                                </m:rPr>
                                <a:rPr lang="en-US" sz="2000" dirty="0"/>
                                <m:t> </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𝑗</m:t>
                                  </m:r>
                                </m:sub>
                              </m:sSub>
                            </m:e>
                          </m:d>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𝐿</m:t>
                              </m:r>
                            </m:e>
                            <m:sub>
                              <m:r>
                                <a:rPr lang="en-US" sz="2000" b="0" i="1" smtClean="0">
                                  <a:latin typeface="Cambria Math" panose="02040503050406030204" pitchFamily="18" charset="0"/>
                                </a:rPr>
                                <m:t>𝑒</m:t>
                              </m:r>
                            </m:sub>
                          </m:sSub>
                        </m:e>
                      </m:d>
                      <m:box>
                        <m:boxPr>
                          <m:ctrlPr>
                            <a:rPr lang="en-US" sz="2000" b="0" i="1" smtClean="0">
                              <a:latin typeface="Cambria Math" panose="02040503050406030204" pitchFamily="18" charset="0"/>
                            </a:rPr>
                          </m:ctrlPr>
                        </m:boxPr>
                        <m:e>
                          <m:argPr>
                            <m:argSz m:val="-1"/>
                          </m:argP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𝑖</m:t>
                                  </m:r>
                                </m:sub>
                              </m:sSub>
                              <m:r>
                                <a:rPr lang="en-US" sz="2000" i="1">
                                  <a:latin typeface="Cambria Math" panose="02040503050406030204" pitchFamily="18" charset="0"/>
                                </a:rPr>
                                <m:t>−</m:t>
                              </m:r>
                              <m:r>
                                <m:rPr>
                                  <m:nor/>
                                </m:rPr>
                                <a:rPr lang="en-US" sz="2000" dirty="0"/>
                                <m:t> </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𝑗</m:t>
                                  </m:r>
                                </m:sub>
                              </m:sSub>
                            </m:num>
                            <m:den>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𝑖</m:t>
                                      </m:r>
                                    </m:sub>
                                  </m:sSub>
                                  <m:r>
                                    <a:rPr lang="en-US" sz="2000" i="1">
                                      <a:latin typeface="Cambria Math" panose="02040503050406030204" pitchFamily="18" charset="0"/>
                                    </a:rPr>
                                    <m:t>−</m:t>
                                  </m:r>
                                  <m:r>
                                    <m:rPr>
                                      <m:nor/>
                                    </m:rPr>
                                    <a:rPr lang="en-US" sz="2000" dirty="0"/>
                                    <m:t> </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𝑗</m:t>
                                      </m:r>
                                    </m:sub>
                                  </m:sSub>
                                </m:e>
                              </m:d>
                            </m:den>
                          </m:f>
                        </m:e>
                      </m:box>
                    </m:oMath>
                  </m:oMathPara>
                </a14:m>
                <a:endParaRPr lang="en-CN" sz="2000" dirty="0"/>
              </a:p>
            </p:txBody>
          </p:sp>
        </mc:Choice>
        <mc:Fallback xmlns="">
          <p:sp>
            <p:nvSpPr>
              <p:cNvPr id="5" name="Rectangle 76">
                <a:extLst>
                  <a:ext uri="{FF2B5EF4-FFF2-40B4-BE49-F238E27FC236}">
                    <a16:creationId xmlns:a16="http://schemas.microsoft.com/office/drawing/2014/main" id="{3B6B9B61-E392-7179-3F5B-5E77C9A0539A}"/>
                  </a:ext>
                </a:extLst>
              </p:cNvPr>
              <p:cNvSpPr>
                <a:spLocks noRot="1" noChangeAspect="1" noMove="1" noResize="1" noEditPoints="1" noAdjustHandles="1" noChangeArrowheads="1" noChangeShapeType="1" noTextEdit="1"/>
              </p:cNvSpPr>
              <p:nvPr/>
            </p:nvSpPr>
            <p:spPr>
              <a:xfrm>
                <a:off x="5907164" y="3696472"/>
                <a:ext cx="5602904" cy="583621"/>
              </a:xfrm>
              <a:prstGeom prst="rect">
                <a:avLst/>
              </a:prstGeom>
              <a:blipFill>
                <a:blip r:embed="rId3"/>
                <a:stretch>
                  <a:fillRect b="-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7">
                <a:extLst>
                  <a:ext uri="{FF2B5EF4-FFF2-40B4-BE49-F238E27FC236}">
                    <a16:creationId xmlns:a16="http://schemas.microsoft.com/office/drawing/2014/main" id="{0FB2DEFD-FFA3-7955-3541-A2F5B44C2578}"/>
                  </a:ext>
                </a:extLst>
              </p:cNvPr>
              <p:cNvSpPr/>
              <p:nvPr/>
            </p:nvSpPr>
            <p:spPr>
              <a:xfrm>
                <a:off x="5907164" y="4190920"/>
                <a:ext cx="5602904" cy="5836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1">
                              <a:latin typeface="Cambria Math" panose="02040503050406030204" pitchFamily="18" charset="0"/>
                            </a:rPr>
                            <m:t>𝐱</m:t>
                          </m:r>
                        </m:e>
                        <m:sub>
                          <m:r>
                            <a:rPr lang="en-US" sz="2000" i="1">
                              <a:latin typeface="Cambria Math" panose="02040503050406030204" pitchFamily="18" charset="0"/>
                            </a:rPr>
                            <m:t>𝑗</m:t>
                          </m:r>
                        </m:sub>
                        <m:sup>
                          <m:r>
                            <m:rPr>
                              <m:sty m:val="p"/>
                            </m:rPr>
                            <a:rPr lang="en-US" sz="2000" b="0" i="0" smtClean="0">
                              <a:latin typeface="Cambria Math" panose="02040503050406030204" pitchFamily="18" charset="0"/>
                            </a:rPr>
                            <m:t>new</m:t>
                          </m:r>
                        </m:sup>
                      </m:sSubSup>
                      <m:r>
                        <a:rPr lang="en-US" sz="200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b="1">
                              <a:latin typeface="Cambria Math" panose="02040503050406030204" pitchFamily="18" charset="0"/>
                            </a:rPr>
                            <m:t>𝐱</m:t>
                          </m:r>
                        </m:e>
                        <m:sub>
                          <m:r>
                            <a:rPr lang="en-US" sz="2000" i="1">
                              <a:latin typeface="Cambria Math" panose="02040503050406030204" pitchFamily="18" charset="0"/>
                            </a:rPr>
                            <m:t>𝑗</m:t>
                          </m:r>
                        </m:sub>
                        <m:sup>
                          <m:r>
                            <m:rPr>
                              <m:sty m:val="p"/>
                            </m:rPr>
                            <a:rPr lang="en-US" sz="2000">
                              <a:latin typeface="Cambria Math" panose="02040503050406030204" pitchFamily="18" charset="0"/>
                            </a:rPr>
                            <m:t>new</m:t>
                          </m:r>
                        </m:sup>
                      </m:sSub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box>
                        <m:boxPr>
                          <m:ctrlPr>
                            <a:rPr lang="en-US" sz="2000" b="0" i="1" smtClean="0">
                              <a:latin typeface="Cambria Math" panose="02040503050406030204" pitchFamily="18" charset="0"/>
                            </a:rPr>
                          </m:ctrlPr>
                        </m:boxPr>
                        <m:e>
                          <m:argPr>
                            <m:argSz m:val="-1"/>
                          </m:argP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box>
                      <m:d>
                        <m:dPr>
                          <m:ctrlPr>
                            <a:rPr lang="en-US" sz="2000" b="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𝑖</m:t>
                                  </m:r>
                                </m:sub>
                              </m:sSub>
                              <m:r>
                                <a:rPr lang="en-US" sz="2000" i="1">
                                  <a:latin typeface="Cambria Math" panose="02040503050406030204" pitchFamily="18" charset="0"/>
                                </a:rPr>
                                <m:t>−</m:t>
                              </m:r>
                              <m:r>
                                <m:rPr>
                                  <m:nor/>
                                </m:rPr>
                                <a:rPr lang="en-US" sz="2000" dirty="0"/>
                                <m:t> </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𝑗</m:t>
                                  </m:r>
                                </m:sub>
                              </m:sSub>
                            </m:e>
                          </m:d>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𝐿</m:t>
                              </m:r>
                            </m:e>
                            <m:sub>
                              <m:r>
                                <a:rPr lang="en-US" sz="2000" b="0" i="1" smtClean="0">
                                  <a:latin typeface="Cambria Math" panose="02040503050406030204" pitchFamily="18" charset="0"/>
                                </a:rPr>
                                <m:t>𝑒</m:t>
                              </m:r>
                            </m:sub>
                          </m:sSub>
                        </m:e>
                      </m:d>
                      <m:box>
                        <m:boxPr>
                          <m:ctrlPr>
                            <a:rPr lang="en-US" sz="2000" b="0" i="1" smtClean="0">
                              <a:latin typeface="Cambria Math" panose="02040503050406030204" pitchFamily="18" charset="0"/>
                            </a:rPr>
                          </m:ctrlPr>
                        </m:boxPr>
                        <m:e>
                          <m:argPr>
                            <m:argSz m:val="-1"/>
                          </m:argP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𝑖</m:t>
                                  </m:r>
                                </m:sub>
                              </m:sSub>
                              <m:r>
                                <a:rPr lang="en-US" sz="2000" i="1">
                                  <a:latin typeface="Cambria Math" panose="02040503050406030204" pitchFamily="18" charset="0"/>
                                </a:rPr>
                                <m:t>−</m:t>
                              </m:r>
                              <m:r>
                                <m:rPr>
                                  <m:nor/>
                                </m:rPr>
                                <a:rPr lang="en-US" sz="2000" dirty="0"/>
                                <m:t> </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𝑗</m:t>
                                  </m:r>
                                </m:sub>
                              </m:sSub>
                            </m:num>
                            <m:den>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𝑖</m:t>
                                      </m:r>
                                    </m:sub>
                                  </m:sSub>
                                  <m:r>
                                    <a:rPr lang="en-US" sz="2000" i="1">
                                      <a:latin typeface="Cambria Math" panose="02040503050406030204" pitchFamily="18" charset="0"/>
                                    </a:rPr>
                                    <m:t>−</m:t>
                                  </m:r>
                                  <m:r>
                                    <m:rPr>
                                      <m:nor/>
                                    </m:rPr>
                                    <a:rPr lang="en-US" sz="2000" dirty="0"/>
                                    <m:t> </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𝑗</m:t>
                                      </m:r>
                                    </m:sub>
                                  </m:sSub>
                                </m:e>
                              </m:d>
                            </m:den>
                          </m:f>
                        </m:e>
                      </m:box>
                    </m:oMath>
                  </m:oMathPara>
                </a14:m>
                <a:endParaRPr lang="en-CN" sz="2000" dirty="0"/>
              </a:p>
            </p:txBody>
          </p:sp>
        </mc:Choice>
        <mc:Fallback xmlns="">
          <p:sp>
            <p:nvSpPr>
              <p:cNvPr id="6" name="Rectangle 77">
                <a:extLst>
                  <a:ext uri="{FF2B5EF4-FFF2-40B4-BE49-F238E27FC236}">
                    <a16:creationId xmlns:a16="http://schemas.microsoft.com/office/drawing/2014/main" id="{0FB2DEFD-FFA3-7955-3541-A2F5B44C2578}"/>
                  </a:ext>
                </a:extLst>
              </p:cNvPr>
              <p:cNvSpPr>
                <a:spLocks noRot="1" noChangeAspect="1" noMove="1" noResize="1" noEditPoints="1" noAdjustHandles="1" noChangeArrowheads="1" noChangeShapeType="1" noTextEdit="1"/>
              </p:cNvSpPr>
              <p:nvPr/>
            </p:nvSpPr>
            <p:spPr>
              <a:xfrm>
                <a:off x="5907164" y="4190920"/>
                <a:ext cx="5602904" cy="583621"/>
              </a:xfrm>
              <a:prstGeom prst="rect">
                <a:avLst/>
              </a:prstGeom>
              <a:blipFill>
                <a:blip r:embed="rId4"/>
                <a:stretch>
                  <a:fillRect b="-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78">
                <a:extLst>
                  <a:ext uri="{FF2B5EF4-FFF2-40B4-BE49-F238E27FC236}">
                    <a16:creationId xmlns:a16="http://schemas.microsoft.com/office/drawing/2014/main" id="{80174B95-FA8D-D7E6-DF07-A45E00734F58}"/>
                  </a:ext>
                </a:extLst>
              </p:cNvPr>
              <p:cNvSpPr/>
              <p:nvPr/>
            </p:nvSpPr>
            <p:spPr>
              <a:xfrm>
                <a:off x="5692731" y="3361574"/>
                <a:ext cx="2712281" cy="400110"/>
              </a:xfrm>
              <a:prstGeom prst="rect">
                <a:avLst/>
              </a:prstGeom>
            </p:spPr>
            <p:txBody>
              <a:bodyPr wrap="none">
                <a:spAutoFit/>
              </a:bodyPr>
              <a:lstStyle/>
              <a:p>
                <a:r>
                  <a:rPr lang="en-US" sz="2000" dirty="0">
                    <a:latin typeface="+mj-lt"/>
                  </a:rPr>
                  <a:t>For every edge </a:t>
                </a:r>
                <a14:m>
                  <m:oMath xmlns:m="http://schemas.openxmlformats.org/officeDocument/2006/math">
                    <m:r>
                      <a:rPr lang="en-US" sz="2000" b="0" i="1" smtClean="0">
                        <a:latin typeface="Cambria Math" panose="02040503050406030204" pitchFamily="18" charset="0"/>
                      </a:rPr>
                      <m:t>𝑒</m:t>
                    </m:r>
                    <m:r>
                      <a:rPr lang="en-US" sz="2000" i="1">
                        <a:latin typeface="Cambria Math" panose="02040503050406030204" pitchFamily="18" charset="0"/>
                      </a:rPr>
                      <m:t>=</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oMath>
                </a14:m>
                <a:endParaRPr lang="en-CN" sz="2000" dirty="0">
                  <a:latin typeface="+mj-lt"/>
                </a:endParaRPr>
              </a:p>
            </p:txBody>
          </p:sp>
        </mc:Choice>
        <mc:Fallback xmlns="">
          <p:sp>
            <p:nvSpPr>
              <p:cNvPr id="7" name="Rectangle 78">
                <a:extLst>
                  <a:ext uri="{FF2B5EF4-FFF2-40B4-BE49-F238E27FC236}">
                    <a16:creationId xmlns:a16="http://schemas.microsoft.com/office/drawing/2014/main" id="{80174B95-FA8D-D7E6-DF07-A45E00734F58}"/>
                  </a:ext>
                </a:extLst>
              </p:cNvPr>
              <p:cNvSpPr>
                <a:spLocks noRot="1" noChangeAspect="1" noMove="1" noResize="1" noEditPoints="1" noAdjustHandles="1" noChangeArrowheads="1" noChangeShapeType="1" noTextEdit="1"/>
              </p:cNvSpPr>
              <p:nvPr/>
            </p:nvSpPr>
            <p:spPr>
              <a:xfrm>
                <a:off x="5692731" y="3361574"/>
                <a:ext cx="2712281" cy="400110"/>
              </a:xfrm>
              <a:prstGeom prst="rect">
                <a:avLst/>
              </a:prstGeom>
              <a:blipFill>
                <a:blip r:embed="rId5"/>
                <a:stretch>
                  <a:fillRect l="-2472" t="-7576" r="-12360"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0">
                <a:extLst>
                  <a:ext uri="{FF2B5EF4-FFF2-40B4-BE49-F238E27FC236}">
                    <a16:creationId xmlns:a16="http://schemas.microsoft.com/office/drawing/2014/main" id="{F06832FB-2827-BF15-A483-9A39EC1DAD3B}"/>
                  </a:ext>
                </a:extLst>
              </p:cNvPr>
              <p:cNvSpPr/>
              <p:nvPr/>
            </p:nvSpPr>
            <p:spPr>
              <a:xfrm>
                <a:off x="5268094" y="1942065"/>
                <a:ext cx="4630277" cy="400110"/>
              </a:xfrm>
              <a:prstGeom prst="rect">
                <a:avLst/>
              </a:prstGeom>
            </p:spPr>
            <p:txBody>
              <a:bodyPr wrap="square">
                <a:spAutoFit/>
              </a:bodyPr>
              <a:lstStyle/>
              <a:p>
                <a:r>
                  <a:rPr lang="en-US" sz="2000" dirty="0">
                    <a:latin typeface="+mj-lt"/>
                  </a:rPr>
                  <a:t>For </a:t>
                </a:r>
                <a14:m>
                  <m:oMath xmlns:m="http://schemas.openxmlformats.org/officeDocument/2006/math">
                    <m:r>
                      <a:rPr lang="en-US" sz="2000" i="1">
                        <a:latin typeface="Cambria Math" panose="02040503050406030204" pitchFamily="18" charset="0"/>
                      </a:rPr>
                      <m:t>𝑘</m:t>
                    </m:r>
                    <m:r>
                      <a:rPr lang="en-US" sz="2000" b="0" i="1" smtClean="0">
                        <a:latin typeface="Cambria Math" panose="02040503050406030204" pitchFamily="18" charset="0"/>
                      </a:rPr>
                      <m:t>=0…</m:t>
                    </m:r>
                    <m:r>
                      <a:rPr lang="en-US" sz="2000" b="0" i="1" smtClean="0">
                        <a:latin typeface="Cambria Math" panose="02040503050406030204" pitchFamily="18" charset="0"/>
                      </a:rPr>
                      <m:t>𝐾</m:t>
                    </m:r>
                  </m:oMath>
                </a14:m>
                <a:endParaRPr lang="en-CN" sz="2000" dirty="0">
                  <a:latin typeface="+mj-lt"/>
                </a:endParaRPr>
              </a:p>
            </p:txBody>
          </p:sp>
        </mc:Choice>
        <mc:Fallback xmlns="">
          <p:sp>
            <p:nvSpPr>
              <p:cNvPr id="9" name="Rectangle 80">
                <a:extLst>
                  <a:ext uri="{FF2B5EF4-FFF2-40B4-BE49-F238E27FC236}">
                    <a16:creationId xmlns:a16="http://schemas.microsoft.com/office/drawing/2014/main" id="{F06832FB-2827-BF15-A483-9A39EC1DAD3B}"/>
                  </a:ext>
                </a:extLst>
              </p:cNvPr>
              <p:cNvSpPr>
                <a:spLocks noRot="1" noChangeAspect="1" noMove="1" noResize="1" noEditPoints="1" noAdjustHandles="1" noChangeArrowheads="1" noChangeShapeType="1" noTextEdit="1"/>
              </p:cNvSpPr>
              <p:nvPr/>
            </p:nvSpPr>
            <p:spPr>
              <a:xfrm>
                <a:off x="5268094" y="1942065"/>
                <a:ext cx="4630277" cy="400110"/>
              </a:xfrm>
              <a:prstGeom prst="rect">
                <a:avLst/>
              </a:prstGeom>
              <a:blipFill>
                <a:blip r:embed="rId6"/>
                <a:stretch>
                  <a:fillRect l="-1316"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9">
                <a:extLst>
                  <a:ext uri="{FF2B5EF4-FFF2-40B4-BE49-F238E27FC236}">
                    <a16:creationId xmlns:a16="http://schemas.microsoft.com/office/drawing/2014/main" id="{5D0C41EA-3953-11C8-BE36-9522D2F5AC4D}"/>
                  </a:ext>
                </a:extLst>
              </p:cNvPr>
              <p:cNvSpPr/>
              <p:nvPr/>
            </p:nvSpPr>
            <p:spPr>
              <a:xfrm>
                <a:off x="6100063" y="2656887"/>
                <a:ext cx="1536116" cy="40806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sz="2000" b="1" i="1" smtClean="0">
                              <a:latin typeface="Cambria Math" panose="02040503050406030204" pitchFamily="18" charset="0"/>
                            </a:rPr>
                          </m:ctrlPr>
                        </m:sSubSupPr>
                        <m:e>
                          <m:r>
                            <a:rPr lang="en-US" sz="2000" b="1" smtClean="0">
                              <a:latin typeface="Cambria Math" panose="02040503050406030204" pitchFamily="18" charset="0"/>
                            </a:rPr>
                            <m:t>𝐱</m:t>
                          </m:r>
                        </m:e>
                        <m:sub>
                          <m:r>
                            <a:rPr lang="en-US" sz="2000" b="0" i="1" smtClean="0">
                              <a:latin typeface="Cambria Math" panose="02040503050406030204" pitchFamily="18" charset="0"/>
                            </a:rPr>
                            <m:t>𝑖</m:t>
                          </m:r>
                        </m:sub>
                        <m:sup>
                          <m:r>
                            <m:rPr>
                              <m:sty m:val="p"/>
                            </m:rPr>
                            <a:rPr lang="en-US" sz="2000" b="0" i="0" smtClean="0">
                              <a:latin typeface="Cambria Math" panose="02040503050406030204" pitchFamily="18" charset="0"/>
                            </a:rPr>
                            <m:t>new</m:t>
                          </m:r>
                        </m:sup>
                      </m:sSubSup>
                      <m:r>
                        <a:rPr lang="en-US" sz="2000"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𝟎</m:t>
                      </m:r>
                    </m:oMath>
                  </m:oMathPara>
                </a14:m>
                <a:endParaRPr lang="en-CN" sz="2000" b="1" dirty="0"/>
              </a:p>
            </p:txBody>
          </p:sp>
        </mc:Choice>
        <mc:Fallback xmlns="">
          <p:sp>
            <p:nvSpPr>
              <p:cNvPr id="11" name="Rectangle 9">
                <a:extLst>
                  <a:ext uri="{FF2B5EF4-FFF2-40B4-BE49-F238E27FC236}">
                    <a16:creationId xmlns:a16="http://schemas.microsoft.com/office/drawing/2014/main" id="{5D0C41EA-3953-11C8-BE36-9522D2F5AC4D}"/>
                  </a:ext>
                </a:extLst>
              </p:cNvPr>
              <p:cNvSpPr>
                <a:spLocks noRot="1" noChangeAspect="1" noMove="1" noResize="1" noEditPoints="1" noAdjustHandles="1" noChangeArrowheads="1" noChangeShapeType="1" noTextEdit="1"/>
              </p:cNvSpPr>
              <p:nvPr/>
            </p:nvSpPr>
            <p:spPr>
              <a:xfrm>
                <a:off x="6100063" y="2656887"/>
                <a:ext cx="1536116" cy="408060"/>
              </a:xfrm>
              <a:prstGeom prst="rect">
                <a:avLst/>
              </a:prstGeom>
              <a:blipFill>
                <a:blip r:embed="rId7"/>
                <a:stretch>
                  <a:fillRect b="-29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223211A-96FC-1973-643C-133AC1D3578A}"/>
                  </a:ext>
                </a:extLst>
              </p:cNvPr>
              <p:cNvSpPr/>
              <p:nvPr/>
            </p:nvSpPr>
            <p:spPr>
              <a:xfrm>
                <a:off x="6100063" y="3020999"/>
                <a:ext cx="1209861" cy="4010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rPr>
                        <m:t>0</m:t>
                      </m:r>
                    </m:oMath>
                  </m:oMathPara>
                </a14:m>
                <a:endParaRPr lang="en-CN" sz="2000" dirty="0"/>
              </a:p>
            </p:txBody>
          </p:sp>
        </mc:Choice>
        <mc:Fallback xmlns="">
          <p:sp>
            <p:nvSpPr>
              <p:cNvPr id="12" name="Rectangle 11">
                <a:extLst>
                  <a:ext uri="{FF2B5EF4-FFF2-40B4-BE49-F238E27FC236}">
                    <a16:creationId xmlns:a16="http://schemas.microsoft.com/office/drawing/2014/main" id="{B223211A-96FC-1973-643C-133AC1D3578A}"/>
                  </a:ext>
                </a:extLst>
              </p:cNvPr>
              <p:cNvSpPr>
                <a:spLocks noRot="1" noChangeAspect="1" noMove="1" noResize="1" noEditPoints="1" noAdjustHandles="1" noChangeArrowheads="1" noChangeShapeType="1" noTextEdit="1"/>
              </p:cNvSpPr>
              <p:nvPr/>
            </p:nvSpPr>
            <p:spPr>
              <a:xfrm>
                <a:off x="6100063" y="3020999"/>
                <a:ext cx="1209861" cy="401072"/>
              </a:xfrm>
              <a:prstGeom prst="rect">
                <a:avLst/>
              </a:prstGeom>
              <a:blipFill>
                <a:blip r:embed="rId8"/>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3">
                <a:extLst>
                  <a:ext uri="{FF2B5EF4-FFF2-40B4-BE49-F238E27FC236}">
                    <a16:creationId xmlns:a16="http://schemas.microsoft.com/office/drawing/2014/main" id="{0F89D04F-1B9A-A011-6675-248489A0E455}"/>
                  </a:ext>
                </a:extLst>
              </p:cNvPr>
              <p:cNvSpPr/>
              <p:nvPr/>
            </p:nvSpPr>
            <p:spPr>
              <a:xfrm>
                <a:off x="5692731" y="2287083"/>
                <a:ext cx="2038828" cy="400110"/>
              </a:xfrm>
              <a:prstGeom prst="rect">
                <a:avLst/>
              </a:prstGeom>
            </p:spPr>
            <p:txBody>
              <a:bodyPr wrap="none">
                <a:spAutoFit/>
              </a:bodyPr>
              <a:lstStyle/>
              <a:p>
                <a:r>
                  <a:rPr lang="en-US" sz="2000" dirty="0">
                    <a:latin typeface="+mj-lt"/>
                  </a:rPr>
                  <a:t>For every vertex </a:t>
                </a:r>
                <a14:m>
                  <m:oMath xmlns:m="http://schemas.openxmlformats.org/officeDocument/2006/math">
                    <m:r>
                      <a:rPr lang="en-US" sz="2000" b="0" i="1" smtClean="0">
                        <a:latin typeface="Cambria Math" panose="02040503050406030204" pitchFamily="18" charset="0"/>
                      </a:rPr>
                      <m:t>𝑖</m:t>
                    </m:r>
                  </m:oMath>
                </a14:m>
                <a:endParaRPr lang="en-CN" sz="2000" dirty="0">
                  <a:latin typeface="+mj-lt"/>
                </a:endParaRPr>
              </a:p>
            </p:txBody>
          </p:sp>
        </mc:Choice>
        <mc:Fallback xmlns="">
          <p:sp>
            <p:nvSpPr>
              <p:cNvPr id="13" name="Rectangle 13">
                <a:extLst>
                  <a:ext uri="{FF2B5EF4-FFF2-40B4-BE49-F238E27FC236}">
                    <a16:creationId xmlns:a16="http://schemas.microsoft.com/office/drawing/2014/main" id="{0F89D04F-1B9A-A011-6675-248489A0E455}"/>
                  </a:ext>
                </a:extLst>
              </p:cNvPr>
              <p:cNvSpPr>
                <a:spLocks noRot="1" noChangeAspect="1" noMove="1" noResize="1" noEditPoints="1" noAdjustHandles="1" noChangeArrowheads="1" noChangeShapeType="1" noTextEdit="1"/>
              </p:cNvSpPr>
              <p:nvPr/>
            </p:nvSpPr>
            <p:spPr>
              <a:xfrm>
                <a:off x="5692731" y="2287083"/>
                <a:ext cx="2038828" cy="400110"/>
              </a:xfrm>
              <a:prstGeom prst="rect">
                <a:avLst/>
              </a:prstGeom>
              <a:blipFill>
                <a:blip r:embed="rId9"/>
                <a:stretch>
                  <a:fillRect l="-3293" t="-7576" r="-12275"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4">
                <a:extLst>
                  <a:ext uri="{FF2B5EF4-FFF2-40B4-BE49-F238E27FC236}">
                    <a16:creationId xmlns:a16="http://schemas.microsoft.com/office/drawing/2014/main" id="{AB1A3D0B-2ECC-0240-3B5C-9C5E60999528}"/>
                  </a:ext>
                </a:extLst>
              </p:cNvPr>
              <p:cNvSpPr/>
              <p:nvPr/>
            </p:nvSpPr>
            <p:spPr>
              <a:xfrm>
                <a:off x="6100063" y="4643739"/>
                <a:ext cx="2272169" cy="4010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b="0" i="1" smtClean="0">
                          <a:latin typeface="Cambria Math" panose="02040503050406030204" pitchFamily="18" charset="0"/>
                        </a:rPr>
                        <m:t>+1</m:t>
                      </m:r>
                    </m:oMath>
                  </m:oMathPara>
                </a14:m>
                <a:endParaRPr lang="en-CN" sz="2000" dirty="0"/>
              </a:p>
            </p:txBody>
          </p:sp>
        </mc:Choice>
        <mc:Fallback xmlns="">
          <p:sp>
            <p:nvSpPr>
              <p:cNvPr id="14" name="Rectangle 14">
                <a:extLst>
                  <a:ext uri="{FF2B5EF4-FFF2-40B4-BE49-F238E27FC236}">
                    <a16:creationId xmlns:a16="http://schemas.microsoft.com/office/drawing/2014/main" id="{AB1A3D0B-2ECC-0240-3B5C-9C5E60999528}"/>
                  </a:ext>
                </a:extLst>
              </p:cNvPr>
              <p:cNvSpPr>
                <a:spLocks noRot="1" noChangeAspect="1" noMove="1" noResize="1" noEditPoints="1" noAdjustHandles="1" noChangeArrowheads="1" noChangeShapeType="1" noTextEdit="1"/>
              </p:cNvSpPr>
              <p:nvPr/>
            </p:nvSpPr>
            <p:spPr>
              <a:xfrm>
                <a:off x="6100063" y="4643739"/>
                <a:ext cx="2272169" cy="401072"/>
              </a:xfrm>
              <a:prstGeom prst="rect">
                <a:avLst/>
              </a:prstGeom>
              <a:blipFill>
                <a:blip r:embed="rId10"/>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5">
                <a:extLst>
                  <a:ext uri="{FF2B5EF4-FFF2-40B4-BE49-F238E27FC236}">
                    <a16:creationId xmlns:a16="http://schemas.microsoft.com/office/drawing/2014/main" id="{EE862BBC-97D1-FC7D-8B96-7ABE3EE34D06}"/>
                  </a:ext>
                </a:extLst>
              </p:cNvPr>
              <p:cNvSpPr/>
              <p:nvPr/>
            </p:nvSpPr>
            <p:spPr>
              <a:xfrm>
                <a:off x="6100063" y="5008974"/>
                <a:ext cx="2272169" cy="42479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𝑗</m:t>
                          </m:r>
                        </m:sub>
                      </m:sSub>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+1</m:t>
                      </m:r>
                    </m:oMath>
                  </m:oMathPara>
                </a14:m>
                <a:endParaRPr lang="en-CN" sz="2000" dirty="0"/>
              </a:p>
            </p:txBody>
          </p:sp>
        </mc:Choice>
        <mc:Fallback xmlns="">
          <p:sp>
            <p:nvSpPr>
              <p:cNvPr id="15" name="Rectangle 15">
                <a:extLst>
                  <a:ext uri="{FF2B5EF4-FFF2-40B4-BE49-F238E27FC236}">
                    <a16:creationId xmlns:a16="http://schemas.microsoft.com/office/drawing/2014/main" id="{EE862BBC-97D1-FC7D-8B96-7ABE3EE34D06}"/>
                  </a:ext>
                </a:extLst>
              </p:cNvPr>
              <p:cNvSpPr>
                <a:spLocks noRot="1" noChangeAspect="1" noMove="1" noResize="1" noEditPoints="1" noAdjustHandles="1" noChangeArrowheads="1" noChangeShapeType="1" noTextEdit="1"/>
              </p:cNvSpPr>
              <p:nvPr/>
            </p:nvSpPr>
            <p:spPr>
              <a:xfrm>
                <a:off x="6100063" y="5008974"/>
                <a:ext cx="2272169" cy="424796"/>
              </a:xfrm>
              <a:prstGeom prst="rect">
                <a:avLst/>
              </a:prstGeom>
              <a:blipFill>
                <a:blip r:embed="rId11"/>
                <a:stretch>
                  <a:fillRect b="-101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6">
                <a:extLst>
                  <a:ext uri="{FF2B5EF4-FFF2-40B4-BE49-F238E27FC236}">
                    <a16:creationId xmlns:a16="http://schemas.microsoft.com/office/drawing/2014/main" id="{2B183150-7718-49A4-81BC-3D8072C0CF8F}"/>
                  </a:ext>
                </a:extLst>
              </p:cNvPr>
              <p:cNvSpPr/>
              <p:nvPr/>
            </p:nvSpPr>
            <p:spPr>
              <a:xfrm>
                <a:off x="6125909" y="5714487"/>
                <a:ext cx="3303518" cy="40806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b="1">
                              <a:latin typeface="Cambria Math" panose="02040503050406030204" pitchFamily="18" charset="0"/>
                            </a:rPr>
                            <m:t>𝐱</m:t>
                          </m:r>
                        </m:e>
                        <m:sub>
                          <m:r>
                            <a:rPr lang="en-US" sz="2000" i="1">
                              <a:latin typeface="Cambria Math" panose="02040503050406030204" pitchFamily="18" charset="0"/>
                            </a:rPr>
                            <m:t>𝑖</m:t>
                          </m:r>
                        </m:sub>
                        <m:sup>
                          <m:r>
                            <m:rPr>
                              <m:sty m:val="p"/>
                            </m:rPr>
                            <a:rPr lang="en-US" sz="2000">
                              <a:latin typeface="Cambria Math" panose="02040503050406030204" pitchFamily="18" charset="0"/>
                            </a:rPr>
                            <m:t>new</m:t>
                          </m:r>
                        </m:sup>
                      </m:sSub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r>
                            <a:rPr lang="en-US" sz="2000" b="1">
                              <a:latin typeface="Cambria Math" panose="02040503050406030204" pitchFamily="18" charset="0"/>
                            </a:rPr>
                            <m:t>𝐱</m:t>
                          </m:r>
                        </m:e>
                        <m:sub>
                          <m:r>
                            <a:rPr lang="en-US" sz="2000" i="1">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oMath>
                  </m:oMathPara>
                </a14:m>
                <a:endParaRPr lang="en-CN" sz="2000" b="1" dirty="0"/>
              </a:p>
            </p:txBody>
          </p:sp>
        </mc:Choice>
        <mc:Fallback xmlns="">
          <p:sp>
            <p:nvSpPr>
              <p:cNvPr id="16" name="Rectangle 16">
                <a:extLst>
                  <a:ext uri="{FF2B5EF4-FFF2-40B4-BE49-F238E27FC236}">
                    <a16:creationId xmlns:a16="http://schemas.microsoft.com/office/drawing/2014/main" id="{2B183150-7718-49A4-81BC-3D8072C0CF8F}"/>
                  </a:ext>
                </a:extLst>
              </p:cNvPr>
              <p:cNvSpPr>
                <a:spLocks noRot="1" noChangeAspect="1" noMove="1" noResize="1" noEditPoints="1" noAdjustHandles="1" noChangeArrowheads="1" noChangeShapeType="1" noTextEdit="1"/>
              </p:cNvSpPr>
              <p:nvPr/>
            </p:nvSpPr>
            <p:spPr>
              <a:xfrm>
                <a:off x="6125909" y="5714487"/>
                <a:ext cx="3303518" cy="408060"/>
              </a:xfrm>
              <a:prstGeom prst="rect">
                <a:avLst/>
              </a:prstGeom>
              <a:blipFill>
                <a:blip r:embed="rId12"/>
                <a:stretch>
                  <a:fillRect r="-554"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7">
                <a:extLst>
                  <a:ext uri="{FF2B5EF4-FFF2-40B4-BE49-F238E27FC236}">
                    <a16:creationId xmlns:a16="http://schemas.microsoft.com/office/drawing/2014/main" id="{E398A40C-D7D8-DF74-F90B-50E2A114DB4E}"/>
                  </a:ext>
                </a:extLst>
              </p:cNvPr>
              <p:cNvSpPr/>
              <p:nvPr/>
            </p:nvSpPr>
            <p:spPr>
              <a:xfrm>
                <a:off x="5692731" y="5397543"/>
                <a:ext cx="2038828" cy="400110"/>
              </a:xfrm>
              <a:prstGeom prst="rect">
                <a:avLst/>
              </a:prstGeom>
            </p:spPr>
            <p:txBody>
              <a:bodyPr wrap="none">
                <a:spAutoFit/>
              </a:bodyPr>
              <a:lstStyle/>
              <a:p>
                <a:r>
                  <a:rPr lang="en-US" sz="2000" dirty="0">
                    <a:latin typeface="+mj-lt"/>
                  </a:rPr>
                  <a:t>For every vertex </a:t>
                </a:r>
                <a14:m>
                  <m:oMath xmlns:m="http://schemas.openxmlformats.org/officeDocument/2006/math">
                    <m:r>
                      <a:rPr lang="en-US" sz="2000" b="0" i="1" smtClean="0">
                        <a:latin typeface="Cambria Math" panose="02040503050406030204" pitchFamily="18" charset="0"/>
                      </a:rPr>
                      <m:t>𝑖</m:t>
                    </m:r>
                  </m:oMath>
                </a14:m>
                <a:endParaRPr lang="en-CN" sz="2000" dirty="0">
                  <a:latin typeface="+mj-lt"/>
                </a:endParaRPr>
              </a:p>
            </p:txBody>
          </p:sp>
        </mc:Choice>
        <mc:Fallback xmlns="">
          <p:sp>
            <p:nvSpPr>
              <p:cNvPr id="17" name="Rectangle 17">
                <a:extLst>
                  <a:ext uri="{FF2B5EF4-FFF2-40B4-BE49-F238E27FC236}">
                    <a16:creationId xmlns:a16="http://schemas.microsoft.com/office/drawing/2014/main" id="{E398A40C-D7D8-DF74-F90B-50E2A114DB4E}"/>
                  </a:ext>
                </a:extLst>
              </p:cNvPr>
              <p:cNvSpPr>
                <a:spLocks noRot="1" noChangeAspect="1" noMove="1" noResize="1" noEditPoints="1" noAdjustHandles="1" noChangeArrowheads="1" noChangeShapeType="1" noTextEdit="1"/>
              </p:cNvSpPr>
              <p:nvPr/>
            </p:nvSpPr>
            <p:spPr>
              <a:xfrm>
                <a:off x="5692731" y="5397543"/>
                <a:ext cx="2038828" cy="400110"/>
              </a:xfrm>
              <a:prstGeom prst="rect">
                <a:avLst/>
              </a:prstGeom>
              <a:blipFill>
                <a:blip r:embed="rId13"/>
                <a:stretch>
                  <a:fillRect l="-3293" t="-7576" r="-12275" b="-25758"/>
                </a:stretch>
              </a:blipFill>
            </p:spPr>
            <p:txBody>
              <a:bodyPr/>
              <a:lstStyle/>
              <a:p>
                <a:r>
                  <a:rPr lang="zh-CN" altLang="en-US">
                    <a:noFill/>
                  </a:rPr>
                  <a:t> </a:t>
                </a:r>
              </a:p>
            </p:txBody>
          </p:sp>
        </mc:Fallback>
      </mc:AlternateContent>
      <p:sp>
        <p:nvSpPr>
          <p:cNvPr id="18" name="Rectangle 18">
            <a:extLst>
              <a:ext uri="{FF2B5EF4-FFF2-40B4-BE49-F238E27FC236}">
                <a16:creationId xmlns:a16="http://schemas.microsoft.com/office/drawing/2014/main" id="{B28B2AEF-9128-AAC6-A14C-957366AF74A3}"/>
              </a:ext>
            </a:extLst>
          </p:cNvPr>
          <p:cNvSpPr/>
          <p:nvPr/>
        </p:nvSpPr>
        <p:spPr>
          <a:xfrm>
            <a:off x="6868121" y="1458118"/>
            <a:ext cx="2814488" cy="461665"/>
          </a:xfrm>
          <a:prstGeom prst="rect">
            <a:avLst/>
          </a:prstGeom>
        </p:spPr>
        <p:txBody>
          <a:bodyPr wrap="none">
            <a:spAutoFit/>
          </a:bodyPr>
          <a:lstStyle/>
          <a:p>
            <a:r>
              <a:rPr lang="en-US" sz="2400" dirty="0">
                <a:latin typeface="+mj-lt"/>
              </a:rPr>
              <a:t>Projection (by Jacobi)</a:t>
            </a:r>
            <a:endParaRPr lang="en-CN" sz="2400" dirty="0">
              <a:latin typeface="+mj-lt"/>
            </a:endParaRPr>
          </a:p>
        </p:txBody>
      </p:sp>
      <p:cxnSp>
        <p:nvCxnSpPr>
          <p:cNvPr id="20" name="Straight Connector 3">
            <a:extLst>
              <a:ext uri="{FF2B5EF4-FFF2-40B4-BE49-F238E27FC236}">
                <a16:creationId xmlns:a16="http://schemas.microsoft.com/office/drawing/2014/main" id="{9BE885FB-F0D4-793D-491A-84046419E3A1}"/>
              </a:ext>
            </a:extLst>
          </p:cNvPr>
          <p:cNvCxnSpPr>
            <a:cxnSpLocks/>
          </p:cNvCxnSpPr>
          <p:nvPr/>
        </p:nvCxnSpPr>
        <p:spPr>
          <a:xfrm flipV="1">
            <a:off x="1501477" y="1827410"/>
            <a:ext cx="2233834" cy="2948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45">
                <a:extLst>
                  <a:ext uri="{FF2B5EF4-FFF2-40B4-BE49-F238E27FC236}">
                    <a16:creationId xmlns:a16="http://schemas.microsoft.com/office/drawing/2014/main" id="{DB82F251-D890-D0AF-216E-26D855764745}"/>
                  </a:ext>
                </a:extLst>
              </p:cNvPr>
              <p:cNvSpPr txBox="1"/>
              <p:nvPr/>
            </p:nvSpPr>
            <p:spPr>
              <a:xfrm>
                <a:off x="1580344" y="4639642"/>
                <a:ext cx="48601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𝐱</m:t>
                          </m:r>
                        </m:e>
                        <m:sub>
                          <m:r>
                            <a:rPr lang="en-US" sz="2400" b="0" i="1" smtClean="0">
                              <a:latin typeface="Cambria Math" panose="02040503050406030204" pitchFamily="18" charset="0"/>
                            </a:rPr>
                            <m:t>𝑖</m:t>
                          </m:r>
                        </m:sub>
                      </m:sSub>
                    </m:oMath>
                  </m:oMathPara>
                </a14:m>
                <a:endParaRPr lang="en-CN" sz="2400" i="1" dirty="0"/>
              </a:p>
            </p:txBody>
          </p:sp>
        </mc:Choice>
        <mc:Fallback xmlns="">
          <p:sp>
            <p:nvSpPr>
              <p:cNvPr id="21" name="TextBox 45">
                <a:extLst>
                  <a:ext uri="{FF2B5EF4-FFF2-40B4-BE49-F238E27FC236}">
                    <a16:creationId xmlns:a16="http://schemas.microsoft.com/office/drawing/2014/main" id="{DB82F251-D890-D0AF-216E-26D855764745}"/>
                  </a:ext>
                </a:extLst>
              </p:cNvPr>
              <p:cNvSpPr txBox="1">
                <a:spLocks noRot="1" noChangeAspect="1" noMove="1" noResize="1" noEditPoints="1" noAdjustHandles="1" noChangeArrowheads="1" noChangeShapeType="1" noTextEdit="1"/>
              </p:cNvSpPr>
              <p:nvPr/>
            </p:nvSpPr>
            <p:spPr>
              <a:xfrm>
                <a:off x="1580344" y="4639642"/>
                <a:ext cx="486013" cy="369332"/>
              </a:xfrm>
              <a:prstGeom prst="rect">
                <a:avLst/>
              </a:prstGeom>
              <a:blipFill>
                <a:blip r:embed="rId14"/>
                <a:stretch>
                  <a:fillRect b="-18033"/>
                </a:stretch>
              </a:blipFill>
            </p:spPr>
            <p:txBody>
              <a:bodyPr/>
              <a:lstStyle/>
              <a:p>
                <a:r>
                  <a:rPr lang="zh-CN" altLang="en-US">
                    <a:noFill/>
                  </a:rPr>
                  <a:t> </a:t>
                </a:r>
              </a:p>
            </p:txBody>
          </p:sp>
        </mc:Fallback>
      </mc:AlternateContent>
      <p:sp>
        <p:nvSpPr>
          <p:cNvPr id="22" name="Oval 47">
            <a:extLst>
              <a:ext uri="{FF2B5EF4-FFF2-40B4-BE49-F238E27FC236}">
                <a16:creationId xmlns:a16="http://schemas.microsoft.com/office/drawing/2014/main" id="{254B5222-55F9-38CB-F88A-50B1C04A4CEE}"/>
              </a:ext>
            </a:extLst>
          </p:cNvPr>
          <p:cNvSpPr/>
          <p:nvPr/>
        </p:nvSpPr>
        <p:spPr>
          <a:xfrm>
            <a:off x="3643667" y="1731373"/>
            <a:ext cx="183288" cy="1832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3" name="Oval 48">
            <a:extLst>
              <a:ext uri="{FF2B5EF4-FFF2-40B4-BE49-F238E27FC236}">
                <a16:creationId xmlns:a16="http://schemas.microsoft.com/office/drawing/2014/main" id="{277CA4B9-B2EA-A490-08FE-0F22C134C689}"/>
              </a:ext>
            </a:extLst>
          </p:cNvPr>
          <p:cNvSpPr/>
          <p:nvPr/>
        </p:nvSpPr>
        <p:spPr>
          <a:xfrm>
            <a:off x="1416117" y="4686770"/>
            <a:ext cx="183288" cy="1832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55" name="TextBox 49">
                <a:extLst>
                  <a:ext uri="{FF2B5EF4-FFF2-40B4-BE49-F238E27FC236}">
                    <a16:creationId xmlns:a16="http://schemas.microsoft.com/office/drawing/2014/main" id="{5B1A0F4C-E925-1F82-C847-758487BDEC49}"/>
                  </a:ext>
                </a:extLst>
              </p:cNvPr>
              <p:cNvSpPr txBox="1"/>
              <p:nvPr/>
            </p:nvSpPr>
            <p:spPr>
              <a:xfrm>
                <a:off x="3735311" y="1799280"/>
                <a:ext cx="486013" cy="3990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𝐱</m:t>
                          </m:r>
                        </m:e>
                        <m:sub>
                          <m:r>
                            <a:rPr lang="en-US" sz="2400" b="0" i="1" smtClean="0">
                              <a:latin typeface="Cambria Math" panose="02040503050406030204" pitchFamily="18" charset="0"/>
                            </a:rPr>
                            <m:t>𝑗</m:t>
                          </m:r>
                        </m:sub>
                      </m:sSub>
                    </m:oMath>
                  </m:oMathPara>
                </a14:m>
                <a:endParaRPr lang="en-CN" sz="2400" i="1" dirty="0"/>
              </a:p>
            </p:txBody>
          </p:sp>
        </mc:Choice>
        <mc:Fallback xmlns="">
          <p:sp>
            <p:nvSpPr>
              <p:cNvPr id="55" name="TextBox 49">
                <a:extLst>
                  <a:ext uri="{FF2B5EF4-FFF2-40B4-BE49-F238E27FC236}">
                    <a16:creationId xmlns:a16="http://schemas.microsoft.com/office/drawing/2014/main" id="{5B1A0F4C-E925-1F82-C847-758487BDEC49}"/>
                  </a:ext>
                </a:extLst>
              </p:cNvPr>
              <p:cNvSpPr txBox="1">
                <a:spLocks noRot="1" noChangeAspect="1" noMove="1" noResize="1" noEditPoints="1" noAdjustHandles="1" noChangeArrowheads="1" noChangeShapeType="1" noTextEdit="1"/>
              </p:cNvSpPr>
              <p:nvPr/>
            </p:nvSpPr>
            <p:spPr>
              <a:xfrm>
                <a:off x="3735311" y="1799280"/>
                <a:ext cx="486013" cy="399084"/>
              </a:xfrm>
              <a:prstGeom prst="rect">
                <a:avLst/>
              </a:prstGeom>
              <a:blipFill>
                <a:blip r:embed="rId15"/>
                <a:stretch>
                  <a:fillRect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60">
                <a:extLst>
                  <a:ext uri="{FF2B5EF4-FFF2-40B4-BE49-F238E27FC236}">
                    <a16:creationId xmlns:a16="http://schemas.microsoft.com/office/drawing/2014/main" id="{DF972367-1083-190B-336D-58382FE8804B}"/>
                  </a:ext>
                </a:extLst>
              </p:cNvPr>
              <p:cNvSpPr txBox="1"/>
              <p:nvPr/>
            </p:nvSpPr>
            <p:spPr>
              <a:xfrm>
                <a:off x="2263458" y="3896515"/>
                <a:ext cx="486013" cy="3706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accent6"/>
                              </a:solidFill>
                              <a:latin typeface="Cambria Math" panose="02040503050406030204" pitchFamily="18" charset="0"/>
                            </a:rPr>
                          </m:ctrlPr>
                        </m:sSubSupPr>
                        <m:e>
                          <m:r>
                            <a:rPr lang="en-US" sz="2400" b="1" i="0" smtClean="0">
                              <a:solidFill>
                                <a:schemeClr val="accent6"/>
                              </a:solidFill>
                              <a:latin typeface="Cambria Math" panose="02040503050406030204" pitchFamily="18" charset="0"/>
                            </a:rPr>
                            <m:t>𝐱</m:t>
                          </m:r>
                        </m:e>
                        <m:sub>
                          <m:r>
                            <a:rPr lang="en-US" sz="2400" b="0" i="1" smtClean="0">
                              <a:solidFill>
                                <a:schemeClr val="accent6"/>
                              </a:solidFill>
                              <a:latin typeface="Cambria Math" panose="02040503050406030204" pitchFamily="18" charset="0"/>
                            </a:rPr>
                            <m:t>𝑖</m:t>
                          </m:r>
                        </m:sub>
                        <m:sup>
                          <m:r>
                            <m:rPr>
                              <m:sty m:val="p"/>
                            </m:rPr>
                            <a:rPr lang="en-US" sz="2400">
                              <a:solidFill>
                                <a:schemeClr val="accent6"/>
                              </a:solidFill>
                              <a:latin typeface="Cambria Math" panose="02040503050406030204" pitchFamily="18" charset="0"/>
                            </a:rPr>
                            <m:t>new</m:t>
                          </m:r>
                        </m:sup>
                      </m:sSubSup>
                    </m:oMath>
                  </m:oMathPara>
                </a14:m>
                <a:endParaRPr lang="en-CN" sz="2400" i="1" dirty="0">
                  <a:solidFill>
                    <a:schemeClr val="accent6"/>
                  </a:solidFill>
                </a:endParaRPr>
              </a:p>
            </p:txBody>
          </p:sp>
        </mc:Choice>
        <mc:Fallback xmlns="">
          <p:sp>
            <p:nvSpPr>
              <p:cNvPr id="56" name="TextBox 60">
                <a:extLst>
                  <a:ext uri="{FF2B5EF4-FFF2-40B4-BE49-F238E27FC236}">
                    <a16:creationId xmlns:a16="http://schemas.microsoft.com/office/drawing/2014/main" id="{DF972367-1083-190B-336D-58382FE8804B}"/>
                  </a:ext>
                </a:extLst>
              </p:cNvPr>
              <p:cNvSpPr txBox="1">
                <a:spLocks noRot="1" noChangeAspect="1" noMove="1" noResize="1" noEditPoints="1" noAdjustHandles="1" noChangeArrowheads="1" noChangeShapeType="1" noTextEdit="1"/>
              </p:cNvSpPr>
              <p:nvPr/>
            </p:nvSpPr>
            <p:spPr>
              <a:xfrm>
                <a:off x="2263458" y="3896515"/>
                <a:ext cx="486013" cy="370614"/>
              </a:xfrm>
              <a:prstGeom prst="rect">
                <a:avLst/>
              </a:prstGeom>
              <a:blipFill>
                <a:blip r:embed="rId16"/>
                <a:stretch>
                  <a:fillRect l="-16250" r="-41250"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64">
                <a:extLst>
                  <a:ext uri="{FF2B5EF4-FFF2-40B4-BE49-F238E27FC236}">
                    <a16:creationId xmlns:a16="http://schemas.microsoft.com/office/drawing/2014/main" id="{34963DB8-1EC6-C110-AF77-4939E483D252}"/>
                  </a:ext>
                </a:extLst>
              </p:cNvPr>
              <p:cNvSpPr txBox="1"/>
              <p:nvPr/>
            </p:nvSpPr>
            <p:spPr>
              <a:xfrm>
                <a:off x="3277104" y="2569318"/>
                <a:ext cx="486013" cy="4124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accent6"/>
                              </a:solidFill>
                              <a:latin typeface="Cambria Math" panose="02040503050406030204" pitchFamily="18" charset="0"/>
                            </a:rPr>
                          </m:ctrlPr>
                        </m:sSubSupPr>
                        <m:e>
                          <m:r>
                            <a:rPr lang="en-US" sz="2400" b="1" i="0" smtClean="0">
                              <a:solidFill>
                                <a:schemeClr val="accent6"/>
                              </a:solidFill>
                              <a:latin typeface="Cambria Math" panose="02040503050406030204" pitchFamily="18" charset="0"/>
                            </a:rPr>
                            <m:t>𝐱</m:t>
                          </m:r>
                        </m:e>
                        <m:sub>
                          <m:r>
                            <a:rPr lang="en-US" sz="2400" b="0" i="1" smtClean="0">
                              <a:solidFill>
                                <a:schemeClr val="accent6"/>
                              </a:solidFill>
                              <a:latin typeface="Cambria Math" panose="02040503050406030204" pitchFamily="18" charset="0"/>
                            </a:rPr>
                            <m:t>𝑗</m:t>
                          </m:r>
                        </m:sub>
                        <m:sup>
                          <m:r>
                            <m:rPr>
                              <m:sty m:val="p"/>
                            </m:rPr>
                            <a:rPr lang="en-US" sz="2400">
                              <a:solidFill>
                                <a:schemeClr val="accent6"/>
                              </a:solidFill>
                              <a:latin typeface="Cambria Math" panose="02040503050406030204" pitchFamily="18" charset="0"/>
                            </a:rPr>
                            <m:t>new</m:t>
                          </m:r>
                        </m:sup>
                      </m:sSubSup>
                    </m:oMath>
                  </m:oMathPara>
                </a14:m>
                <a:endParaRPr lang="en-CN" sz="2400" i="1" dirty="0">
                  <a:solidFill>
                    <a:schemeClr val="accent6"/>
                  </a:solidFill>
                </a:endParaRPr>
              </a:p>
            </p:txBody>
          </p:sp>
        </mc:Choice>
        <mc:Fallback xmlns="">
          <p:sp>
            <p:nvSpPr>
              <p:cNvPr id="57" name="TextBox 64">
                <a:extLst>
                  <a:ext uri="{FF2B5EF4-FFF2-40B4-BE49-F238E27FC236}">
                    <a16:creationId xmlns:a16="http://schemas.microsoft.com/office/drawing/2014/main" id="{34963DB8-1EC6-C110-AF77-4939E483D252}"/>
                  </a:ext>
                </a:extLst>
              </p:cNvPr>
              <p:cNvSpPr txBox="1">
                <a:spLocks noRot="1" noChangeAspect="1" noMove="1" noResize="1" noEditPoints="1" noAdjustHandles="1" noChangeArrowheads="1" noChangeShapeType="1" noTextEdit="1"/>
              </p:cNvSpPr>
              <p:nvPr/>
            </p:nvSpPr>
            <p:spPr>
              <a:xfrm>
                <a:off x="3277104" y="2569318"/>
                <a:ext cx="486013" cy="412421"/>
              </a:xfrm>
              <a:prstGeom prst="rect">
                <a:avLst/>
              </a:prstGeom>
              <a:blipFill>
                <a:blip r:embed="rId17"/>
                <a:stretch>
                  <a:fillRect l="-16456" r="-41772" b="-23529"/>
                </a:stretch>
              </a:blipFill>
            </p:spPr>
            <p:txBody>
              <a:bodyPr/>
              <a:lstStyle/>
              <a:p>
                <a:r>
                  <a:rPr lang="zh-CN" altLang="en-US">
                    <a:noFill/>
                  </a:rPr>
                  <a:t> </a:t>
                </a:r>
              </a:p>
            </p:txBody>
          </p:sp>
        </mc:Fallback>
      </mc:AlternateContent>
      <p:sp>
        <p:nvSpPr>
          <p:cNvPr id="58" name="Right Arrow 14">
            <a:extLst>
              <a:ext uri="{FF2B5EF4-FFF2-40B4-BE49-F238E27FC236}">
                <a16:creationId xmlns:a16="http://schemas.microsoft.com/office/drawing/2014/main" id="{77246A3E-3AD2-3AF0-E59F-F7A6721FCAEB}"/>
              </a:ext>
            </a:extLst>
          </p:cNvPr>
          <p:cNvSpPr/>
          <p:nvPr/>
        </p:nvSpPr>
        <p:spPr>
          <a:xfrm rot="18518239">
            <a:off x="1353929" y="4197967"/>
            <a:ext cx="520518" cy="238843"/>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CN" dirty="0"/>
          </a:p>
        </p:txBody>
      </p:sp>
      <p:sp>
        <p:nvSpPr>
          <p:cNvPr id="59" name="Right Arrow 65">
            <a:extLst>
              <a:ext uri="{FF2B5EF4-FFF2-40B4-BE49-F238E27FC236}">
                <a16:creationId xmlns:a16="http://schemas.microsoft.com/office/drawing/2014/main" id="{36C0D69D-14CD-0486-CA6B-970C8374FE74}"/>
              </a:ext>
            </a:extLst>
          </p:cNvPr>
          <p:cNvSpPr/>
          <p:nvPr/>
        </p:nvSpPr>
        <p:spPr>
          <a:xfrm rot="18518239" flipH="1">
            <a:off x="3015256" y="1970991"/>
            <a:ext cx="552918" cy="235543"/>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CN" dirty="0"/>
          </a:p>
        </p:txBody>
      </p:sp>
      <p:cxnSp>
        <p:nvCxnSpPr>
          <p:cNvPr id="60" name="Straight Connector 66">
            <a:extLst>
              <a:ext uri="{FF2B5EF4-FFF2-40B4-BE49-F238E27FC236}">
                <a16:creationId xmlns:a16="http://schemas.microsoft.com/office/drawing/2014/main" id="{1A911610-9419-2A01-D4EF-CBCDDDE4C51A}"/>
              </a:ext>
            </a:extLst>
          </p:cNvPr>
          <p:cNvCxnSpPr>
            <a:cxnSpLocks/>
          </p:cNvCxnSpPr>
          <p:nvPr/>
        </p:nvCxnSpPr>
        <p:spPr>
          <a:xfrm flipV="1">
            <a:off x="2189434" y="2536948"/>
            <a:ext cx="1016133" cy="134112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Oval 58">
            <a:extLst>
              <a:ext uri="{FF2B5EF4-FFF2-40B4-BE49-F238E27FC236}">
                <a16:creationId xmlns:a16="http://schemas.microsoft.com/office/drawing/2014/main" id="{010DB6FC-C390-88B7-1974-04010B0168F2}"/>
              </a:ext>
            </a:extLst>
          </p:cNvPr>
          <p:cNvSpPr/>
          <p:nvPr/>
        </p:nvSpPr>
        <p:spPr>
          <a:xfrm>
            <a:off x="3083886" y="2490699"/>
            <a:ext cx="183288" cy="183288"/>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2" name="Oval 61">
            <a:extLst>
              <a:ext uri="{FF2B5EF4-FFF2-40B4-BE49-F238E27FC236}">
                <a16:creationId xmlns:a16="http://schemas.microsoft.com/office/drawing/2014/main" id="{DFF2325A-20AF-918D-CE64-EBD0D773A340}"/>
              </a:ext>
            </a:extLst>
          </p:cNvPr>
          <p:cNvSpPr/>
          <p:nvPr/>
        </p:nvSpPr>
        <p:spPr>
          <a:xfrm>
            <a:off x="2066357" y="3831931"/>
            <a:ext cx="183288" cy="183288"/>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64" name="TextBox 84">
                <a:extLst>
                  <a:ext uri="{FF2B5EF4-FFF2-40B4-BE49-F238E27FC236}">
                    <a16:creationId xmlns:a16="http://schemas.microsoft.com/office/drawing/2014/main" id="{4E1CECD0-B18F-DB41-A01B-1CCB86C86C34}"/>
                  </a:ext>
                </a:extLst>
              </p:cNvPr>
              <p:cNvSpPr txBox="1"/>
              <p:nvPr/>
            </p:nvSpPr>
            <p:spPr>
              <a:xfrm>
                <a:off x="977907" y="5538520"/>
                <a:ext cx="3439186" cy="425501"/>
              </a:xfrm>
              <a:prstGeom prst="rect">
                <a:avLst/>
              </a:prstGeom>
              <a:solidFill>
                <a:schemeClr val="bg2"/>
              </a:solidFill>
              <a:ln w="12700">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r>
                        <a:rPr lang="en-US" sz="2400" b="1">
                          <a:latin typeface="Cambria Math" panose="02040503050406030204" pitchFamily="18" charset="0"/>
                        </a:rPr>
                        <m:t>𝐱</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𝑖</m:t>
                              </m:r>
                            </m:sub>
                          </m:sSub>
                          <m:r>
                            <a:rPr lang="en-US" sz="2400" i="1">
                              <a:latin typeface="Cambria Math" panose="02040503050406030204" pitchFamily="18" charset="0"/>
                            </a:rPr>
                            <m:t>−</m:t>
                          </m:r>
                          <m:r>
                            <m:rPr>
                              <m:nor/>
                            </m:rPr>
                            <a:rPr lang="en-US" sz="2400" dirty="0"/>
                            <m:t> </m:t>
                          </m:r>
                          <m:sSub>
                            <m:sSubPr>
                              <m:ctrlPr>
                                <a:rPr lang="en-US" sz="2400" i="1">
                                  <a:latin typeface="Cambria Math" panose="02040503050406030204" pitchFamily="18" charset="0"/>
                                </a:rPr>
                              </m:ctrlPr>
                            </m:sSubPr>
                            <m:e>
                              <m:r>
                                <a:rPr lang="en-US" sz="2400" b="1">
                                  <a:latin typeface="Cambria Math" panose="02040503050406030204" pitchFamily="18" charset="0"/>
                                </a:rPr>
                                <m:t>𝐱</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𝐿</m:t>
                      </m:r>
                      <m:r>
                        <a:rPr lang="en-US" sz="2400" b="0" i="1" smtClean="0">
                          <a:latin typeface="Cambria Math" panose="02040503050406030204" pitchFamily="18" charset="0"/>
                        </a:rPr>
                        <m:t>=0</m:t>
                      </m:r>
                    </m:oMath>
                  </m:oMathPara>
                </a14:m>
                <a:endParaRPr lang="en-CN" sz="2400" i="1" dirty="0"/>
              </a:p>
            </p:txBody>
          </p:sp>
        </mc:Choice>
        <mc:Fallback xmlns="">
          <p:sp>
            <p:nvSpPr>
              <p:cNvPr id="64" name="TextBox 84">
                <a:extLst>
                  <a:ext uri="{FF2B5EF4-FFF2-40B4-BE49-F238E27FC236}">
                    <a16:creationId xmlns:a16="http://schemas.microsoft.com/office/drawing/2014/main" id="{4E1CECD0-B18F-DB41-A01B-1CCB86C86C34}"/>
                  </a:ext>
                </a:extLst>
              </p:cNvPr>
              <p:cNvSpPr txBox="1">
                <a:spLocks noRot="1" noChangeAspect="1" noMove="1" noResize="1" noEditPoints="1" noAdjustHandles="1" noChangeArrowheads="1" noChangeShapeType="1" noTextEdit="1"/>
              </p:cNvSpPr>
              <p:nvPr/>
            </p:nvSpPr>
            <p:spPr>
              <a:xfrm>
                <a:off x="977907" y="5538520"/>
                <a:ext cx="3439186" cy="425501"/>
              </a:xfrm>
              <a:prstGeom prst="rect">
                <a:avLst/>
              </a:prstGeom>
              <a:blipFill>
                <a:blip r:embed="rId18"/>
                <a:stretch>
                  <a:fillRect/>
                </a:stretch>
              </a:blipFill>
              <a:ln w="12700">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55249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dissolve">
                                      <p:cBhvr>
                                        <p:cTn id="19" dur="500"/>
                                        <p:tgtEl>
                                          <p:spTgt spid="5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dissolve">
                                      <p:cBhvr>
                                        <p:cTn id="28" dur="500"/>
                                        <p:tgtEl>
                                          <p:spTgt spid="5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dissolve">
                                      <p:cBhvr>
                                        <p:cTn id="31" dur="500"/>
                                        <p:tgtEl>
                                          <p:spTgt spid="59"/>
                                        </p:tgtEl>
                                      </p:cBhvr>
                                    </p:animEffect>
                                  </p:childTnLst>
                                </p:cTn>
                              </p:par>
                              <p:par>
                                <p:cTn id="32" presetID="9"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dissolve">
                                      <p:cBhvr>
                                        <p:cTn id="34" dur="500"/>
                                        <p:tgtEl>
                                          <p:spTgt spid="6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dissolve">
                                      <p:cBhvr>
                                        <p:cTn id="37" dur="500"/>
                                        <p:tgtEl>
                                          <p:spTgt spid="6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dissolve">
                                      <p:cBhvr>
                                        <p:cTn id="4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55" grpId="0"/>
      <p:bldP spid="56" grpId="0"/>
      <p:bldP spid="57" grpId="0"/>
      <p:bldP spid="58" grpId="0" animBg="1"/>
      <p:bldP spid="59" grpId="0" animBg="1"/>
      <p:bldP spid="61" grpId="0" animBg="1"/>
      <p:bldP spid="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pic>
        <p:nvPicPr>
          <p:cNvPr id="31" name="图片 30">
            <a:extLst>
              <a:ext uri="{FF2B5EF4-FFF2-40B4-BE49-F238E27FC236}">
                <a16:creationId xmlns:a16="http://schemas.microsoft.com/office/drawing/2014/main" id="{348FE7C8-3A95-75E7-201C-3BE365EB1338}"/>
              </a:ext>
            </a:extLst>
          </p:cNvPr>
          <p:cNvPicPr>
            <a:picLocks noChangeAspect="1"/>
          </p:cNvPicPr>
          <p:nvPr/>
        </p:nvPicPr>
        <p:blipFill rotWithShape="1">
          <a:blip r:embed="rId3"/>
          <a:srcRect l="8376" r="5805" b="7084"/>
          <a:stretch/>
        </p:blipFill>
        <p:spPr>
          <a:xfrm>
            <a:off x="792507" y="1289440"/>
            <a:ext cx="10461648" cy="5589673"/>
          </a:xfrm>
          <a:prstGeom prst="rect">
            <a:avLst/>
          </a:prstGeom>
        </p:spPr>
      </p:pic>
    </p:spTree>
    <p:extLst>
      <p:ext uri="{BB962C8B-B14F-4D97-AF65-F5344CB8AC3E}">
        <p14:creationId xmlns:p14="http://schemas.microsoft.com/office/powerpoint/2010/main" val="53891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pic>
        <p:nvPicPr>
          <p:cNvPr id="4" name="图片 3">
            <a:extLst>
              <a:ext uri="{FF2B5EF4-FFF2-40B4-BE49-F238E27FC236}">
                <a16:creationId xmlns:a16="http://schemas.microsoft.com/office/drawing/2014/main" id="{8A1D37D2-A275-00B7-35E9-A1B079059E8F}"/>
              </a:ext>
            </a:extLst>
          </p:cNvPr>
          <p:cNvPicPr>
            <a:picLocks noChangeAspect="1"/>
          </p:cNvPicPr>
          <p:nvPr/>
        </p:nvPicPr>
        <p:blipFill rotWithShape="1">
          <a:blip r:embed="rId3"/>
          <a:srcRect l="7717" t="-12582" r="6671" b="19042"/>
          <a:stretch/>
        </p:blipFill>
        <p:spPr>
          <a:xfrm>
            <a:off x="940777" y="421853"/>
            <a:ext cx="10436469" cy="5627256"/>
          </a:xfrm>
          <a:prstGeom prst="rect">
            <a:avLst/>
          </a:prstGeom>
        </p:spPr>
      </p:pic>
    </p:spTree>
    <p:extLst>
      <p:ext uri="{BB962C8B-B14F-4D97-AF65-F5344CB8AC3E}">
        <p14:creationId xmlns:p14="http://schemas.microsoft.com/office/powerpoint/2010/main" val="341619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3877985" cy="369332"/>
          </a:xfrm>
          <a:prstGeom prst="rect">
            <a:avLst/>
          </a:prstGeom>
          <a:noFill/>
        </p:spPr>
        <p:txBody>
          <a:bodyPr wrap="none" rtlCol="0">
            <a:spAutoFit/>
          </a:bodyPr>
          <a:lstStyle/>
          <a:p>
            <a:r>
              <a:rPr lang="zh-CN" altLang="en-US" sz="1800" dirty="0"/>
              <a:t>若采用显示积分，则刚体平移运动：</a:t>
            </a:r>
          </a:p>
        </p:txBody>
      </p:sp>
      <p:sp>
        <p:nvSpPr>
          <p:cNvPr id="14" name="文本框 13">
            <a:extLst>
              <a:ext uri="{FF2B5EF4-FFF2-40B4-BE49-F238E27FC236}">
                <a16:creationId xmlns:a16="http://schemas.microsoft.com/office/drawing/2014/main" id="{8C7AC706-67FF-5E96-A11E-0EF8D643BE21}"/>
              </a:ext>
            </a:extLst>
          </p:cNvPr>
          <p:cNvSpPr txBox="1"/>
          <p:nvPr/>
        </p:nvSpPr>
        <p:spPr>
          <a:xfrm>
            <a:off x="695789" y="3135666"/>
            <a:ext cx="3877985" cy="369332"/>
          </a:xfrm>
          <a:prstGeom prst="rect">
            <a:avLst/>
          </a:prstGeom>
          <a:noFill/>
        </p:spPr>
        <p:txBody>
          <a:bodyPr wrap="none" rtlCol="0">
            <a:spAutoFit/>
          </a:bodyPr>
          <a:lstStyle/>
          <a:p>
            <a:r>
              <a:rPr lang="zh-CN" altLang="en-US" sz="1800" dirty="0"/>
              <a:t>若采用隐式积分，则刚体平移运动：</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B87E844-741C-364E-3ADD-7B95AACDB14A}"/>
                  </a:ext>
                </a:extLst>
              </p:cNvPr>
              <p:cNvSpPr txBox="1"/>
              <p:nvPr/>
            </p:nvSpPr>
            <p:spPr>
              <a:xfrm>
                <a:off x="800100" y="1868674"/>
                <a:ext cx="3029484"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dirty="0">
                  <a:ea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2B87E844-741C-364E-3ADD-7B95AACDB14A}"/>
                  </a:ext>
                </a:extLst>
              </p:cNvPr>
              <p:cNvSpPr txBox="1">
                <a:spLocks noRot="1" noChangeAspect="1" noMove="1" noResize="1" noEditPoints="1" noAdjustHandles="1" noChangeArrowheads="1" noChangeShapeType="1" noTextEdit="1"/>
              </p:cNvSpPr>
              <p:nvPr/>
            </p:nvSpPr>
            <p:spPr>
              <a:xfrm>
                <a:off x="800100" y="1868674"/>
                <a:ext cx="3029484" cy="646331"/>
              </a:xfrm>
              <a:prstGeom prst="rect">
                <a:avLst/>
              </a:prstGeom>
              <a:blipFill>
                <a:blip r:embed="rId3"/>
                <a:stretch>
                  <a:fillRect l="-2213"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0E0AF7-5FBA-9D5C-8901-666095442EEE}"/>
                  </a:ext>
                </a:extLst>
              </p:cNvPr>
              <p:cNvSpPr txBox="1"/>
              <p:nvPr/>
            </p:nvSpPr>
            <p:spPr>
              <a:xfrm>
                <a:off x="342900" y="3642753"/>
                <a:ext cx="3827843"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      </m:t>
                          </m:r>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r>
                                <a:rPr lang="en-US" altLang="zh-CN" b="0" i="1" dirty="0" smtClean="0">
                                  <a:latin typeface="Cambria Math" panose="02040503050406030204" pitchFamily="18" charset="0"/>
                                </a:rPr>
                                <m:t>+1</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dirty="0">
                  <a:ea typeface="Cambria Math" panose="02040503050406030204" pitchFamily="18" charset="0"/>
                </a:endParaRPr>
              </a:p>
              <a:p>
                <a:r>
                  <a:rPr lang="en-US" altLang="zh-CN" b="0"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a14:m>
                <a:endParaRPr lang="en-US" altLang="zh-CN" b="0" dirty="0">
                  <a:ea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6B0E0AF7-5FBA-9D5C-8901-666095442EEE}"/>
                  </a:ext>
                </a:extLst>
              </p:cNvPr>
              <p:cNvSpPr txBox="1">
                <a:spLocks noRot="1" noChangeAspect="1" noMove="1" noResize="1" noEditPoints="1" noAdjustHandles="1" noChangeArrowheads="1" noChangeShapeType="1" noTextEdit="1"/>
              </p:cNvSpPr>
              <p:nvPr/>
            </p:nvSpPr>
            <p:spPr>
              <a:xfrm>
                <a:off x="342900" y="3642753"/>
                <a:ext cx="3827843" cy="646331"/>
              </a:xfrm>
              <a:prstGeom prst="rect">
                <a:avLst/>
              </a:prstGeom>
              <a:blipFill>
                <a:blip r:embed="rId4"/>
                <a:stretch>
                  <a:fillRect b="-75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73C8641-350B-70D5-08AB-C8C87169FFC5}"/>
              </a:ext>
            </a:extLst>
          </p:cNvPr>
          <p:cNvSpPr txBox="1"/>
          <p:nvPr/>
        </p:nvSpPr>
        <p:spPr>
          <a:xfrm>
            <a:off x="695789" y="4678912"/>
            <a:ext cx="4100803" cy="369332"/>
          </a:xfrm>
          <a:prstGeom prst="rect">
            <a:avLst/>
          </a:prstGeom>
          <a:noFill/>
        </p:spPr>
        <p:txBody>
          <a:bodyPr wrap="none" rtlCol="0">
            <a:spAutoFit/>
          </a:bodyPr>
          <a:lstStyle/>
          <a:p>
            <a:r>
              <a:rPr lang="zh-CN" altLang="en-US" sz="1800" dirty="0"/>
              <a:t>若采用半隐式积分，则刚体平移运动：</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ACA7FBE-082B-A2EB-0731-C71CCB3670A3}"/>
                  </a:ext>
                </a:extLst>
              </p:cNvPr>
              <p:cNvSpPr txBox="1"/>
              <p:nvPr/>
            </p:nvSpPr>
            <p:spPr>
              <a:xfrm>
                <a:off x="274375" y="5138738"/>
                <a:ext cx="3455177" cy="646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        </m:t>
                          </m:r>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dirty="0">
                  <a:ea typeface="Cambria Math" panose="02040503050406030204" pitchFamily="18" charset="0"/>
                </a:endParaRPr>
              </a:p>
              <a:p>
                <a:r>
                  <a:rPr lang="en-US" altLang="zh-CN" b="0"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a14:m>
                <a:endParaRPr lang="en-US" altLang="zh-CN" b="0" dirty="0">
                  <a:ea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FACA7FBE-082B-A2EB-0731-C71CCB3670A3}"/>
                  </a:ext>
                </a:extLst>
              </p:cNvPr>
              <p:cNvSpPr txBox="1">
                <a:spLocks noRot="1" noChangeAspect="1" noMove="1" noResize="1" noEditPoints="1" noAdjustHandles="1" noChangeArrowheads="1" noChangeShapeType="1" noTextEdit="1"/>
              </p:cNvSpPr>
              <p:nvPr/>
            </p:nvSpPr>
            <p:spPr>
              <a:xfrm>
                <a:off x="274375" y="5138738"/>
                <a:ext cx="3455177" cy="646331"/>
              </a:xfrm>
              <a:prstGeom prst="rect">
                <a:avLst/>
              </a:prstGeom>
              <a:blipFill>
                <a:blip r:embed="rId5"/>
                <a:stretch>
                  <a:fillRect b="-754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7E4CC51-13E5-406F-97F7-B985EB8FDCD6}"/>
              </a:ext>
            </a:extLst>
          </p:cNvPr>
          <p:cNvSpPr txBox="1"/>
          <p:nvPr/>
        </p:nvSpPr>
        <p:spPr>
          <a:xfrm>
            <a:off x="4030035" y="5143137"/>
            <a:ext cx="543739" cy="307777"/>
          </a:xfrm>
          <a:prstGeom prst="rect">
            <a:avLst/>
          </a:prstGeom>
          <a:noFill/>
        </p:spPr>
        <p:txBody>
          <a:bodyPr wrap="none" rtlCol="0">
            <a:spAutoFit/>
          </a:bodyPr>
          <a:lstStyle/>
          <a:p>
            <a:r>
              <a:rPr lang="zh-CN" altLang="en-US" sz="1400" dirty="0"/>
              <a:t>显示</a:t>
            </a:r>
          </a:p>
        </p:txBody>
      </p:sp>
      <p:sp>
        <p:nvSpPr>
          <p:cNvPr id="13" name="文本框 12">
            <a:extLst>
              <a:ext uri="{FF2B5EF4-FFF2-40B4-BE49-F238E27FC236}">
                <a16:creationId xmlns:a16="http://schemas.microsoft.com/office/drawing/2014/main" id="{B01BEDF1-654D-440A-987E-D51A857E2853}"/>
              </a:ext>
            </a:extLst>
          </p:cNvPr>
          <p:cNvSpPr txBox="1"/>
          <p:nvPr/>
        </p:nvSpPr>
        <p:spPr>
          <a:xfrm>
            <a:off x="4030034" y="5477292"/>
            <a:ext cx="543739" cy="307777"/>
          </a:xfrm>
          <a:prstGeom prst="rect">
            <a:avLst/>
          </a:prstGeom>
          <a:noFill/>
        </p:spPr>
        <p:txBody>
          <a:bodyPr wrap="none" rtlCol="0">
            <a:spAutoFit/>
          </a:bodyPr>
          <a:lstStyle/>
          <a:p>
            <a:r>
              <a:rPr lang="zh-CN" altLang="en-US" sz="1400" dirty="0"/>
              <a:t>隐式</a:t>
            </a:r>
          </a:p>
        </p:txBody>
      </p:sp>
      <p:cxnSp>
        <p:nvCxnSpPr>
          <p:cNvPr id="9" name="直接连接符 8">
            <a:extLst>
              <a:ext uri="{FF2B5EF4-FFF2-40B4-BE49-F238E27FC236}">
                <a16:creationId xmlns:a16="http://schemas.microsoft.com/office/drawing/2014/main" id="{015F59C5-89CB-4994-BF06-AD8C2ABC21CD}"/>
              </a:ext>
            </a:extLst>
          </p:cNvPr>
          <p:cNvCxnSpPr>
            <a:cxnSpLocks/>
            <a:endCxn id="3" idx="1"/>
          </p:cNvCxnSpPr>
          <p:nvPr/>
        </p:nvCxnSpPr>
        <p:spPr>
          <a:xfrm>
            <a:off x="3756025" y="5297025"/>
            <a:ext cx="274010" cy="1"/>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C29FCDD-6F66-4C5D-8A92-32C722BAE941}"/>
              </a:ext>
            </a:extLst>
          </p:cNvPr>
          <p:cNvCxnSpPr>
            <a:cxnSpLocks/>
          </p:cNvCxnSpPr>
          <p:nvPr/>
        </p:nvCxnSpPr>
        <p:spPr>
          <a:xfrm>
            <a:off x="3765550" y="5646275"/>
            <a:ext cx="274010" cy="1"/>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03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pic>
        <p:nvPicPr>
          <p:cNvPr id="4" name="图片 3">
            <a:extLst>
              <a:ext uri="{FF2B5EF4-FFF2-40B4-BE49-F238E27FC236}">
                <a16:creationId xmlns:a16="http://schemas.microsoft.com/office/drawing/2014/main" id="{E1A34CAC-603D-195F-5BD6-B526BD410A14}"/>
              </a:ext>
            </a:extLst>
          </p:cNvPr>
          <p:cNvPicPr>
            <a:picLocks noChangeAspect="1"/>
          </p:cNvPicPr>
          <p:nvPr/>
        </p:nvPicPr>
        <p:blipFill rotWithShape="1">
          <a:blip r:embed="rId3"/>
          <a:srcRect l="8269" t="2621" r="6022" b="6165"/>
          <a:stretch/>
        </p:blipFill>
        <p:spPr>
          <a:xfrm>
            <a:off x="788255" y="1372232"/>
            <a:ext cx="10448314" cy="5487356"/>
          </a:xfrm>
          <a:prstGeom prst="rect">
            <a:avLst/>
          </a:prstGeom>
        </p:spPr>
      </p:pic>
    </p:spTree>
    <p:extLst>
      <p:ext uri="{BB962C8B-B14F-4D97-AF65-F5344CB8AC3E}">
        <p14:creationId xmlns:p14="http://schemas.microsoft.com/office/powerpoint/2010/main" val="234297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261884" cy="415498"/>
          </a:xfrm>
          <a:prstGeom prst="rect">
            <a:avLst/>
          </a:prstGeom>
          <a:noFill/>
        </p:spPr>
        <p:txBody>
          <a:bodyPr wrap="none" rtlCol="0">
            <a:spAutoFit/>
          </a:bodyPr>
          <a:lstStyle/>
          <a:p>
            <a:r>
              <a:rPr lang="zh-CN" altLang="en-US" dirty="0"/>
              <a:t>旋转运动</a:t>
            </a:r>
          </a:p>
        </p:txBody>
      </p:sp>
      <p:sp>
        <p:nvSpPr>
          <p:cNvPr id="23" name="Freeform 3">
            <a:extLst>
              <a:ext uri="{FF2B5EF4-FFF2-40B4-BE49-F238E27FC236}">
                <a16:creationId xmlns:a16="http://schemas.microsoft.com/office/drawing/2014/main" id="{7BC1B2D1-E2EE-3D41-A468-9481BC5F74C2}"/>
              </a:ext>
            </a:extLst>
          </p:cNvPr>
          <p:cNvSpPr/>
          <p:nvPr/>
        </p:nvSpPr>
        <p:spPr>
          <a:xfrm rot="180679">
            <a:off x="1115503" y="2071195"/>
            <a:ext cx="4892685" cy="3050165"/>
          </a:xfrm>
          <a:custGeom>
            <a:avLst/>
            <a:gdLst>
              <a:gd name="connsiteX0" fmla="*/ 0 w 5396089"/>
              <a:gd name="connsiteY0" fmla="*/ 3050165 h 3050165"/>
              <a:gd name="connsiteX1" fmla="*/ 2178756 w 5396089"/>
              <a:gd name="connsiteY1" fmla="*/ 2165 h 3050165"/>
              <a:gd name="connsiteX2" fmla="*/ 5396089 w 5396089"/>
              <a:gd name="connsiteY2" fmla="*/ 2666343 h 3050165"/>
            </a:gdLst>
            <a:ahLst/>
            <a:cxnLst>
              <a:cxn ang="0">
                <a:pos x="connsiteX0" y="connsiteY0"/>
              </a:cxn>
              <a:cxn ang="0">
                <a:pos x="connsiteX1" y="connsiteY1"/>
              </a:cxn>
              <a:cxn ang="0">
                <a:pos x="connsiteX2" y="connsiteY2"/>
              </a:cxn>
            </a:cxnLst>
            <a:rect l="l" t="t" r="r" b="b"/>
            <a:pathLst>
              <a:path w="5396089" h="3050165">
                <a:moveTo>
                  <a:pt x="0" y="3050165"/>
                </a:moveTo>
                <a:cubicBezTo>
                  <a:pt x="639704" y="1558150"/>
                  <a:pt x="1279408" y="66135"/>
                  <a:pt x="2178756" y="2165"/>
                </a:cubicBezTo>
                <a:cubicBezTo>
                  <a:pt x="3078104" y="-61805"/>
                  <a:pt x="4237096" y="1302269"/>
                  <a:pt x="5396089" y="2666343"/>
                </a:cubicBezTo>
              </a:path>
            </a:pathLst>
          </a:custGeom>
          <a:noFill/>
          <a:ln w="5080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pic>
        <p:nvPicPr>
          <p:cNvPr id="24" name="Picture 2">
            <a:extLst>
              <a:ext uri="{FF2B5EF4-FFF2-40B4-BE49-F238E27FC236}">
                <a16:creationId xmlns:a16="http://schemas.microsoft.com/office/drawing/2014/main" id="{32307E53-2C4C-8B43-A9E3-8FB533577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14162">
            <a:off x="726456" y="4483977"/>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24566E77-1197-1446-8E24-485538D09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806640">
            <a:off x="1440554" y="2818489"/>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a:extLst>
              <a:ext uri="{FF2B5EF4-FFF2-40B4-BE49-F238E27FC236}">
                <a16:creationId xmlns:a16="http://schemas.microsoft.com/office/drawing/2014/main" id="{7A2BFC4B-88FD-BF43-8C59-87F4729A1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666728">
            <a:off x="2967565" y="1748778"/>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B01992E8-BD23-FF4B-86FB-670406425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933429">
            <a:off x="4677378" y="2977958"/>
            <a:ext cx="768019" cy="745081"/>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1">
            <a:extLst>
              <a:ext uri="{FF2B5EF4-FFF2-40B4-BE49-F238E27FC236}">
                <a16:creationId xmlns:a16="http://schemas.microsoft.com/office/drawing/2014/main" id="{C2EFF310-4DAC-9442-A205-5581EA2B95E5}"/>
              </a:ext>
            </a:extLst>
          </p:cNvPr>
          <p:cNvSpPr txBox="1">
            <a:spLocks/>
          </p:cNvSpPr>
          <p:nvPr/>
        </p:nvSpPr>
        <p:spPr>
          <a:xfrm>
            <a:off x="3346900" y="4851031"/>
            <a:ext cx="1536669" cy="1466948"/>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cxnSp>
        <p:nvCxnSpPr>
          <p:cNvPr id="34" name="Straight Arrow Connector 62">
            <a:extLst>
              <a:ext uri="{FF2B5EF4-FFF2-40B4-BE49-F238E27FC236}">
                <a16:creationId xmlns:a16="http://schemas.microsoft.com/office/drawing/2014/main" id="{E4192EC4-E086-3242-90D2-B104331B72D4}"/>
              </a:ext>
            </a:extLst>
          </p:cNvPr>
          <p:cNvCxnSpPr>
            <a:cxnSpLocks/>
          </p:cNvCxnSpPr>
          <p:nvPr/>
        </p:nvCxnSpPr>
        <p:spPr>
          <a:xfrm flipV="1">
            <a:off x="4125683" y="4868899"/>
            <a:ext cx="0" cy="1335669"/>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65">
            <a:extLst>
              <a:ext uri="{FF2B5EF4-FFF2-40B4-BE49-F238E27FC236}">
                <a16:creationId xmlns:a16="http://schemas.microsoft.com/office/drawing/2014/main" id="{F3A43700-AAC7-EE46-9C3F-98AEC5377512}"/>
              </a:ext>
            </a:extLst>
          </p:cNvPr>
          <p:cNvCxnSpPr>
            <a:cxnSpLocks/>
          </p:cNvCxnSpPr>
          <p:nvPr/>
        </p:nvCxnSpPr>
        <p:spPr>
          <a:xfrm>
            <a:off x="3429974" y="5637825"/>
            <a:ext cx="1405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2">
            <a:extLst>
              <a:ext uri="{FF2B5EF4-FFF2-40B4-BE49-F238E27FC236}">
                <a16:creationId xmlns:a16="http://schemas.microsoft.com/office/drawing/2014/main" id="{55FA1570-64F1-1942-A758-6C10808F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371" y="5152226"/>
            <a:ext cx="768019" cy="7450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TextBox 78">
                <a:extLst>
                  <a:ext uri="{FF2B5EF4-FFF2-40B4-BE49-F238E27FC236}">
                    <a16:creationId xmlns:a16="http://schemas.microsoft.com/office/drawing/2014/main" id="{F9F14CAE-FB41-1C48-83C6-E19FB3EEFDD8}"/>
                  </a:ext>
                </a:extLst>
              </p:cNvPr>
              <p:cNvSpPr txBox="1"/>
              <p:nvPr/>
            </p:nvSpPr>
            <p:spPr>
              <a:xfrm>
                <a:off x="2189028" y="4948747"/>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38" name="TextBox 78">
                <a:extLst>
                  <a:ext uri="{FF2B5EF4-FFF2-40B4-BE49-F238E27FC236}">
                    <a16:creationId xmlns:a16="http://schemas.microsoft.com/office/drawing/2014/main" id="{F9F14CAE-FB41-1C48-83C6-E19FB3EEFDD8}"/>
                  </a:ext>
                </a:extLst>
              </p:cNvPr>
              <p:cNvSpPr txBox="1">
                <a:spLocks noRot="1" noChangeAspect="1" noMove="1" noResize="1" noEditPoints="1" noAdjustHandles="1" noChangeArrowheads="1" noChangeShapeType="1" noTextEdit="1"/>
              </p:cNvSpPr>
              <p:nvPr/>
            </p:nvSpPr>
            <p:spPr>
              <a:xfrm>
                <a:off x="2189028" y="4948747"/>
                <a:ext cx="486013" cy="3851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79">
                <a:extLst>
                  <a:ext uri="{FF2B5EF4-FFF2-40B4-BE49-F238E27FC236}">
                    <a16:creationId xmlns:a16="http://schemas.microsoft.com/office/drawing/2014/main" id="{5C3909B4-29AD-2A40-846C-BEE579F65BD2}"/>
                  </a:ext>
                </a:extLst>
              </p:cNvPr>
              <p:cNvSpPr txBox="1"/>
              <p:nvPr/>
            </p:nvSpPr>
            <p:spPr>
              <a:xfrm>
                <a:off x="2194762" y="4105713"/>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39" name="TextBox 79">
                <a:extLst>
                  <a:ext uri="{FF2B5EF4-FFF2-40B4-BE49-F238E27FC236}">
                    <a16:creationId xmlns:a16="http://schemas.microsoft.com/office/drawing/2014/main" id="{5C3909B4-29AD-2A40-846C-BEE579F65BD2}"/>
                  </a:ext>
                </a:extLst>
              </p:cNvPr>
              <p:cNvSpPr txBox="1">
                <a:spLocks noRot="1" noChangeAspect="1" noMove="1" noResize="1" noEditPoints="1" noAdjustHandles="1" noChangeArrowheads="1" noChangeShapeType="1" noTextEdit="1"/>
              </p:cNvSpPr>
              <p:nvPr/>
            </p:nvSpPr>
            <p:spPr>
              <a:xfrm>
                <a:off x="2194762" y="4105713"/>
                <a:ext cx="486013" cy="385105"/>
              </a:xfrm>
              <a:prstGeom prst="rect">
                <a:avLst/>
              </a:prstGeom>
              <a:blipFill>
                <a:blip r:embed="rId5"/>
                <a:stretch>
                  <a:fillRect/>
                </a:stretch>
              </a:blipFill>
            </p:spPr>
            <p:txBody>
              <a:bodyPr/>
              <a:lstStyle/>
              <a:p>
                <a:r>
                  <a:rPr lang="zh-CN" altLang="en-US">
                    <a:noFill/>
                  </a:rPr>
                  <a:t> </a:t>
                </a:r>
              </a:p>
            </p:txBody>
          </p:sp>
        </mc:Fallback>
      </mc:AlternateContent>
      <p:cxnSp>
        <p:nvCxnSpPr>
          <p:cNvPr id="40" name="Straight Arrow Connector 82">
            <a:extLst>
              <a:ext uri="{FF2B5EF4-FFF2-40B4-BE49-F238E27FC236}">
                <a16:creationId xmlns:a16="http://schemas.microsoft.com/office/drawing/2014/main" id="{01EB46DD-7D21-C54B-9901-E56C406042DF}"/>
              </a:ext>
            </a:extLst>
          </p:cNvPr>
          <p:cNvCxnSpPr>
            <a:cxnSpLocks/>
          </p:cNvCxnSpPr>
          <p:nvPr/>
        </p:nvCxnSpPr>
        <p:spPr>
          <a:xfrm flipH="1">
            <a:off x="1625434" y="4877549"/>
            <a:ext cx="1522482"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83">
            <a:extLst>
              <a:ext uri="{FF2B5EF4-FFF2-40B4-BE49-F238E27FC236}">
                <a16:creationId xmlns:a16="http://schemas.microsoft.com/office/drawing/2014/main" id="{1DFA2D18-8BD0-D147-B35D-227073B69E8E}"/>
              </a:ext>
            </a:extLst>
          </p:cNvPr>
          <p:cNvCxnSpPr>
            <a:cxnSpLocks/>
          </p:cNvCxnSpPr>
          <p:nvPr/>
        </p:nvCxnSpPr>
        <p:spPr>
          <a:xfrm flipV="1">
            <a:off x="3451205" y="3794151"/>
            <a:ext cx="1204088" cy="959387"/>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84">
            <a:extLst>
              <a:ext uri="{FF2B5EF4-FFF2-40B4-BE49-F238E27FC236}">
                <a16:creationId xmlns:a16="http://schemas.microsoft.com/office/drawing/2014/main" id="{ACD0E51F-62EF-6C41-9EA6-0BA8806E5C8B}"/>
              </a:ext>
            </a:extLst>
          </p:cNvPr>
          <p:cNvCxnSpPr>
            <a:cxnSpLocks/>
          </p:cNvCxnSpPr>
          <p:nvPr/>
        </p:nvCxnSpPr>
        <p:spPr>
          <a:xfrm flipH="1" flipV="1">
            <a:off x="3351575" y="2473240"/>
            <a:ext cx="1" cy="2212923"/>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85">
            <a:extLst>
              <a:ext uri="{FF2B5EF4-FFF2-40B4-BE49-F238E27FC236}">
                <a16:creationId xmlns:a16="http://schemas.microsoft.com/office/drawing/2014/main" id="{2ADDA7E2-E10A-7347-B142-D2018B4ECAE9}"/>
              </a:ext>
            </a:extLst>
          </p:cNvPr>
          <p:cNvCxnSpPr>
            <a:cxnSpLocks/>
          </p:cNvCxnSpPr>
          <p:nvPr/>
        </p:nvCxnSpPr>
        <p:spPr>
          <a:xfrm flipH="1" flipV="1">
            <a:off x="2442407" y="3711253"/>
            <a:ext cx="805351" cy="1046455"/>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076BEBA3-CAE0-E040-A539-497A82F87845}"/>
              </a:ext>
            </a:extLst>
          </p:cNvPr>
          <p:cNvSpPr txBox="1">
            <a:spLocks/>
          </p:cNvSpPr>
          <p:nvPr/>
        </p:nvSpPr>
        <p:spPr>
          <a:xfrm>
            <a:off x="612382" y="5159644"/>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(current)</a:t>
            </a:r>
            <a:endParaRPr lang="en-CN" sz="1800" dirty="0"/>
          </a:p>
        </p:txBody>
      </p:sp>
      <p:sp>
        <p:nvSpPr>
          <p:cNvPr id="45" name="Title 1">
            <a:extLst>
              <a:ext uri="{FF2B5EF4-FFF2-40B4-BE49-F238E27FC236}">
                <a16:creationId xmlns:a16="http://schemas.microsoft.com/office/drawing/2014/main" id="{7ACD26E0-F7B8-8E44-B478-B36F0391D6B9}"/>
              </a:ext>
            </a:extLst>
          </p:cNvPr>
          <p:cNvSpPr txBox="1">
            <a:spLocks/>
          </p:cNvSpPr>
          <p:nvPr/>
        </p:nvSpPr>
        <p:spPr>
          <a:xfrm>
            <a:off x="1636722" y="3530452"/>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(next)</a:t>
            </a:r>
            <a:endParaRPr lang="en-CN" sz="1800" dirty="0"/>
          </a:p>
        </p:txBody>
      </p:sp>
      <p:grpSp>
        <p:nvGrpSpPr>
          <p:cNvPr id="56" name="组合 55">
            <a:extLst>
              <a:ext uri="{FF2B5EF4-FFF2-40B4-BE49-F238E27FC236}">
                <a16:creationId xmlns:a16="http://schemas.microsoft.com/office/drawing/2014/main" id="{8C50266D-D0F2-46DC-C55F-0EDD68DC5D88}"/>
              </a:ext>
            </a:extLst>
          </p:cNvPr>
          <p:cNvGrpSpPr/>
          <p:nvPr/>
        </p:nvGrpSpPr>
        <p:grpSpPr>
          <a:xfrm>
            <a:off x="9595054" y="4561870"/>
            <a:ext cx="1945740" cy="1848765"/>
            <a:chOff x="9595054" y="4561870"/>
            <a:chExt cx="1945740" cy="1848765"/>
          </a:xfrm>
        </p:grpSpPr>
        <p:cxnSp>
          <p:nvCxnSpPr>
            <p:cNvPr id="48" name="Straight Arrow Connector 33">
              <a:extLst>
                <a:ext uri="{FF2B5EF4-FFF2-40B4-BE49-F238E27FC236}">
                  <a16:creationId xmlns:a16="http://schemas.microsoft.com/office/drawing/2014/main" id="{EE737D1A-F7F2-A844-BEDD-24BD69AC0411}"/>
                </a:ext>
              </a:extLst>
            </p:cNvPr>
            <p:cNvCxnSpPr>
              <a:cxnSpLocks/>
            </p:cNvCxnSpPr>
            <p:nvPr/>
          </p:nvCxnSpPr>
          <p:spPr>
            <a:xfrm flipV="1">
              <a:off x="9595054" y="4943688"/>
              <a:ext cx="1862667" cy="14669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Arc 34">
              <a:extLst>
                <a:ext uri="{FF2B5EF4-FFF2-40B4-BE49-F238E27FC236}">
                  <a16:creationId xmlns:a16="http://schemas.microsoft.com/office/drawing/2014/main" id="{B3A650D8-1039-BA44-A743-C5E022994F78}"/>
                </a:ext>
              </a:extLst>
            </p:cNvPr>
            <p:cNvSpPr/>
            <p:nvPr/>
          </p:nvSpPr>
          <p:spPr>
            <a:xfrm rot="19143561">
              <a:off x="10378740" y="5360324"/>
              <a:ext cx="406400" cy="530578"/>
            </a:xfrm>
            <a:prstGeom prst="arc">
              <a:avLst>
                <a:gd name="adj1" fmla="val 3526897"/>
                <a:gd name="adj2" fmla="val 1952552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50" name="Rectangle 35">
                  <a:extLst>
                    <a:ext uri="{FF2B5EF4-FFF2-40B4-BE49-F238E27FC236}">
                      <a16:creationId xmlns:a16="http://schemas.microsoft.com/office/drawing/2014/main" id="{835D726B-39EB-C847-9F3B-031B36D6926C}"/>
                    </a:ext>
                  </a:extLst>
                </p:cNvPr>
                <p:cNvSpPr/>
                <p:nvPr/>
              </p:nvSpPr>
              <p:spPr>
                <a:xfrm>
                  <a:off x="11040336" y="4561870"/>
                  <a:ext cx="500458"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ea typeface="Cambria Math" panose="02040503050406030204" pitchFamily="18" charset="0"/>
                          </a:rPr>
                          <m:t>𝛚</m:t>
                        </m:r>
                      </m:oMath>
                    </m:oMathPara>
                  </a14:m>
                  <a:endParaRPr lang="en-CN" sz="2400" dirty="0"/>
                </a:p>
              </p:txBody>
            </p:sp>
          </mc:Choice>
          <mc:Fallback xmlns="">
            <p:sp>
              <p:nvSpPr>
                <p:cNvPr id="50" name="Rectangle 35">
                  <a:extLst>
                    <a:ext uri="{FF2B5EF4-FFF2-40B4-BE49-F238E27FC236}">
                      <a16:creationId xmlns:a16="http://schemas.microsoft.com/office/drawing/2014/main" id="{835D726B-39EB-C847-9F3B-031B36D6926C}"/>
                    </a:ext>
                  </a:extLst>
                </p:cNvPr>
                <p:cNvSpPr>
                  <a:spLocks noRot="1" noChangeAspect="1" noMove="1" noResize="1" noEditPoints="1" noAdjustHandles="1" noChangeArrowheads="1" noChangeShapeType="1" noTextEdit="1"/>
                </p:cNvSpPr>
                <p:nvPr/>
              </p:nvSpPr>
              <p:spPr>
                <a:xfrm>
                  <a:off x="11040336" y="4561870"/>
                  <a:ext cx="500458"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Rectangle 36">
                  <a:extLst>
                    <a:ext uri="{FF2B5EF4-FFF2-40B4-BE49-F238E27FC236}">
                      <a16:creationId xmlns:a16="http://schemas.microsoft.com/office/drawing/2014/main" id="{7D1127F7-E8D6-1344-B5F1-758D8F21EB87}"/>
                    </a:ext>
                  </a:extLst>
                </p:cNvPr>
                <p:cNvSpPr/>
                <p:nvPr/>
              </p:nvSpPr>
              <p:spPr>
                <a:xfrm>
                  <a:off x="10558139" y="5895644"/>
                  <a:ext cx="825932"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𝛚</m:t>
                            </m:r>
                          </m:e>
                        </m:d>
                      </m:oMath>
                    </m:oMathPara>
                  </a14:m>
                  <a:endParaRPr lang="en-CN" sz="2400" dirty="0"/>
                </a:p>
              </p:txBody>
            </p:sp>
          </mc:Choice>
          <mc:Fallback xmlns="">
            <p:sp>
              <p:nvSpPr>
                <p:cNvPr id="51" name="Rectangle 36">
                  <a:extLst>
                    <a:ext uri="{FF2B5EF4-FFF2-40B4-BE49-F238E27FC236}">
                      <a16:creationId xmlns:a16="http://schemas.microsoft.com/office/drawing/2014/main" id="{7D1127F7-E8D6-1344-B5F1-758D8F21EB87}"/>
                    </a:ext>
                  </a:extLst>
                </p:cNvPr>
                <p:cNvSpPr>
                  <a:spLocks noRot="1" noChangeAspect="1" noMove="1" noResize="1" noEditPoints="1" noAdjustHandles="1" noChangeArrowheads="1" noChangeShapeType="1" noTextEdit="1"/>
                </p:cNvSpPr>
                <p:nvPr/>
              </p:nvSpPr>
              <p:spPr>
                <a:xfrm>
                  <a:off x="10558139" y="5895644"/>
                  <a:ext cx="825932" cy="461665"/>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7" name="Title 1">
                <a:extLst>
                  <a:ext uri="{FF2B5EF4-FFF2-40B4-BE49-F238E27FC236}">
                    <a16:creationId xmlns:a16="http://schemas.microsoft.com/office/drawing/2014/main" id="{7C20ABB0-933A-E1CF-D6D2-8D0B694DF141}"/>
                  </a:ext>
                </a:extLst>
              </p:cNvPr>
              <p:cNvSpPr txBox="1">
                <a:spLocks/>
              </p:cNvSpPr>
              <p:nvPr/>
            </p:nvSpPr>
            <p:spPr>
              <a:xfrm>
                <a:off x="5848767" y="2291023"/>
                <a:ext cx="5905082" cy="940514"/>
              </a:xfrm>
              <a:prstGeom prst="rect">
                <a:avLst/>
              </a:prstGeom>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dirty="0"/>
                  <a:t>旋转运动包含</a:t>
                </a:r>
                <a14:m>
                  <m:oMath xmlns:m="http://schemas.openxmlformats.org/officeDocument/2006/math">
                    <m:r>
                      <a:rPr lang="en-US" altLang="zh-CN" b="1">
                        <a:latin typeface="Cambria Math" panose="02040503050406030204" pitchFamily="18" charset="0"/>
                      </a:rPr>
                      <m:t>𝐪</m:t>
                    </m:r>
                  </m:oMath>
                </a14:m>
                <a:r>
                  <a:rPr lang="zh-CN" altLang="en-US" dirty="0"/>
                  <a:t>姿态以及角速度</a:t>
                </a:r>
                <a14:m>
                  <m:oMath xmlns:m="http://schemas.openxmlformats.org/officeDocument/2006/math">
                    <m:r>
                      <a:rPr lang="en-US" altLang="zh-CN" b="1">
                        <a:latin typeface="Cambria Math" panose="02040503050406030204" pitchFamily="18" charset="0"/>
                        <a:ea typeface="Cambria Math" panose="02040503050406030204" pitchFamily="18" charset="0"/>
                      </a:rPr>
                      <m:t>𝛚</m:t>
                    </m:r>
                  </m:oMath>
                </a14:m>
                <a:r>
                  <a:rPr lang="zh-CN" altLang="en-US" dirty="0"/>
                  <a:t>两个状态量</a:t>
                </a:r>
                <a:endParaRPr lang="en-CN" dirty="0"/>
              </a:p>
            </p:txBody>
          </p:sp>
        </mc:Choice>
        <mc:Fallback xmlns="">
          <p:sp>
            <p:nvSpPr>
              <p:cNvPr id="57" name="Title 1">
                <a:extLst>
                  <a:ext uri="{FF2B5EF4-FFF2-40B4-BE49-F238E27FC236}">
                    <a16:creationId xmlns:a16="http://schemas.microsoft.com/office/drawing/2014/main" id="{7C20ABB0-933A-E1CF-D6D2-8D0B694DF141}"/>
                  </a:ext>
                </a:extLst>
              </p:cNvPr>
              <p:cNvSpPr txBox="1">
                <a:spLocks noRot="1" noChangeAspect="1" noMove="1" noResize="1" noEditPoints="1" noAdjustHandles="1" noChangeArrowheads="1" noChangeShapeType="1" noTextEdit="1"/>
              </p:cNvSpPr>
              <p:nvPr/>
            </p:nvSpPr>
            <p:spPr>
              <a:xfrm>
                <a:off x="5848767" y="2291023"/>
                <a:ext cx="5905082" cy="940514"/>
              </a:xfrm>
              <a:prstGeom prst="rect">
                <a:avLst/>
              </a:prstGeom>
              <a:blipFill>
                <a:blip r:embed="rId8"/>
                <a:stretch>
                  <a:fillRect l="-8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TextBox 38">
                <a:extLst>
                  <a:ext uri="{FF2B5EF4-FFF2-40B4-BE49-F238E27FC236}">
                    <a16:creationId xmlns:a16="http://schemas.microsoft.com/office/drawing/2014/main" id="{813436CF-45B5-1544-B4FA-8C6AF7F07B81}"/>
                  </a:ext>
                </a:extLst>
              </p:cNvPr>
              <p:cNvSpPr txBox="1"/>
              <p:nvPr/>
            </p:nvSpPr>
            <p:spPr>
              <a:xfrm>
                <a:off x="6184557" y="3629862"/>
                <a:ext cx="5150641" cy="691471"/>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1" i="1" smtClean="0">
                              <a:latin typeface="Cambria Math" panose="02040503050406030204" pitchFamily="18" charset="0"/>
                            </a:rPr>
                            <m:t>[</m:t>
                          </m:r>
                          <m:r>
                            <a:rPr lang="en-US" sz="2400" b="0" i="1" smtClean="0">
                              <a:latin typeface="Cambria Math" panose="02040503050406030204" pitchFamily="18" charset="0"/>
                            </a:rPr>
                            <m:t>1</m:t>
                          </m:r>
                          <m:r>
                            <a:rPr lang="en-US" sz="2400" b="1" i="1" smtClean="0">
                              <a:latin typeface="Cambria Math" panose="02040503050406030204" pitchFamily="18" charset="0"/>
                            </a:rPr>
                            <m:t>]</m:t>
                          </m:r>
                        </m:sup>
                      </m:sSup>
                      <m:r>
                        <a:rPr lang="en-US" sz="2400" b="1" i="0"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a:latin typeface="Cambria Math" panose="02040503050406030204" pitchFamily="18" charset="0"/>
                            </a:rPr>
                            <m:t>𝐪</m:t>
                          </m:r>
                        </m:e>
                        <m:sup>
                          <m:r>
                            <a:rPr lang="en-US" sz="2400" b="0" i="1" smtClean="0">
                              <a:latin typeface="Cambria Math" panose="02040503050406030204" pitchFamily="18" charset="0"/>
                            </a:rPr>
                            <m:t>[0]</m:t>
                          </m:r>
                        </m:sup>
                      </m:sSup>
                      <m:r>
                        <a:rPr lang="en-US" sz="2400" b="1" i="0"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a:rPr lang="en-US" sz="2400" b="0" i="1" smtClean="0">
                                    <a:latin typeface="Cambria Math" panose="02040503050406030204" pitchFamily="18" charset="0"/>
                                  </a:rPr>
                                  <m:t>0</m:t>
                                </m:r>
                              </m:e>
                              <m:e>
                                <m:sSup>
                                  <m:sSupPr>
                                    <m:ctrlPr>
                                      <a:rPr lang="en-US" sz="2400" b="1" i="1">
                                        <a:latin typeface="Cambria Math" panose="02040503050406030204" pitchFamily="18" charset="0"/>
                                      </a:rPr>
                                    </m:ctrlPr>
                                  </m:sSupPr>
                                  <m:e>
                                    <m:box>
                                      <m:boxPr>
                                        <m:ctrlPr>
                                          <a:rPr lang="en-US" sz="2400" b="1" i="1">
                                            <a:latin typeface="Cambria Math" panose="02040503050406030204" pitchFamily="18" charset="0"/>
                                          </a:rPr>
                                        </m:ctrlPr>
                                      </m:boxPr>
                                      <m:e>
                                        <m:box>
                                          <m:boxPr>
                                            <m:ctrlPr>
                                              <a:rPr lang="en-US" sz="2400" b="1" i="1">
                                                <a:latin typeface="Cambria Math" panose="02040503050406030204" pitchFamily="18" charset="0"/>
                                              </a:rPr>
                                            </m:ctrlPr>
                                          </m:boxPr>
                                          <m:e>
                                            <m:f>
                                              <m:fPr>
                                                <m:ctrlPr>
                                                  <a:rPr lang="en-US" sz="2400" i="1">
                                                    <a:latin typeface="Cambria Math" panose="02040503050406030204" pitchFamily="18" charset="0"/>
                                                  </a:rPr>
                                                </m:ctrlPr>
                                              </m:fPr>
                                              <m:num>
                                                <m:box>
                                                  <m:boxPr>
                                                    <m:ctrlPr>
                                                      <a:rPr lang="en-US" sz="2400" i="1">
                                                        <a:latin typeface="Cambria Math" panose="02040503050406030204" pitchFamily="18" charset="0"/>
                                                      </a:rPr>
                                                    </m:ctrlPr>
                                                  </m:box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box>
                                              </m:num>
                                              <m:den>
                                                <m:r>
                                                  <a:rPr lang="en-US" sz="2400" i="1">
                                                    <a:latin typeface="Cambria Math" panose="02040503050406030204" pitchFamily="18" charset="0"/>
                                                  </a:rPr>
                                                  <m:t>2</m:t>
                                                </m:r>
                                              </m:den>
                                            </m:f>
                                          </m:e>
                                        </m:box>
                                      </m:e>
                                    </m:box>
                                    <m:r>
                                      <a:rPr lang="en-US" sz="2400" b="1">
                                        <a:latin typeface="Cambria Math" panose="02040503050406030204" pitchFamily="18" charset="0"/>
                                        <a:ea typeface="Cambria Math" panose="02040503050406030204" pitchFamily="18" charset="0"/>
                                      </a:rPr>
                                      <m:t>𝛚</m:t>
                                    </m:r>
                                  </m:e>
                                  <m:sup>
                                    <m:r>
                                      <a:rPr lang="en-US" sz="2400" b="1" i="1">
                                        <a:latin typeface="Cambria Math" panose="02040503050406030204" pitchFamily="18" charset="0"/>
                                      </a:rPr>
                                      <m:t>[</m:t>
                                    </m:r>
                                    <m:r>
                                      <a:rPr lang="en-US" sz="2400" i="1">
                                        <a:latin typeface="Cambria Math" panose="02040503050406030204" pitchFamily="18" charset="0"/>
                                      </a:rPr>
                                      <m:t>1</m:t>
                                    </m:r>
                                    <m:r>
                                      <a:rPr lang="en-US" sz="2400" b="1" i="1">
                                        <a:latin typeface="Cambria Math" panose="02040503050406030204" pitchFamily="18" charset="0"/>
                                      </a:rPr>
                                      <m:t>]</m:t>
                                    </m:r>
                                  </m:sup>
                                </m:sSup>
                              </m:e>
                            </m:mr>
                          </m:m>
                        </m:e>
                      </m:d>
                      <m:r>
                        <a:rPr lang="en-US" sz="2400" b="1" i="1" smtClean="0">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rPr>
                          </m:ctrlPr>
                        </m:sSupPr>
                        <m:e>
                          <m:r>
                            <a:rPr lang="en-US" sz="2400" b="1">
                              <a:latin typeface="Cambria Math" panose="02040503050406030204" pitchFamily="18" charset="0"/>
                            </a:rPr>
                            <m:t>𝐪</m:t>
                          </m:r>
                        </m:e>
                        <m:sup>
                          <m:r>
                            <a:rPr lang="en-US" sz="2400" i="1">
                              <a:latin typeface="Cambria Math" panose="02040503050406030204" pitchFamily="18" charset="0"/>
                            </a:rPr>
                            <m:t>[0]</m:t>
                          </m:r>
                        </m:sup>
                      </m:sSup>
                    </m:oMath>
                  </m:oMathPara>
                </a14:m>
                <a:endParaRPr lang="en-CN" sz="2400" dirty="0"/>
              </a:p>
            </p:txBody>
          </p:sp>
        </mc:Choice>
        <mc:Fallback xmlns="">
          <p:sp>
            <p:nvSpPr>
              <p:cNvPr id="59" name="TextBox 38">
                <a:extLst>
                  <a:ext uri="{FF2B5EF4-FFF2-40B4-BE49-F238E27FC236}">
                    <a16:creationId xmlns:a16="http://schemas.microsoft.com/office/drawing/2014/main" id="{813436CF-45B5-1544-B4FA-8C6AF7F07B81}"/>
                  </a:ext>
                </a:extLst>
              </p:cNvPr>
              <p:cNvSpPr txBox="1">
                <a:spLocks noRot="1" noChangeAspect="1" noMove="1" noResize="1" noEditPoints="1" noAdjustHandles="1" noChangeArrowheads="1" noChangeShapeType="1" noTextEdit="1"/>
              </p:cNvSpPr>
              <p:nvPr/>
            </p:nvSpPr>
            <p:spPr>
              <a:xfrm>
                <a:off x="6184557" y="3629862"/>
                <a:ext cx="5150641" cy="691471"/>
              </a:xfrm>
              <a:prstGeom prst="rect">
                <a:avLst/>
              </a:prstGeom>
              <a:blipFill>
                <a:blip r:embed="rId9"/>
                <a:stretch>
                  <a:fillRect/>
                </a:stretch>
              </a:blipFill>
            </p:spPr>
            <p:txBody>
              <a:bodyPr/>
              <a:lstStyle/>
              <a:p>
                <a:r>
                  <a:rPr lang="zh-CN" altLang="en-US">
                    <a:noFill/>
                  </a:rPr>
                  <a:t> </a:t>
                </a:r>
              </a:p>
            </p:txBody>
          </p:sp>
        </mc:Fallback>
      </mc:AlternateContent>
      <p:sp>
        <p:nvSpPr>
          <p:cNvPr id="60" name="Left Brace 39">
            <a:extLst>
              <a:ext uri="{FF2B5EF4-FFF2-40B4-BE49-F238E27FC236}">
                <a16:creationId xmlns:a16="http://schemas.microsoft.com/office/drawing/2014/main" id="{1D76ECF0-9D15-974A-9582-6D276956F15D}"/>
              </a:ext>
            </a:extLst>
          </p:cNvPr>
          <p:cNvSpPr/>
          <p:nvPr/>
        </p:nvSpPr>
        <p:spPr>
          <a:xfrm>
            <a:off x="6470758" y="3394268"/>
            <a:ext cx="158495" cy="71535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61" name="TextBox 40">
                <a:extLst>
                  <a:ext uri="{FF2B5EF4-FFF2-40B4-BE49-F238E27FC236}">
                    <a16:creationId xmlns:a16="http://schemas.microsoft.com/office/drawing/2014/main" id="{90DAB9F4-ADE3-ED4A-842D-4B54A73467F3}"/>
                  </a:ext>
                </a:extLst>
              </p:cNvPr>
              <p:cNvSpPr txBox="1"/>
              <p:nvPr/>
            </p:nvSpPr>
            <p:spPr>
              <a:xfrm>
                <a:off x="6689818" y="3177030"/>
                <a:ext cx="3730979"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ea typeface="Cambria Math" panose="02040503050406030204" pitchFamily="18" charset="0"/>
                          </a:rPr>
                          <m:t>𝛚</m:t>
                        </m:r>
                      </m:e>
                      <m:sup>
                        <m:r>
                          <a:rPr lang="en-US" sz="2400" b="1" i="1" smtClean="0">
                            <a:latin typeface="Cambria Math" panose="02040503050406030204" pitchFamily="18" charset="0"/>
                          </a:rPr>
                          <m:t>[</m:t>
                        </m:r>
                        <m:r>
                          <a:rPr lang="en-US" sz="2400" b="0" i="1" smtClean="0">
                            <a:latin typeface="Cambria Math" panose="02040503050406030204" pitchFamily="18" charset="0"/>
                          </a:rPr>
                          <m:t>1</m:t>
                        </m:r>
                        <m:r>
                          <a:rPr lang="en-US" sz="2400" b="1" i="1" smtClean="0">
                            <a:latin typeface="Cambria Math" panose="02040503050406030204" pitchFamily="18" charset="0"/>
                          </a:rPr>
                          <m:t>]</m:t>
                        </m:r>
                      </m:sup>
                    </m:sSup>
                    <m:r>
                      <a:rPr lang="en-US" sz="2400" b="1" i="0" smtClean="0">
                        <a:latin typeface="Cambria Math" panose="02040503050406030204" pitchFamily="18" charset="0"/>
                      </a:rPr>
                      <m:t>=</m:t>
                    </m:r>
                    <m:sSup>
                      <m:sSupPr>
                        <m:ctrlPr>
                          <a:rPr lang="en-US" sz="2400" b="1" i="1">
                            <a:latin typeface="Cambria Math" panose="02040503050406030204" pitchFamily="18" charset="0"/>
                          </a:rPr>
                        </m:ctrlPr>
                      </m:sSupPr>
                      <m:e>
                        <m:r>
                          <a:rPr lang="en-US" sz="2400" b="1">
                            <a:latin typeface="Cambria Math" panose="02040503050406030204" pitchFamily="18" charset="0"/>
                            <a:ea typeface="Cambria Math" panose="02040503050406030204" pitchFamily="18" charset="0"/>
                          </a:rPr>
                          <m:t>𝛚</m:t>
                        </m:r>
                      </m:e>
                      <m:sup>
                        <m:r>
                          <a:rPr lang="en-US" sz="2400" b="1" i="1">
                            <a:latin typeface="Cambria Math" panose="02040503050406030204" pitchFamily="18" charset="0"/>
                          </a:rPr>
                          <m:t>[</m:t>
                        </m:r>
                        <m:r>
                          <a:rPr lang="en-US" sz="2400" b="0" i="1" smtClean="0">
                            <a:latin typeface="Cambria Math" panose="02040503050406030204" pitchFamily="18" charset="0"/>
                          </a:rPr>
                          <m:t>0</m:t>
                        </m:r>
                        <m:r>
                          <a:rPr lang="en-US" sz="2400" b="1" i="1">
                            <a:latin typeface="Cambria Math" panose="02040503050406030204" pitchFamily="18" charset="0"/>
                          </a:rPr>
                          <m:t>]</m:t>
                        </m:r>
                      </m:sup>
                    </m:sSup>
                    <m:r>
                      <a:rPr lang="en-US" sz="2400" b="1" i="0" smtClean="0">
                        <a:latin typeface="Cambria Math" panose="02040503050406030204" pitchFamily="18" charset="0"/>
                      </a:rPr>
                      <m:t>+</m:t>
                    </m:r>
                    <m:sSup>
                      <m:sSupPr>
                        <m:ctrlPr>
                          <a:rPr lang="en-US" sz="2400" b="1" i="1" smtClean="0">
                            <a:latin typeface="Cambria Math" panose="02040503050406030204" pitchFamily="18" charset="0"/>
                          </a:rPr>
                        </m:ctrlPr>
                      </m:sSupPr>
                      <m:e>
                        <m:box>
                          <m:boxPr>
                            <m:ctrlPr>
                              <a:rPr lang="en-US" sz="2400" b="1" i="1" smtClean="0">
                                <a:latin typeface="Cambria Math" panose="02040503050406030204" pitchFamily="18" charset="0"/>
                              </a:rPr>
                            </m:ctrlPr>
                          </m:box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box>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𝐈</m:t>
                                </m:r>
                              </m:e>
                              <m:sup>
                                <m:r>
                                  <a:rPr lang="en-US" sz="2400" b="1" i="0" smtClean="0">
                                    <a:latin typeface="Cambria Math" panose="02040503050406030204" pitchFamily="18" charset="0"/>
                                  </a:rPr>
                                  <m:t>[</m:t>
                                </m:r>
                                <m:r>
                                  <a:rPr lang="en-US" sz="2400" b="0" i="0" smtClean="0">
                                    <a:latin typeface="Cambria Math" panose="02040503050406030204" pitchFamily="18" charset="0"/>
                                  </a:rPr>
                                  <m:t>0</m:t>
                                </m:r>
                                <m:r>
                                  <a:rPr lang="en-US" sz="2400" b="1" i="0" smtClean="0">
                                    <a:latin typeface="Cambria Math" panose="02040503050406030204" pitchFamily="18" charset="0"/>
                                  </a:rPr>
                                  <m:t>]</m:t>
                                </m:r>
                              </m:sup>
                            </m:sSup>
                            <m:r>
                              <a:rPr lang="en-US" sz="2400" b="1" i="0" smtClean="0">
                                <a:latin typeface="Cambria Math" panose="02040503050406030204" pitchFamily="18" charset="0"/>
                              </a:rPr>
                              <m:t>)</m:t>
                            </m:r>
                          </m:e>
                          <m:sup>
                            <m:r>
                              <a:rPr lang="en-US" sz="2400" b="1" i="0" smtClean="0">
                                <a:latin typeface="Cambria Math" panose="02040503050406030204" pitchFamily="18" charset="0"/>
                              </a:rPr>
                              <m:t>−</m:t>
                            </m:r>
                            <m:r>
                              <a:rPr lang="en-US" sz="2400" b="0" i="0" smtClean="0">
                                <a:latin typeface="Cambria Math" panose="02040503050406030204" pitchFamily="18" charset="0"/>
                              </a:rPr>
                              <m:t>1</m:t>
                            </m:r>
                          </m:sup>
                        </m:sSup>
                        <m:r>
                          <a:rPr lang="en-US" sz="2400" b="1" i="1" smtClean="0">
                            <a:latin typeface="Cambria Math" panose="02040503050406030204" pitchFamily="18" charset="0"/>
                            <a:ea typeface="Cambria Math" panose="02040503050406030204" pitchFamily="18" charset="0"/>
                          </a:rPr>
                          <m:t>𝛕</m:t>
                        </m:r>
                      </m:e>
                      <m:sup>
                        <m:r>
                          <a:rPr lang="en-US" sz="2400" b="1" i="1" smtClean="0">
                            <a:latin typeface="Cambria Math" panose="02040503050406030204" pitchFamily="18" charset="0"/>
                          </a:rPr>
                          <m:t>[</m:t>
                        </m:r>
                        <m:r>
                          <a:rPr lang="en-US" sz="2400" b="0" i="1" smtClean="0">
                            <a:latin typeface="Cambria Math" panose="02040503050406030204" pitchFamily="18" charset="0"/>
                          </a:rPr>
                          <m:t>0</m:t>
                        </m:r>
                        <m:r>
                          <a:rPr lang="en-US" sz="2400" b="1" i="1" smtClean="0">
                            <a:latin typeface="Cambria Math" panose="02040503050406030204" pitchFamily="18" charset="0"/>
                          </a:rPr>
                          <m:t>]</m:t>
                        </m:r>
                      </m:sup>
                    </m:sSup>
                  </m:oMath>
                </a14:m>
                <a:r>
                  <a:rPr lang="en-CN" sz="2400" dirty="0"/>
                  <a:t> </a:t>
                </a:r>
              </a:p>
            </p:txBody>
          </p:sp>
        </mc:Choice>
        <mc:Fallback xmlns="">
          <p:sp>
            <p:nvSpPr>
              <p:cNvPr id="61" name="TextBox 40">
                <a:extLst>
                  <a:ext uri="{FF2B5EF4-FFF2-40B4-BE49-F238E27FC236}">
                    <a16:creationId xmlns:a16="http://schemas.microsoft.com/office/drawing/2014/main" id="{90DAB9F4-ADE3-ED4A-842D-4B54A73467F3}"/>
                  </a:ext>
                </a:extLst>
              </p:cNvPr>
              <p:cNvSpPr txBox="1">
                <a:spLocks noRot="1" noChangeAspect="1" noMove="1" noResize="1" noEditPoints="1" noAdjustHandles="1" noChangeArrowheads="1" noChangeShapeType="1" noTextEdit="1"/>
              </p:cNvSpPr>
              <p:nvPr/>
            </p:nvSpPr>
            <p:spPr>
              <a:xfrm>
                <a:off x="6689818" y="3177030"/>
                <a:ext cx="3730979" cy="385105"/>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365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2608406" cy="415498"/>
          </a:xfrm>
          <a:prstGeom prst="rect">
            <a:avLst/>
          </a:prstGeom>
          <a:noFill/>
        </p:spPr>
        <p:txBody>
          <a:bodyPr wrap="none" rtlCol="0">
            <a:spAutoFit/>
          </a:bodyPr>
          <a:lstStyle/>
          <a:p>
            <a:r>
              <a:rPr lang="zh-CN" altLang="en-US" dirty="0"/>
              <a:t>力矩和转动惯量张量</a:t>
            </a:r>
          </a:p>
        </p:txBody>
      </p:sp>
      <p:sp>
        <p:nvSpPr>
          <p:cNvPr id="3" name="Title 1">
            <a:extLst>
              <a:ext uri="{FF2B5EF4-FFF2-40B4-BE49-F238E27FC236}">
                <a16:creationId xmlns:a16="http://schemas.microsoft.com/office/drawing/2014/main" id="{B5FAD8EB-D11A-7049-A996-84ECD565D355}"/>
              </a:ext>
            </a:extLst>
          </p:cNvPr>
          <p:cNvSpPr txBox="1">
            <a:spLocks/>
          </p:cNvSpPr>
          <p:nvPr/>
        </p:nvSpPr>
        <p:spPr>
          <a:xfrm>
            <a:off x="3501318" y="1694693"/>
            <a:ext cx="4032355" cy="4474495"/>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sp>
        <p:nvSpPr>
          <p:cNvPr id="4" name="Title 1">
            <a:extLst>
              <a:ext uri="{FF2B5EF4-FFF2-40B4-BE49-F238E27FC236}">
                <a16:creationId xmlns:a16="http://schemas.microsoft.com/office/drawing/2014/main" id="{6A268C89-039D-F84A-B751-DB50221EC30D}"/>
              </a:ext>
            </a:extLst>
          </p:cNvPr>
          <p:cNvSpPr txBox="1">
            <a:spLocks/>
          </p:cNvSpPr>
          <p:nvPr/>
        </p:nvSpPr>
        <p:spPr>
          <a:xfrm>
            <a:off x="632535" y="2345618"/>
            <a:ext cx="2722276" cy="3282897"/>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cxnSp>
        <p:nvCxnSpPr>
          <p:cNvPr id="5" name="Straight Arrow Connector 35">
            <a:extLst>
              <a:ext uri="{FF2B5EF4-FFF2-40B4-BE49-F238E27FC236}">
                <a16:creationId xmlns:a16="http://schemas.microsoft.com/office/drawing/2014/main" id="{1819D70C-FD8C-8341-AF6B-5C00C208D6A2}"/>
              </a:ext>
            </a:extLst>
          </p:cNvPr>
          <p:cNvCxnSpPr>
            <a:cxnSpLocks/>
          </p:cNvCxnSpPr>
          <p:nvPr/>
        </p:nvCxnSpPr>
        <p:spPr>
          <a:xfrm flipV="1">
            <a:off x="1993673" y="2533133"/>
            <a:ext cx="0" cy="2721112"/>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36">
            <a:extLst>
              <a:ext uri="{FF2B5EF4-FFF2-40B4-BE49-F238E27FC236}">
                <a16:creationId xmlns:a16="http://schemas.microsoft.com/office/drawing/2014/main" id="{D67C8EDF-C880-F648-8FC5-715CFD1557C9}"/>
              </a:ext>
            </a:extLst>
          </p:cNvPr>
          <p:cNvCxnSpPr>
            <a:cxnSpLocks/>
          </p:cNvCxnSpPr>
          <p:nvPr/>
        </p:nvCxnSpPr>
        <p:spPr>
          <a:xfrm>
            <a:off x="716610" y="4117870"/>
            <a:ext cx="252439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8FE88487-46D0-3241-BC4F-FB023958C4C6}"/>
              </a:ext>
            </a:extLst>
          </p:cNvPr>
          <p:cNvSpPr txBox="1">
            <a:spLocks/>
          </p:cNvSpPr>
          <p:nvPr/>
        </p:nvSpPr>
        <p:spPr>
          <a:xfrm>
            <a:off x="632535" y="5181217"/>
            <a:ext cx="2722276"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t>物体坐标系</a:t>
            </a:r>
            <a:r>
              <a:rPr lang="en-US" altLang="zh-CN" sz="2000" dirty="0"/>
              <a:t>(</a:t>
            </a:r>
            <a:r>
              <a:rPr lang="zh-CN" altLang="en-US" sz="2000" dirty="0"/>
              <a:t>参考</a:t>
            </a:r>
            <a:r>
              <a:rPr lang="en-US" sz="2000" dirty="0"/>
              <a:t>)</a:t>
            </a:r>
            <a:endParaRPr lang="en-CN" sz="2000" dirty="0"/>
          </a:p>
        </p:txBody>
      </p:sp>
      <p:pic>
        <p:nvPicPr>
          <p:cNvPr id="12" name="Picture 2">
            <a:extLst>
              <a:ext uri="{FF2B5EF4-FFF2-40B4-BE49-F238E27FC236}">
                <a16:creationId xmlns:a16="http://schemas.microsoft.com/office/drawing/2014/main" id="{7C29CDD2-F211-8149-81A4-EA3F3FC5B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97" y="2671311"/>
            <a:ext cx="2112013" cy="20489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B0879116-336F-354B-B569-C06E4224B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494086">
            <a:off x="4330562" y="2370879"/>
            <a:ext cx="2112013" cy="2048933"/>
          </a:xfrm>
          <a:prstGeom prst="rect">
            <a:avLst/>
          </a:prstGeom>
          <a:noFill/>
          <a:extLst>
            <a:ext uri="{909E8E84-426E-40DD-AFC4-6F175D3DCCD1}">
              <a14:hiddenFill xmlns:a14="http://schemas.microsoft.com/office/drawing/2010/main">
                <a:solidFill>
                  <a:srgbClr val="FFFFFF"/>
                </a:solidFill>
              </a14:hiddenFill>
            </a:ext>
          </a:extLst>
        </p:spPr>
      </p:pic>
      <p:sp>
        <p:nvSpPr>
          <p:cNvPr id="14" name="Oval 20">
            <a:extLst>
              <a:ext uri="{FF2B5EF4-FFF2-40B4-BE49-F238E27FC236}">
                <a16:creationId xmlns:a16="http://schemas.microsoft.com/office/drawing/2014/main" id="{463D2611-6F0C-2248-83A2-59BB985D61D8}"/>
              </a:ext>
            </a:extLst>
          </p:cNvPr>
          <p:cNvSpPr/>
          <p:nvPr/>
        </p:nvSpPr>
        <p:spPr>
          <a:xfrm>
            <a:off x="2502037" y="3439170"/>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mc:AlternateContent xmlns:mc="http://schemas.openxmlformats.org/markup-compatibility/2006" xmlns:a14="http://schemas.microsoft.com/office/drawing/2010/main">
        <mc:Choice Requires="a14">
          <p:sp>
            <p:nvSpPr>
              <p:cNvPr id="15" name="TextBox 21">
                <a:extLst>
                  <a:ext uri="{FF2B5EF4-FFF2-40B4-BE49-F238E27FC236}">
                    <a16:creationId xmlns:a16="http://schemas.microsoft.com/office/drawing/2014/main" id="{0D46DA30-D5F1-C442-A9E9-1355C8992C71}"/>
                  </a:ext>
                </a:extLst>
              </p:cNvPr>
              <p:cNvSpPr txBox="1"/>
              <p:nvPr/>
            </p:nvSpPr>
            <p:spPr>
              <a:xfrm>
                <a:off x="2596450" y="3150193"/>
                <a:ext cx="486013"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𝐫</m:t>
                          </m:r>
                        </m:e>
                        <m:sub>
                          <m:r>
                            <a:rPr lang="en-US" sz="2400" b="0" i="1" smtClean="0">
                              <a:latin typeface="Cambria Math" panose="02040503050406030204" pitchFamily="18" charset="0"/>
                            </a:rPr>
                            <m:t>𝑖</m:t>
                          </m:r>
                        </m:sub>
                      </m:sSub>
                    </m:oMath>
                  </m:oMathPara>
                </a14:m>
                <a:endParaRPr lang="en-CN" sz="2400" dirty="0"/>
              </a:p>
            </p:txBody>
          </p:sp>
        </mc:Choice>
        <mc:Fallback xmlns="">
          <p:sp>
            <p:nvSpPr>
              <p:cNvPr id="15" name="TextBox 21">
                <a:extLst>
                  <a:ext uri="{FF2B5EF4-FFF2-40B4-BE49-F238E27FC236}">
                    <a16:creationId xmlns:a16="http://schemas.microsoft.com/office/drawing/2014/main" id="{0D46DA30-D5F1-C442-A9E9-1355C8992C71}"/>
                  </a:ext>
                </a:extLst>
              </p:cNvPr>
              <p:cNvSpPr txBox="1">
                <a:spLocks noRot="1" noChangeAspect="1" noMove="1" noResize="1" noEditPoints="1" noAdjustHandles="1" noChangeArrowheads="1" noChangeShapeType="1" noTextEdit="1"/>
              </p:cNvSpPr>
              <p:nvPr/>
            </p:nvSpPr>
            <p:spPr>
              <a:xfrm>
                <a:off x="2596450" y="3150193"/>
                <a:ext cx="486013" cy="369332"/>
              </a:xfrm>
              <a:prstGeom prst="rect">
                <a:avLst/>
              </a:prstGeom>
              <a:blipFill>
                <a:blip r:embed="rId4"/>
                <a:stretch>
                  <a:fillRect b="-20000"/>
                </a:stretch>
              </a:blipFill>
            </p:spPr>
            <p:txBody>
              <a:bodyPr/>
              <a:lstStyle/>
              <a:p>
                <a:r>
                  <a:rPr lang="zh-CN" altLang="en-US">
                    <a:noFill/>
                  </a:rPr>
                  <a:t> </a:t>
                </a:r>
              </a:p>
            </p:txBody>
          </p:sp>
        </mc:Fallback>
      </mc:AlternateContent>
      <p:sp>
        <p:nvSpPr>
          <p:cNvPr id="16" name="Oval 22">
            <a:extLst>
              <a:ext uri="{FF2B5EF4-FFF2-40B4-BE49-F238E27FC236}">
                <a16:creationId xmlns:a16="http://schemas.microsoft.com/office/drawing/2014/main" id="{F023260C-AF6C-5E4D-BEEA-180ECC0C08D5}"/>
              </a:ext>
            </a:extLst>
          </p:cNvPr>
          <p:cNvSpPr/>
          <p:nvPr/>
        </p:nvSpPr>
        <p:spPr>
          <a:xfrm>
            <a:off x="5715685" y="284272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17" name="Oval 23">
            <a:extLst>
              <a:ext uri="{FF2B5EF4-FFF2-40B4-BE49-F238E27FC236}">
                <a16:creationId xmlns:a16="http://schemas.microsoft.com/office/drawing/2014/main" id="{FC604587-F263-3B43-839E-83B11FB2146F}"/>
              </a:ext>
            </a:extLst>
          </p:cNvPr>
          <p:cNvSpPr/>
          <p:nvPr/>
        </p:nvSpPr>
        <p:spPr>
          <a:xfrm>
            <a:off x="5483937" y="3603617"/>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18" name="Oval 24">
            <a:extLst>
              <a:ext uri="{FF2B5EF4-FFF2-40B4-BE49-F238E27FC236}">
                <a16:creationId xmlns:a16="http://schemas.microsoft.com/office/drawing/2014/main" id="{BB923EB6-1FE3-3643-85A1-C979FC56F5D2}"/>
              </a:ext>
            </a:extLst>
          </p:cNvPr>
          <p:cNvSpPr/>
          <p:nvPr/>
        </p:nvSpPr>
        <p:spPr>
          <a:xfrm>
            <a:off x="1889661" y="402622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mc:AlternateContent xmlns:mc="http://schemas.openxmlformats.org/markup-compatibility/2006" xmlns:a14="http://schemas.microsoft.com/office/drawing/2010/main">
        <mc:Choice Requires="a14">
          <p:sp>
            <p:nvSpPr>
              <p:cNvPr id="19" name="TextBox 25">
                <a:extLst>
                  <a:ext uri="{FF2B5EF4-FFF2-40B4-BE49-F238E27FC236}">
                    <a16:creationId xmlns:a16="http://schemas.microsoft.com/office/drawing/2014/main" id="{CADB6036-35B5-8A47-84DF-AAC56FD07BA9}"/>
                  </a:ext>
                </a:extLst>
              </p:cNvPr>
              <p:cNvSpPr txBox="1"/>
              <p:nvPr/>
            </p:nvSpPr>
            <p:spPr>
              <a:xfrm>
                <a:off x="5303465" y="2456154"/>
                <a:ext cx="486013"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𝐑</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𝐫</m:t>
                          </m:r>
                        </m:e>
                        <m:sub>
                          <m:r>
                            <a:rPr lang="en-US" sz="2400" b="0" i="1" smtClean="0">
                              <a:latin typeface="Cambria Math" panose="02040503050406030204" pitchFamily="18" charset="0"/>
                            </a:rPr>
                            <m:t>𝑖</m:t>
                          </m:r>
                        </m:sub>
                      </m:sSub>
                    </m:oMath>
                  </m:oMathPara>
                </a14:m>
                <a:endParaRPr lang="en-CN" sz="2400" dirty="0"/>
              </a:p>
            </p:txBody>
          </p:sp>
        </mc:Choice>
        <mc:Fallback xmlns="">
          <p:sp>
            <p:nvSpPr>
              <p:cNvPr id="19" name="TextBox 25">
                <a:extLst>
                  <a:ext uri="{FF2B5EF4-FFF2-40B4-BE49-F238E27FC236}">
                    <a16:creationId xmlns:a16="http://schemas.microsoft.com/office/drawing/2014/main" id="{CADB6036-35B5-8A47-84DF-AAC56FD07BA9}"/>
                  </a:ext>
                </a:extLst>
              </p:cNvPr>
              <p:cNvSpPr txBox="1">
                <a:spLocks noRot="1" noChangeAspect="1" noMove="1" noResize="1" noEditPoints="1" noAdjustHandles="1" noChangeArrowheads="1" noChangeShapeType="1" noTextEdit="1"/>
              </p:cNvSpPr>
              <p:nvPr/>
            </p:nvSpPr>
            <p:spPr>
              <a:xfrm>
                <a:off x="5303465" y="2456154"/>
                <a:ext cx="486013" cy="369332"/>
              </a:xfrm>
              <a:prstGeom prst="rect">
                <a:avLst/>
              </a:prstGeom>
              <a:blipFill>
                <a:blip r:embed="rId5"/>
                <a:stretch>
                  <a:fillRect l="-16250" r="-6250" b="-20000"/>
                </a:stretch>
              </a:blipFill>
            </p:spPr>
            <p:txBody>
              <a:bodyPr/>
              <a:lstStyle/>
              <a:p>
                <a:r>
                  <a:rPr lang="zh-CN" altLang="en-US">
                    <a:noFill/>
                  </a:rPr>
                  <a:t> </a:t>
                </a:r>
              </a:p>
            </p:txBody>
          </p:sp>
        </mc:Fallback>
      </mc:AlternateContent>
      <p:cxnSp>
        <p:nvCxnSpPr>
          <p:cNvPr id="20" name="Straight Arrow Connector 9">
            <a:extLst>
              <a:ext uri="{FF2B5EF4-FFF2-40B4-BE49-F238E27FC236}">
                <a16:creationId xmlns:a16="http://schemas.microsoft.com/office/drawing/2014/main" id="{19782F44-568B-EA4B-A663-1586911A2A5D}"/>
              </a:ext>
            </a:extLst>
          </p:cNvPr>
          <p:cNvCxnSpPr>
            <a:cxnSpLocks/>
            <a:stCxn id="18" idx="7"/>
          </p:cNvCxnSpPr>
          <p:nvPr/>
        </p:nvCxnSpPr>
        <p:spPr>
          <a:xfrm flipV="1">
            <a:off x="2046107" y="3602476"/>
            <a:ext cx="481268" cy="45059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9">
            <a:extLst>
              <a:ext uri="{FF2B5EF4-FFF2-40B4-BE49-F238E27FC236}">
                <a16:creationId xmlns:a16="http://schemas.microsoft.com/office/drawing/2014/main" id="{DF3D0EB1-AC80-FA44-9F86-288B8D825EA4}"/>
              </a:ext>
            </a:extLst>
          </p:cNvPr>
          <p:cNvCxnSpPr>
            <a:cxnSpLocks/>
          </p:cNvCxnSpPr>
          <p:nvPr/>
        </p:nvCxnSpPr>
        <p:spPr>
          <a:xfrm flipV="1">
            <a:off x="5597923" y="3026014"/>
            <a:ext cx="173433" cy="59041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45">
            <a:extLst>
              <a:ext uri="{FF2B5EF4-FFF2-40B4-BE49-F238E27FC236}">
                <a16:creationId xmlns:a16="http://schemas.microsoft.com/office/drawing/2014/main" id="{F7CA95E7-B2C1-1143-BDE9-49A6E301A9CF}"/>
              </a:ext>
            </a:extLst>
          </p:cNvPr>
          <p:cNvCxnSpPr>
            <a:cxnSpLocks/>
          </p:cNvCxnSpPr>
          <p:nvPr/>
        </p:nvCxnSpPr>
        <p:spPr>
          <a:xfrm flipH="1">
            <a:off x="5898974" y="2584767"/>
            <a:ext cx="870448" cy="3172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48">
                <a:extLst>
                  <a:ext uri="{FF2B5EF4-FFF2-40B4-BE49-F238E27FC236}">
                    <a16:creationId xmlns:a16="http://schemas.microsoft.com/office/drawing/2014/main" id="{B068A49D-AAF0-0040-B0A5-C55205F4FAC9}"/>
                  </a:ext>
                </a:extLst>
              </p:cNvPr>
              <p:cNvSpPr txBox="1"/>
              <p:nvPr/>
            </p:nvSpPr>
            <p:spPr>
              <a:xfrm>
                <a:off x="6596601" y="2198177"/>
                <a:ext cx="486013"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𝐟</m:t>
                          </m:r>
                        </m:e>
                        <m:sub>
                          <m:r>
                            <a:rPr lang="en-US" sz="2400" b="0" i="1" smtClean="0">
                              <a:latin typeface="Cambria Math" panose="02040503050406030204" pitchFamily="18" charset="0"/>
                            </a:rPr>
                            <m:t>𝑖</m:t>
                          </m:r>
                        </m:sub>
                      </m:sSub>
                    </m:oMath>
                  </m:oMathPara>
                </a14:m>
                <a:endParaRPr lang="en-CN" sz="2400" dirty="0"/>
              </a:p>
            </p:txBody>
          </p:sp>
        </mc:Choice>
        <mc:Fallback xmlns="">
          <p:sp>
            <p:nvSpPr>
              <p:cNvPr id="25" name="TextBox 48">
                <a:extLst>
                  <a:ext uri="{FF2B5EF4-FFF2-40B4-BE49-F238E27FC236}">
                    <a16:creationId xmlns:a16="http://schemas.microsoft.com/office/drawing/2014/main" id="{B068A49D-AAF0-0040-B0A5-C55205F4FAC9}"/>
                  </a:ext>
                </a:extLst>
              </p:cNvPr>
              <p:cNvSpPr txBox="1">
                <a:spLocks noRot="1" noChangeAspect="1" noMove="1" noResize="1" noEditPoints="1" noAdjustHandles="1" noChangeArrowheads="1" noChangeShapeType="1" noTextEdit="1"/>
              </p:cNvSpPr>
              <p:nvPr/>
            </p:nvSpPr>
            <p:spPr>
              <a:xfrm>
                <a:off x="6596601" y="2198177"/>
                <a:ext cx="486013" cy="369332"/>
              </a:xfrm>
              <a:prstGeom prst="rect">
                <a:avLst/>
              </a:prstGeom>
              <a:blipFill>
                <a:blip r:embed="rId6"/>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49">
                <a:extLst>
                  <a:ext uri="{FF2B5EF4-FFF2-40B4-BE49-F238E27FC236}">
                    <a16:creationId xmlns:a16="http://schemas.microsoft.com/office/drawing/2014/main" id="{BBAE285B-D670-744C-9578-A89D93650AD5}"/>
                  </a:ext>
                </a:extLst>
              </p:cNvPr>
              <p:cNvSpPr txBox="1"/>
              <p:nvPr/>
            </p:nvSpPr>
            <p:spPr>
              <a:xfrm>
                <a:off x="4531951" y="4714326"/>
                <a:ext cx="1951320"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𝛕</m:t>
                        </m:r>
                      </m:e>
                      <m:sub>
                        <m:r>
                          <a:rPr lang="en-US" sz="2400" b="0" i="1" smtClean="0">
                            <a:latin typeface="Cambria Math" panose="02040503050406030204" pitchFamily="18" charset="0"/>
                          </a:rPr>
                          <m:t>𝑖</m:t>
                        </m:r>
                      </m:sub>
                    </m:sSub>
                    <m:r>
                      <a:rPr lang="en-US" sz="2400" b="1" i="0" smtClean="0">
                        <a:latin typeface="Cambria Math" panose="02040503050406030204" pitchFamily="18" charset="0"/>
                      </a:rPr>
                      <m:t>=</m:t>
                    </m:r>
                  </m:oMath>
                </a14:m>
                <a:r>
                  <a:rPr lang="en-US" sz="2400" b="1" dirty="0"/>
                  <a:t> </a:t>
                </a:r>
                <a14:m>
                  <m:oMath xmlns:m="http://schemas.openxmlformats.org/officeDocument/2006/math">
                    <m:r>
                      <a:rPr lang="en-US" sz="2400" b="1" i="0" smtClean="0">
                        <a:latin typeface="Cambria Math" panose="02040503050406030204" pitchFamily="18" charset="0"/>
                      </a:rPr>
                      <m:t>(</m:t>
                    </m:r>
                    <m:r>
                      <a:rPr lang="en-US" sz="2400" b="1">
                        <a:latin typeface="Cambria Math" panose="02040503050406030204" pitchFamily="18" charset="0"/>
                      </a:rPr>
                      <m:t>𝐑</m:t>
                    </m:r>
                    <m:sSub>
                      <m:sSubPr>
                        <m:ctrlPr>
                          <a:rPr lang="en-US" sz="2400" b="1" i="1">
                            <a:latin typeface="Cambria Math" panose="02040503050406030204" pitchFamily="18" charset="0"/>
                          </a:rPr>
                        </m:ctrlPr>
                      </m:sSubPr>
                      <m:e>
                        <m:r>
                          <a:rPr lang="en-US" sz="2400" b="1" i="0" smtClean="0">
                            <a:latin typeface="Cambria Math" panose="02040503050406030204" pitchFamily="18" charset="0"/>
                          </a:rPr>
                          <m:t>𝐫</m:t>
                        </m:r>
                      </m:e>
                      <m:sub>
                        <m:r>
                          <a:rPr lang="en-US" sz="2400" i="1">
                            <a:latin typeface="Cambria Math" panose="02040503050406030204" pitchFamily="18" charset="0"/>
                          </a:rPr>
                          <m:t>𝑖</m:t>
                        </m:r>
                      </m:sub>
                    </m:sSub>
                    <m:r>
                      <a:rPr lang="en-US" sz="2400" b="1" i="1" smtClean="0">
                        <a:latin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rPr>
                        </m:ctrlPr>
                      </m:sSubPr>
                      <m:e>
                        <m:r>
                          <a:rPr lang="en-US" sz="2400" b="1">
                            <a:latin typeface="Cambria Math" panose="02040503050406030204" pitchFamily="18" charset="0"/>
                          </a:rPr>
                          <m:t>𝐟</m:t>
                        </m:r>
                      </m:e>
                      <m:sub>
                        <m:r>
                          <a:rPr lang="en-US" sz="2400" i="1">
                            <a:latin typeface="Cambria Math" panose="02040503050406030204" pitchFamily="18" charset="0"/>
                          </a:rPr>
                          <m:t>𝑖</m:t>
                        </m:r>
                      </m:sub>
                    </m:sSub>
                  </m:oMath>
                </a14:m>
                <a:endParaRPr lang="en-CN" sz="2400" dirty="0"/>
              </a:p>
            </p:txBody>
          </p:sp>
        </mc:Choice>
        <mc:Fallback xmlns="">
          <p:sp>
            <p:nvSpPr>
              <p:cNvPr id="26" name="TextBox 49">
                <a:extLst>
                  <a:ext uri="{FF2B5EF4-FFF2-40B4-BE49-F238E27FC236}">
                    <a16:creationId xmlns:a16="http://schemas.microsoft.com/office/drawing/2014/main" id="{BBAE285B-D670-744C-9578-A89D93650AD5}"/>
                  </a:ext>
                </a:extLst>
              </p:cNvPr>
              <p:cNvSpPr txBox="1">
                <a:spLocks noRot="1" noChangeAspect="1" noMove="1" noResize="1" noEditPoints="1" noAdjustHandles="1" noChangeArrowheads="1" noChangeShapeType="1" noTextEdit="1"/>
              </p:cNvSpPr>
              <p:nvPr/>
            </p:nvSpPr>
            <p:spPr>
              <a:xfrm>
                <a:off x="4531951" y="4714326"/>
                <a:ext cx="1951320" cy="369332"/>
              </a:xfrm>
              <a:prstGeom prst="rect">
                <a:avLst/>
              </a:prstGeom>
              <a:blipFill>
                <a:blip r:embed="rId7"/>
                <a:stretch>
                  <a:fillRect l="-4050" b="-377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50">
                <a:extLst>
                  <a:ext uri="{FF2B5EF4-FFF2-40B4-BE49-F238E27FC236}">
                    <a16:creationId xmlns:a16="http://schemas.microsoft.com/office/drawing/2014/main" id="{47E8A239-57AA-5F43-8559-221611C10365}"/>
                  </a:ext>
                </a:extLst>
              </p:cNvPr>
              <p:cNvSpPr txBox="1"/>
              <p:nvPr/>
            </p:nvSpPr>
            <p:spPr>
              <a:xfrm>
                <a:off x="4292566" y="5068045"/>
                <a:ext cx="1951320" cy="89421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𝛕</m:t>
                      </m:r>
                      <m:r>
                        <a:rPr lang="en-US" sz="2400" b="1" i="0" smtClean="0">
                          <a:latin typeface="Cambria Math" panose="02040503050406030204" pitchFamily="18" charset="0"/>
                        </a:rPr>
                        <m:t>=</m:t>
                      </m:r>
                      <m:nary>
                        <m:naryPr>
                          <m:chr m:val="∑"/>
                          <m:subHide m:val="on"/>
                          <m:supHide m:val="on"/>
                          <m:ctrlPr>
                            <a:rPr lang="en-US" sz="2400" b="1" i="1" smtClean="0">
                              <a:latin typeface="Cambria Math" panose="02040503050406030204" pitchFamily="18" charset="0"/>
                            </a:rPr>
                          </m:ctrlPr>
                        </m:naryPr>
                        <m:sub/>
                        <m:sup/>
                        <m:e>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𝛕</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CN" sz="2400" dirty="0"/>
              </a:p>
            </p:txBody>
          </p:sp>
        </mc:Choice>
        <mc:Fallback xmlns="">
          <p:sp>
            <p:nvSpPr>
              <p:cNvPr id="27" name="TextBox 50">
                <a:extLst>
                  <a:ext uri="{FF2B5EF4-FFF2-40B4-BE49-F238E27FC236}">
                    <a16:creationId xmlns:a16="http://schemas.microsoft.com/office/drawing/2014/main" id="{47E8A239-57AA-5F43-8559-221611C10365}"/>
                  </a:ext>
                </a:extLst>
              </p:cNvPr>
              <p:cNvSpPr txBox="1">
                <a:spLocks noRot="1" noChangeAspect="1" noMove="1" noResize="1" noEditPoints="1" noAdjustHandles="1" noChangeArrowheads="1" noChangeShapeType="1" noTextEdit="1"/>
              </p:cNvSpPr>
              <p:nvPr/>
            </p:nvSpPr>
            <p:spPr>
              <a:xfrm>
                <a:off x="4292566" y="5068045"/>
                <a:ext cx="1951320" cy="894219"/>
              </a:xfrm>
              <a:prstGeom prst="rect">
                <a:avLst/>
              </a:prstGeom>
              <a:blipFill>
                <a:blip r:embed="rId8"/>
                <a:stretch>
                  <a:fillRect/>
                </a:stretch>
              </a:blipFill>
            </p:spPr>
            <p:txBody>
              <a:bodyPr/>
              <a:lstStyle/>
              <a:p>
                <a:r>
                  <a:rPr lang="zh-CN" altLang="en-US">
                    <a:noFill/>
                  </a:rPr>
                  <a:t> </a:t>
                </a:r>
              </a:p>
            </p:txBody>
          </p:sp>
        </mc:Fallback>
      </mc:AlternateContent>
      <p:sp>
        <p:nvSpPr>
          <p:cNvPr id="28" name="Title 1">
            <a:extLst>
              <a:ext uri="{FF2B5EF4-FFF2-40B4-BE49-F238E27FC236}">
                <a16:creationId xmlns:a16="http://schemas.microsoft.com/office/drawing/2014/main" id="{7CC9C4C1-4CD4-BF45-B0A2-02937436A839}"/>
              </a:ext>
            </a:extLst>
          </p:cNvPr>
          <p:cNvSpPr txBox="1">
            <a:spLocks/>
          </p:cNvSpPr>
          <p:nvPr/>
        </p:nvSpPr>
        <p:spPr>
          <a:xfrm>
            <a:off x="7761735" y="1718046"/>
            <a:ext cx="3958252" cy="4474495"/>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pic>
        <p:nvPicPr>
          <p:cNvPr id="29" name="Picture 2">
            <a:extLst>
              <a:ext uri="{FF2B5EF4-FFF2-40B4-BE49-F238E27FC236}">
                <a16:creationId xmlns:a16="http://schemas.microsoft.com/office/drawing/2014/main" id="{3D2E4915-14C7-D641-9227-B87DE0A4A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494086">
            <a:off x="8580131" y="2370879"/>
            <a:ext cx="2112013" cy="2048933"/>
          </a:xfrm>
          <a:prstGeom prst="rect">
            <a:avLst/>
          </a:prstGeom>
          <a:noFill/>
          <a:extLst>
            <a:ext uri="{909E8E84-426E-40DD-AFC4-6F175D3DCCD1}">
              <a14:hiddenFill xmlns:a14="http://schemas.microsoft.com/office/drawing/2010/main">
                <a:solidFill>
                  <a:srgbClr val="FFFFFF"/>
                </a:solidFill>
              </a14:hiddenFill>
            </a:ext>
          </a:extLst>
        </p:spPr>
      </p:pic>
      <p:sp>
        <p:nvSpPr>
          <p:cNvPr id="36" name="Oval 66">
            <a:extLst>
              <a:ext uri="{FF2B5EF4-FFF2-40B4-BE49-F238E27FC236}">
                <a16:creationId xmlns:a16="http://schemas.microsoft.com/office/drawing/2014/main" id="{F0689D63-1A94-904C-9B88-4EB15E9C07F4}"/>
              </a:ext>
            </a:extLst>
          </p:cNvPr>
          <p:cNvSpPr/>
          <p:nvPr/>
        </p:nvSpPr>
        <p:spPr>
          <a:xfrm>
            <a:off x="9965254" y="284272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46" name="Oval 67">
            <a:extLst>
              <a:ext uri="{FF2B5EF4-FFF2-40B4-BE49-F238E27FC236}">
                <a16:creationId xmlns:a16="http://schemas.microsoft.com/office/drawing/2014/main" id="{9F6F30BF-DBDC-2144-BA30-9184218FE384}"/>
              </a:ext>
            </a:extLst>
          </p:cNvPr>
          <p:cNvSpPr/>
          <p:nvPr/>
        </p:nvSpPr>
        <p:spPr>
          <a:xfrm>
            <a:off x="9733506" y="3603617"/>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mc:AlternateContent xmlns:mc="http://schemas.openxmlformats.org/markup-compatibility/2006" xmlns:a14="http://schemas.microsoft.com/office/drawing/2010/main">
        <mc:Choice Requires="a14">
          <p:sp>
            <p:nvSpPr>
              <p:cNvPr id="47" name="TextBox 73">
                <a:extLst>
                  <a:ext uri="{FF2B5EF4-FFF2-40B4-BE49-F238E27FC236}">
                    <a16:creationId xmlns:a16="http://schemas.microsoft.com/office/drawing/2014/main" id="{984D741D-BB6E-2144-AF8E-743C0468C32F}"/>
                  </a:ext>
                </a:extLst>
              </p:cNvPr>
              <p:cNvSpPr txBox="1"/>
              <p:nvPr/>
            </p:nvSpPr>
            <p:spPr>
              <a:xfrm>
                <a:off x="7951172" y="4559723"/>
                <a:ext cx="3838790" cy="89421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𝐈</m:t>
                          </m:r>
                        </m:e>
                        <m:sub>
                          <m:r>
                            <a:rPr lang="en-US" sz="2400" b="1" i="0" smtClean="0">
                              <a:latin typeface="Cambria Math" panose="02040503050406030204" pitchFamily="18" charset="0"/>
                            </a:rPr>
                            <m:t>𝐫𝐞𝐟</m:t>
                          </m:r>
                        </m:sub>
                      </m:sSub>
                      <m:r>
                        <a:rPr lang="en-US" sz="2400" b="1" i="0" smtClean="0">
                          <a:latin typeface="Cambria Math" panose="02040503050406030204" pitchFamily="18" charset="0"/>
                        </a:rPr>
                        <m:t>=</m:t>
                      </m:r>
                      <m:nary>
                        <m:naryPr>
                          <m:chr m:val="∑"/>
                          <m:subHide m:val="on"/>
                          <m:supHide m:val="on"/>
                          <m:ctrlPr>
                            <a:rPr lang="en-US" sz="2400" b="1"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b="0" i="1">
                                  <a:latin typeface="Cambria Math" panose="02040503050406030204" pitchFamily="18" charset="0"/>
                                </a:rPr>
                                <m:t>𝑚</m:t>
                              </m:r>
                            </m:e>
                            <m:sub>
                              <m:r>
                                <a:rPr lang="en-US" sz="2400" b="0" i="1">
                                  <a:latin typeface="Cambria Math" panose="02040503050406030204" pitchFamily="18" charset="0"/>
                                </a:rPr>
                                <m:t>𝑖</m:t>
                              </m:r>
                            </m:sub>
                          </m:sSub>
                          <m:r>
                            <a:rPr lang="en-US" sz="2400" b="1">
                              <a:latin typeface="Cambria Math" panose="02040503050406030204" pitchFamily="18" charset="0"/>
                            </a:rPr>
                            <m:t>(</m:t>
                          </m:r>
                          <m:sSub>
                            <m:sSubPr>
                              <m:ctrlPr>
                                <a:rPr lang="en-US" sz="2400" b="1" i="1">
                                  <a:latin typeface="Cambria Math" panose="02040503050406030204" pitchFamily="18" charset="0"/>
                                </a:rPr>
                              </m:ctrlPr>
                            </m:sSubPr>
                            <m:e>
                              <m:sSubSup>
                                <m:sSubSupPr>
                                  <m:ctrlPr>
                                    <a:rPr lang="en-US" sz="2400" b="1" i="1" smtClean="0">
                                      <a:latin typeface="Cambria Math" panose="02040503050406030204" pitchFamily="18" charset="0"/>
                                    </a:rPr>
                                  </m:ctrlPr>
                                </m:sSubSupPr>
                                <m:e>
                                  <m:r>
                                    <a:rPr lang="en-US" sz="2400" b="1" i="0" smtClean="0">
                                      <a:latin typeface="Cambria Math" panose="02040503050406030204" pitchFamily="18" charset="0"/>
                                    </a:rPr>
                                    <m:t>𝐫</m:t>
                                  </m:r>
                                </m:e>
                                <m:sub>
                                  <m:r>
                                    <a:rPr lang="en-US" sz="2400" i="1">
                                      <a:latin typeface="Cambria Math" panose="02040503050406030204" pitchFamily="18" charset="0"/>
                                    </a:rPr>
                                    <m:t>𝑖</m:t>
                                  </m:r>
                                </m:sub>
                                <m:sup>
                                  <m:r>
                                    <m:rPr>
                                      <m:sty m:val="p"/>
                                    </m:rPr>
                                    <a:rPr lang="en-US" sz="2400" b="0" i="0" smtClean="0">
                                      <a:latin typeface="Cambria Math" panose="02040503050406030204" pitchFamily="18" charset="0"/>
                                    </a:rPr>
                                    <m:t>T</m:t>
                                  </m:r>
                                </m:sup>
                              </m:sSubSup>
                              <m:r>
                                <a:rPr lang="en-US" sz="2400" b="1" i="0" smtClean="0">
                                  <a:latin typeface="Cambria Math" panose="02040503050406030204" pitchFamily="18" charset="0"/>
                                </a:rPr>
                                <m:t>𝐫</m:t>
                              </m:r>
                            </m:e>
                            <m:sub>
                              <m:r>
                                <a:rPr lang="en-US" sz="2400" i="1">
                                  <a:latin typeface="Cambria Math" panose="02040503050406030204" pitchFamily="18" charset="0"/>
                                </a:rPr>
                                <m:t>𝑖</m:t>
                              </m:r>
                            </m:sub>
                          </m:sSub>
                          <m:r>
                            <a:rPr lang="en-US" sz="2400" b="1" i="1">
                              <a:latin typeface="Cambria Math" panose="02040503050406030204" pitchFamily="18" charset="0"/>
                            </a:rPr>
                            <m:t>𝟏</m:t>
                          </m:r>
                          <m:r>
                            <a:rPr lang="en-US" sz="2400" b="1" i="1">
                              <a:latin typeface="Cambria Math" panose="02040503050406030204" pitchFamily="18" charset="0"/>
                            </a:rPr>
                            <m:t>−</m:t>
                          </m:r>
                          <m:sSubSup>
                            <m:sSubSupPr>
                              <m:ctrlPr>
                                <a:rPr lang="en-US" sz="2400" b="1" i="1">
                                  <a:latin typeface="Cambria Math" panose="02040503050406030204" pitchFamily="18" charset="0"/>
                                </a:rPr>
                              </m:ctrlPr>
                            </m:sSubSupPr>
                            <m:e>
                              <m:sSub>
                                <m:sSubPr>
                                  <m:ctrlPr>
                                    <a:rPr lang="en-US" sz="2400" b="1" i="1">
                                      <a:latin typeface="Cambria Math" panose="02040503050406030204" pitchFamily="18" charset="0"/>
                                    </a:rPr>
                                  </m:ctrlPr>
                                </m:sSubPr>
                                <m:e>
                                  <m:r>
                                    <a:rPr lang="en-US" sz="2400" b="1" i="0" smtClean="0">
                                      <a:latin typeface="Cambria Math" panose="02040503050406030204" pitchFamily="18" charset="0"/>
                                    </a:rPr>
                                    <m:t>𝐫</m:t>
                                  </m:r>
                                </m:e>
                                <m:sub>
                                  <m:r>
                                    <a:rPr lang="en-US" sz="2400" i="1">
                                      <a:latin typeface="Cambria Math" panose="02040503050406030204" pitchFamily="18" charset="0"/>
                                    </a:rPr>
                                    <m:t>𝑖</m:t>
                                  </m:r>
                                </m:sub>
                              </m:sSub>
                              <m:r>
                                <a:rPr lang="en-US" sz="2400" b="1" i="1" smtClean="0">
                                  <a:latin typeface="Cambria Math" panose="02040503050406030204" pitchFamily="18" charset="0"/>
                                </a:rPr>
                                <m:t>𝒓</m:t>
                              </m:r>
                            </m:e>
                            <m:sub>
                              <m:r>
                                <a:rPr lang="en-US" sz="2400" i="1">
                                  <a:latin typeface="Cambria Math" panose="02040503050406030204" pitchFamily="18" charset="0"/>
                                </a:rPr>
                                <m:t>𝑖</m:t>
                              </m:r>
                            </m:sub>
                            <m:sup>
                              <m:r>
                                <m:rPr>
                                  <m:sty m:val="p"/>
                                </m:rPr>
                                <a:rPr lang="en-US" sz="2400">
                                  <a:latin typeface="Cambria Math" panose="02040503050406030204" pitchFamily="18" charset="0"/>
                                </a:rPr>
                                <m:t>T</m:t>
                              </m:r>
                            </m:sup>
                          </m:sSubSup>
                          <m:r>
                            <a:rPr lang="en-US" sz="2400" b="1">
                              <a:latin typeface="Cambria Math" panose="02040503050406030204" pitchFamily="18" charset="0"/>
                            </a:rPr>
                            <m:t>)</m:t>
                          </m:r>
                        </m:e>
                      </m:nary>
                    </m:oMath>
                  </m:oMathPara>
                </a14:m>
                <a:endParaRPr lang="en-CN" sz="2400" dirty="0"/>
              </a:p>
            </p:txBody>
          </p:sp>
        </mc:Choice>
        <mc:Fallback xmlns="">
          <p:sp>
            <p:nvSpPr>
              <p:cNvPr id="47" name="TextBox 73">
                <a:extLst>
                  <a:ext uri="{FF2B5EF4-FFF2-40B4-BE49-F238E27FC236}">
                    <a16:creationId xmlns:a16="http://schemas.microsoft.com/office/drawing/2014/main" id="{984D741D-BB6E-2144-AF8E-743C0468C32F}"/>
                  </a:ext>
                </a:extLst>
              </p:cNvPr>
              <p:cNvSpPr txBox="1">
                <a:spLocks noRot="1" noChangeAspect="1" noMove="1" noResize="1" noEditPoints="1" noAdjustHandles="1" noChangeArrowheads="1" noChangeShapeType="1" noTextEdit="1"/>
              </p:cNvSpPr>
              <p:nvPr/>
            </p:nvSpPr>
            <p:spPr>
              <a:xfrm>
                <a:off x="7951172" y="4559723"/>
                <a:ext cx="3838790" cy="89421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Rectangle 47">
                <a:extLst>
                  <a:ext uri="{FF2B5EF4-FFF2-40B4-BE49-F238E27FC236}">
                    <a16:creationId xmlns:a16="http://schemas.microsoft.com/office/drawing/2014/main" id="{F1916810-6741-F845-9181-2D6C86CC33E9}"/>
                  </a:ext>
                </a:extLst>
              </p:cNvPr>
              <p:cNvSpPr/>
              <p:nvPr/>
            </p:nvSpPr>
            <p:spPr>
              <a:xfrm>
                <a:off x="9829072" y="2448363"/>
                <a:ext cx="610680"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oMath>
                  </m:oMathPara>
                </a14:m>
                <a:endParaRPr lang="en-CN" sz="2400" dirty="0"/>
              </a:p>
            </p:txBody>
          </p:sp>
        </mc:Choice>
        <mc:Fallback xmlns="">
          <p:sp>
            <p:nvSpPr>
              <p:cNvPr id="52" name="Rectangle 47">
                <a:extLst>
                  <a:ext uri="{FF2B5EF4-FFF2-40B4-BE49-F238E27FC236}">
                    <a16:creationId xmlns:a16="http://schemas.microsoft.com/office/drawing/2014/main" id="{F1916810-6741-F845-9181-2D6C86CC33E9}"/>
                  </a:ext>
                </a:extLst>
              </p:cNvPr>
              <p:cNvSpPr>
                <a:spLocks noRot="1" noChangeAspect="1" noMove="1" noResize="1" noEditPoints="1" noAdjustHandles="1" noChangeArrowheads="1" noChangeShapeType="1" noTextEdit="1"/>
              </p:cNvSpPr>
              <p:nvPr/>
            </p:nvSpPr>
            <p:spPr>
              <a:xfrm>
                <a:off x="9829072" y="2448363"/>
                <a:ext cx="610680" cy="461665"/>
              </a:xfrm>
              <a:prstGeom prst="rect">
                <a:avLst/>
              </a:prstGeom>
              <a:blipFill>
                <a:blip r:embed="rId10"/>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75">
                <a:extLst>
                  <a:ext uri="{FF2B5EF4-FFF2-40B4-BE49-F238E27FC236}">
                    <a16:creationId xmlns:a16="http://schemas.microsoft.com/office/drawing/2014/main" id="{F2656495-9CFE-3F43-9BDA-4332E5C9FD2E}"/>
                  </a:ext>
                </a:extLst>
              </p:cNvPr>
              <p:cNvSpPr txBox="1"/>
              <p:nvPr/>
            </p:nvSpPr>
            <p:spPr>
              <a:xfrm>
                <a:off x="7172163" y="5365608"/>
                <a:ext cx="3838790" cy="37587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smtClean="0">
                          <a:latin typeface="Cambria Math" panose="02040503050406030204" pitchFamily="18" charset="0"/>
                        </a:rPr>
                        <m:t>𝐈</m:t>
                      </m:r>
                      <m:r>
                        <a:rPr lang="en-US" sz="2400" b="1" i="1" smtClean="0">
                          <a:latin typeface="Cambria Math" panose="02040503050406030204" pitchFamily="18" charset="0"/>
                        </a:rPr>
                        <m:t>=</m:t>
                      </m:r>
                      <m:r>
                        <a:rPr lang="en-US" sz="2400" b="1">
                          <a:latin typeface="Cambria Math" panose="02040503050406030204" pitchFamily="18" charset="0"/>
                        </a:rPr>
                        <m:t>𝐑</m:t>
                      </m:r>
                      <m:sSub>
                        <m:sSubPr>
                          <m:ctrlPr>
                            <a:rPr lang="en-US" sz="2400" b="1" i="1">
                              <a:latin typeface="Cambria Math" panose="02040503050406030204" pitchFamily="18" charset="0"/>
                            </a:rPr>
                          </m:ctrlPr>
                        </m:sSubPr>
                        <m:e>
                          <m:r>
                            <a:rPr lang="en-US" sz="2400" b="1">
                              <a:latin typeface="Cambria Math" panose="02040503050406030204" pitchFamily="18" charset="0"/>
                            </a:rPr>
                            <m:t>𝐈</m:t>
                          </m:r>
                        </m:e>
                        <m:sub>
                          <m:r>
                            <a:rPr lang="en-US" sz="2400" b="1">
                              <a:latin typeface="Cambria Math" panose="02040503050406030204" pitchFamily="18" charset="0"/>
                            </a:rPr>
                            <m:t>𝐫𝐞𝐟</m:t>
                          </m:r>
                        </m:sub>
                      </m:sSub>
                      <m:sSup>
                        <m:sSupPr>
                          <m:ctrlPr>
                            <a:rPr lang="en-US" sz="2400" b="1" i="1" smtClean="0">
                              <a:latin typeface="Cambria Math" panose="02040503050406030204" pitchFamily="18" charset="0"/>
                            </a:rPr>
                          </m:ctrlPr>
                        </m:sSupPr>
                        <m:e>
                          <m:r>
                            <a:rPr lang="en-US" sz="2400" b="1">
                              <a:latin typeface="Cambria Math" panose="02040503050406030204" pitchFamily="18" charset="0"/>
                            </a:rPr>
                            <m:t>𝐑</m:t>
                          </m:r>
                        </m:e>
                        <m:sup>
                          <m:r>
                            <m:rPr>
                              <m:sty m:val="p"/>
                            </m:rPr>
                            <a:rPr lang="en-US" sz="2400" b="0" i="0" smtClean="0">
                              <a:latin typeface="Cambria Math" panose="02040503050406030204" pitchFamily="18" charset="0"/>
                            </a:rPr>
                            <m:t>T</m:t>
                          </m:r>
                        </m:sup>
                      </m:sSup>
                    </m:oMath>
                  </m:oMathPara>
                </a14:m>
                <a:endParaRPr lang="en-CN" sz="2400" dirty="0"/>
              </a:p>
            </p:txBody>
          </p:sp>
        </mc:Choice>
        <mc:Fallback xmlns="">
          <p:sp>
            <p:nvSpPr>
              <p:cNvPr id="53" name="TextBox 75">
                <a:extLst>
                  <a:ext uri="{FF2B5EF4-FFF2-40B4-BE49-F238E27FC236}">
                    <a16:creationId xmlns:a16="http://schemas.microsoft.com/office/drawing/2014/main" id="{F2656495-9CFE-3F43-9BDA-4332E5C9FD2E}"/>
                  </a:ext>
                </a:extLst>
              </p:cNvPr>
              <p:cNvSpPr txBox="1">
                <a:spLocks noRot="1" noChangeAspect="1" noMove="1" noResize="1" noEditPoints="1" noAdjustHandles="1" noChangeArrowheads="1" noChangeShapeType="1" noTextEdit="1"/>
              </p:cNvSpPr>
              <p:nvPr/>
            </p:nvSpPr>
            <p:spPr>
              <a:xfrm>
                <a:off x="7172163" y="5365608"/>
                <a:ext cx="3838790" cy="375872"/>
              </a:xfrm>
              <a:prstGeom prst="rect">
                <a:avLst/>
              </a:prstGeom>
              <a:blipFill>
                <a:blip r:embed="rId11"/>
                <a:stretch>
                  <a:fillRect b="-193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543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4" name="Rounded Rectangle 40">
            <a:extLst>
              <a:ext uri="{FF2B5EF4-FFF2-40B4-BE49-F238E27FC236}">
                <a16:creationId xmlns:a16="http://schemas.microsoft.com/office/drawing/2014/main" id="{44A5F20A-749D-EE4C-8E74-AB8C851D8835}"/>
              </a:ext>
            </a:extLst>
          </p:cNvPr>
          <p:cNvSpPr/>
          <p:nvPr/>
        </p:nvSpPr>
        <p:spPr>
          <a:xfrm>
            <a:off x="5021212" y="5079308"/>
            <a:ext cx="717051" cy="1325563"/>
          </a:xfrm>
          <a:prstGeom prst="round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p:sp>
        <p:nvSpPr>
          <p:cNvPr id="5" name="Title 1">
            <a:extLst>
              <a:ext uri="{FF2B5EF4-FFF2-40B4-BE49-F238E27FC236}">
                <a16:creationId xmlns:a16="http://schemas.microsoft.com/office/drawing/2014/main" id="{79558A77-12A7-7046-B4DC-211BDA3A20B4}"/>
              </a:ext>
            </a:extLst>
          </p:cNvPr>
          <p:cNvSpPr txBox="1">
            <a:spLocks/>
          </p:cNvSpPr>
          <p:nvPr/>
        </p:nvSpPr>
        <p:spPr>
          <a:xfrm>
            <a:off x="6697746" y="2767512"/>
            <a:ext cx="4120442" cy="3637360"/>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000" dirty="0"/>
          </a:p>
        </p:txBody>
      </p:sp>
      <mc:AlternateContent xmlns:mc="http://schemas.openxmlformats.org/markup-compatibility/2006" xmlns:a14="http://schemas.microsoft.com/office/drawing/2010/main">
        <mc:Choice Requires="a14">
          <p:sp>
            <p:nvSpPr>
              <p:cNvPr id="6" name="TextBox 47">
                <a:extLst>
                  <a:ext uri="{FF2B5EF4-FFF2-40B4-BE49-F238E27FC236}">
                    <a16:creationId xmlns:a16="http://schemas.microsoft.com/office/drawing/2014/main" id="{5B5265C7-022B-EB49-BD66-B8E0F7693602}"/>
                  </a:ext>
                </a:extLst>
              </p:cNvPr>
              <p:cNvSpPr txBox="1"/>
              <p:nvPr/>
            </p:nvSpPr>
            <p:spPr>
              <a:xfrm>
                <a:off x="6002592" y="5248448"/>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𝛚</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6" name="TextBox 47">
                <a:extLst>
                  <a:ext uri="{FF2B5EF4-FFF2-40B4-BE49-F238E27FC236}">
                    <a16:creationId xmlns:a16="http://schemas.microsoft.com/office/drawing/2014/main" id="{5B5265C7-022B-EB49-BD66-B8E0F7693602}"/>
                  </a:ext>
                </a:extLst>
              </p:cNvPr>
              <p:cNvSpPr txBox="1">
                <a:spLocks noRot="1" noChangeAspect="1" noMove="1" noResize="1" noEditPoints="1" noAdjustHandles="1" noChangeArrowheads="1" noChangeShapeType="1" noTextEdit="1"/>
              </p:cNvSpPr>
              <p:nvPr/>
            </p:nvSpPr>
            <p:spPr>
              <a:xfrm>
                <a:off x="6002592" y="5248448"/>
                <a:ext cx="486013" cy="385105"/>
              </a:xfrm>
              <a:prstGeom prst="rect">
                <a:avLst/>
              </a:prstGeom>
              <a:blipFill>
                <a:blip r:embed="rId3"/>
                <a:stretch>
                  <a:fillRect r="-5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48">
                <a:extLst>
                  <a:ext uri="{FF2B5EF4-FFF2-40B4-BE49-F238E27FC236}">
                    <a16:creationId xmlns:a16="http://schemas.microsoft.com/office/drawing/2014/main" id="{DE795485-C2B4-FD43-B073-0EED9DD92123}"/>
                  </a:ext>
                </a:extLst>
              </p:cNvPr>
              <p:cNvSpPr txBox="1"/>
              <p:nvPr/>
            </p:nvSpPr>
            <p:spPr>
              <a:xfrm>
                <a:off x="6002592" y="5859134"/>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7" name="TextBox 48">
                <a:extLst>
                  <a:ext uri="{FF2B5EF4-FFF2-40B4-BE49-F238E27FC236}">
                    <a16:creationId xmlns:a16="http://schemas.microsoft.com/office/drawing/2014/main" id="{DE795485-C2B4-FD43-B073-0EED9DD92123}"/>
                  </a:ext>
                </a:extLst>
              </p:cNvPr>
              <p:cNvSpPr txBox="1">
                <a:spLocks noRot="1" noChangeAspect="1" noMove="1" noResize="1" noEditPoints="1" noAdjustHandles="1" noChangeArrowheads="1" noChangeShapeType="1" noTextEdit="1"/>
              </p:cNvSpPr>
              <p:nvPr/>
            </p:nvSpPr>
            <p:spPr>
              <a:xfrm>
                <a:off x="6002592" y="5859134"/>
                <a:ext cx="486013" cy="385105"/>
              </a:xfrm>
              <a:prstGeom prst="rect">
                <a:avLst/>
              </a:prstGeom>
              <a:blipFill>
                <a:blip r:embed="rId4"/>
                <a:stretch>
                  <a:fillRect/>
                </a:stretch>
              </a:blipFill>
            </p:spPr>
            <p:txBody>
              <a:bodyPr/>
              <a:lstStyle/>
              <a:p>
                <a:r>
                  <a:rPr lang="zh-CN" altLang="en-US">
                    <a:noFill/>
                  </a:rPr>
                  <a:t> </a:t>
                </a:r>
              </a:p>
            </p:txBody>
          </p:sp>
        </mc:Fallback>
      </mc:AlternateContent>
      <p:sp>
        <p:nvSpPr>
          <p:cNvPr id="9" name="Rounded Rectangle 56">
            <a:extLst>
              <a:ext uri="{FF2B5EF4-FFF2-40B4-BE49-F238E27FC236}">
                <a16:creationId xmlns:a16="http://schemas.microsoft.com/office/drawing/2014/main" id="{E431E59E-F387-C049-836C-4A524933BBA7}"/>
              </a:ext>
            </a:extLst>
          </p:cNvPr>
          <p:cNvSpPr/>
          <p:nvPr/>
        </p:nvSpPr>
        <p:spPr>
          <a:xfrm>
            <a:off x="5875104" y="5075203"/>
            <a:ext cx="717051" cy="132556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p:grpSp>
        <p:nvGrpSpPr>
          <p:cNvPr id="61" name="组合 60">
            <a:extLst>
              <a:ext uri="{FF2B5EF4-FFF2-40B4-BE49-F238E27FC236}">
                <a16:creationId xmlns:a16="http://schemas.microsoft.com/office/drawing/2014/main" id="{D4E10A48-19A4-E86A-AD82-473B38C9FC8A}"/>
              </a:ext>
            </a:extLst>
          </p:cNvPr>
          <p:cNvGrpSpPr/>
          <p:nvPr/>
        </p:nvGrpSpPr>
        <p:grpSpPr>
          <a:xfrm>
            <a:off x="10924023" y="5075203"/>
            <a:ext cx="717051" cy="1325563"/>
            <a:chOff x="10924023" y="5075203"/>
            <a:chExt cx="717051" cy="1325563"/>
          </a:xfrm>
        </p:grpSpPr>
        <p:sp>
          <p:nvSpPr>
            <p:cNvPr id="3" name="Rounded Rectangle 95">
              <a:extLst>
                <a:ext uri="{FF2B5EF4-FFF2-40B4-BE49-F238E27FC236}">
                  <a16:creationId xmlns:a16="http://schemas.microsoft.com/office/drawing/2014/main" id="{0A88EC82-DC86-5142-ACDE-796B5D6A8482}"/>
                </a:ext>
              </a:extLst>
            </p:cNvPr>
            <p:cNvSpPr/>
            <p:nvPr/>
          </p:nvSpPr>
          <p:spPr>
            <a:xfrm>
              <a:off x="10924023" y="5075203"/>
              <a:ext cx="717051" cy="1325563"/>
            </a:xfrm>
            <a:prstGeom prst="round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mc:AlternateContent xmlns:mc="http://schemas.openxmlformats.org/markup-compatibility/2006" xmlns:a14="http://schemas.microsoft.com/office/drawing/2010/main">
          <mc:Choice Requires="a14">
            <p:sp>
              <p:nvSpPr>
                <p:cNvPr id="12" name="TextBox 91">
                  <a:extLst>
                    <a:ext uri="{FF2B5EF4-FFF2-40B4-BE49-F238E27FC236}">
                      <a16:creationId xmlns:a16="http://schemas.microsoft.com/office/drawing/2014/main" id="{7C48261B-EF51-8B43-89B1-C6C1B260B9FF}"/>
                    </a:ext>
                  </a:extLst>
                </p:cNvPr>
                <p:cNvSpPr txBox="1"/>
                <p:nvPr/>
              </p:nvSpPr>
              <p:spPr>
                <a:xfrm>
                  <a:off x="11051511" y="5248448"/>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𝛚</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12" name="TextBox 91">
                  <a:extLst>
                    <a:ext uri="{FF2B5EF4-FFF2-40B4-BE49-F238E27FC236}">
                      <a16:creationId xmlns:a16="http://schemas.microsoft.com/office/drawing/2014/main" id="{7C48261B-EF51-8B43-89B1-C6C1B260B9FF}"/>
                    </a:ext>
                  </a:extLst>
                </p:cNvPr>
                <p:cNvSpPr txBox="1">
                  <a:spLocks noRot="1" noChangeAspect="1" noMove="1" noResize="1" noEditPoints="1" noAdjustHandles="1" noChangeArrowheads="1" noChangeShapeType="1" noTextEdit="1"/>
                </p:cNvSpPr>
                <p:nvPr/>
              </p:nvSpPr>
              <p:spPr>
                <a:xfrm>
                  <a:off x="11051511" y="5248448"/>
                  <a:ext cx="486013" cy="385105"/>
                </a:xfrm>
                <a:prstGeom prst="rect">
                  <a:avLst/>
                </a:prstGeom>
                <a:blipFill>
                  <a:blip r:embed="rId5"/>
                  <a:stretch>
                    <a:fillRect r="-3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92">
                  <a:extLst>
                    <a:ext uri="{FF2B5EF4-FFF2-40B4-BE49-F238E27FC236}">
                      <a16:creationId xmlns:a16="http://schemas.microsoft.com/office/drawing/2014/main" id="{BD7227B7-D16F-B94F-9E8A-9ACD04D614C7}"/>
                    </a:ext>
                  </a:extLst>
                </p:cNvPr>
                <p:cNvSpPr txBox="1"/>
                <p:nvPr/>
              </p:nvSpPr>
              <p:spPr>
                <a:xfrm>
                  <a:off x="11051511" y="5859134"/>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13" name="TextBox 92">
                  <a:extLst>
                    <a:ext uri="{FF2B5EF4-FFF2-40B4-BE49-F238E27FC236}">
                      <a16:creationId xmlns:a16="http://schemas.microsoft.com/office/drawing/2014/main" id="{BD7227B7-D16F-B94F-9E8A-9ACD04D614C7}"/>
                    </a:ext>
                  </a:extLst>
                </p:cNvPr>
                <p:cNvSpPr txBox="1">
                  <a:spLocks noRot="1" noChangeAspect="1" noMove="1" noResize="1" noEditPoints="1" noAdjustHandles="1" noChangeArrowheads="1" noChangeShapeType="1" noTextEdit="1"/>
                </p:cNvSpPr>
                <p:nvPr/>
              </p:nvSpPr>
              <p:spPr>
                <a:xfrm>
                  <a:off x="11051511" y="5859134"/>
                  <a:ext cx="486013" cy="385105"/>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TextBox 19">
                <a:extLst>
                  <a:ext uri="{FF2B5EF4-FFF2-40B4-BE49-F238E27FC236}">
                    <a16:creationId xmlns:a16="http://schemas.microsoft.com/office/drawing/2014/main" id="{31804675-CB0A-2D4F-A47F-A2EDF9D6DAE0}"/>
                  </a:ext>
                </a:extLst>
              </p:cNvPr>
              <p:cNvSpPr txBox="1"/>
              <p:nvPr/>
            </p:nvSpPr>
            <p:spPr>
              <a:xfrm>
                <a:off x="6850913" y="2915916"/>
                <a:ext cx="3925428"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r>
                        <a:rPr lang="en-US" sz="2000" b="1"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Matrix</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Rotate</m:t>
                      </m:r>
                      <m:r>
                        <a:rPr lang="en-US" sz="2000" b="0" i="0" smtClean="0">
                          <a:latin typeface="Cambria Math" panose="02040503050406030204" pitchFamily="18" charset="0"/>
                          <a:ea typeface="Cambria Math" panose="02040503050406030204" pitchFamily="18" charset="0"/>
                        </a:rPr>
                        <m:t>(</m:t>
                      </m:r>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𝐪</m:t>
                          </m:r>
                        </m:e>
                        <m:sup>
                          <m:d>
                            <m:dPr>
                              <m:begChr m:val="["/>
                              <m:endChr m:val="]"/>
                              <m:ctrlPr>
                                <a:rPr lang="en-US" sz="2000" i="1" smtClean="0">
                                  <a:latin typeface="Cambria Math" panose="02040503050406030204" pitchFamily="18" charset="0"/>
                                  <a:ea typeface="Cambria Math" panose="02040503050406030204" pitchFamily="18" charset="0"/>
                                </a:rPr>
                              </m:ctrlPr>
                            </m:dPr>
                            <m:e>
                              <m:r>
                                <a:rPr lang="en-US" sz="2000" b="0" i="0" smtClean="0">
                                  <a:latin typeface="Cambria Math" panose="02040503050406030204" pitchFamily="18" charset="0"/>
                                  <a:ea typeface="Cambria Math" panose="02040503050406030204" pitchFamily="18" charset="0"/>
                                </a:rPr>
                                <m:t>0</m:t>
                              </m:r>
                            </m:e>
                          </m:d>
                        </m:sup>
                      </m:sSup>
                      <m:r>
                        <a:rPr lang="en-US" sz="2000" b="0" i="0" smtClean="0">
                          <a:latin typeface="Cambria Math" panose="02040503050406030204" pitchFamily="18" charset="0"/>
                          <a:ea typeface="Cambria Math" panose="02040503050406030204" pitchFamily="18" charset="0"/>
                        </a:rPr>
                        <m:t>)</m:t>
                      </m:r>
                    </m:oMath>
                  </m:oMathPara>
                </a14:m>
                <a:endParaRPr lang="en-CN" sz="2000" i="1" dirty="0"/>
              </a:p>
            </p:txBody>
          </p:sp>
        </mc:Choice>
        <mc:Fallback xmlns="">
          <p:sp>
            <p:nvSpPr>
              <p:cNvPr id="14" name="TextBox 19">
                <a:extLst>
                  <a:ext uri="{FF2B5EF4-FFF2-40B4-BE49-F238E27FC236}">
                    <a16:creationId xmlns:a16="http://schemas.microsoft.com/office/drawing/2014/main" id="{31804675-CB0A-2D4F-A47F-A2EDF9D6DAE0}"/>
                  </a:ext>
                </a:extLst>
              </p:cNvPr>
              <p:cNvSpPr txBox="1">
                <a:spLocks noRot="1" noChangeAspect="1" noMove="1" noResize="1" noEditPoints="1" noAdjustHandles="1" noChangeArrowheads="1" noChangeShapeType="1" noTextEdit="1"/>
              </p:cNvSpPr>
              <p:nvPr/>
            </p:nvSpPr>
            <p:spPr>
              <a:xfrm>
                <a:off x="6850913" y="2915916"/>
                <a:ext cx="3925428" cy="329129"/>
              </a:xfrm>
              <a:prstGeom prst="rect">
                <a:avLst/>
              </a:prstGeom>
              <a:blipFill>
                <a:blip r:embed="rId7"/>
                <a:stretch>
                  <a:fillRect l="-2329" b="-35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20">
                <a:extLst>
                  <a:ext uri="{FF2B5EF4-FFF2-40B4-BE49-F238E27FC236}">
                    <a16:creationId xmlns:a16="http://schemas.microsoft.com/office/drawing/2014/main" id="{C6AF12A1-0003-8046-AAB1-90BADF4DAA1B}"/>
                  </a:ext>
                </a:extLst>
              </p:cNvPr>
              <p:cNvSpPr txBox="1"/>
              <p:nvPr/>
            </p:nvSpPr>
            <p:spPr>
              <a:xfrm>
                <a:off x="6858893" y="3396598"/>
                <a:ext cx="3925428" cy="392928"/>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Sup>
                        <m:sSubSupPr>
                          <m:ctrlPr>
                            <a:rPr lang="en-US" sz="2000" b="1" i="1" smtClean="0">
                              <a:latin typeface="Cambria Math" panose="02040503050406030204" pitchFamily="18" charset="0"/>
                              <a:ea typeface="Cambria Math" panose="02040503050406030204" pitchFamily="18" charset="0"/>
                            </a:rPr>
                          </m:ctrlPr>
                        </m:sSubSupPr>
                        <m:e>
                          <m:r>
                            <a:rPr lang="en-US" sz="2000" b="1" i="1">
                              <a:latin typeface="Cambria Math" panose="02040503050406030204" pitchFamily="18" charset="0"/>
                              <a:ea typeface="Cambria Math" panose="02040503050406030204" pitchFamily="18" charset="0"/>
                            </a:rPr>
                            <m:t>𝛕</m:t>
                          </m:r>
                        </m:e>
                        <m:sub>
                          <m:r>
                            <a:rPr lang="en-US" sz="2000" b="0" i="1" smtClean="0">
                              <a:latin typeface="Cambria Math" panose="02040503050406030204" pitchFamily="18" charset="0"/>
                              <a:ea typeface="Cambria Math" panose="02040503050406030204" pitchFamily="18" charset="0"/>
                            </a:rPr>
                            <m:t>𝑖</m:t>
                          </m:r>
                        </m:sub>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bSup>
                      <m:r>
                        <a:rPr lang="en-US" sz="2000" b="1"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ea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sSub>
                        <m:sSubPr>
                          <m:ctrlPr>
                            <a:rPr lang="en-US" sz="2000" b="0" i="1" smtClean="0">
                              <a:latin typeface="Cambria Math" panose="02040503050406030204" pitchFamily="18" charset="0"/>
                              <a:ea typeface="Cambria Math" panose="02040503050406030204" pitchFamily="18" charset="0"/>
                            </a:rPr>
                          </m:ctrlPr>
                        </m:sSubPr>
                        <m:e>
                          <m:r>
                            <a:rPr lang="en-US" sz="2000" b="1" i="0" smtClean="0">
                              <a:latin typeface="Cambria Math" panose="02040503050406030204" pitchFamily="18" charset="0"/>
                              <a:ea typeface="Cambria Math" panose="02040503050406030204" pitchFamily="18" charset="0"/>
                            </a:rPr>
                            <m:t>𝐫</m:t>
                          </m:r>
                        </m:e>
                        <m:sub>
                          <m:r>
                            <a:rPr lang="en-US" sz="2000" b="0" i="1" smtClean="0">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Sup>
                        <m:sSubSupPr>
                          <m:ctrlPr>
                            <a:rPr lang="en-US" sz="2000" b="1" i="1">
                              <a:latin typeface="Cambria Math" panose="02040503050406030204" pitchFamily="18" charset="0"/>
                            </a:rPr>
                          </m:ctrlPr>
                        </m:sSubSupPr>
                        <m:e>
                          <m:r>
                            <a:rPr lang="en-US" sz="2000" b="1">
                              <a:latin typeface="Cambria Math" panose="02040503050406030204" pitchFamily="18" charset="0"/>
                            </a:rPr>
                            <m:t>𝐟</m:t>
                          </m:r>
                        </m:e>
                        <m:sub>
                          <m:r>
                            <a:rPr lang="en-US" sz="2000" i="1">
                              <a:latin typeface="Cambria Math" panose="02040503050406030204" pitchFamily="18" charset="0"/>
                            </a:rPr>
                            <m:t>𝑖</m:t>
                          </m:r>
                        </m:sub>
                        <m:sup>
                          <m:r>
                            <a:rPr lang="en-US" sz="2000">
                              <a:latin typeface="Cambria Math" panose="02040503050406030204" pitchFamily="18" charset="0"/>
                            </a:rPr>
                            <m:t>[0]</m:t>
                          </m:r>
                        </m:sup>
                      </m:sSubSup>
                    </m:oMath>
                  </m:oMathPara>
                </a14:m>
                <a:endParaRPr lang="en-CN" sz="2000" i="1" dirty="0"/>
              </a:p>
            </p:txBody>
          </p:sp>
        </mc:Choice>
        <mc:Fallback xmlns="">
          <p:sp>
            <p:nvSpPr>
              <p:cNvPr id="15" name="TextBox 20">
                <a:extLst>
                  <a:ext uri="{FF2B5EF4-FFF2-40B4-BE49-F238E27FC236}">
                    <a16:creationId xmlns:a16="http://schemas.microsoft.com/office/drawing/2014/main" id="{C6AF12A1-0003-8046-AAB1-90BADF4DAA1B}"/>
                  </a:ext>
                </a:extLst>
              </p:cNvPr>
              <p:cNvSpPr txBox="1">
                <a:spLocks noRot="1" noChangeAspect="1" noMove="1" noResize="1" noEditPoints="1" noAdjustHandles="1" noChangeArrowheads="1" noChangeShapeType="1" noTextEdit="1"/>
              </p:cNvSpPr>
              <p:nvPr/>
            </p:nvSpPr>
            <p:spPr>
              <a:xfrm>
                <a:off x="6858893" y="3396598"/>
                <a:ext cx="3925428" cy="392928"/>
              </a:xfrm>
              <a:prstGeom prst="rect">
                <a:avLst/>
              </a:prstGeom>
              <a:blipFill>
                <a:blip r:embed="rId8"/>
                <a:stretch>
                  <a:fillRect l="-1708" t="-4615" b="-2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21">
                <a:extLst>
                  <a:ext uri="{FF2B5EF4-FFF2-40B4-BE49-F238E27FC236}">
                    <a16:creationId xmlns:a16="http://schemas.microsoft.com/office/drawing/2014/main" id="{C46960CD-567D-DA47-A52F-B68905FEAA86}"/>
                  </a:ext>
                </a:extLst>
              </p:cNvPr>
              <p:cNvSpPr txBox="1"/>
              <p:nvPr/>
            </p:nvSpPr>
            <p:spPr>
              <a:xfrm>
                <a:off x="6858893" y="3899336"/>
                <a:ext cx="3925428" cy="74526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𝛕</m:t>
                          </m:r>
                        </m:e>
                        <m:sup>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m:t>
                      </m:r>
                      <m:nary>
                        <m:naryPr>
                          <m:chr m:val="∑"/>
                          <m:subHide m:val="on"/>
                          <m:supHide m:val="on"/>
                          <m:ctrlPr>
                            <a:rPr lang="en-US" sz="2000" b="1" i="1">
                              <a:latin typeface="Cambria Math" panose="02040503050406030204" pitchFamily="18" charset="0"/>
                              <a:ea typeface="Cambria Math" panose="02040503050406030204" pitchFamily="18" charset="0"/>
                            </a:rPr>
                          </m:ctrlPr>
                        </m:naryPr>
                        <m:sub/>
                        <m:sup/>
                        <m:e>
                          <m:sSubSup>
                            <m:sSubSupPr>
                              <m:ctrlPr>
                                <a:rPr lang="en-US" sz="2000" b="1" i="1">
                                  <a:latin typeface="Cambria Math" panose="02040503050406030204" pitchFamily="18" charset="0"/>
                                </a:rPr>
                              </m:ctrlPr>
                            </m:sSubSupPr>
                            <m:e>
                              <m:r>
                                <a:rPr lang="en-US" sz="2000" b="1" i="1">
                                  <a:latin typeface="Cambria Math" panose="02040503050406030204" pitchFamily="18" charset="0"/>
                                  <a:ea typeface="Cambria Math" panose="02040503050406030204" pitchFamily="18" charset="0"/>
                                </a:rPr>
                                <m:t>𝛕</m:t>
                              </m:r>
                            </m:e>
                            <m:sub>
                              <m:r>
                                <a:rPr lang="en-US" sz="2000" i="1">
                                  <a:latin typeface="Cambria Math" panose="02040503050406030204" pitchFamily="18" charset="0"/>
                                </a:rPr>
                                <m:t>𝑖</m:t>
                              </m:r>
                            </m:sub>
                            <m:sup>
                              <m:r>
                                <a:rPr lang="en-US" sz="2000">
                                  <a:latin typeface="Cambria Math" panose="02040503050406030204" pitchFamily="18" charset="0"/>
                                </a:rPr>
                                <m:t>[0]</m:t>
                              </m:r>
                            </m:sup>
                          </m:sSubSup>
                        </m:e>
                      </m:nary>
                    </m:oMath>
                  </m:oMathPara>
                </a14:m>
                <a:endParaRPr lang="en-CN" sz="2000" i="1" dirty="0"/>
              </a:p>
            </p:txBody>
          </p:sp>
        </mc:Choice>
        <mc:Fallback xmlns="">
          <p:sp>
            <p:nvSpPr>
              <p:cNvPr id="16" name="TextBox 21">
                <a:extLst>
                  <a:ext uri="{FF2B5EF4-FFF2-40B4-BE49-F238E27FC236}">
                    <a16:creationId xmlns:a16="http://schemas.microsoft.com/office/drawing/2014/main" id="{C46960CD-567D-DA47-A52F-B68905FEAA86}"/>
                  </a:ext>
                </a:extLst>
              </p:cNvPr>
              <p:cNvSpPr txBox="1">
                <a:spLocks noRot="1" noChangeAspect="1" noMove="1" noResize="1" noEditPoints="1" noAdjustHandles="1" noChangeArrowheads="1" noChangeShapeType="1" noTextEdit="1"/>
              </p:cNvSpPr>
              <p:nvPr/>
            </p:nvSpPr>
            <p:spPr>
              <a:xfrm>
                <a:off x="6858893" y="3899336"/>
                <a:ext cx="3925428" cy="74526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22">
                <a:extLst>
                  <a:ext uri="{FF2B5EF4-FFF2-40B4-BE49-F238E27FC236}">
                    <a16:creationId xmlns:a16="http://schemas.microsoft.com/office/drawing/2014/main" id="{D57DF25F-DE39-5C42-92FF-FB0B817825FF}"/>
                  </a:ext>
                </a:extLst>
              </p:cNvPr>
              <p:cNvSpPr txBox="1"/>
              <p:nvPr/>
            </p:nvSpPr>
            <p:spPr>
              <a:xfrm>
                <a:off x="6870182" y="4744937"/>
                <a:ext cx="3925428"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𝐈</m:t>
                        </m:r>
                      </m:e>
                      <m:sup>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ea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sSub>
                      <m:sSubPr>
                        <m:ctrlPr>
                          <a:rPr lang="en-US" sz="2000" b="1" i="1">
                            <a:latin typeface="Cambria Math" panose="02040503050406030204" pitchFamily="18" charset="0"/>
                          </a:rPr>
                        </m:ctrlPr>
                      </m:sSubPr>
                      <m:e>
                        <m:r>
                          <a:rPr lang="en-US" sz="2000" b="1">
                            <a:latin typeface="Cambria Math" panose="02040503050406030204" pitchFamily="18" charset="0"/>
                          </a:rPr>
                          <m:t>𝐈</m:t>
                        </m:r>
                      </m:e>
                      <m:sub>
                        <m:r>
                          <a:rPr lang="en-US" sz="2000" b="1">
                            <a:latin typeface="Cambria Math" panose="02040503050406030204" pitchFamily="18" charset="0"/>
                          </a:rPr>
                          <m:t>𝐫𝐞𝐟</m:t>
                        </m:r>
                      </m:sub>
                    </m:sSub>
                    <m:sSup>
                      <m:sSupPr>
                        <m:ctrlPr>
                          <a:rPr lang="en-US" sz="2000" b="1" i="1">
                            <a:latin typeface="Cambria Math" panose="02040503050406030204" pitchFamily="18" charset="0"/>
                          </a:rPr>
                        </m:ctrlPr>
                      </m:sSupPr>
                      <m:e>
                        <m:r>
                          <a:rPr lang="en-US" sz="2000" b="1" i="0" smtClean="0">
                            <a:latin typeface="Cambria Math" panose="02040503050406030204" pitchFamily="18" charset="0"/>
                          </a:rPr>
                          <m:t>(</m:t>
                        </m:r>
                        <m:sSup>
                          <m:sSupPr>
                            <m:ctrlPr>
                              <a:rPr lang="en-US" sz="2000" b="1" i="1">
                                <a:latin typeface="Cambria Math" panose="02040503050406030204" pitchFamily="18" charset="0"/>
                                <a:ea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r>
                          <a:rPr lang="en-US" sz="2000" b="1" i="1" smtClean="0">
                            <a:latin typeface="Cambria Math" panose="02040503050406030204" pitchFamily="18" charset="0"/>
                          </a:rPr>
                          <m:t>)</m:t>
                        </m:r>
                      </m:e>
                      <m:sup>
                        <m:r>
                          <m:rPr>
                            <m:sty m:val="p"/>
                          </m:rPr>
                          <a:rPr lang="en-US" sz="2000">
                            <a:latin typeface="Cambria Math" panose="02040503050406030204" pitchFamily="18" charset="0"/>
                          </a:rPr>
                          <m:t>T</m:t>
                        </m:r>
                      </m:sup>
                    </m:sSup>
                  </m:oMath>
                </a14:m>
                <a:r>
                  <a:rPr lang="en-CN" sz="2000" dirty="0"/>
                  <a:t> </a:t>
                </a:r>
              </a:p>
            </p:txBody>
          </p:sp>
        </mc:Choice>
        <mc:Fallback xmlns="">
          <p:sp>
            <p:nvSpPr>
              <p:cNvPr id="17" name="TextBox 22">
                <a:extLst>
                  <a:ext uri="{FF2B5EF4-FFF2-40B4-BE49-F238E27FC236}">
                    <a16:creationId xmlns:a16="http://schemas.microsoft.com/office/drawing/2014/main" id="{D57DF25F-DE39-5C42-92FF-FB0B817825FF}"/>
                  </a:ext>
                </a:extLst>
              </p:cNvPr>
              <p:cNvSpPr txBox="1">
                <a:spLocks noRot="1" noChangeAspect="1" noMove="1" noResize="1" noEditPoints="1" noAdjustHandles="1" noChangeArrowheads="1" noChangeShapeType="1" noTextEdit="1"/>
              </p:cNvSpPr>
              <p:nvPr/>
            </p:nvSpPr>
            <p:spPr>
              <a:xfrm>
                <a:off x="6870182" y="4744937"/>
                <a:ext cx="3925428" cy="329129"/>
              </a:xfrm>
              <a:prstGeom prst="rect">
                <a:avLst/>
              </a:prstGeom>
              <a:blipFill>
                <a:blip r:embed="rId10"/>
                <a:stretch>
                  <a:fillRect l="-2329" b="-35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25">
                <a:extLst>
                  <a:ext uri="{FF2B5EF4-FFF2-40B4-BE49-F238E27FC236}">
                    <a16:creationId xmlns:a16="http://schemas.microsoft.com/office/drawing/2014/main" id="{CEB82BEC-C4DD-F440-AC83-4E3FB00E3576}"/>
                  </a:ext>
                </a:extLst>
              </p:cNvPr>
              <p:cNvSpPr txBox="1"/>
              <p:nvPr/>
            </p:nvSpPr>
            <p:spPr>
              <a:xfrm>
                <a:off x="6850913" y="5830352"/>
                <a:ext cx="5150641" cy="45839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𝐪</m:t>
                        </m:r>
                      </m:e>
                      <m:sup>
                        <m:r>
                          <a:rPr lang="en-US" sz="2000" b="1" i="1" smtClean="0">
                            <a:latin typeface="Cambria Math" panose="02040503050406030204" pitchFamily="18" charset="0"/>
                          </a:rPr>
                          <m:t>[</m:t>
                        </m:r>
                        <m:r>
                          <a:rPr lang="en-US" sz="2000" b="0" i="1" smtClean="0">
                            <a:latin typeface="Cambria Math" panose="02040503050406030204" pitchFamily="18" charset="0"/>
                          </a:rPr>
                          <m:t>1</m:t>
                        </m:r>
                        <m:r>
                          <a:rPr lang="en-US" sz="2000" b="1" i="1" smtClean="0">
                            <a:latin typeface="Cambria Math" panose="02040503050406030204" pitchFamily="18" charset="0"/>
                          </a:rPr>
                          <m:t>]</m:t>
                        </m:r>
                      </m:sup>
                    </m:sSup>
                    <m:r>
                      <a:rPr lang="en-US" sz="2000" b="1" i="1">
                        <a:latin typeface="Cambria Math" panose="02040503050406030204" pitchFamily="18" charset="0"/>
                        <a:ea typeface="Cambria Math" panose="02040503050406030204" pitchFamily="18" charset="0"/>
                      </a:rPr>
                      <m:t>⟵</m:t>
                    </m:r>
                    <m:sSup>
                      <m:sSupPr>
                        <m:ctrlPr>
                          <a:rPr lang="en-US" sz="2000" b="1" i="1" smtClean="0">
                            <a:latin typeface="Cambria Math" panose="02040503050406030204" pitchFamily="18" charset="0"/>
                          </a:rPr>
                        </m:ctrlPr>
                      </m:sSupPr>
                      <m:e>
                        <m:r>
                          <a:rPr lang="en-US" sz="2000" b="1">
                            <a:latin typeface="Cambria Math" panose="02040503050406030204" pitchFamily="18" charset="0"/>
                          </a:rPr>
                          <m:t>𝐪</m:t>
                        </m:r>
                      </m:e>
                      <m:sup>
                        <m:r>
                          <a:rPr lang="en-US" sz="2000" b="0" i="1" smtClean="0">
                            <a:latin typeface="Cambria Math" panose="02040503050406030204" pitchFamily="18" charset="0"/>
                          </a:rPr>
                          <m:t>[0]</m:t>
                        </m:r>
                      </m:sup>
                    </m:sSup>
                    <m:r>
                      <a:rPr lang="en-US" sz="2000" b="1" i="0" smtClean="0">
                        <a:latin typeface="Cambria Math" panose="02040503050406030204" pitchFamily="18" charset="0"/>
                      </a:rPr>
                      <m:t>+</m:t>
                    </m:r>
                    <m:d>
                      <m:dPr>
                        <m:begChr m:val="["/>
                        <m:endChr m:val="]"/>
                        <m:ctrlPr>
                          <a:rPr lang="en-US" sz="2000" b="1" i="1" smtClean="0">
                            <a:latin typeface="Cambria Math" panose="02040503050406030204" pitchFamily="18" charset="0"/>
                          </a:rPr>
                        </m:ctrlPr>
                      </m:dPr>
                      <m:e>
                        <m:m>
                          <m:mPr>
                            <m:mcs>
                              <m:mc>
                                <m:mcPr>
                                  <m:count m:val="2"/>
                                  <m:mcJc m:val="center"/>
                                </m:mcPr>
                              </m:mc>
                            </m:mcs>
                            <m:ctrlPr>
                              <a:rPr lang="en-US" sz="2000" b="1" i="1" smtClean="0">
                                <a:latin typeface="Cambria Math" panose="02040503050406030204" pitchFamily="18" charset="0"/>
                              </a:rPr>
                            </m:ctrlPr>
                          </m:mPr>
                          <m:mr>
                            <m:e>
                              <m:r>
                                <a:rPr lang="en-US" sz="2000" b="0" i="1" smtClean="0">
                                  <a:latin typeface="Cambria Math" panose="02040503050406030204" pitchFamily="18" charset="0"/>
                                </a:rPr>
                                <m:t>0</m:t>
                              </m:r>
                            </m:e>
                            <m:e>
                              <m:sSup>
                                <m:sSupPr>
                                  <m:ctrlPr>
                                    <a:rPr lang="en-US" sz="2000" b="1" i="1">
                                      <a:latin typeface="Cambria Math" panose="02040503050406030204" pitchFamily="18" charset="0"/>
                                    </a:rPr>
                                  </m:ctrlPr>
                                </m:sSupPr>
                                <m:e>
                                  <m:box>
                                    <m:boxPr>
                                      <m:ctrlPr>
                                        <a:rPr lang="en-US" sz="2000" b="1" i="1">
                                          <a:latin typeface="Cambria Math" panose="02040503050406030204" pitchFamily="18" charset="0"/>
                                        </a:rPr>
                                      </m:ctrlPr>
                                    </m:boxPr>
                                    <m:e>
                                      <m:box>
                                        <m:boxPr>
                                          <m:ctrlPr>
                                            <a:rPr lang="en-US" sz="2000" b="1" i="1">
                                              <a:latin typeface="Cambria Math" panose="02040503050406030204" pitchFamily="18" charset="0"/>
                                            </a:rPr>
                                          </m:ctrlPr>
                                        </m:boxPr>
                                        <m:e>
                                          <m:f>
                                            <m:fPr>
                                              <m:ctrlPr>
                                                <a:rPr lang="en-US" sz="2000" i="1">
                                                  <a:latin typeface="Cambria Math" panose="02040503050406030204" pitchFamily="18" charset="0"/>
                                                </a:rPr>
                                              </m:ctrlPr>
                                            </m:fPr>
                                            <m:num>
                                              <m:box>
                                                <m:boxPr>
                                                  <m:ctrlPr>
                                                    <a:rPr lang="en-US" sz="2000" i="1">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e>
                                              </m:box>
                                            </m:num>
                                            <m:den>
                                              <m:r>
                                                <a:rPr lang="en-US" sz="2000" i="1">
                                                  <a:latin typeface="Cambria Math" panose="02040503050406030204" pitchFamily="18" charset="0"/>
                                                </a:rPr>
                                                <m:t>2</m:t>
                                              </m:r>
                                            </m:den>
                                          </m:f>
                                        </m:e>
                                      </m:box>
                                    </m:e>
                                  </m:box>
                                  <m:r>
                                    <a:rPr lang="en-US" sz="2000" b="1">
                                      <a:latin typeface="Cambria Math" panose="02040503050406030204" pitchFamily="18" charset="0"/>
                                      <a:ea typeface="Cambria Math" panose="02040503050406030204" pitchFamily="18" charset="0"/>
                                    </a:rPr>
                                    <m:t>𝛚</m:t>
                                  </m:r>
                                </m:e>
                                <m:sup>
                                  <m:r>
                                    <a:rPr lang="en-US" sz="2000" b="1" i="1">
                                      <a:latin typeface="Cambria Math" panose="02040503050406030204" pitchFamily="18" charset="0"/>
                                    </a:rPr>
                                    <m:t>[</m:t>
                                  </m:r>
                                  <m:r>
                                    <a:rPr lang="en-US" sz="2000" i="1">
                                      <a:latin typeface="Cambria Math" panose="02040503050406030204" pitchFamily="18" charset="0"/>
                                    </a:rPr>
                                    <m:t>1</m:t>
                                  </m:r>
                                  <m:r>
                                    <a:rPr lang="en-US" sz="2000" b="1" i="1">
                                      <a:latin typeface="Cambria Math" panose="02040503050406030204" pitchFamily="18" charset="0"/>
                                    </a:rPr>
                                    <m:t>]</m:t>
                                  </m:r>
                                </m:sup>
                              </m:sSup>
                            </m:e>
                          </m:mr>
                        </m:m>
                      </m:e>
                    </m:d>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𝐪</m:t>
                        </m:r>
                      </m:e>
                      <m:sup>
                        <m:r>
                          <a:rPr lang="en-US" sz="2000" i="1">
                            <a:latin typeface="Cambria Math" panose="02040503050406030204" pitchFamily="18" charset="0"/>
                          </a:rPr>
                          <m:t>[0]</m:t>
                        </m:r>
                      </m:sup>
                    </m:sSup>
                  </m:oMath>
                </a14:m>
                <a:r>
                  <a:rPr lang="en-CN" sz="2000" dirty="0"/>
                  <a:t> </a:t>
                </a:r>
              </a:p>
            </p:txBody>
          </p:sp>
        </mc:Choice>
        <mc:Fallback xmlns="">
          <p:sp>
            <p:nvSpPr>
              <p:cNvPr id="18" name="TextBox 25">
                <a:extLst>
                  <a:ext uri="{FF2B5EF4-FFF2-40B4-BE49-F238E27FC236}">
                    <a16:creationId xmlns:a16="http://schemas.microsoft.com/office/drawing/2014/main" id="{CEB82BEC-C4DD-F440-AC83-4E3FB00E3576}"/>
                  </a:ext>
                </a:extLst>
              </p:cNvPr>
              <p:cNvSpPr txBox="1">
                <a:spLocks noRot="1" noChangeAspect="1" noMove="1" noResize="1" noEditPoints="1" noAdjustHandles="1" noChangeArrowheads="1" noChangeShapeType="1" noTextEdit="1"/>
              </p:cNvSpPr>
              <p:nvPr/>
            </p:nvSpPr>
            <p:spPr>
              <a:xfrm>
                <a:off x="6850913" y="5830352"/>
                <a:ext cx="5150641" cy="45839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26">
                <a:extLst>
                  <a:ext uri="{FF2B5EF4-FFF2-40B4-BE49-F238E27FC236}">
                    <a16:creationId xmlns:a16="http://schemas.microsoft.com/office/drawing/2014/main" id="{2D502118-E0AF-674F-8E75-4491BFCACB21}"/>
                  </a:ext>
                </a:extLst>
              </p:cNvPr>
              <p:cNvSpPr txBox="1"/>
              <p:nvPr/>
            </p:nvSpPr>
            <p:spPr>
              <a:xfrm>
                <a:off x="6870893" y="5331415"/>
                <a:ext cx="3947295" cy="32098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𝛚</m:t>
                        </m:r>
                      </m:e>
                      <m:sup>
                        <m:r>
                          <a:rPr lang="en-US" sz="2000" b="1" i="1" smtClean="0">
                            <a:latin typeface="Cambria Math" panose="02040503050406030204" pitchFamily="18" charset="0"/>
                          </a:rPr>
                          <m:t>[</m:t>
                        </m:r>
                        <m:r>
                          <a:rPr lang="en-US" sz="2000" b="0" i="1" smtClean="0">
                            <a:latin typeface="Cambria Math" panose="02040503050406030204" pitchFamily="18" charset="0"/>
                          </a:rPr>
                          <m:t>1</m:t>
                        </m:r>
                        <m:r>
                          <a:rPr lang="en-US" sz="2000" b="1" i="1" smtClean="0">
                            <a:latin typeface="Cambria Math" panose="02040503050406030204" pitchFamily="18" charset="0"/>
                          </a:rPr>
                          <m:t>]</m:t>
                        </m:r>
                      </m:sup>
                    </m:sSup>
                    <m:r>
                      <a:rPr lang="en-US" sz="2000" b="1" i="1">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𝛚</m:t>
                        </m:r>
                      </m:e>
                      <m:sup>
                        <m:r>
                          <a:rPr lang="en-US" sz="2000" b="1" i="1">
                            <a:latin typeface="Cambria Math" panose="02040503050406030204" pitchFamily="18" charset="0"/>
                          </a:rPr>
                          <m:t>[</m:t>
                        </m:r>
                        <m:r>
                          <a:rPr lang="en-US" sz="2000" b="0" i="1" smtClean="0">
                            <a:latin typeface="Cambria Math" panose="02040503050406030204" pitchFamily="18" charset="0"/>
                          </a:rPr>
                          <m:t>0</m:t>
                        </m:r>
                        <m:r>
                          <a:rPr lang="en-US" sz="2000" b="1" i="1">
                            <a:latin typeface="Cambria Math" panose="02040503050406030204" pitchFamily="18" charset="0"/>
                          </a:rPr>
                          <m:t>]</m:t>
                        </m:r>
                      </m:sup>
                    </m:sSup>
                    <m:r>
                      <a:rPr lang="en-US" sz="2000" b="1" i="0" smtClean="0">
                        <a:latin typeface="Cambria Math" panose="02040503050406030204" pitchFamily="18" charset="0"/>
                      </a:rPr>
                      <m:t>+</m:t>
                    </m:r>
                    <m:sSup>
                      <m:sSupPr>
                        <m:ctrlPr>
                          <a:rPr lang="en-US" sz="2000" b="1" i="1" smtClean="0">
                            <a:latin typeface="Cambria Math" panose="02040503050406030204" pitchFamily="18" charset="0"/>
                          </a:rPr>
                        </m:ctrlPr>
                      </m:sSupPr>
                      <m:e>
                        <m:box>
                          <m:boxPr>
                            <m:ctrlPr>
                              <a:rPr lang="en-US" sz="2000" b="1" i="1" smtClean="0">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e>
                        </m:box>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𝐈</m:t>
                                </m:r>
                              </m:e>
                              <m:sup>
                                <m:r>
                                  <a:rPr lang="en-US" sz="2000" b="1" i="0" smtClean="0">
                                    <a:latin typeface="Cambria Math" panose="02040503050406030204" pitchFamily="18" charset="0"/>
                                  </a:rPr>
                                  <m:t>[</m:t>
                                </m:r>
                                <m:r>
                                  <a:rPr lang="en-US" sz="2000" b="0" i="0" smtClean="0">
                                    <a:latin typeface="Cambria Math" panose="02040503050406030204" pitchFamily="18" charset="0"/>
                                  </a:rPr>
                                  <m:t>0</m:t>
                                </m:r>
                                <m:r>
                                  <a:rPr lang="en-US" sz="2000" b="1" i="0" smtClean="0">
                                    <a:latin typeface="Cambria Math" panose="02040503050406030204" pitchFamily="18" charset="0"/>
                                  </a:rPr>
                                  <m:t>]</m:t>
                                </m:r>
                              </m:sup>
                            </m:sSup>
                            <m:r>
                              <a:rPr lang="en-US" sz="2000" b="1" i="0" smtClean="0">
                                <a:latin typeface="Cambria Math" panose="02040503050406030204" pitchFamily="18" charset="0"/>
                              </a:rPr>
                              <m:t>)</m:t>
                            </m:r>
                          </m:e>
                          <m:sup>
                            <m:r>
                              <a:rPr lang="en-US" sz="2000" b="1" i="0" smtClean="0">
                                <a:latin typeface="Cambria Math" panose="02040503050406030204" pitchFamily="18" charset="0"/>
                              </a:rPr>
                              <m:t>−</m:t>
                            </m:r>
                            <m:r>
                              <a:rPr lang="en-US" sz="2000" b="0" i="0" smtClean="0">
                                <a:latin typeface="Cambria Math" panose="02040503050406030204" pitchFamily="18" charset="0"/>
                              </a:rPr>
                              <m:t>1</m:t>
                            </m:r>
                          </m:sup>
                        </m:sSup>
                        <m:r>
                          <a:rPr lang="en-US" sz="2000" b="1" i="1" smtClean="0">
                            <a:latin typeface="Cambria Math" panose="02040503050406030204" pitchFamily="18" charset="0"/>
                            <a:ea typeface="Cambria Math" panose="02040503050406030204" pitchFamily="18" charset="0"/>
                          </a:rPr>
                          <m:t>𝛕</m:t>
                        </m:r>
                      </m:e>
                      <m:sup>
                        <m:r>
                          <a:rPr lang="en-US" sz="2000" b="1" i="1" smtClean="0">
                            <a:latin typeface="Cambria Math" panose="02040503050406030204" pitchFamily="18" charset="0"/>
                          </a:rPr>
                          <m:t>[</m:t>
                        </m:r>
                        <m:r>
                          <a:rPr lang="en-US" sz="2000" b="0" i="1" smtClean="0">
                            <a:latin typeface="Cambria Math" panose="02040503050406030204" pitchFamily="18" charset="0"/>
                          </a:rPr>
                          <m:t>0</m:t>
                        </m:r>
                        <m:r>
                          <a:rPr lang="en-US" sz="2000" b="1" i="1" smtClean="0">
                            <a:latin typeface="Cambria Math" panose="02040503050406030204" pitchFamily="18" charset="0"/>
                          </a:rPr>
                          <m:t>]</m:t>
                        </m:r>
                      </m:sup>
                    </m:sSup>
                  </m:oMath>
                </a14:m>
                <a:r>
                  <a:rPr lang="en-CN" sz="2000" dirty="0"/>
                  <a:t> </a:t>
                </a:r>
              </a:p>
            </p:txBody>
          </p:sp>
        </mc:Choice>
        <mc:Fallback xmlns="">
          <p:sp>
            <p:nvSpPr>
              <p:cNvPr id="19" name="TextBox 26">
                <a:extLst>
                  <a:ext uri="{FF2B5EF4-FFF2-40B4-BE49-F238E27FC236}">
                    <a16:creationId xmlns:a16="http://schemas.microsoft.com/office/drawing/2014/main" id="{2D502118-E0AF-674F-8E75-4491BFCACB21}"/>
                  </a:ext>
                </a:extLst>
              </p:cNvPr>
              <p:cNvSpPr txBox="1">
                <a:spLocks noRot="1" noChangeAspect="1" noMove="1" noResize="1" noEditPoints="1" noAdjustHandles="1" noChangeArrowheads="1" noChangeShapeType="1" noTextEdit="1"/>
              </p:cNvSpPr>
              <p:nvPr/>
            </p:nvSpPr>
            <p:spPr>
              <a:xfrm>
                <a:off x="6870893" y="5331415"/>
                <a:ext cx="3947295" cy="320985"/>
              </a:xfrm>
              <a:prstGeom prst="rect">
                <a:avLst/>
              </a:prstGeom>
              <a:blipFill>
                <a:blip r:embed="rId12"/>
                <a:stretch>
                  <a:fillRect l="-1698" t="-3846" b="-38462"/>
                </a:stretch>
              </a:blipFill>
            </p:spPr>
            <p:txBody>
              <a:bodyPr/>
              <a:lstStyle/>
              <a:p>
                <a:r>
                  <a:rPr lang="zh-CN" altLang="en-US">
                    <a:noFill/>
                  </a:rPr>
                  <a:t> </a:t>
                </a:r>
              </a:p>
            </p:txBody>
          </p:sp>
        </mc:Fallback>
      </mc:AlternateContent>
      <p:sp>
        <p:nvSpPr>
          <p:cNvPr id="20" name="Title 1">
            <a:extLst>
              <a:ext uri="{FF2B5EF4-FFF2-40B4-BE49-F238E27FC236}">
                <a16:creationId xmlns:a16="http://schemas.microsoft.com/office/drawing/2014/main" id="{51FBF19B-8A6A-4647-97B0-C8AC31465E56}"/>
              </a:ext>
            </a:extLst>
          </p:cNvPr>
          <p:cNvSpPr txBox="1">
            <a:spLocks/>
          </p:cNvSpPr>
          <p:nvPr/>
        </p:nvSpPr>
        <p:spPr>
          <a:xfrm>
            <a:off x="1643338" y="4009292"/>
            <a:ext cx="3284815" cy="2390133"/>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000" dirty="0"/>
          </a:p>
        </p:txBody>
      </p:sp>
      <mc:AlternateContent xmlns:mc="http://schemas.openxmlformats.org/markup-compatibility/2006" xmlns:a14="http://schemas.microsoft.com/office/drawing/2010/main">
        <mc:Choice Requires="a14">
          <p:sp>
            <p:nvSpPr>
              <p:cNvPr id="21" name="TextBox 32">
                <a:extLst>
                  <a:ext uri="{FF2B5EF4-FFF2-40B4-BE49-F238E27FC236}">
                    <a16:creationId xmlns:a16="http://schemas.microsoft.com/office/drawing/2014/main" id="{065450B3-8142-3F47-95CA-EBBA7F60F162}"/>
                  </a:ext>
                </a:extLst>
              </p:cNvPr>
              <p:cNvSpPr txBox="1"/>
              <p:nvPr/>
            </p:nvSpPr>
            <p:spPr>
              <a:xfrm>
                <a:off x="958174" y="5248448"/>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𝐯</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21" name="TextBox 32">
                <a:extLst>
                  <a:ext uri="{FF2B5EF4-FFF2-40B4-BE49-F238E27FC236}">
                    <a16:creationId xmlns:a16="http://schemas.microsoft.com/office/drawing/2014/main" id="{065450B3-8142-3F47-95CA-EBBA7F60F162}"/>
                  </a:ext>
                </a:extLst>
              </p:cNvPr>
              <p:cNvSpPr txBox="1">
                <a:spLocks noRot="1" noChangeAspect="1" noMove="1" noResize="1" noEditPoints="1" noAdjustHandles="1" noChangeArrowheads="1" noChangeShapeType="1" noTextEdit="1"/>
              </p:cNvSpPr>
              <p:nvPr/>
            </p:nvSpPr>
            <p:spPr>
              <a:xfrm>
                <a:off x="958174" y="5248448"/>
                <a:ext cx="486013" cy="38510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33">
                <a:extLst>
                  <a:ext uri="{FF2B5EF4-FFF2-40B4-BE49-F238E27FC236}">
                    <a16:creationId xmlns:a16="http://schemas.microsoft.com/office/drawing/2014/main" id="{F47B57B5-5EC9-E846-825A-E632E32487B6}"/>
                  </a:ext>
                </a:extLst>
              </p:cNvPr>
              <p:cNvSpPr txBox="1"/>
              <p:nvPr/>
            </p:nvSpPr>
            <p:spPr>
              <a:xfrm>
                <a:off x="958174" y="5859134"/>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22" name="TextBox 33">
                <a:extLst>
                  <a:ext uri="{FF2B5EF4-FFF2-40B4-BE49-F238E27FC236}">
                    <a16:creationId xmlns:a16="http://schemas.microsoft.com/office/drawing/2014/main" id="{F47B57B5-5EC9-E846-825A-E632E32487B6}"/>
                  </a:ext>
                </a:extLst>
              </p:cNvPr>
              <p:cNvSpPr txBox="1">
                <a:spLocks noRot="1" noChangeAspect="1" noMove="1" noResize="1" noEditPoints="1" noAdjustHandles="1" noChangeArrowheads="1" noChangeShapeType="1" noTextEdit="1"/>
              </p:cNvSpPr>
              <p:nvPr/>
            </p:nvSpPr>
            <p:spPr>
              <a:xfrm>
                <a:off x="958174" y="5859134"/>
                <a:ext cx="486013" cy="385105"/>
              </a:xfrm>
              <a:prstGeom prst="rect">
                <a:avLst/>
              </a:prstGeom>
              <a:blipFill>
                <a:blip r:embed="rId14"/>
                <a:stretch>
                  <a:fillRect/>
                </a:stretch>
              </a:blipFill>
            </p:spPr>
            <p:txBody>
              <a:bodyPr/>
              <a:lstStyle/>
              <a:p>
                <a:r>
                  <a:rPr lang="zh-CN" altLang="en-US">
                    <a:noFill/>
                  </a:rPr>
                  <a:t> </a:t>
                </a:r>
              </a:p>
            </p:txBody>
          </p:sp>
        </mc:Fallback>
      </mc:AlternateContent>
      <p:sp>
        <p:nvSpPr>
          <p:cNvPr id="25" name="Rounded Rectangle 34">
            <a:extLst>
              <a:ext uri="{FF2B5EF4-FFF2-40B4-BE49-F238E27FC236}">
                <a16:creationId xmlns:a16="http://schemas.microsoft.com/office/drawing/2014/main" id="{CC63F8AE-E9D7-F045-A50F-5B25E63E99D9}"/>
              </a:ext>
            </a:extLst>
          </p:cNvPr>
          <p:cNvSpPr/>
          <p:nvPr/>
        </p:nvSpPr>
        <p:spPr>
          <a:xfrm>
            <a:off x="830686" y="5075203"/>
            <a:ext cx="717051" cy="132556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mc:AlternateContent xmlns:mc="http://schemas.openxmlformats.org/markup-compatibility/2006" xmlns:a14="http://schemas.microsoft.com/office/drawing/2010/main">
        <mc:Choice Requires="a14">
          <p:sp>
            <p:nvSpPr>
              <p:cNvPr id="26" name="TextBox 35">
                <a:extLst>
                  <a:ext uri="{FF2B5EF4-FFF2-40B4-BE49-F238E27FC236}">
                    <a16:creationId xmlns:a16="http://schemas.microsoft.com/office/drawing/2014/main" id="{462B8EE1-C6F7-F944-AA52-11391B9786D5}"/>
                  </a:ext>
                </a:extLst>
              </p:cNvPr>
              <p:cNvSpPr txBox="1"/>
              <p:nvPr/>
            </p:nvSpPr>
            <p:spPr>
              <a:xfrm>
                <a:off x="1858940" y="4165350"/>
                <a:ext cx="3432030" cy="46063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Sup>
                        <m:sSubSupPr>
                          <m:ctrlPr>
                            <a:rPr lang="en-US" sz="2000" b="1" i="1" smtClean="0">
                              <a:latin typeface="Cambria Math" panose="02040503050406030204" pitchFamily="18" charset="0"/>
                            </a:rPr>
                          </m:ctrlPr>
                        </m:sSubSupPr>
                        <m:e>
                          <m:r>
                            <a:rPr lang="en-US" sz="2000" b="1" i="0" smtClean="0">
                              <a:latin typeface="Cambria Math" panose="02040503050406030204" pitchFamily="18" charset="0"/>
                            </a:rPr>
                            <m:t>𝐟</m:t>
                          </m:r>
                        </m:e>
                        <m:sub>
                          <m:r>
                            <a:rPr lang="en-US" sz="2000" b="0" i="1" smtClean="0">
                              <a:latin typeface="Cambria Math" panose="02040503050406030204" pitchFamily="18" charset="0"/>
                            </a:rPr>
                            <m:t>𝑖</m:t>
                          </m:r>
                        </m:sub>
                        <m:sup>
                          <m:r>
                            <a:rPr lang="en-US" sz="2000" b="0" i="0" smtClean="0">
                              <a:latin typeface="Cambria Math" panose="02040503050406030204" pitchFamily="18" charset="0"/>
                            </a:rPr>
                            <m:t>[</m:t>
                          </m:r>
                          <m:r>
                            <a:rPr lang="en-US" sz="2000">
                              <a:latin typeface="Cambria Math" panose="02040503050406030204" pitchFamily="18" charset="0"/>
                            </a:rPr>
                            <m:t>0</m:t>
                          </m:r>
                          <m:r>
                            <a:rPr lang="en-US" sz="2000" b="0" i="0" smtClean="0">
                              <a:latin typeface="Cambria Math" panose="02040503050406030204" pitchFamily="18" charset="0"/>
                            </a:rPr>
                            <m:t>]</m:t>
                          </m:r>
                        </m:sup>
                      </m:sSubSup>
                      <m:r>
                        <a:rPr lang="en-US" sz="2000" b="1"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Force</m:t>
                      </m:r>
                      <m:d>
                        <m:dPr>
                          <m:ctrlPr>
                            <a:rPr lang="en-US" sz="2000" b="1" i="1" smtClean="0">
                              <a:latin typeface="Cambria Math" panose="02040503050406030204" pitchFamily="18" charset="0"/>
                              <a:ea typeface="Cambria Math" panose="02040503050406030204" pitchFamily="18" charset="0"/>
                            </a:rPr>
                          </m:ctrlPr>
                        </m:dPr>
                        <m:e>
                          <m:sSubSup>
                            <m:sSubSupPr>
                              <m:ctrlPr>
                                <a:rPr lang="en-US" sz="2000" b="1" i="1" smtClean="0">
                                  <a:latin typeface="Cambria Math" panose="02040503050406030204" pitchFamily="18" charset="0"/>
                                </a:rPr>
                              </m:ctrlPr>
                            </m:sSubSupPr>
                            <m:e>
                              <m:r>
                                <a:rPr lang="en-US" sz="2000" b="1">
                                  <a:latin typeface="Cambria Math" panose="02040503050406030204" pitchFamily="18" charset="0"/>
                                </a:rPr>
                                <m:t>𝐱</m:t>
                              </m:r>
                            </m:e>
                            <m:sub>
                              <m:r>
                                <a:rPr lang="en-US" sz="2000" b="0" i="1" smtClean="0">
                                  <a:latin typeface="Cambria Math" panose="02040503050406030204" pitchFamily="18" charset="0"/>
                                </a:rPr>
                                <m:t>𝑖</m:t>
                              </m:r>
                            </m:sub>
                            <m:sup>
                              <m:d>
                                <m:dPr>
                                  <m:begChr m:val="["/>
                                  <m:endChr m:val="]"/>
                                  <m:ctrlPr>
                                    <a:rPr lang="en-US" sz="2000" i="1">
                                      <a:latin typeface="Cambria Math" panose="02040503050406030204" pitchFamily="18" charset="0"/>
                                    </a:rPr>
                                  </m:ctrlPr>
                                </m:dPr>
                                <m:e>
                                  <m:r>
                                    <a:rPr lang="en-US" sz="2000">
                                      <a:latin typeface="Cambria Math" panose="02040503050406030204" pitchFamily="18" charset="0"/>
                                    </a:rPr>
                                    <m:t>0</m:t>
                                  </m:r>
                                </m:e>
                              </m:d>
                            </m:sup>
                          </m:sSubSup>
                          <m:r>
                            <a:rPr lang="en-US" sz="2000" b="1" i="1" smtClean="0">
                              <a:latin typeface="Cambria Math" panose="02040503050406030204" pitchFamily="18" charset="0"/>
                            </a:rPr>
                            <m:t>,</m:t>
                          </m:r>
                          <m:sSubSup>
                            <m:sSubSupPr>
                              <m:ctrlPr>
                                <a:rPr lang="en-US" sz="2000" b="1" i="1" smtClean="0">
                                  <a:latin typeface="Cambria Math" panose="02040503050406030204" pitchFamily="18" charset="0"/>
                                </a:rPr>
                              </m:ctrlPr>
                            </m:sSubSupPr>
                            <m:e>
                              <m:r>
                                <a:rPr lang="en-US" sz="2000" b="1" i="0" smtClean="0">
                                  <a:latin typeface="Cambria Math" panose="02040503050406030204" pitchFamily="18" charset="0"/>
                                </a:rPr>
                                <m:t>𝐯</m:t>
                              </m:r>
                            </m:e>
                            <m:sub>
                              <m:r>
                                <a:rPr lang="en-US" sz="2000" b="0" i="1" smtClean="0">
                                  <a:latin typeface="Cambria Math" panose="02040503050406030204" pitchFamily="18" charset="0"/>
                                </a:rPr>
                                <m:t>𝑖</m:t>
                              </m:r>
                            </m:sub>
                            <m:sup>
                              <m:d>
                                <m:dPr>
                                  <m:begChr m:val="["/>
                                  <m:endChr m:val="]"/>
                                  <m:ctrlPr>
                                    <a:rPr lang="en-US" sz="2000" i="1">
                                      <a:latin typeface="Cambria Math" panose="02040503050406030204" pitchFamily="18" charset="0"/>
                                    </a:rPr>
                                  </m:ctrlPr>
                                </m:dPr>
                                <m:e>
                                  <m:r>
                                    <a:rPr lang="en-US" sz="2000">
                                      <a:latin typeface="Cambria Math" panose="02040503050406030204" pitchFamily="18" charset="0"/>
                                    </a:rPr>
                                    <m:t>0</m:t>
                                  </m:r>
                                </m:e>
                              </m:d>
                            </m:sup>
                          </m:sSubSup>
                        </m:e>
                      </m:d>
                    </m:oMath>
                  </m:oMathPara>
                </a14:m>
                <a:endParaRPr lang="en-CN" sz="2000" i="1" dirty="0"/>
              </a:p>
            </p:txBody>
          </p:sp>
        </mc:Choice>
        <mc:Fallback xmlns="">
          <p:sp>
            <p:nvSpPr>
              <p:cNvPr id="26" name="TextBox 35">
                <a:extLst>
                  <a:ext uri="{FF2B5EF4-FFF2-40B4-BE49-F238E27FC236}">
                    <a16:creationId xmlns:a16="http://schemas.microsoft.com/office/drawing/2014/main" id="{462B8EE1-C6F7-F944-AA52-11391B9786D5}"/>
                  </a:ext>
                </a:extLst>
              </p:cNvPr>
              <p:cNvSpPr txBox="1">
                <a:spLocks noRot="1" noChangeAspect="1" noMove="1" noResize="1" noEditPoints="1" noAdjustHandles="1" noChangeArrowheads="1" noChangeShapeType="1" noTextEdit="1"/>
              </p:cNvSpPr>
              <p:nvPr/>
            </p:nvSpPr>
            <p:spPr>
              <a:xfrm>
                <a:off x="1858940" y="4165350"/>
                <a:ext cx="3432030" cy="460639"/>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36">
                <a:extLst>
                  <a:ext uri="{FF2B5EF4-FFF2-40B4-BE49-F238E27FC236}">
                    <a16:creationId xmlns:a16="http://schemas.microsoft.com/office/drawing/2014/main" id="{DEEB3018-5944-E640-96B6-FC7DE139D9EE}"/>
                  </a:ext>
                </a:extLst>
              </p:cNvPr>
              <p:cNvSpPr txBox="1"/>
              <p:nvPr/>
            </p:nvSpPr>
            <p:spPr>
              <a:xfrm>
                <a:off x="1841661" y="5362015"/>
                <a:ext cx="3432030"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𝐯</m:t>
                          </m:r>
                        </m:e>
                        <m:sup>
                          <m:r>
                            <a:rPr lang="en-US" sz="2000" b="0" i="0" smtClean="0">
                              <a:latin typeface="Cambria Math" panose="02040503050406030204" pitchFamily="18" charset="0"/>
                            </a:rPr>
                            <m:t>[1]</m:t>
                          </m:r>
                        </m:sup>
                      </m:sSup>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𝐯</m:t>
                          </m:r>
                        </m:e>
                        <m:sup>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sup>
                      </m:sSup>
                      <m:r>
                        <a:rPr lang="en-US" sz="2000" b="1" i="1" smtClean="0">
                          <a:latin typeface="Cambria Math" panose="02040503050406030204" pitchFamily="18" charset="0"/>
                        </a:rPr>
                        <m:t>+</m:t>
                      </m:r>
                      <m:box>
                        <m:boxPr>
                          <m:ctrlPr>
                            <a:rPr lang="en-US" sz="2000" i="1" smtClean="0">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sSup>
                            <m:sSupPr>
                              <m:ctrlPr>
                                <a:rPr lang="en-US" sz="2000" i="1">
                                  <a:latin typeface="Cambria Math" panose="02040503050406030204" pitchFamily="18" charset="0"/>
                                </a:rPr>
                              </m:ctrlPr>
                            </m:sSupPr>
                            <m:e>
                              <m:r>
                                <a:rPr lang="en-US" sz="2000" i="1">
                                  <a:latin typeface="Cambria Math" panose="02040503050406030204" pitchFamily="18" charset="0"/>
                                </a:rPr>
                                <m:t>𝑀</m:t>
                              </m:r>
                            </m:e>
                            <m:sup>
                              <m:r>
                                <a:rPr lang="en-US" sz="2000" i="1">
                                  <a:latin typeface="Cambria Math" panose="02040503050406030204" pitchFamily="18" charset="0"/>
                                </a:rPr>
                                <m:t>−1</m:t>
                              </m:r>
                            </m:sup>
                          </m:sSup>
                          <m:sSup>
                            <m:sSupPr>
                              <m:ctrlPr>
                                <a:rPr lang="en-US" sz="2000" b="1" i="1">
                                  <a:latin typeface="Cambria Math" panose="02040503050406030204" pitchFamily="18" charset="0"/>
                                </a:rPr>
                              </m:ctrlPr>
                            </m:sSupPr>
                            <m:e>
                              <m:r>
                                <a:rPr lang="en-US" sz="2000" b="1">
                                  <a:latin typeface="Cambria Math" panose="02040503050406030204" pitchFamily="18" charset="0"/>
                                </a:rPr>
                                <m:t>𝐟</m:t>
                              </m:r>
                            </m:e>
                            <m:sup>
                              <m:r>
                                <a:rPr lang="en-US" sz="2000">
                                  <a:latin typeface="Cambria Math" panose="02040503050406030204" pitchFamily="18" charset="0"/>
                                </a:rPr>
                                <m:t>[0]</m:t>
                              </m:r>
                            </m:sup>
                          </m:sSup>
                        </m:e>
                      </m:box>
                    </m:oMath>
                  </m:oMathPara>
                </a14:m>
                <a:endParaRPr lang="en-CN" sz="2000" i="1" dirty="0"/>
              </a:p>
            </p:txBody>
          </p:sp>
        </mc:Choice>
        <mc:Fallback xmlns="">
          <p:sp>
            <p:nvSpPr>
              <p:cNvPr id="27" name="TextBox 36">
                <a:extLst>
                  <a:ext uri="{FF2B5EF4-FFF2-40B4-BE49-F238E27FC236}">
                    <a16:creationId xmlns:a16="http://schemas.microsoft.com/office/drawing/2014/main" id="{DEEB3018-5944-E640-96B6-FC7DE139D9EE}"/>
                  </a:ext>
                </a:extLst>
              </p:cNvPr>
              <p:cNvSpPr txBox="1">
                <a:spLocks noRot="1" noChangeAspect="1" noMove="1" noResize="1" noEditPoints="1" noAdjustHandles="1" noChangeArrowheads="1" noChangeShapeType="1" noTextEdit="1"/>
              </p:cNvSpPr>
              <p:nvPr/>
            </p:nvSpPr>
            <p:spPr>
              <a:xfrm>
                <a:off x="1841661" y="5362015"/>
                <a:ext cx="3432030" cy="329129"/>
              </a:xfrm>
              <a:prstGeom prst="rect">
                <a:avLst/>
              </a:prstGeom>
              <a:blipFill>
                <a:blip r:embed="rId16"/>
                <a:stretch>
                  <a:fillRect l="-1954" t="-1852" b="-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37">
                <a:extLst>
                  <a:ext uri="{FF2B5EF4-FFF2-40B4-BE49-F238E27FC236}">
                    <a16:creationId xmlns:a16="http://schemas.microsoft.com/office/drawing/2014/main" id="{47737F3C-31BF-EC4F-8371-71158020CF02}"/>
                  </a:ext>
                </a:extLst>
              </p:cNvPr>
              <p:cNvSpPr txBox="1"/>
              <p:nvPr/>
            </p:nvSpPr>
            <p:spPr>
              <a:xfrm>
                <a:off x="1862612" y="5893735"/>
                <a:ext cx="3432030"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𝐱</m:t>
                          </m:r>
                        </m:e>
                        <m:sup>
                          <m:r>
                            <a:rPr lang="en-US" sz="2000" b="0" i="0" smtClean="0">
                              <a:latin typeface="Cambria Math" panose="02040503050406030204" pitchFamily="18" charset="0"/>
                            </a:rPr>
                            <m:t>[1]</m:t>
                          </m:r>
                        </m:sup>
                      </m:sSup>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i="0" smtClean="0">
                              <a:latin typeface="Cambria Math" panose="02040503050406030204" pitchFamily="18" charset="0"/>
                            </a:rPr>
                            <m:t>𝐱</m:t>
                          </m:r>
                        </m:e>
                        <m:sup>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sup>
                      </m:sSup>
                      <m:r>
                        <a:rPr lang="en-US" sz="2000" b="1" i="1" smtClean="0">
                          <a:latin typeface="Cambria Math" panose="02040503050406030204" pitchFamily="18" charset="0"/>
                        </a:rPr>
                        <m:t>+</m:t>
                      </m:r>
                      <m:box>
                        <m:boxPr>
                          <m:ctrlPr>
                            <a:rPr lang="en-US" sz="2000" i="1" smtClean="0">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sSup>
                            <m:sSupPr>
                              <m:ctrlPr>
                                <a:rPr lang="en-US" sz="2000" b="1" i="1">
                                  <a:latin typeface="Cambria Math" panose="02040503050406030204" pitchFamily="18" charset="0"/>
                                </a:rPr>
                              </m:ctrlPr>
                            </m:sSupPr>
                            <m:e>
                              <m:r>
                                <a:rPr lang="en-US" sz="2000" b="1" i="0" smtClean="0">
                                  <a:latin typeface="Cambria Math" panose="02040503050406030204" pitchFamily="18" charset="0"/>
                                </a:rPr>
                                <m:t>𝐯</m:t>
                              </m:r>
                            </m:e>
                            <m:sup>
                              <m:r>
                                <a:rPr lang="en-US" sz="2000">
                                  <a:latin typeface="Cambria Math" panose="02040503050406030204" pitchFamily="18" charset="0"/>
                                </a:rPr>
                                <m:t>[</m:t>
                              </m:r>
                              <m:r>
                                <a:rPr lang="en-US" sz="2000" b="0" i="0" smtClean="0">
                                  <a:latin typeface="Cambria Math" panose="02040503050406030204" pitchFamily="18" charset="0"/>
                                </a:rPr>
                                <m:t>1</m:t>
                              </m:r>
                              <m:r>
                                <a:rPr lang="en-US" sz="2000">
                                  <a:latin typeface="Cambria Math" panose="02040503050406030204" pitchFamily="18" charset="0"/>
                                </a:rPr>
                                <m:t>]</m:t>
                              </m:r>
                            </m:sup>
                          </m:sSup>
                        </m:e>
                      </m:box>
                    </m:oMath>
                  </m:oMathPara>
                </a14:m>
                <a:endParaRPr lang="en-CN" sz="2000" i="1" dirty="0"/>
              </a:p>
            </p:txBody>
          </p:sp>
        </mc:Choice>
        <mc:Fallback xmlns="">
          <p:sp>
            <p:nvSpPr>
              <p:cNvPr id="28" name="TextBox 37">
                <a:extLst>
                  <a:ext uri="{FF2B5EF4-FFF2-40B4-BE49-F238E27FC236}">
                    <a16:creationId xmlns:a16="http://schemas.microsoft.com/office/drawing/2014/main" id="{47737F3C-31BF-EC4F-8371-71158020CF02}"/>
                  </a:ext>
                </a:extLst>
              </p:cNvPr>
              <p:cNvSpPr txBox="1">
                <a:spLocks noRot="1" noChangeAspect="1" noMove="1" noResize="1" noEditPoints="1" noAdjustHandles="1" noChangeArrowheads="1" noChangeShapeType="1" noTextEdit="1"/>
              </p:cNvSpPr>
              <p:nvPr/>
            </p:nvSpPr>
            <p:spPr>
              <a:xfrm>
                <a:off x="1862612" y="5893735"/>
                <a:ext cx="3432030" cy="329129"/>
              </a:xfrm>
              <a:prstGeom prst="rect">
                <a:avLst/>
              </a:prstGeom>
              <a:blipFill>
                <a:blip r:embed="rId17"/>
                <a:stretch>
                  <a:fillRect l="-1954" t="-1852" b="-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38">
                <a:extLst>
                  <a:ext uri="{FF2B5EF4-FFF2-40B4-BE49-F238E27FC236}">
                    <a16:creationId xmlns:a16="http://schemas.microsoft.com/office/drawing/2014/main" id="{C9E777E9-A8C5-6041-A169-22663E255181}"/>
                  </a:ext>
                </a:extLst>
              </p:cNvPr>
              <p:cNvSpPr txBox="1"/>
              <p:nvPr/>
            </p:nvSpPr>
            <p:spPr>
              <a:xfrm>
                <a:off x="5148700" y="5252553"/>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𝐯</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29" name="TextBox 38">
                <a:extLst>
                  <a:ext uri="{FF2B5EF4-FFF2-40B4-BE49-F238E27FC236}">
                    <a16:creationId xmlns:a16="http://schemas.microsoft.com/office/drawing/2014/main" id="{C9E777E9-A8C5-6041-A169-22663E255181}"/>
                  </a:ext>
                </a:extLst>
              </p:cNvPr>
              <p:cNvSpPr txBox="1">
                <a:spLocks noRot="1" noChangeAspect="1" noMove="1" noResize="1" noEditPoints="1" noAdjustHandles="1" noChangeArrowheads="1" noChangeShapeType="1" noTextEdit="1"/>
              </p:cNvSpPr>
              <p:nvPr/>
            </p:nvSpPr>
            <p:spPr>
              <a:xfrm>
                <a:off x="5148700" y="5252553"/>
                <a:ext cx="486013" cy="385105"/>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9">
                <a:extLst>
                  <a:ext uri="{FF2B5EF4-FFF2-40B4-BE49-F238E27FC236}">
                    <a16:creationId xmlns:a16="http://schemas.microsoft.com/office/drawing/2014/main" id="{2A36F90D-6C0F-5644-9EBF-7A09D968DE59}"/>
                  </a:ext>
                </a:extLst>
              </p:cNvPr>
              <p:cNvSpPr txBox="1"/>
              <p:nvPr/>
            </p:nvSpPr>
            <p:spPr>
              <a:xfrm>
                <a:off x="5148700" y="5863239"/>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36" name="TextBox 39">
                <a:extLst>
                  <a:ext uri="{FF2B5EF4-FFF2-40B4-BE49-F238E27FC236}">
                    <a16:creationId xmlns:a16="http://schemas.microsoft.com/office/drawing/2014/main" id="{2A36F90D-6C0F-5644-9EBF-7A09D968DE59}"/>
                  </a:ext>
                </a:extLst>
              </p:cNvPr>
              <p:cNvSpPr txBox="1">
                <a:spLocks noRot="1" noChangeAspect="1" noMove="1" noResize="1" noEditPoints="1" noAdjustHandles="1" noChangeArrowheads="1" noChangeShapeType="1" noTextEdit="1"/>
              </p:cNvSpPr>
              <p:nvPr/>
            </p:nvSpPr>
            <p:spPr>
              <a:xfrm>
                <a:off x="5148700" y="5863239"/>
                <a:ext cx="486013" cy="385105"/>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3">
                <a:extLst>
                  <a:ext uri="{FF2B5EF4-FFF2-40B4-BE49-F238E27FC236}">
                    <a16:creationId xmlns:a16="http://schemas.microsoft.com/office/drawing/2014/main" id="{70B23175-B204-7C44-AE91-F3A8D1B65464}"/>
                  </a:ext>
                </a:extLst>
              </p:cNvPr>
              <p:cNvSpPr txBox="1"/>
              <p:nvPr/>
            </p:nvSpPr>
            <p:spPr>
              <a:xfrm>
                <a:off x="1856617" y="4675567"/>
                <a:ext cx="3925428" cy="74526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𝐟</m:t>
                          </m:r>
                        </m:e>
                        <m:sup>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m:t>
                      </m:r>
                      <m:nary>
                        <m:naryPr>
                          <m:chr m:val="∑"/>
                          <m:subHide m:val="on"/>
                          <m:supHide m:val="on"/>
                          <m:ctrlPr>
                            <a:rPr lang="en-US" sz="2000" b="1" i="1">
                              <a:latin typeface="Cambria Math" panose="02040503050406030204" pitchFamily="18" charset="0"/>
                              <a:ea typeface="Cambria Math" panose="02040503050406030204" pitchFamily="18" charset="0"/>
                            </a:rPr>
                          </m:ctrlPr>
                        </m:naryPr>
                        <m:sub/>
                        <m:sup/>
                        <m:e>
                          <m:sSubSup>
                            <m:sSubSupPr>
                              <m:ctrlPr>
                                <a:rPr lang="en-US" sz="2000" b="1" i="1">
                                  <a:latin typeface="Cambria Math" panose="02040503050406030204" pitchFamily="18" charset="0"/>
                                </a:rPr>
                              </m:ctrlPr>
                            </m:sSubSupPr>
                            <m:e>
                              <m:r>
                                <a:rPr lang="en-US" sz="2000" b="1" i="0" smtClean="0">
                                  <a:latin typeface="Cambria Math" panose="02040503050406030204" pitchFamily="18" charset="0"/>
                                  <a:ea typeface="Cambria Math" panose="02040503050406030204" pitchFamily="18" charset="0"/>
                                </a:rPr>
                                <m:t>𝐟</m:t>
                              </m:r>
                            </m:e>
                            <m:sub>
                              <m:r>
                                <a:rPr lang="en-US" sz="2000" i="1">
                                  <a:latin typeface="Cambria Math" panose="02040503050406030204" pitchFamily="18" charset="0"/>
                                </a:rPr>
                                <m:t>𝑖</m:t>
                              </m:r>
                            </m:sub>
                            <m:sup>
                              <m:r>
                                <a:rPr lang="en-US" sz="2000">
                                  <a:latin typeface="Cambria Math" panose="02040503050406030204" pitchFamily="18" charset="0"/>
                                </a:rPr>
                                <m:t>[0]</m:t>
                              </m:r>
                            </m:sup>
                          </m:sSubSup>
                        </m:e>
                      </m:nary>
                    </m:oMath>
                  </m:oMathPara>
                </a14:m>
                <a:endParaRPr lang="en-CN" sz="2000" i="1" dirty="0"/>
              </a:p>
            </p:txBody>
          </p:sp>
        </mc:Choice>
        <mc:Fallback xmlns="">
          <p:sp>
            <p:nvSpPr>
              <p:cNvPr id="46" name="TextBox 43">
                <a:extLst>
                  <a:ext uri="{FF2B5EF4-FFF2-40B4-BE49-F238E27FC236}">
                    <a16:creationId xmlns:a16="http://schemas.microsoft.com/office/drawing/2014/main" id="{70B23175-B204-7C44-AE91-F3A8D1B65464}"/>
                  </a:ext>
                </a:extLst>
              </p:cNvPr>
              <p:cNvSpPr txBox="1">
                <a:spLocks noRot="1" noChangeAspect="1" noMove="1" noResize="1" noEditPoints="1" noAdjustHandles="1" noChangeArrowheads="1" noChangeShapeType="1" noTextEdit="1"/>
              </p:cNvSpPr>
              <p:nvPr/>
            </p:nvSpPr>
            <p:spPr>
              <a:xfrm>
                <a:off x="1856617" y="4675567"/>
                <a:ext cx="3925428" cy="745269"/>
              </a:xfrm>
              <a:prstGeom prst="rect">
                <a:avLst/>
              </a:prstGeom>
              <a:blipFill>
                <a:blip r:embed="rId20"/>
                <a:stretch>
                  <a:fillRect/>
                </a:stretch>
              </a:blipFill>
            </p:spPr>
            <p:txBody>
              <a:bodyPr/>
              <a:lstStyle/>
              <a:p>
                <a:r>
                  <a:rPr lang="zh-CN" altLang="en-US">
                    <a:noFill/>
                  </a:rPr>
                  <a:t> </a:t>
                </a:r>
              </a:p>
            </p:txBody>
          </p:sp>
        </mc:Fallback>
      </mc:AlternateContent>
      <p:grpSp>
        <p:nvGrpSpPr>
          <p:cNvPr id="64" name="组合 63">
            <a:extLst>
              <a:ext uri="{FF2B5EF4-FFF2-40B4-BE49-F238E27FC236}">
                <a16:creationId xmlns:a16="http://schemas.microsoft.com/office/drawing/2014/main" id="{188D1F70-9610-F357-52A6-F86725405451}"/>
              </a:ext>
            </a:extLst>
          </p:cNvPr>
          <p:cNvGrpSpPr/>
          <p:nvPr/>
        </p:nvGrpSpPr>
        <p:grpSpPr>
          <a:xfrm>
            <a:off x="10914239" y="1909570"/>
            <a:ext cx="717051" cy="562630"/>
            <a:chOff x="10966991" y="1760103"/>
            <a:chExt cx="717051" cy="562630"/>
          </a:xfrm>
        </p:grpSpPr>
        <p:sp>
          <p:nvSpPr>
            <p:cNvPr id="54" name="Rounded Rectangle 41">
              <a:extLst>
                <a:ext uri="{FF2B5EF4-FFF2-40B4-BE49-F238E27FC236}">
                  <a16:creationId xmlns:a16="http://schemas.microsoft.com/office/drawing/2014/main" id="{296BE354-7FBC-8743-B84E-9CD36A061A5B}"/>
                </a:ext>
              </a:extLst>
            </p:cNvPr>
            <p:cNvSpPr/>
            <p:nvPr/>
          </p:nvSpPr>
          <p:spPr>
            <a:xfrm>
              <a:off x="10966991" y="1760103"/>
              <a:ext cx="717051" cy="562630"/>
            </a:xfrm>
            <a:prstGeom prst="round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mc:AlternateContent xmlns:mc="http://schemas.openxmlformats.org/markup-compatibility/2006" xmlns:a14="http://schemas.microsoft.com/office/drawing/2010/main">
          <mc:Choice Requires="a14">
            <p:sp>
              <p:nvSpPr>
                <p:cNvPr id="57" name="TextBox 44">
                  <a:extLst>
                    <a:ext uri="{FF2B5EF4-FFF2-40B4-BE49-F238E27FC236}">
                      <a16:creationId xmlns:a16="http://schemas.microsoft.com/office/drawing/2014/main" id="{CFC59F39-DC3F-304F-96EF-F9043635D038}"/>
                    </a:ext>
                  </a:extLst>
                </p:cNvPr>
                <p:cNvSpPr txBox="1"/>
                <p:nvPr/>
              </p:nvSpPr>
              <p:spPr>
                <a:xfrm>
                  <a:off x="11109052" y="1875115"/>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𝐬</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57" name="TextBox 44">
                  <a:extLst>
                    <a:ext uri="{FF2B5EF4-FFF2-40B4-BE49-F238E27FC236}">
                      <a16:creationId xmlns:a16="http://schemas.microsoft.com/office/drawing/2014/main" id="{CFC59F39-DC3F-304F-96EF-F9043635D038}"/>
                    </a:ext>
                  </a:extLst>
                </p:cNvPr>
                <p:cNvSpPr txBox="1">
                  <a:spLocks noRot="1" noChangeAspect="1" noMove="1" noResize="1" noEditPoints="1" noAdjustHandles="1" noChangeArrowheads="1" noChangeShapeType="1" noTextEdit="1"/>
                </p:cNvSpPr>
                <p:nvPr/>
              </p:nvSpPr>
              <p:spPr>
                <a:xfrm>
                  <a:off x="11109052" y="1875115"/>
                  <a:ext cx="486013" cy="385105"/>
                </a:xfrm>
                <a:prstGeom prst="rect">
                  <a:avLst/>
                </a:prstGeom>
                <a:blipFill>
                  <a:blip r:embed="rId21"/>
                  <a:stretch>
                    <a:fillRect/>
                  </a:stretch>
                </a:blipFill>
              </p:spPr>
              <p:txBody>
                <a:bodyPr/>
                <a:lstStyle/>
                <a:p>
                  <a:r>
                    <a:rPr lang="zh-CN" altLang="en-US">
                      <a:noFill/>
                    </a:rPr>
                    <a:t> </a:t>
                  </a:r>
                </a:p>
              </p:txBody>
            </p:sp>
          </mc:Fallback>
        </mc:AlternateContent>
      </p:grpSp>
      <p:cxnSp>
        <p:nvCxnSpPr>
          <p:cNvPr id="58" name="Straight Arrow Connector 45">
            <a:extLst>
              <a:ext uri="{FF2B5EF4-FFF2-40B4-BE49-F238E27FC236}">
                <a16:creationId xmlns:a16="http://schemas.microsoft.com/office/drawing/2014/main" id="{EE93034A-12CB-4444-A840-BFD1D41C2D06}"/>
              </a:ext>
            </a:extLst>
          </p:cNvPr>
          <p:cNvCxnSpPr>
            <a:cxnSpLocks/>
            <a:stCxn id="60" idx="3"/>
            <a:endCxn id="54" idx="1"/>
          </p:cNvCxnSpPr>
          <p:nvPr/>
        </p:nvCxnSpPr>
        <p:spPr>
          <a:xfrm flipV="1">
            <a:off x="1436618" y="2190885"/>
            <a:ext cx="9477621" cy="81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46">
            <a:extLst>
              <a:ext uri="{FF2B5EF4-FFF2-40B4-BE49-F238E27FC236}">
                <a16:creationId xmlns:a16="http://schemas.microsoft.com/office/drawing/2014/main" id="{5F68AB09-2609-6D4E-84D6-C09F5588A2FA}"/>
              </a:ext>
            </a:extLst>
          </p:cNvPr>
          <p:cNvSpPr/>
          <p:nvPr/>
        </p:nvSpPr>
        <p:spPr>
          <a:xfrm>
            <a:off x="2852193" y="1917757"/>
            <a:ext cx="6360510" cy="5879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solidFill>
                  <a:schemeClr val="tx1"/>
                </a:solidFill>
              </a:rPr>
              <a:t>Simulator</a:t>
            </a:r>
          </a:p>
        </p:txBody>
      </p:sp>
      <p:grpSp>
        <p:nvGrpSpPr>
          <p:cNvPr id="67" name="组合 66">
            <a:extLst>
              <a:ext uri="{FF2B5EF4-FFF2-40B4-BE49-F238E27FC236}">
                <a16:creationId xmlns:a16="http://schemas.microsoft.com/office/drawing/2014/main" id="{74DCFC60-BE94-6A98-143D-F6C7D7E7E0B7}"/>
              </a:ext>
            </a:extLst>
          </p:cNvPr>
          <p:cNvGrpSpPr/>
          <p:nvPr/>
        </p:nvGrpSpPr>
        <p:grpSpPr>
          <a:xfrm>
            <a:off x="719567" y="1917757"/>
            <a:ext cx="717051" cy="562630"/>
            <a:chOff x="376671" y="1768290"/>
            <a:chExt cx="717051" cy="562630"/>
          </a:xfrm>
        </p:grpSpPr>
        <mc:AlternateContent xmlns:mc="http://schemas.openxmlformats.org/markup-compatibility/2006" xmlns:a14="http://schemas.microsoft.com/office/drawing/2010/main">
          <mc:Choice Requires="a14">
            <p:sp>
              <p:nvSpPr>
                <p:cNvPr id="55" name="TextBox 42">
                  <a:extLst>
                    <a:ext uri="{FF2B5EF4-FFF2-40B4-BE49-F238E27FC236}">
                      <a16:creationId xmlns:a16="http://schemas.microsoft.com/office/drawing/2014/main" id="{88A99CD2-1160-9A4C-8007-D3D2E4F8665B}"/>
                    </a:ext>
                  </a:extLst>
                </p:cNvPr>
                <p:cNvSpPr txBox="1"/>
                <p:nvPr/>
              </p:nvSpPr>
              <p:spPr>
                <a:xfrm>
                  <a:off x="492190" y="1880561"/>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𝐬</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55" name="TextBox 42">
                  <a:extLst>
                    <a:ext uri="{FF2B5EF4-FFF2-40B4-BE49-F238E27FC236}">
                      <a16:creationId xmlns:a16="http://schemas.microsoft.com/office/drawing/2014/main" id="{88A99CD2-1160-9A4C-8007-D3D2E4F8665B}"/>
                    </a:ext>
                  </a:extLst>
                </p:cNvPr>
                <p:cNvSpPr txBox="1">
                  <a:spLocks noRot="1" noChangeAspect="1" noMove="1" noResize="1" noEditPoints="1" noAdjustHandles="1" noChangeArrowheads="1" noChangeShapeType="1" noTextEdit="1"/>
                </p:cNvSpPr>
                <p:nvPr/>
              </p:nvSpPr>
              <p:spPr>
                <a:xfrm>
                  <a:off x="492190" y="1880561"/>
                  <a:ext cx="486013" cy="385105"/>
                </a:xfrm>
                <a:prstGeom prst="rect">
                  <a:avLst/>
                </a:prstGeom>
                <a:blipFill>
                  <a:blip r:embed="rId22"/>
                  <a:stretch>
                    <a:fillRect/>
                  </a:stretch>
                </a:blipFill>
              </p:spPr>
              <p:txBody>
                <a:bodyPr/>
                <a:lstStyle/>
                <a:p>
                  <a:r>
                    <a:rPr lang="zh-CN" altLang="en-US">
                      <a:noFill/>
                    </a:rPr>
                    <a:t> </a:t>
                  </a:r>
                </a:p>
              </p:txBody>
            </p:sp>
          </mc:Fallback>
        </mc:AlternateContent>
        <p:sp>
          <p:nvSpPr>
            <p:cNvPr id="60" name="Rounded Rectangle 49">
              <a:extLst>
                <a:ext uri="{FF2B5EF4-FFF2-40B4-BE49-F238E27FC236}">
                  <a16:creationId xmlns:a16="http://schemas.microsoft.com/office/drawing/2014/main" id="{97818FC6-3C7E-0D49-9ECE-334FF288B7B8}"/>
                </a:ext>
              </a:extLst>
            </p:cNvPr>
            <p:cNvSpPr/>
            <p:nvPr/>
          </p:nvSpPr>
          <p:spPr>
            <a:xfrm>
              <a:off x="376671" y="1768290"/>
              <a:ext cx="717051" cy="56263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p:grpSp>
      <p:sp>
        <p:nvSpPr>
          <p:cNvPr id="69" name="文本框 68">
            <a:extLst>
              <a:ext uri="{FF2B5EF4-FFF2-40B4-BE49-F238E27FC236}">
                <a16:creationId xmlns:a16="http://schemas.microsoft.com/office/drawing/2014/main" id="{967C0E33-241D-E439-B55F-C01633657FA8}"/>
              </a:ext>
            </a:extLst>
          </p:cNvPr>
          <p:cNvSpPr txBox="1"/>
          <p:nvPr/>
        </p:nvSpPr>
        <p:spPr>
          <a:xfrm>
            <a:off x="695790" y="1407754"/>
            <a:ext cx="1800493" cy="415498"/>
          </a:xfrm>
          <a:prstGeom prst="rect">
            <a:avLst/>
          </a:prstGeom>
          <a:noFill/>
        </p:spPr>
        <p:txBody>
          <a:bodyPr wrap="none" rtlCol="0">
            <a:spAutoFit/>
          </a:bodyPr>
          <a:lstStyle/>
          <a:p>
            <a:r>
              <a:rPr lang="zh-CN" altLang="en-US" dirty="0"/>
              <a:t>状态更新流程</a:t>
            </a:r>
          </a:p>
        </p:txBody>
      </p:sp>
    </p:spTree>
    <p:extLst>
      <p:ext uri="{BB962C8B-B14F-4D97-AF65-F5344CB8AC3E}">
        <p14:creationId xmlns:p14="http://schemas.microsoft.com/office/powerpoint/2010/main" val="184533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11475" cy="500137"/>
          </a:xfrm>
          <a:prstGeom prst="rect">
            <a:avLst/>
          </a:prstGeom>
          <a:noFill/>
        </p:spPr>
        <p:txBody>
          <a:bodyPr wrap="none" rtlCol="0">
            <a:spAutoFit/>
          </a:bodyPr>
          <a:lstStyle/>
          <a:p>
            <a:r>
              <a:rPr lang="en-US" altLang="zh-CN" sz="2650" dirty="0">
                <a:latin typeface="+mj-ea"/>
                <a:ea typeface="+mj-ea"/>
              </a:rPr>
              <a:t>1.2 </a:t>
            </a:r>
            <a:r>
              <a:rPr lang="zh-CN" altLang="en-US" sz="2650" dirty="0">
                <a:latin typeface="+mj-ea"/>
                <a:ea typeface="+mj-ea"/>
              </a:rPr>
              <a:t>碰撞处理</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5791970" cy="415498"/>
          </a:xfrm>
          <a:prstGeom prst="rect">
            <a:avLst/>
          </a:prstGeom>
          <a:noFill/>
        </p:spPr>
        <p:txBody>
          <a:bodyPr wrap="none" rtlCol="0">
            <a:spAutoFit/>
          </a:bodyPr>
          <a:lstStyle/>
          <a:p>
            <a:r>
              <a:rPr lang="zh-CN" altLang="en-US" dirty="0"/>
              <a:t>基于力的碰撞更新</a:t>
            </a:r>
            <a:r>
              <a:rPr lang="en-US" altLang="zh-CN" dirty="0"/>
              <a:t>(Force Based Update</a:t>
            </a:r>
            <a:r>
              <a:rPr lang="zh-CN" altLang="en-US" dirty="0"/>
              <a:t>，</a:t>
            </a:r>
            <a:r>
              <a:rPr lang="en-US" altLang="zh-CN" dirty="0"/>
              <a:t>FBD)</a:t>
            </a:r>
            <a:endParaRPr lang="zh-CN" altLang="en-US" dirty="0"/>
          </a:p>
        </p:txBody>
      </p:sp>
      <p:sp>
        <p:nvSpPr>
          <p:cNvPr id="3" name="矩形 2">
            <a:extLst>
              <a:ext uri="{FF2B5EF4-FFF2-40B4-BE49-F238E27FC236}">
                <a16:creationId xmlns:a16="http://schemas.microsoft.com/office/drawing/2014/main" id="{EEB8B42E-88A6-40D9-AACD-406D7A8287E3}"/>
              </a:ext>
            </a:extLst>
          </p:cNvPr>
          <p:cNvSpPr/>
          <p:nvPr/>
        </p:nvSpPr>
        <p:spPr>
          <a:xfrm>
            <a:off x="926721" y="4584266"/>
            <a:ext cx="10481897" cy="987130"/>
          </a:xfrm>
          <a:prstGeom prst="rect">
            <a:avLst/>
          </a:prstGeom>
        </p:spPr>
        <p:txBody>
          <a:bodyPr wrap="square">
            <a:spAutoFit/>
          </a:bodyPr>
          <a:lstStyle/>
          <a:p>
            <a:pPr>
              <a:lnSpc>
                <a:spcPct val="125000"/>
              </a:lnSpc>
            </a:pPr>
            <a:r>
              <a:rPr lang="zh-CN" altLang="en-US" sz="1600" dirty="0"/>
              <a:t>可以看到基于力的碰撞处理，需要计算由于物体穿透导致的碰撞力，然后根据该力求解出速度，最后根据速度更新物体的位置。由于碰撞力是作用于下一次仿真，因此会有明显的反应延迟并且难以确定合适的碰撞力，需要不断调整刚度（stiffness）参数。刚度值太小会导致物体穿透明显，而刚度值太大则容易造成物体被弹开的距离过远。</a:t>
            </a:r>
          </a:p>
        </p:txBody>
      </p:sp>
      <p:pic>
        <p:nvPicPr>
          <p:cNvPr id="4" name="图片 3">
            <a:extLst>
              <a:ext uri="{FF2B5EF4-FFF2-40B4-BE49-F238E27FC236}">
                <a16:creationId xmlns:a16="http://schemas.microsoft.com/office/drawing/2014/main" id="{743E0C9C-0B56-427C-9734-E6A1D4801F41}"/>
              </a:ext>
            </a:extLst>
          </p:cNvPr>
          <p:cNvPicPr>
            <a:picLocks noChangeAspect="1"/>
          </p:cNvPicPr>
          <p:nvPr/>
        </p:nvPicPr>
        <p:blipFill>
          <a:blip r:embed="rId3"/>
          <a:stretch>
            <a:fillRect/>
          </a:stretch>
        </p:blipFill>
        <p:spPr>
          <a:xfrm>
            <a:off x="1232951" y="2181709"/>
            <a:ext cx="9724509" cy="2216713"/>
          </a:xfrm>
          <a:prstGeom prst="rect">
            <a:avLst/>
          </a:prstGeom>
        </p:spPr>
      </p:pic>
    </p:spTree>
    <p:extLst>
      <p:ext uri="{BB962C8B-B14F-4D97-AF65-F5344CB8AC3E}">
        <p14:creationId xmlns:p14="http://schemas.microsoft.com/office/powerpoint/2010/main" val="16375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11475" cy="500137"/>
          </a:xfrm>
          <a:prstGeom prst="rect">
            <a:avLst/>
          </a:prstGeom>
          <a:noFill/>
        </p:spPr>
        <p:txBody>
          <a:bodyPr wrap="none" rtlCol="0">
            <a:spAutoFit/>
          </a:bodyPr>
          <a:lstStyle/>
          <a:p>
            <a:r>
              <a:rPr lang="en-US" altLang="zh-CN" sz="2650" dirty="0">
                <a:latin typeface="+mj-ea"/>
                <a:ea typeface="+mj-ea"/>
              </a:rPr>
              <a:t>1.2 </a:t>
            </a:r>
            <a:r>
              <a:rPr lang="zh-CN" altLang="en-US" sz="2650" dirty="0">
                <a:latin typeface="+mj-ea"/>
                <a:ea typeface="+mj-ea"/>
              </a:rPr>
              <a:t>碰撞处理</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261884" cy="415498"/>
          </a:xfrm>
          <a:prstGeom prst="rect">
            <a:avLst/>
          </a:prstGeom>
          <a:noFill/>
        </p:spPr>
        <p:txBody>
          <a:bodyPr wrap="none" rtlCol="0">
            <a:spAutoFit/>
          </a:bodyPr>
          <a:lstStyle/>
          <a:p>
            <a:r>
              <a:rPr lang="zh-CN" altLang="en-US" dirty="0"/>
              <a:t>具体实现</a:t>
            </a:r>
          </a:p>
        </p:txBody>
      </p:sp>
      <p:sp>
        <p:nvSpPr>
          <p:cNvPr id="9" name="Freeform 6">
            <a:extLst>
              <a:ext uri="{FF2B5EF4-FFF2-40B4-BE49-F238E27FC236}">
                <a16:creationId xmlns:a16="http://schemas.microsoft.com/office/drawing/2014/main" id="{7E56C247-4802-4A6F-AEA2-87C0D7FAE523}"/>
              </a:ext>
            </a:extLst>
          </p:cNvPr>
          <p:cNvSpPr/>
          <p:nvPr/>
        </p:nvSpPr>
        <p:spPr>
          <a:xfrm>
            <a:off x="1481558" y="5553023"/>
            <a:ext cx="8808335" cy="4074005"/>
          </a:xfrm>
          <a:custGeom>
            <a:avLst/>
            <a:gdLst>
              <a:gd name="connsiteX0" fmla="*/ 11575 w 7176304"/>
              <a:gd name="connsiteY0" fmla="*/ 694481 h 3206187"/>
              <a:gd name="connsiteX1" fmla="*/ 7164730 w 7176304"/>
              <a:gd name="connsiteY1" fmla="*/ 0 h 3206187"/>
              <a:gd name="connsiteX2" fmla="*/ 7176304 w 7176304"/>
              <a:gd name="connsiteY2" fmla="*/ 3206187 h 3206187"/>
              <a:gd name="connsiteX3" fmla="*/ 0 w 7176304"/>
              <a:gd name="connsiteY3" fmla="*/ 3148314 h 3206187"/>
              <a:gd name="connsiteX4" fmla="*/ 11575 w 7176304"/>
              <a:gd name="connsiteY4" fmla="*/ 694481 h 320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4" h="3206187">
                <a:moveTo>
                  <a:pt x="11575" y="694481"/>
                </a:moveTo>
                <a:lnTo>
                  <a:pt x="7164730" y="0"/>
                </a:lnTo>
                <a:lnTo>
                  <a:pt x="7176304" y="3206187"/>
                </a:lnTo>
                <a:lnTo>
                  <a:pt x="0" y="3148314"/>
                </a:lnTo>
                <a:cubicBezTo>
                  <a:pt x="3858" y="2330370"/>
                  <a:pt x="7717" y="1512425"/>
                  <a:pt x="11575" y="69448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Freeform 5">
            <a:extLst>
              <a:ext uri="{FF2B5EF4-FFF2-40B4-BE49-F238E27FC236}">
                <a16:creationId xmlns:a16="http://schemas.microsoft.com/office/drawing/2014/main" id="{9AF8EFF4-2262-4112-A59E-1CB5F1F95E5E}"/>
              </a:ext>
            </a:extLst>
          </p:cNvPr>
          <p:cNvSpPr/>
          <p:nvPr/>
        </p:nvSpPr>
        <p:spPr>
          <a:xfrm>
            <a:off x="1481558" y="5234067"/>
            <a:ext cx="8808335" cy="1218118"/>
          </a:xfrm>
          <a:custGeom>
            <a:avLst/>
            <a:gdLst>
              <a:gd name="connsiteX0" fmla="*/ 0 w 7222603"/>
              <a:gd name="connsiteY0" fmla="*/ 997488 h 997488"/>
              <a:gd name="connsiteX1" fmla="*/ 3055717 w 7222603"/>
              <a:gd name="connsiteY1" fmla="*/ 36789 h 997488"/>
              <a:gd name="connsiteX2" fmla="*/ 7222603 w 7222603"/>
              <a:gd name="connsiteY2" fmla="*/ 291432 h 997488"/>
            </a:gdLst>
            <a:ahLst/>
            <a:cxnLst>
              <a:cxn ang="0">
                <a:pos x="connsiteX0" y="connsiteY0"/>
              </a:cxn>
              <a:cxn ang="0">
                <a:pos x="connsiteX1" y="connsiteY1"/>
              </a:cxn>
              <a:cxn ang="0">
                <a:pos x="connsiteX2" y="connsiteY2"/>
              </a:cxn>
            </a:cxnLst>
            <a:rect l="l" t="t" r="r" b="b"/>
            <a:pathLst>
              <a:path w="7222603" h="997488">
                <a:moveTo>
                  <a:pt x="0" y="997488"/>
                </a:moveTo>
                <a:cubicBezTo>
                  <a:pt x="925975" y="575976"/>
                  <a:pt x="1851950" y="154465"/>
                  <a:pt x="3055717" y="36789"/>
                </a:cubicBezTo>
                <a:cubicBezTo>
                  <a:pt x="4259484" y="-80887"/>
                  <a:pt x="5741043" y="105272"/>
                  <a:pt x="7222603" y="291432"/>
                </a:cubicBezTo>
              </a:path>
            </a:pathLst>
          </a:custGeom>
          <a:solidFill>
            <a:schemeClr val="tx2">
              <a:lumMod val="20000"/>
              <a:lumOff val="80000"/>
            </a:schemeClr>
          </a:solidFill>
          <a:ln w="508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Rectangle 37">
            <a:extLst>
              <a:ext uri="{FF2B5EF4-FFF2-40B4-BE49-F238E27FC236}">
                <a16:creationId xmlns:a16="http://schemas.microsoft.com/office/drawing/2014/main" id="{46A1A873-6CBD-40A9-BD52-26B1150B02F0}"/>
              </a:ext>
            </a:extLst>
          </p:cNvPr>
          <p:cNvSpPr/>
          <p:nvPr/>
        </p:nvSpPr>
        <p:spPr>
          <a:xfrm>
            <a:off x="4332981" y="2778726"/>
            <a:ext cx="5956906" cy="99317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cxnSp>
        <p:nvCxnSpPr>
          <p:cNvPr id="14" name="Straight Arrow Connector 30">
            <a:extLst>
              <a:ext uri="{FF2B5EF4-FFF2-40B4-BE49-F238E27FC236}">
                <a16:creationId xmlns:a16="http://schemas.microsoft.com/office/drawing/2014/main" id="{375343A7-AFC2-4486-BA92-27DFEDF73173}"/>
              </a:ext>
            </a:extLst>
          </p:cNvPr>
          <p:cNvCxnSpPr>
            <a:cxnSpLocks/>
          </p:cNvCxnSpPr>
          <p:nvPr/>
        </p:nvCxnSpPr>
        <p:spPr>
          <a:xfrm flipH="1">
            <a:off x="6629204" y="4467151"/>
            <a:ext cx="110746" cy="1695369"/>
          </a:xfrm>
          <a:prstGeom prst="straightConnector1">
            <a:avLst/>
          </a:prstGeom>
          <a:ln w="254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Slide Number Placeholder 4">
            <a:extLst>
              <a:ext uri="{FF2B5EF4-FFF2-40B4-BE49-F238E27FC236}">
                <a16:creationId xmlns:a16="http://schemas.microsoft.com/office/drawing/2014/main" id="{F82411E1-2F45-4B97-9662-57EF3DA0A662}"/>
              </a:ext>
            </a:extLst>
          </p:cNvPr>
          <p:cNvSpPr txBox="1">
            <a:spLocks/>
          </p:cNvSpPr>
          <p:nvPr/>
        </p:nvSpPr>
        <p:spPr>
          <a:xfrm>
            <a:off x="8610600" y="6356350"/>
            <a:ext cx="2743200" cy="365125"/>
          </a:xfrm>
          <a:prstGeom prst="rect">
            <a:avLst/>
          </a:prstGeom>
        </p:spPr>
        <p:txBody>
          <a:bodyPr/>
          <a:lstStyle>
            <a:defPPr>
              <a:defRPr lang="de-DE"/>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fld id="{4B226B15-CD18-AD48-B4A6-8B862AAA934E}" type="slidenum">
              <a:rPr kumimoji="1" lang="zh-CN" altLang="en-US" smtClean="0"/>
              <a:pPr/>
              <a:t>8</a:t>
            </a:fld>
            <a:endParaRPr kumimoji="1" lang="zh-CN" altLang="en-US" dirty="0"/>
          </a:p>
        </p:txBody>
      </p:sp>
      <mc:AlternateContent xmlns:mc="http://schemas.openxmlformats.org/markup-compatibility/2006" xmlns:a14="http://schemas.microsoft.com/office/drawing/2010/main">
        <mc:Choice Requires="a14">
          <p:sp>
            <p:nvSpPr>
              <p:cNvPr id="16" name="Title 1">
                <a:extLst>
                  <a:ext uri="{FF2B5EF4-FFF2-40B4-BE49-F238E27FC236}">
                    <a16:creationId xmlns:a16="http://schemas.microsoft.com/office/drawing/2014/main" id="{87DE2708-12AF-4044-9470-34FA9CD585F0}"/>
                  </a:ext>
                </a:extLst>
              </p:cNvPr>
              <p:cNvSpPr txBox="1">
                <a:spLocks/>
              </p:cNvSpPr>
              <p:nvPr/>
            </p:nvSpPr>
            <p:spPr>
              <a:xfrm>
                <a:off x="747777" y="1822174"/>
                <a:ext cx="10839785" cy="9148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5000"/>
                  </a:lnSpc>
                </a:pPr>
                <a:r>
                  <a:rPr lang="zh-CN" altLang="en-US" sz="1600" dirty="0"/>
                  <a:t>判断顶点是否位于物体内部，若位于内部则计算碰撞力。碰撞力的方向为</a:t>
                </a:r>
                <a14:m>
                  <m:oMath xmlns:m="http://schemas.openxmlformats.org/officeDocument/2006/math">
                    <m:r>
                      <a:rPr lang="en-US" altLang="zh-CN" sz="1600" i="1">
                        <a:latin typeface="Cambria Math" panose="02040503050406030204" pitchFamily="18" charset="0"/>
                        <a:ea typeface="Cambria Math" panose="02040503050406030204" pitchFamily="18" charset="0"/>
                      </a:rPr>
                      <m:t>𝜙</m:t>
                    </m:r>
                    <m:d>
                      <m:dPr>
                        <m:ctrlPr>
                          <a:rPr lang="en-US" altLang="zh-CN" sz="1600" i="1">
                            <a:latin typeface="Cambria Math" panose="02040503050406030204" pitchFamily="18" charset="0"/>
                            <a:ea typeface="Cambria Math" panose="02040503050406030204" pitchFamily="18" charset="0"/>
                          </a:rPr>
                        </m:ctrlPr>
                      </m:dPr>
                      <m:e>
                        <m:r>
                          <a:rPr lang="en-US" altLang="zh-CN" sz="1600" b="1">
                            <a:latin typeface="Cambria Math" panose="02040503050406030204" pitchFamily="18" charset="0"/>
                            <a:ea typeface="Cambria Math" panose="02040503050406030204" pitchFamily="18" charset="0"/>
                          </a:rPr>
                          <m:t>𝐱</m:t>
                        </m:r>
                      </m:e>
                    </m:d>
                  </m:oMath>
                </a14:m>
                <a:r>
                  <a:rPr lang="zh-CN" altLang="en-US" sz="1600" dirty="0"/>
                  <a:t>的梯度方向，力的大小与穿透距离和刚度线性相关。</a:t>
                </a:r>
                <a:endParaRPr lang="en-CN" sz="1600" dirty="0"/>
              </a:p>
            </p:txBody>
          </p:sp>
        </mc:Choice>
        <mc:Fallback xmlns="">
          <p:sp>
            <p:nvSpPr>
              <p:cNvPr id="16" name="Title 1">
                <a:extLst>
                  <a:ext uri="{FF2B5EF4-FFF2-40B4-BE49-F238E27FC236}">
                    <a16:creationId xmlns:a16="http://schemas.microsoft.com/office/drawing/2014/main" id="{87DE2708-12AF-4044-9470-34FA9CD585F0}"/>
                  </a:ext>
                </a:extLst>
              </p:cNvPr>
              <p:cNvSpPr txBox="1">
                <a:spLocks noRot="1" noChangeAspect="1" noMove="1" noResize="1" noEditPoints="1" noAdjustHandles="1" noChangeArrowheads="1" noChangeShapeType="1" noTextEdit="1"/>
              </p:cNvSpPr>
              <p:nvPr/>
            </p:nvSpPr>
            <p:spPr>
              <a:xfrm>
                <a:off x="747777" y="1822174"/>
                <a:ext cx="10839785" cy="914889"/>
              </a:xfrm>
              <a:prstGeom prst="rect">
                <a:avLst/>
              </a:prstGeom>
              <a:blipFill>
                <a:blip r:embed="rId3"/>
                <a:stretch>
                  <a:fillRect l="-337"/>
                </a:stretch>
              </a:blipFill>
            </p:spPr>
            <p:txBody>
              <a:bodyPr/>
              <a:lstStyle/>
              <a:p>
                <a:r>
                  <a:rPr lang="zh-CN" altLang="en-US">
                    <a:noFill/>
                  </a:rPr>
                  <a:t> </a:t>
                </a:r>
              </a:p>
            </p:txBody>
          </p:sp>
        </mc:Fallback>
      </mc:AlternateContent>
      <p:sp>
        <p:nvSpPr>
          <p:cNvPr id="17" name="Title 1">
            <a:extLst>
              <a:ext uri="{FF2B5EF4-FFF2-40B4-BE49-F238E27FC236}">
                <a16:creationId xmlns:a16="http://schemas.microsoft.com/office/drawing/2014/main" id="{18201A63-2562-4320-9C95-2FD048AED721}"/>
              </a:ext>
            </a:extLst>
          </p:cNvPr>
          <p:cNvSpPr txBox="1">
            <a:spLocks/>
          </p:cNvSpPr>
          <p:nvPr/>
        </p:nvSpPr>
        <p:spPr>
          <a:xfrm>
            <a:off x="939146" y="5834915"/>
            <a:ext cx="775171" cy="4805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chemeClr val="tx2"/>
                </a:solidFill>
              </a:rPr>
              <a:t>曲面</a:t>
            </a:r>
            <a:endParaRPr lang="en-CN" sz="2400" b="1" dirty="0">
              <a:solidFill>
                <a:schemeClr val="tx2"/>
              </a:solidFill>
            </a:endParaRPr>
          </a:p>
        </p:txBody>
      </p:sp>
      <p:sp>
        <p:nvSpPr>
          <p:cNvPr id="18" name="Title 1">
            <a:extLst>
              <a:ext uri="{FF2B5EF4-FFF2-40B4-BE49-F238E27FC236}">
                <a16:creationId xmlns:a16="http://schemas.microsoft.com/office/drawing/2014/main" id="{F8374194-84AD-471C-AF0F-440FA9F3AFD1}"/>
              </a:ext>
            </a:extLst>
          </p:cNvPr>
          <p:cNvSpPr txBox="1">
            <a:spLocks/>
          </p:cNvSpPr>
          <p:nvPr/>
        </p:nvSpPr>
        <p:spPr>
          <a:xfrm>
            <a:off x="9066337" y="5682110"/>
            <a:ext cx="1223557" cy="4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t>外部</a:t>
            </a:r>
            <a:endParaRPr lang="en-CN" sz="2400" dirty="0"/>
          </a:p>
        </p:txBody>
      </p:sp>
      <p:sp>
        <p:nvSpPr>
          <p:cNvPr id="19" name="Title 1">
            <a:extLst>
              <a:ext uri="{FF2B5EF4-FFF2-40B4-BE49-F238E27FC236}">
                <a16:creationId xmlns:a16="http://schemas.microsoft.com/office/drawing/2014/main" id="{A9844A03-FDFE-4C97-B723-BDE37E35A4F8}"/>
              </a:ext>
            </a:extLst>
          </p:cNvPr>
          <p:cNvSpPr txBox="1">
            <a:spLocks/>
          </p:cNvSpPr>
          <p:nvPr/>
        </p:nvSpPr>
        <p:spPr>
          <a:xfrm>
            <a:off x="9066336" y="4877576"/>
            <a:ext cx="1223557" cy="4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t>内部</a:t>
            </a:r>
            <a:endParaRPr lang="en-CN" sz="2400" dirty="0"/>
          </a:p>
        </p:txBody>
      </p:sp>
      <mc:AlternateContent xmlns:mc="http://schemas.openxmlformats.org/markup-compatibility/2006" xmlns:a14="http://schemas.microsoft.com/office/drawing/2010/main">
        <mc:Choice Requires="a14">
          <p:sp>
            <p:nvSpPr>
              <p:cNvPr id="20" name="Rectangle 16">
                <a:extLst>
                  <a:ext uri="{FF2B5EF4-FFF2-40B4-BE49-F238E27FC236}">
                    <a16:creationId xmlns:a16="http://schemas.microsoft.com/office/drawing/2014/main" id="{8F05BCEF-C6C5-4CFE-83CE-D9CF381330AF}"/>
                  </a:ext>
                </a:extLst>
              </p:cNvPr>
              <p:cNvSpPr/>
              <p:nvPr/>
            </p:nvSpPr>
            <p:spPr>
              <a:xfrm>
                <a:off x="6178532" y="6162520"/>
                <a:ext cx="4154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ea typeface="Cambria Math" panose="02040503050406030204" pitchFamily="18" charset="0"/>
                        </a:rPr>
                        <m:t>𝐱</m:t>
                      </m:r>
                    </m:oMath>
                  </m:oMathPara>
                </a14:m>
                <a:endParaRPr lang="en-CN" sz="2400" dirty="0"/>
              </a:p>
            </p:txBody>
          </p:sp>
        </mc:Choice>
        <mc:Fallback xmlns="">
          <p:sp>
            <p:nvSpPr>
              <p:cNvPr id="20" name="Rectangle 16">
                <a:extLst>
                  <a:ext uri="{FF2B5EF4-FFF2-40B4-BE49-F238E27FC236}">
                    <a16:creationId xmlns:a16="http://schemas.microsoft.com/office/drawing/2014/main" id="{8F05BCEF-C6C5-4CFE-83CE-D9CF381330AF}"/>
                  </a:ext>
                </a:extLst>
              </p:cNvPr>
              <p:cNvSpPr>
                <a:spLocks noRot="1" noChangeAspect="1" noMove="1" noResize="1" noEditPoints="1" noAdjustHandles="1" noChangeArrowheads="1" noChangeShapeType="1" noTextEdit="1"/>
              </p:cNvSpPr>
              <p:nvPr/>
            </p:nvSpPr>
            <p:spPr>
              <a:xfrm>
                <a:off x="6178532" y="6162520"/>
                <a:ext cx="415498" cy="461665"/>
              </a:xfrm>
              <a:prstGeom prst="rect">
                <a:avLst/>
              </a:prstGeom>
              <a:blipFill>
                <a:blip r:embed="rId4"/>
                <a:stretch>
                  <a:fillRect/>
                </a:stretch>
              </a:blipFill>
            </p:spPr>
            <p:txBody>
              <a:bodyPr/>
              <a:lstStyle/>
              <a:p>
                <a:r>
                  <a:rPr lang="zh-CN" altLang="en-US">
                    <a:noFill/>
                  </a:rPr>
                  <a:t> </a:t>
                </a:r>
              </a:p>
            </p:txBody>
          </p:sp>
        </mc:Fallback>
      </mc:AlternateContent>
      <p:cxnSp>
        <p:nvCxnSpPr>
          <p:cNvPr id="21" name="Straight Arrow Connector 19">
            <a:extLst>
              <a:ext uri="{FF2B5EF4-FFF2-40B4-BE49-F238E27FC236}">
                <a16:creationId xmlns:a16="http://schemas.microsoft.com/office/drawing/2014/main" id="{2E5957EF-7EAD-4EEE-953A-6CA1FA022115}"/>
              </a:ext>
            </a:extLst>
          </p:cNvPr>
          <p:cNvCxnSpPr>
            <a:cxnSpLocks/>
            <a:endCxn id="24" idx="0"/>
          </p:cNvCxnSpPr>
          <p:nvPr/>
        </p:nvCxnSpPr>
        <p:spPr>
          <a:xfrm flipH="1">
            <a:off x="6621867" y="5564228"/>
            <a:ext cx="41644" cy="59844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A6F9315-2117-4F96-A180-02F9E0D9B366}"/>
              </a:ext>
            </a:extLst>
          </p:cNvPr>
          <p:cNvSpPr/>
          <p:nvPr/>
        </p:nvSpPr>
        <p:spPr>
          <a:xfrm>
            <a:off x="6594030" y="515399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3" name="Rectangle 24">
                <a:extLst>
                  <a:ext uri="{FF2B5EF4-FFF2-40B4-BE49-F238E27FC236}">
                    <a16:creationId xmlns:a16="http://schemas.microsoft.com/office/drawing/2014/main" id="{C63B3676-1630-4EC0-96B5-9076C56FC51C}"/>
                  </a:ext>
                </a:extLst>
              </p:cNvPr>
              <p:cNvSpPr/>
              <p:nvPr/>
            </p:nvSpPr>
            <p:spPr>
              <a:xfrm>
                <a:off x="6972902" y="5568435"/>
                <a:ext cx="11167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m:oMathPara>
                </a14:m>
                <a:endParaRPr lang="en-CN" sz="2400" dirty="0"/>
              </a:p>
            </p:txBody>
          </p:sp>
        </mc:Choice>
        <mc:Fallback xmlns="">
          <p:sp>
            <p:nvSpPr>
              <p:cNvPr id="23" name="Rectangle 24">
                <a:extLst>
                  <a:ext uri="{FF2B5EF4-FFF2-40B4-BE49-F238E27FC236}">
                    <a16:creationId xmlns:a16="http://schemas.microsoft.com/office/drawing/2014/main" id="{C63B3676-1630-4EC0-96B5-9076C56FC51C}"/>
                  </a:ext>
                </a:extLst>
              </p:cNvPr>
              <p:cNvSpPr>
                <a:spLocks noRot="1" noChangeAspect="1" noMove="1" noResize="1" noEditPoints="1" noAdjustHandles="1" noChangeArrowheads="1" noChangeShapeType="1" noTextEdit="1"/>
              </p:cNvSpPr>
              <p:nvPr/>
            </p:nvSpPr>
            <p:spPr>
              <a:xfrm>
                <a:off x="6972902" y="5568435"/>
                <a:ext cx="1116781" cy="461665"/>
              </a:xfrm>
              <a:prstGeom prst="rect">
                <a:avLst/>
              </a:prstGeom>
              <a:blipFill>
                <a:blip r:embed="rId5"/>
                <a:stretch>
                  <a:fillRect b="-19737"/>
                </a:stretch>
              </a:blipFill>
            </p:spPr>
            <p:txBody>
              <a:bodyPr/>
              <a:lstStyle/>
              <a:p>
                <a:r>
                  <a:rPr lang="zh-CN" altLang="en-US">
                    <a:noFill/>
                  </a:rPr>
                  <a:t> </a:t>
                </a:r>
              </a:p>
            </p:txBody>
          </p:sp>
        </mc:Fallback>
      </mc:AlternateContent>
      <p:sp>
        <p:nvSpPr>
          <p:cNvPr id="24" name="Oval 15">
            <a:extLst>
              <a:ext uri="{FF2B5EF4-FFF2-40B4-BE49-F238E27FC236}">
                <a16:creationId xmlns:a16="http://schemas.microsoft.com/office/drawing/2014/main" id="{933EA21B-DB44-47A0-A24F-DE9058CB64EC}"/>
              </a:ext>
            </a:extLst>
          </p:cNvPr>
          <p:cNvSpPr/>
          <p:nvPr/>
        </p:nvSpPr>
        <p:spPr>
          <a:xfrm>
            <a:off x="6530223" y="616266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5" name="Rectangle 23">
            <a:extLst>
              <a:ext uri="{FF2B5EF4-FFF2-40B4-BE49-F238E27FC236}">
                <a16:creationId xmlns:a16="http://schemas.microsoft.com/office/drawing/2014/main" id="{2307DF06-0926-43A6-8B40-6F128E1009D4}"/>
              </a:ext>
            </a:extLst>
          </p:cNvPr>
          <p:cNvSpPr/>
          <p:nvPr/>
        </p:nvSpPr>
        <p:spPr>
          <a:xfrm>
            <a:off x="1463919" y="2960088"/>
            <a:ext cx="2180665" cy="63045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6" name="Rectangle 26">
                <a:extLst>
                  <a:ext uri="{FF2B5EF4-FFF2-40B4-BE49-F238E27FC236}">
                    <a16:creationId xmlns:a16="http://schemas.microsoft.com/office/drawing/2014/main" id="{A470FAFD-28A4-49BC-A0A4-9F7793CEEAD9}"/>
                  </a:ext>
                </a:extLst>
              </p:cNvPr>
              <p:cNvSpPr/>
              <p:nvPr/>
            </p:nvSpPr>
            <p:spPr>
              <a:xfrm>
                <a:off x="1676789" y="3078119"/>
                <a:ext cx="1819922" cy="461665"/>
              </a:xfrm>
              <a:prstGeom prst="rect">
                <a:avLst/>
              </a:prstGeom>
            </p:spPr>
            <p:txBody>
              <a:bodyPr wrap="none">
                <a:spAutoFit/>
              </a:bodyPr>
              <a:lstStyle/>
              <a:p>
                <a:r>
                  <a:rPr lang="en-US" altLang="zh-CN" sz="2400" dirty="0">
                    <a:latin typeface="+mj-lt"/>
                    <a:ea typeface="Cambria Math" panose="02040503050406030204" pitchFamily="18" charset="0"/>
                  </a:rPr>
                  <a:t>if </a:t>
                </a:r>
                <a14:m>
                  <m:oMath xmlns:m="http://schemas.openxmlformats.org/officeDocument/2006/math">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r>
                      <a:rPr lang="en-US" altLang="zh-CN" sz="2400" b="1"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0</m:t>
                    </m:r>
                  </m:oMath>
                </a14:m>
                <a:r>
                  <a:rPr lang="en-CN" sz="2400" dirty="0">
                    <a:latin typeface="+mj-lt"/>
                  </a:rPr>
                  <a:t>?</a:t>
                </a:r>
              </a:p>
            </p:txBody>
          </p:sp>
        </mc:Choice>
        <mc:Fallback xmlns="">
          <p:sp>
            <p:nvSpPr>
              <p:cNvPr id="26" name="Rectangle 26">
                <a:extLst>
                  <a:ext uri="{FF2B5EF4-FFF2-40B4-BE49-F238E27FC236}">
                    <a16:creationId xmlns:a16="http://schemas.microsoft.com/office/drawing/2014/main" id="{A470FAFD-28A4-49BC-A0A4-9F7793CEEAD9}"/>
                  </a:ext>
                </a:extLst>
              </p:cNvPr>
              <p:cNvSpPr>
                <a:spLocks noRot="1" noChangeAspect="1" noMove="1" noResize="1" noEditPoints="1" noAdjustHandles="1" noChangeArrowheads="1" noChangeShapeType="1" noTextEdit="1"/>
              </p:cNvSpPr>
              <p:nvPr/>
            </p:nvSpPr>
            <p:spPr>
              <a:xfrm>
                <a:off x="1676789" y="3078119"/>
                <a:ext cx="1819922" cy="461665"/>
              </a:xfrm>
              <a:prstGeom prst="rect">
                <a:avLst/>
              </a:prstGeom>
              <a:blipFill>
                <a:blip r:embed="rId6"/>
                <a:stretch>
                  <a:fillRect l="-5017" t="-10526" r="-434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Rectangle 28">
                <a:extLst>
                  <a:ext uri="{FF2B5EF4-FFF2-40B4-BE49-F238E27FC236}">
                    <a16:creationId xmlns:a16="http://schemas.microsoft.com/office/drawing/2014/main" id="{A93F2E52-AEDB-4016-AF70-0B8DBDFA4EF7}"/>
                  </a:ext>
                </a:extLst>
              </p:cNvPr>
              <p:cNvSpPr/>
              <p:nvPr/>
            </p:nvSpPr>
            <p:spPr>
              <a:xfrm>
                <a:off x="5228884" y="2876100"/>
                <a:ext cx="4350871" cy="830997"/>
              </a:xfrm>
              <a:prstGeom prst="rect">
                <a:avLst/>
              </a:prstGeom>
            </p:spPr>
            <p:txBody>
              <a:bodyPr wrap="none">
                <a:spAutoFit/>
              </a:bodyPr>
              <a:lstStyle/>
              <a:p>
                <a:r>
                  <a:rPr lang="zh-CN" altLang="en-US" sz="2400" dirty="0">
                    <a:latin typeface="+mj-lt"/>
                    <a:ea typeface="Cambria Math" panose="02040503050406030204" pitchFamily="18" charset="0"/>
                  </a:rPr>
                  <a:t>计算碰撞力作用于下一次更新</a:t>
                </a:r>
                <a:r>
                  <a:rPr lang="en-US" altLang="zh-CN" sz="2400" dirty="0">
                    <a:latin typeface="+mj-lt"/>
                    <a:ea typeface="Cambria Math" panose="02040503050406030204" pitchFamily="18" charset="0"/>
                  </a:rPr>
                  <a:t>: </a:t>
                </a:r>
              </a:p>
              <a:p>
                <a:pPr algn="ctr"/>
                <a14:m>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𝐟</m:t>
                    </m:r>
                    <m:r>
                      <a:rPr lang="en-US" altLang="zh-CN" sz="2400" b="1"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oMath>
                </a14:m>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a14:m>
                <a:r>
                  <a:rPr lang="en-US" altLang="zh-CN" sz="2400" b="1" dirty="0">
                    <a:ea typeface="Cambria Math" panose="02040503050406030204" pitchFamily="18" charset="0"/>
                  </a:rPr>
                  <a:t> </a:t>
                </a:r>
                <a14:m>
                  <m:oMath xmlns:m="http://schemas.openxmlformats.org/officeDocument/2006/math">
                    <m:r>
                      <a:rPr lang="en-US" altLang="zh-CN" sz="2400" b="1">
                        <a:latin typeface="Cambria Math" panose="02040503050406030204" pitchFamily="18" charset="0"/>
                        <a:ea typeface="Cambria Math" panose="02040503050406030204" pitchFamily="18" charset="0"/>
                      </a:rPr>
                      <m:t>𝐍</m:t>
                    </m:r>
                  </m:oMath>
                </a14:m>
                <a:endParaRPr lang="en-CN" sz="2400" dirty="0"/>
              </a:p>
            </p:txBody>
          </p:sp>
        </mc:Choice>
        <mc:Fallback xmlns="">
          <p:sp>
            <p:nvSpPr>
              <p:cNvPr id="27" name="Rectangle 28">
                <a:extLst>
                  <a:ext uri="{FF2B5EF4-FFF2-40B4-BE49-F238E27FC236}">
                    <a16:creationId xmlns:a16="http://schemas.microsoft.com/office/drawing/2014/main" id="{A93F2E52-AEDB-4016-AF70-0B8DBDFA4EF7}"/>
                  </a:ext>
                </a:extLst>
              </p:cNvPr>
              <p:cNvSpPr>
                <a:spLocks noRot="1" noChangeAspect="1" noMove="1" noResize="1" noEditPoints="1" noAdjustHandles="1" noChangeArrowheads="1" noChangeShapeType="1" noTextEdit="1"/>
              </p:cNvSpPr>
              <p:nvPr/>
            </p:nvSpPr>
            <p:spPr>
              <a:xfrm>
                <a:off x="5228884" y="2876100"/>
                <a:ext cx="4350871" cy="830997"/>
              </a:xfrm>
              <a:prstGeom prst="rect">
                <a:avLst/>
              </a:prstGeom>
              <a:blipFill>
                <a:blip r:embed="rId7"/>
                <a:stretch>
                  <a:fillRect l="-2244" t="-8088" r="-1262" b="-10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8">
                <a:extLst>
                  <a:ext uri="{FF2B5EF4-FFF2-40B4-BE49-F238E27FC236}">
                    <a16:creationId xmlns:a16="http://schemas.microsoft.com/office/drawing/2014/main" id="{D913ED49-4710-4539-91EE-3F3B5ECD6DAD}"/>
                  </a:ext>
                </a:extLst>
              </p:cNvPr>
              <p:cNvSpPr/>
              <p:nvPr/>
            </p:nvSpPr>
            <p:spPr>
              <a:xfrm>
                <a:off x="6713512" y="4556665"/>
                <a:ext cx="16836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𝐍</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m:oMathPara>
                </a14:m>
                <a:endParaRPr lang="en-CN" sz="2400" dirty="0"/>
              </a:p>
            </p:txBody>
          </p:sp>
        </mc:Choice>
        <mc:Fallback xmlns="">
          <p:sp>
            <p:nvSpPr>
              <p:cNvPr id="28" name="Rectangle 8">
                <a:extLst>
                  <a:ext uri="{FF2B5EF4-FFF2-40B4-BE49-F238E27FC236}">
                    <a16:creationId xmlns:a16="http://schemas.microsoft.com/office/drawing/2014/main" id="{D913ED49-4710-4539-91EE-3F3B5ECD6DAD}"/>
                  </a:ext>
                </a:extLst>
              </p:cNvPr>
              <p:cNvSpPr>
                <a:spLocks noRot="1" noChangeAspect="1" noMove="1" noResize="1" noEditPoints="1" noAdjustHandles="1" noChangeArrowheads="1" noChangeShapeType="1" noTextEdit="1"/>
              </p:cNvSpPr>
              <p:nvPr/>
            </p:nvSpPr>
            <p:spPr>
              <a:xfrm>
                <a:off x="6713512" y="4556665"/>
                <a:ext cx="1683666" cy="461665"/>
              </a:xfrm>
              <a:prstGeom prst="rect">
                <a:avLst/>
              </a:prstGeom>
              <a:blipFill>
                <a:blip r:embed="rId8"/>
                <a:stretch>
                  <a:fillRect b="-19737"/>
                </a:stretch>
              </a:blipFill>
            </p:spPr>
            <p:txBody>
              <a:bodyPr/>
              <a:lstStyle/>
              <a:p>
                <a:r>
                  <a:rPr lang="zh-CN" altLang="en-US">
                    <a:noFill/>
                  </a:rPr>
                  <a:t> </a:t>
                </a:r>
              </a:p>
            </p:txBody>
          </p:sp>
        </mc:Fallback>
      </mc:AlternateContent>
      <p:sp>
        <p:nvSpPr>
          <p:cNvPr id="29" name="Rectangle 45">
            <a:extLst>
              <a:ext uri="{FF2B5EF4-FFF2-40B4-BE49-F238E27FC236}">
                <a16:creationId xmlns:a16="http://schemas.microsoft.com/office/drawing/2014/main" id="{600693CB-2349-4948-9FD3-B7790F4F9D65}"/>
              </a:ext>
            </a:extLst>
          </p:cNvPr>
          <p:cNvSpPr/>
          <p:nvPr/>
        </p:nvSpPr>
        <p:spPr>
          <a:xfrm>
            <a:off x="2052646" y="3871882"/>
            <a:ext cx="1076311" cy="461665"/>
          </a:xfrm>
          <a:prstGeom prst="rect">
            <a:avLst/>
          </a:prstGeom>
        </p:spPr>
        <p:txBody>
          <a:bodyPr wrap="square">
            <a:spAutoFit/>
          </a:bodyPr>
          <a:lstStyle/>
          <a:p>
            <a:r>
              <a:rPr lang="en-US" altLang="zh-CN" sz="2400" dirty="0">
                <a:latin typeface="+mj-lt"/>
                <a:ea typeface="Cambria Math" panose="02040503050406030204" pitchFamily="18" charset="0"/>
              </a:rPr>
              <a:t>Done</a:t>
            </a:r>
            <a:endParaRPr lang="en-CN" sz="2400" dirty="0">
              <a:latin typeface="+mj-lt"/>
            </a:endParaRPr>
          </a:p>
        </p:txBody>
      </p:sp>
      <p:sp>
        <p:nvSpPr>
          <p:cNvPr id="30" name="Rectangle 46">
            <a:extLst>
              <a:ext uri="{FF2B5EF4-FFF2-40B4-BE49-F238E27FC236}">
                <a16:creationId xmlns:a16="http://schemas.microsoft.com/office/drawing/2014/main" id="{316D75E7-F8DC-43E7-B50C-CD26098DBF2C}"/>
              </a:ext>
            </a:extLst>
          </p:cNvPr>
          <p:cNvSpPr/>
          <p:nvPr/>
        </p:nvSpPr>
        <p:spPr>
          <a:xfrm>
            <a:off x="2013818" y="3485364"/>
            <a:ext cx="505267" cy="461665"/>
          </a:xfrm>
          <a:prstGeom prst="rect">
            <a:avLst/>
          </a:prstGeom>
        </p:spPr>
        <p:txBody>
          <a:bodyPr wrap="none">
            <a:spAutoFit/>
          </a:bodyPr>
          <a:lstStyle/>
          <a:p>
            <a:r>
              <a:rPr lang="en-US" altLang="zh-CN" sz="2400" dirty="0">
                <a:latin typeface="+mj-lt"/>
                <a:ea typeface="Cambria Math" panose="02040503050406030204" pitchFamily="18" charset="0"/>
              </a:rPr>
              <a:t>no</a:t>
            </a:r>
            <a:endParaRPr lang="en-CN" sz="2400" dirty="0">
              <a:latin typeface="+mj-lt"/>
            </a:endParaRPr>
          </a:p>
        </p:txBody>
      </p:sp>
      <p:cxnSp>
        <p:nvCxnSpPr>
          <p:cNvPr id="31" name="Straight Arrow Connector 47">
            <a:extLst>
              <a:ext uri="{FF2B5EF4-FFF2-40B4-BE49-F238E27FC236}">
                <a16:creationId xmlns:a16="http://schemas.microsoft.com/office/drawing/2014/main" id="{0D09ABA4-255E-4AAA-907D-566ED6EF998A}"/>
              </a:ext>
            </a:extLst>
          </p:cNvPr>
          <p:cNvCxnSpPr>
            <a:cxnSpLocks/>
          </p:cNvCxnSpPr>
          <p:nvPr/>
        </p:nvCxnSpPr>
        <p:spPr>
          <a:xfrm>
            <a:off x="2576761" y="3610382"/>
            <a:ext cx="0" cy="2844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48">
            <a:extLst>
              <a:ext uri="{FF2B5EF4-FFF2-40B4-BE49-F238E27FC236}">
                <a16:creationId xmlns:a16="http://schemas.microsoft.com/office/drawing/2014/main" id="{CD162BBA-DD52-4150-B46A-AD2E46AF7FED}"/>
              </a:ext>
            </a:extLst>
          </p:cNvPr>
          <p:cNvCxnSpPr>
            <a:cxnSpLocks/>
            <a:stCxn id="25" idx="3"/>
            <a:endCxn id="13" idx="1"/>
          </p:cNvCxnSpPr>
          <p:nvPr/>
        </p:nvCxnSpPr>
        <p:spPr>
          <a:xfrm>
            <a:off x="3644584" y="3275313"/>
            <a:ext cx="68839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49">
            <a:extLst>
              <a:ext uri="{FF2B5EF4-FFF2-40B4-BE49-F238E27FC236}">
                <a16:creationId xmlns:a16="http://schemas.microsoft.com/office/drawing/2014/main" id="{DF2BBFF8-B185-40AC-B172-9DDD9BB9067A}"/>
              </a:ext>
            </a:extLst>
          </p:cNvPr>
          <p:cNvSpPr/>
          <p:nvPr/>
        </p:nvSpPr>
        <p:spPr>
          <a:xfrm>
            <a:off x="3663634" y="2826710"/>
            <a:ext cx="588046" cy="461665"/>
          </a:xfrm>
          <a:prstGeom prst="rect">
            <a:avLst/>
          </a:prstGeom>
        </p:spPr>
        <p:txBody>
          <a:bodyPr wrap="none">
            <a:spAutoFit/>
          </a:bodyPr>
          <a:lstStyle/>
          <a:p>
            <a:r>
              <a:rPr lang="en-US" altLang="zh-CN" sz="2400" dirty="0">
                <a:latin typeface="+mj-lt"/>
                <a:ea typeface="Cambria Math" panose="02040503050406030204" pitchFamily="18" charset="0"/>
              </a:rPr>
              <a:t>yes</a:t>
            </a:r>
            <a:endParaRPr lang="en-CN" sz="2400" dirty="0">
              <a:latin typeface="+mj-lt"/>
            </a:endParaRPr>
          </a:p>
        </p:txBody>
      </p:sp>
      <p:sp>
        <p:nvSpPr>
          <p:cNvPr id="34" name="Title 1">
            <a:extLst>
              <a:ext uri="{FF2B5EF4-FFF2-40B4-BE49-F238E27FC236}">
                <a16:creationId xmlns:a16="http://schemas.microsoft.com/office/drawing/2014/main" id="{980FFB7C-0369-4DF4-8425-A6DA095A22A2}"/>
              </a:ext>
            </a:extLst>
          </p:cNvPr>
          <p:cNvSpPr txBox="1">
            <a:spLocks/>
          </p:cNvSpPr>
          <p:nvPr/>
        </p:nvSpPr>
        <p:spPr>
          <a:xfrm>
            <a:off x="6739950" y="3938788"/>
            <a:ext cx="1954691" cy="4533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dirty="0"/>
              <a:t>刚度</a:t>
            </a:r>
            <a:r>
              <a:rPr lang="en-US" altLang="zh-CN" sz="1800" dirty="0"/>
              <a:t>(stiffness)</a:t>
            </a:r>
            <a:endParaRPr lang="en-CN" sz="1800" dirty="0"/>
          </a:p>
        </p:txBody>
      </p:sp>
      <p:cxnSp>
        <p:nvCxnSpPr>
          <p:cNvPr id="35" name="Straight Connector 31">
            <a:extLst>
              <a:ext uri="{FF2B5EF4-FFF2-40B4-BE49-F238E27FC236}">
                <a16:creationId xmlns:a16="http://schemas.microsoft.com/office/drawing/2014/main" id="{1A1EE509-3089-4874-9468-DB3B9D4A7AA0}"/>
              </a:ext>
            </a:extLst>
          </p:cNvPr>
          <p:cNvCxnSpPr>
            <a:cxnSpLocks/>
          </p:cNvCxnSpPr>
          <p:nvPr/>
        </p:nvCxnSpPr>
        <p:spPr>
          <a:xfrm>
            <a:off x="7150012" y="3656581"/>
            <a:ext cx="25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2">
            <a:extLst>
              <a:ext uri="{FF2B5EF4-FFF2-40B4-BE49-F238E27FC236}">
                <a16:creationId xmlns:a16="http://schemas.microsoft.com/office/drawing/2014/main" id="{BFD9FB62-75CB-48E3-94DD-3C77F9DEA55B}"/>
              </a:ext>
            </a:extLst>
          </p:cNvPr>
          <p:cNvCxnSpPr>
            <a:cxnSpLocks/>
          </p:cNvCxnSpPr>
          <p:nvPr/>
        </p:nvCxnSpPr>
        <p:spPr>
          <a:xfrm>
            <a:off x="7269674" y="3651536"/>
            <a:ext cx="0" cy="35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Left Brace 7">
            <a:extLst>
              <a:ext uri="{FF2B5EF4-FFF2-40B4-BE49-F238E27FC236}">
                <a16:creationId xmlns:a16="http://schemas.microsoft.com/office/drawing/2014/main" id="{878EA8EF-7367-4B40-BFC8-D8C3E8913B5A}"/>
              </a:ext>
            </a:extLst>
          </p:cNvPr>
          <p:cNvSpPr/>
          <p:nvPr/>
        </p:nvSpPr>
        <p:spPr>
          <a:xfrm rot="254506" flipH="1">
            <a:off x="6818500" y="5317817"/>
            <a:ext cx="145742" cy="92056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Tree>
    <p:extLst>
      <p:ext uri="{BB962C8B-B14F-4D97-AF65-F5344CB8AC3E}">
        <p14:creationId xmlns:p14="http://schemas.microsoft.com/office/powerpoint/2010/main" val="327665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par>
                                <p:cTn id="22" presetID="9"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dissolve">
                                      <p:cBhvr>
                                        <p:cTn id="24" dur="500"/>
                                        <p:tgtEl>
                                          <p:spTgt spid="35"/>
                                        </p:tgtEl>
                                      </p:cBhvr>
                                    </p:animEffect>
                                  </p:childTnLst>
                                </p:cTn>
                              </p:par>
                              <p:par>
                                <p:cTn id="25" presetID="9"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28" grpId="0"/>
      <p:bldP spid="34" grpId="0"/>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11475" cy="500137"/>
          </a:xfrm>
          <a:prstGeom prst="rect">
            <a:avLst/>
          </a:prstGeom>
          <a:noFill/>
        </p:spPr>
        <p:txBody>
          <a:bodyPr wrap="none" rtlCol="0">
            <a:spAutoFit/>
          </a:bodyPr>
          <a:lstStyle/>
          <a:p>
            <a:r>
              <a:rPr lang="en-US" altLang="zh-CN" sz="2650" dirty="0">
                <a:latin typeface="+mj-ea"/>
                <a:ea typeface="+mj-ea"/>
              </a:rPr>
              <a:t>1.2 </a:t>
            </a:r>
            <a:r>
              <a:rPr lang="zh-CN" altLang="en-US" sz="2650" dirty="0">
                <a:latin typeface="+mj-ea"/>
                <a:ea typeface="+mj-ea"/>
              </a:rPr>
              <a:t>碰撞处理</a:t>
            </a:r>
          </a:p>
        </p:txBody>
      </p:sp>
      <p:sp>
        <p:nvSpPr>
          <p:cNvPr id="5" name="Freeform 25">
            <a:extLst>
              <a:ext uri="{FF2B5EF4-FFF2-40B4-BE49-F238E27FC236}">
                <a16:creationId xmlns:a16="http://schemas.microsoft.com/office/drawing/2014/main" id="{68833142-1315-4E8B-8928-19B4049D4B5E}"/>
              </a:ext>
            </a:extLst>
          </p:cNvPr>
          <p:cNvSpPr/>
          <p:nvPr/>
        </p:nvSpPr>
        <p:spPr>
          <a:xfrm>
            <a:off x="1481558" y="4634745"/>
            <a:ext cx="8808335" cy="1218118"/>
          </a:xfrm>
          <a:custGeom>
            <a:avLst/>
            <a:gdLst>
              <a:gd name="connsiteX0" fmla="*/ 0 w 7222603"/>
              <a:gd name="connsiteY0" fmla="*/ 997488 h 997488"/>
              <a:gd name="connsiteX1" fmla="*/ 3055717 w 7222603"/>
              <a:gd name="connsiteY1" fmla="*/ 36789 h 997488"/>
              <a:gd name="connsiteX2" fmla="*/ 7222603 w 7222603"/>
              <a:gd name="connsiteY2" fmla="*/ 291432 h 997488"/>
            </a:gdLst>
            <a:ahLst/>
            <a:cxnLst>
              <a:cxn ang="0">
                <a:pos x="connsiteX0" y="connsiteY0"/>
              </a:cxn>
              <a:cxn ang="0">
                <a:pos x="connsiteX1" y="connsiteY1"/>
              </a:cxn>
              <a:cxn ang="0">
                <a:pos x="connsiteX2" y="connsiteY2"/>
              </a:cxn>
            </a:cxnLst>
            <a:rect l="l" t="t" r="r" b="b"/>
            <a:pathLst>
              <a:path w="7222603" h="997488">
                <a:moveTo>
                  <a:pt x="0" y="997488"/>
                </a:moveTo>
                <a:cubicBezTo>
                  <a:pt x="925975" y="575976"/>
                  <a:pt x="1851950" y="154465"/>
                  <a:pt x="3055717" y="36789"/>
                </a:cubicBezTo>
                <a:cubicBezTo>
                  <a:pt x="4259484" y="-80887"/>
                  <a:pt x="5741043" y="105272"/>
                  <a:pt x="7222603" y="291432"/>
                </a:cubicBezTo>
              </a:path>
            </a:pathLst>
          </a:custGeom>
          <a:noFill/>
          <a:ln w="508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Freeform 6">
            <a:extLst>
              <a:ext uri="{FF2B5EF4-FFF2-40B4-BE49-F238E27FC236}">
                <a16:creationId xmlns:a16="http://schemas.microsoft.com/office/drawing/2014/main" id="{01A6C27E-46FC-4691-A5C3-4F7F36A56125}"/>
              </a:ext>
            </a:extLst>
          </p:cNvPr>
          <p:cNvSpPr/>
          <p:nvPr/>
        </p:nvSpPr>
        <p:spPr>
          <a:xfrm>
            <a:off x="1481558" y="5553023"/>
            <a:ext cx="8808335" cy="4074005"/>
          </a:xfrm>
          <a:custGeom>
            <a:avLst/>
            <a:gdLst>
              <a:gd name="connsiteX0" fmla="*/ 11575 w 7176304"/>
              <a:gd name="connsiteY0" fmla="*/ 694481 h 3206187"/>
              <a:gd name="connsiteX1" fmla="*/ 7164730 w 7176304"/>
              <a:gd name="connsiteY1" fmla="*/ 0 h 3206187"/>
              <a:gd name="connsiteX2" fmla="*/ 7176304 w 7176304"/>
              <a:gd name="connsiteY2" fmla="*/ 3206187 h 3206187"/>
              <a:gd name="connsiteX3" fmla="*/ 0 w 7176304"/>
              <a:gd name="connsiteY3" fmla="*/ 3148314 h 3206187"/>
              <a:gd name="connsiteX4" fmla="*/ 11575 w 7176304"/>
              <a:gd name="connsiteY4" fmla="*/ 694481 h 320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4" h="3206187">
                <a:moveTo>
                  <a:pt x="11575" y="694481"/>
                </a:moveTo>
                <a:lnTo>
                  <a:pt x="7164730" y="0"/>
                </a:lnTo>
                <a:lnTo>
                  <a:pt x="7176304" y="3206187"/>
                </a:lnTo>
                <a:lnTo>
                  <a:pt x="0" y="3148314"/>
                </a:lnTo>
                <a:cubicBezTo>
                  <a:pt x="3858" y="2330370"/>
                  <a:pt x="7717" y="1512425"/>
                  <a:pt x="11575" y="69448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Freeform 5">
            <a:extLst>
              <a:ext uri="{FF2B5EF4-FFF2-40B4-BE49-F238E27FC236}">
                <a16:creationId xmlns:a16="http://schemas.microsoft.com/office/drawing/2014/main" id="{97503234-C204-4E05-93FC-FA1E52103E42}"/>
              </a:ext>
            </a:extLst>
          </p:cNvPr>
          <p:cNvSpPr/>
          <p:nvPr/>
        </p:nvSpPr>
        <p:spPr>
          <a:xfrm>
            <a:off x="1481558" y="5234067"/>
            <a:ext cx="8808335" cy="1218118"/>
          </a:xfrm>
          <a:custGeom>
            <a:avLst/>
            <a:gdLst>
              <a:gd name="connsiteX0" fmla="*/ 0 w 7222603"/>
              <a:gd name="connsiteY0" fmla="*/ 997488 h 997488"/>
              <a:gd name="connsiteX1" fmla="*/ 3055717 w 7222603"/>
              <a:gd name="connsiteY1" fmla="*/ 36789 h 997488"/>
              <a:gd name="connsiteX2" fmla="*/ 7222603 w 7222603"/>
              <a:gd name="connsiteY2" fmla="*/ 291432 h 997488"/>
            </a:gdLst>
            <a:ahLst/>
            <a:cxnLst>
              <a:cxn ang="0">
                <a:pos x="connsiteX0" y="connsiteY0"/>
              </a:cxn>
              <a:cxn ang="0">
                <a:pos x="connsiteX1" y="connsiteY1"/>
              </a:cxn>
              <a:cxn ang="0">
                <a:pos x="connsiteX2" y="connsiteY2"/>
              </a:cxn>
            </a:cxnLst>
            <a:rect l="l" t="t" r="r" b="b"/>
            <a:pathLst>
              <a:path w="7222603" h="997488">
                <a:moveTo>
                  <a:pt x="0" y="997488"/>
                </a:moveTo>
                <a:cubicBezTo>
                  <a:pt x="925975" y="575976"/>
                  <a:pt x="1851950" y="154465"/>
                  <a:pt x="3055717" y="36789"/>
                </a:cubicBezTo>
                <a:cubicBezTo>
                  <a:pt x="4259484" y="-80887"/>
                  <a:pt x="5741043" y="105272"/>
                  <a:pt x="7222603" y="291432"/>
                </a:cubicBezTo>
              </a:path>
            </a:pathLst>
          </a:custGeom>
          <a:solidFill>
            <a:schemeClr val="tx2">
              <a:lumMod val="20000"/>
              <a:lumOff val="80000"/>
            </a:schemeClr>
          </a:solidFill>
          <a:ln w="508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1" name="Straight Arrow Connector 30">
            <a:extLst>
              <a:ext uri="{FF2B5EF4-FFF2-40B4-BE49-F238E27FC236}">
                <a16:creationId xmlns:a16="http://schemas.microsoft.com/office/drawing/2014/main" id="{296CA744-9B8A-4200-860C-B06DA726168E}"/>
              </a:ext>
            </a:extLst>
          </p:cNvPr>
          <p:cNvCxnSpPr>
            <a:cxnSpLocks/>
          </p:cNvCxnSpPr>
          <p:nvPr/>
        </p:nvCxnSpPr>
        <p:spPr>
          <a:xfrm flipH="1">
            <a:off x="6738293" y="3807148"/>
            <a:ext cx="57630" cy="1020424"/>
          </a:xfrm>
          <a:prstGeom prst="straightConnector1">
            <a:avLst/>
          </a:prstGeom>
          <a:ln w="254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91294A36-4B19-40C4-B1A0-91356DDA54C0}"/>
                  </a:ext>
                </a:extLst>
              </p:cNvPr>
              <p:cNvSpPr txBox="1">
                <a:spLocks/>
              </p:cNvSpPr>
              <p:nvPr/>
            </p:nvSpPr>
            <p:spPr>
              <a:xfrm>
                <a:off x="621242" y="1412774"/>
                <a:ext cx="10961000" cy="661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5000"/>
                  </a:lnSpc>
                </a:pPr>
                <a:r>
                  <a:rPr lang="zh-CN" altLang="en-US" sz="1600" dirty="0"/>
                  <a:t>设置一个碰撞缓冲</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𝜀</m:t>
                    </m:r>
                  </m:oMath>
                </a14:m>
                <a:r>
                  <a:rPr lang="zh-CN" altLang="en-US" sz="1600" dirty="0"/>
                  <a:t>能够更好的处理碰撞，在缓冲区便产生反向推力阻止物体继续运动，减少出现物体穿透的情况。但无法完全避免物体之间发生穿透。</a:t>
                </a:r>
                <a:endParaRPr lang="en-CN" sz="1800" dirty="0"/>
              </a:p>
            </p:txBody>
          </p:sp>
        </mc:Choice>
        <mc:Fallback xmlns="">
          <p:sp>
            <p:nvSpPr>
              <p:cNvPr id="13" name="Title 1">
                <a:extLst>
                  <a:ext uri="{FF2B5EF4-FFF2-40B4-BE49-F238E27FC236}">
                    <a16:creationId xmlns:a16="http://schemas.microsoft.com/office/drawing/2014/main" id="{91294A36-4B19-40C4-B1A0-91356DDA54C0}"/>
                  </a:ext>
                </a:extLst>
              </p:cNvPr>
              <p:cNvSpPr txBox="1">
                <a:spLocks noRot="1" noChangeAspect="1" noMove="1" noResize="1" noEditPoints="1" noAdjustHandles="1" noChangeArrowheads="1" noChangeShapeType="1" noTextEdit="1"/>
              </p:cNvSpPr>
              <p:nvPr/>
            </p:nvSpPr>
            <p:spPr>
              <a:xfrm>
                <a:off x="621242" y="1412774"/>
                <a:ext cx="10961000" cy="661027"/>
              </a:xfrm>
              <a:prstGeom prst="rect">
                <a:avLst/>
              </a:prstGeom>
              <a:blipFill>
                <a:blip r:embed="rId3"/>
                <a:stretch>
                  <a:fillRect l="-334"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6">
                <a:extLst>
                  <a:ext uri="{FF2B5EF4-FFF2-40B4-BE49-F238E27FC236}">
                    <a16:creationId xmlns:a16="http://schemas.microsoft.com/office/drawing/2014/main" id="{0A23953B-E9CB-4072-824A-E3A0091EE60F}"/>
                  </a:ext>
                </a:extLst>
              </p:cNvPr>
              <p:cNvSpPr/>
              <p:nvPr/>
            </p:nvSpPr>
            <p:spPr>
              <a:xfrm>
                <a:off x="6283107" y="4877523"/>
                <a:ext cx="4154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ea typeface="Cambria Math" panose="02040503050406030204" pitchFamily="18" charset="0"/>
                        </a:rPr>
                        <m:t>𝐱</m:t>
                      </m:r>
                    </m:oMath>
                  </m:oMathPara>
                </a14:m>
                <a:endParaRPr lang="en-CN" sz="2400" dirty="0"/>
              </a:p>
            </p:txBody>
          </p:sp>
        </mc:Choice>
        <mc:Fallback xmlns="">
          <p:sp>
            <p:nvSpPr>
              <p:cNvPr id="15" name="Rectangle 16">
                <a:extLst>
                  <a:ext uri="{FF2B5EF4-FFF2-40B4-BE49-F238E27FC236}">
                    <a16:creationId xmlns:a16="http://schemas.microsoft.com/office/drawing/2014/main" id="{0A23953B-E9CB-4072-824A-E3A0091EE60F}"/>
                  </a:ext>
                </a:extLst>
              </p:cNvPr>
              <p:cNvSpPr>
                <a:spLocks noRot="1" noChangeAspect="1" noMove="1" noResize="1" noEditPoints="1" noAdjustHandles="1" noChangeArrowheads="1" noChangeShapeType="1" noTextEdit="1"/>
              </p:cNvSpPr>
              <p:nvPr/>
            </p:nvSpPr>
            <p:spPr>
              <a:xfrm>
                <a:off x="6283107" y="4877523"/>
                <a:ext cx="415498" cy="461665"/>
              </a:xfrm>
              <a:prstGeom prst="rect">
                <a:avLst/>
              </a:prstGeom>
              <a:blipFill>
                <a:blip r:embed="rId4"/>
                <a:stretch>
                  <a:fillRect/>
                </a:stretch>
              </a:blipFill>
            </p:spPr>
            <p:txBody>
              <a:bodyPr/>
              <a:lstStyle/>
              <a:p>
                <a:r>
                  <a:rPr lang="zh-CN" altLang="en-US">
                    <a:noFill/>
                  </a:rPr>
                  <a:t> </a:t>
                </a:r>
              </a:p>
            </p:txBody>
          </p:sp>
        </mc:Fallback>
      </mc:AlternateContent>
      <p:cxnSp>
        <p:nvCxnSpPr>
          <p:cNvPr id="16" name="Straight Arrow Connector 19">
            <a:extLst>
              <a:ext uri="{FF2B5EF4-FFF2-40B4-BE49-F238E27FC236}">
                <a16:creationId xmlns:a16="http://schemas.microsoft.com/office/drawing/2014/main" id="{8F94F76A-6ED6-44BE-897C-EE3F73B14B08}"/>
              </a:ext>
            </a:extLst>
          </p:cNvPr>
          <p:cNvCxnSpPr>
            <a:cxnSpLocks/>
          </p:cNvCxnSpPr>
          <p:nvPr/>
        </p:nvCxnSpPr>
        <p:spPr>
          <a:xfrm flipH="1">
            <a:off x="6729254" y="4377920"/>
            <a:ext cx="41644" cy="59844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24">
                <a:extLst>
                  <a:ext uri="{FF2B5EF4-FFF2-40B4-BE49-F238E27FC236}">
                    <a16:creationId xmlns:a16="http://schemas.microsoft.com/office/drawing/2014/main" id="{30F67700-4FFF-46CD-A80F-53420B608ECA}"/>
                  </a:ext>
                </a:extLst>
              </p:cNvPr>
              <p:cNvSpPr/>
              <p:nvPr/>
            </p:nvSpPr>
            <p:spPr>
              <a:xfrm>
                <a:off x="6994359" y="4675914"/>
                <a:ext cx="1402820" cy="46166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ea typeface="Cambria Math" panose="02040503050406030204" pitchFamily="18" charset="0"/>
                      </a:rPr>
                      <m:t>𝜀</m:t>
                    </m:r>
                    <m:r>
                      <a:rPr lang="en-US" altLang="zh-CN" sz="2400" b="1" i="1">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a14:m>
                <a:r>
                  <a:rPr lang="en-US" altLang="zh-CN" sz="2400" dirty="0"/>
                  <a:t> </a:t>
                </a:r>
                <a:endParaRPr lang="en-CN" sz="2400" dirty="0"/>
              </a:p>
            </p:txBody>
          </p:sp>
        </mc:Choice>
        <mc:Fallback xmlns="">
          <p:sp>
            <p:nvSpPr>
              <p:cNvPr id="17" name="Rectangle 24">
                <a:extLst>
                  <a:ext uri="{FF2B5EF4-FFF2-40B4-BE49-F238E27FC236}">
                    <a16:creationId xmlns:a16="http://schemas.microsoft.com/office/drawing/2014/main" id="{30F67700-4FFF-46CD-A80F-53420B608ECA}"/>
                  </a:ext>
                </a:extLst>
              </p:cNvPr>
              <p:cNvSpPr>
                <a:spLocks noRot="1" noChangeAspect="1" noMove="1" noResize="1" noEditPoints="1" noAdjustHandles="1" noChangeArrowheads="1" noChangeShapeType="1" noTextEdit="1"/>
              </p:cNvSpPr>
              <p:nvPr/>
            </p:nvSpPr>
            <p:spPr>
              <a:xfrm>
                <a:off x="6994359" y="4675914"/>
                <a:ext cx="1402820" cy="461665"/>
              </a:xfrm>
              <a:prstGeom prst="rect">
                <a:avLst/>
              </a:prstGeom>
              <a:blipFill>
                <a:blip r:embed="rId5"/>
                <a:stretch>
                  <a:fillRect b="-19737"/>
                </a:stretch>
              </a:blipFill>
            </p:spPr>
            <p:txBody>
              <a:bodyPr/>
              <a:lstStyle/>
              <a:p>
                <a:r>
                  <a:rPr lang="zh-CN" altLang="en-US">
                    <a:noFill/>
                  </a:rPr>
                  <a:t> </a:t>
                </a:r>
              </a:p>
            </p:txBody>
          </p:sp>
        </mc:Fallback>
      </mc:AlternateContent>
      <p:sp>
        <p:nvSpPr>
          <p:cNvPr id="18" name="Oval 15">
            <a:extLst>
              <a:ext uri="{FF2B5EF4-FFF2-40B4-BE49-F238E27FC236}">
                <a16:creationId xmlns:a16="http://schemas.microsoft.com/office/drawing/2014/main" id="{E0BC8B13-5C8E-4C99-89C8-5CD1342DA5DC}"/>
              </a:ext>
            </a:extLst>
          </p:cNvPr>
          <p:cNvSpPr/>
          <p:nvPr/>
        </p:nvSpPr>
        <p:spPr>
          <a:xfrm>
            <a:off x="6626724" y="498724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4E3B3CA6-5568-452B-9E71-BE34D403A80C}"/>
                  </a:ext>
                </a:extLst>
              </p:cNvPr>
              <p:cNvSpPr/>
              <p:nvPr/>
            </p:nvSpPr>
            <p:spPr>
              <a:xfrm>
                <a:off x="6767556" y="3726038"/>
                <a:ext cx="16836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𝐍</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m:oMathPara>
                </a14:m>
                <a:endParaRPr lang="en-CN" sz="2400" dirty="0"/>
              </a:p>
            </p:txBody>
          </p:sp>
        </mc:Choice>
        <mc:Fallback xmlns="">
          <p:sp>
            <p:nvSpPr>
              <p:cNvPr id="22" name="Rectangle 8">
                <a:extLst>
                  <a:ext uri="{FF2B5EF4-FFF2-40B4-BE49-F238E27FC236}">
                    <a16:creationId xmlns:a16="http://schemas.microsoft.com/office/drawing/2014/main" id="{4E3B3CA6-5568-452B-9E71-BE34D403A80C}"/>
                  </a:ext>
                </a:extLst>
              </p:cNvPr>
              <p:cNvSpPr>
                <a:spLocks noRot="1" noChangeAspect="1" noMove="1" noResize="1" noEditPoints="1" noAdjustHandles="1" noChangeArrowheads="1" noChangeShapeType="1" noTextEdit="1"/>
              </p:cNvSpPr>
              <p:nvPr/>
            </p:nvSpPr>
            <p:spPr>
              <a:xfrm>
                <a:off x="6767556" y="3726038"/>
                <a:ext cx="1683666" cy="461665"/>
              </a:xfrm>
              <a:prstGeom prst="rect">
                <a:avLst/>
              </a:prstGeom>
              <a:blipFill>
                <a:blip r:embed="rId6"/>
                <a:stretch>
                  <a:fillRect b="-19737"/>
                </a:stretch>
              </a:blipFill>
            </p:spPr>
            <p:txBody>
              <a:bodyPr/>
              <a:lstStyle/>
              <a:p>
                <a:r>
                  <a:rPr lang="zh-CN" altLang="en-US">
                    <a:noFill/>
                  </a:rPr>
                  <a:t> </a:t>
                </a:r>
              </a:p>
            </p:txBody>
          </p:sp>
        </mc:Fallback>
      </mc:AlternateContent>
      <p:sp>
        <p:nvSpPr>
          <p:cNvPr id="28" name="Left Brace 27">
            <a:extLst>
              <a:ext uri="{FF2B5EF4-FFF2-40B4-BE49-F238E27FC236}">
                <a16:creationId xmlns:a16="http://schemas.microsoft.com/office/drawing/2014/main" id="{315AD3E3-845D-40D1-B2B5-31EFF6C561D2}"/>
              </a:ext>
            </a:extLst>
          </p:cNvPr>
          <p:cNvSpPr/>
          <p:nvPr/>
        </p:nvSpPr>
        <p:spPr>
          <a:xfrm rot="375984" flipH="1">
            <a:off x="6872353" y="4700234"/>
            <a:ext cx="157650" cy="38540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cxnSp>
        <p:nvCxnSpPr>
          <p:cNvPr id="29" name="Straight Arrow Connector 7">
            <a:extLst>
              <a:ext uri="{FF2B5EF4-FFF2-40B4-BE49-F238E27FC236}">
                <a16:creationId xmlns:a16="http://schemas.microsoft.com/office/drawing/2014/main" id="{C83AD38E-C3AC-42B9-8238-3A5663442922}"/>
              </a:ext>
            </a:extLst>
          </p:cNvPr>
          <p:cNvCxnSpPr>
            <a:cxnSpLocks/>
          </p:cNvCxnSpPr>
          <p:nvPr/>
        </p:nvCxnSpPr>
        <p:spPr>
          <a:xfrm>
            <a:off x="2517409" y="5434787"/>
            <a:ext cx="187706" cy="42889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13">
                <a:extLst>
                  <a:ext uri="{FF2B5EF4-FFF2-40B4-BE49-F238E27FC236}">
                    <a16:creationId xmlns:a16="http://schemas.microsoft.com/office/drawing/2014/main" id="{C1CEF34B-E045-4DB6-A17F-F9717AB79482}"/>
                  </a:ext>
                </a:extLst>
              </p:cNvPr>
              <p:cNvSpPr/>
              <p:nvPr/>
            </p:nvSpPr>
            <p:spPr>
              <a:xfrm>
                <a:off x="2591207" y="5333294"/>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Cambria Math" panose="02040503050406030204" pitchFamily="18" charset="0"/>
                        </a:rPr>
                        <m:t>𝜀</m:t>
                      </m:r>
                    </m:oMath>
                  </m:oMathPara>
                </a14:m>
                <a:endParaRPr lang="en-CN" sz="2400" dirty="0"/>
              </a:p>
            </p:txBody>
          </p:sp>
        </mc:Choice>
        <mc:Fallback xmlns="">
          <p:sp>
            <p:nvSpPr>
              <p:cNvPr id="30" name="Rectangle 13">
                <a:extLst>
                  <a:ext uri="{FF2B5EF4-FFF2-40B4-BE49-F238E27FC236}">
                    <a16:creationId xmlns:a16="http://schemas.microsoft.com/office/drawing/2014/main" id="{C1CEF34B-E045-4DB6-A17F-F9717AB79482}"/>
                  </a:ext>
                </a:extLst>
              </p:cNvPr>
              <p:cNvSpPr>
                <a:spLocks noRot="1" noChangeAspect="1" noMove="1" noResize="1" noEditPoints="1" noAdjustHandles="1" noChangeArrowheads="1" noChangeShapeType="1" noTextEdit="1"/>
              </p:cNvSpPr>
              <p:nvPr/>
            </p:nvSpPr>
            <p:spPr>
              <a:xfrm>
                <a:off x="2591207" y="5333294"/>
                <a:ext cx="402803" cy="461665"/>
              </a:xfrm>
              <a:prstGeom prst="rect">
                <a:avLst/>
              </a:prstGeom>
              <a:blipFill>
                <a:blip r:embed="rId7"/>
                <a:stretch>
                  <a:fillRect/>
                </a:stretch>
              </a:blipFill>
            </p:spPr>
            <p:txBody>
              <a:bodyPr/>
              <a:lstStyle/>
              <a:p>
                <a:r>
                  <a:rPr lang="zh-CN" altLang="en-US">
                    <a:noFill/>
                  </a:rPr>
                  <a:t> </a:t>
                </a:r>
              </a:p>
            </p:txBody>
          </p:sp>
        </mc:Fallback>
      </mc:AlternateContent>
      <p:sp>
        <p:nvSpPr>
          <p:cNvPr id="31" name="Rectangle 37">
            <a:extLst>
              <a:ext uri="{FF2B5EF4-FFF2-40B4-BE49-F238E27FC236}">
                <a16:creationId xmlns:a16="http://schemas.microsoft.com/office/drawing/2014/main" id="{E305BEB6-8E2E-485D-9CAA-592CE318D116}"/>
              </a:ext>
            </a:extLst>
          </p:cNvPr>
          <p:cNvSpPr/>
          <p:nvPr/>
        </p:nvSpPr>
        <p:spPr>
          <a:xfrm>
            <a:off x="4343625" y="2392923"/>
            <a:ext cx="5956906" cy="99317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2" name="Rectangle 23">
            <a:extLst>
              <a:ext uri="{FF2B5EF4-FFF2-40B4-BE49-F238E27FC236}">
                <a16:creationId xmlns:a16="http://schemas.microsoft.com/office/drawing/2014/main" id="{7FF606C8-CA6A-4337-B18A-C5A0ECED6107}"/>
              </a:ext>
            </a:extLst>
          </p:cNvPr>
          <p:cNvSpPr/>
          <p:nvPr/>
        </p:nvSpPr>
        <p:spPr>
          <a:xfrm>
            <a:off x="1474563" y="2574285"/>
            <a:ext cx="2180665" cy="63045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33" name="Rectangle 26">
                <a:extLst>
                  <a:ext uri="{FF2B5EF4-FFF2-40B4-BE49-F238E27FC236}">
                    <a16:creationId xmlns:a16="http://schemas.microsoft.com/office/drawing/2014/main" id="{99ACB041-85FC-460B-A7D5-6E1DBB97E678}"/>
                  </a:ext>
                </a:extLst>
              </p:cNvPr>
              <p:cNvSpPr/>
              <p:nvPr/>
            </p:nvSpPr>
            <p:spPr>
              <a:xfrm>
                <a:off x="1687433" y="2692316"/>
                <a:ext cx="1819922" cy="461665"/>
              </a:xfrm>
              <a:prstGeom prst="rect">
                <a:avLst/>
              </a:prstGeom>
            </p:spPr>
            <p:txBody>
              <a:bodyPr wrap="none">
                <a:spAutoFit/>
              </a:bodyPr>
              <a:lstStyle/>
              <a:p>
                <a:r>
                  <a:rPr lang="en-US" altLang="zh-CN" sz="2400" dirty="0">
                    <a:latin typeface="+mj-lt"/>
                    <a:ea typeface="Cambria Math" panose="02040503050406030204" pitchFamily="18" charset="0"/>
                  </a:rPr>
                  <a:t>if </a:t>
                </a:r>
                <a14:m>
                  <m:oMath xmlns:m="http://schemas.openxmlformats.org/officeDocument/2006/math">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r>
                      <a:rPr lang="en-US" altLang="zh-CN" sz="2400" b="1"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0</m:t>
                    </m:r>
                  </m:oMath>
                </a14:m>
                <a:r>
                  <a:rPr lang="en-CN" sz="2400" dirty="0">
                    <a:latin typeface="+mj-lt"/>
                  </a:rPr>
                  <a:t>?</a:t>
                </a:r>
              </a:p>
            </p:txBody>
          </p:sp>
        </mc:Choice>
        <mc:Fallback xmlns="">
          <p:sp>
            <p:nvSpPr>
              <p:cNvPr id="33" name="Rectangle 26">
                <a:extLst>
                  <a:ext uri="{FF2B5EF4-FFF2-40B4-BE49-F238E27FC236}">
                    <a16:creationId xmlns:a16="http://schemas.microsoft.com/office/drawing/2014/main" id="{99ACB041-85FC-460B-A7D5-6E1DBB97E678}"/>
                  </a:ext>
                </a:extLst>
              </p:cNvPr>
              <p:cNvSpPr>
                <a:spLocks noRot="1" noChangeAspect="1" noMove="1" noResize="1" noEditPoints="1" noAdjustHandles="1" noChangeArrowheads="1" noChangeShapeType="1" noTextEdit="1"/>
              </p:cNvSpPr>
              <p:nvPr/>
            </p:nvSpPr>
            <p:spPr>
              <a:xfrm>
                <a:off x="1687433" y="2692316"/>
                <a:ext cx="1819922" cy="461665"/>
              </a:xfrm>
              <a:prstGeom prst="rect">
                <a:avLst/>
              </a:prstGeom>
              <a:blipFill>
                <a:blip r:embed="rId8"/>
                <a:stretch>
                  <a:fillRect l="-5369" t="-10667" r="-4362"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Rectangle 28">
                <a:extLst>
                  <a:ext uri="{FF2B5EF4-FFF2-40B4-BE49-F238E27FC236}">
                    <a16:creationId xmlns:a16="http://schemas.microsoft.com/office/drawing/2014/main" id="{85495458-C19C-4601-95BC-290F4C3A32E3}"/>
                  </a:ext>
                </a:extLst>
              </p:cNvPr>
              <p:cNvSpPr/>
              <p:nvPr/>
            </p:nvSpPr>
            <p:spPr>
              <a:xfrm>
                <a:off x="5239528" y="2490297"/>
                <a:ext cx="4350871" cy="878510"/>
              </a:xfrm>
              <a:prstGeom prst="rect">
                <a:avLst/>
              </a:prstGeom>
            </p:spPr>
            <p:txBody>
              <a:bodyPr wrap="none">
                <a:spAutoFit/>
              </a:bodyPr>
              <a:lstStyle/>
              <a:p>
                <a:r>
                  <a:rPr lang="zh-CN" altLang="en-US" sz="2400" dirty="0">
                    <a:latin typeface="+mj-lt"/>
                    <a:ea typeface="Cambria Math" panose="02040503050406030204" pitchFamily="18" charset="0"/>
                  </a:rPr>
                  <a:t>计算碰撞力作用于下一次更新</a:t>
                </a:r>
                <a:r>
                  <a:rPr lang="en-US" altLang="zh-CN" sz="2400" dirty="0">
                    <a:latin typeface="+mj-lt"/>
                    <a:ea typeface="Cambria Math" panose="02040503050406030204" pitchFamily="18" charset="0"/>
                  </a:rPr>
                  <a:t>: </a:t>
                </a:r>
              </a:p>
              <a:p>
                <a:pPr algn="ct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ea typeface="Cambria Math" panose="02040503050406030204" pitchFamily="18" charset="0"/>
                        </a:rPr>
                        <m:t>𝐟</m:t>
                      </m:r>
                      <m:r>
                        <a:rPr lang="en-US" altLang="zh-CN" sz="2400" b="1"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𝑘</m:t>
                      </m:r>
                      <m:d>
                        <m:dPr>
                          <m:ctrlPr>
                            <a:rPr lang="en-US" altLang="zh-CN" sz="2400" b="1"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𝜀</m:t>
                          </m:r>
                          <m:r>
                            <a:rPr lang="en-US" altLang="zh-CN" sz="2400" b="1" i="1">
                              <a:latin typeface="Cambria Math" panose="02040503050406030204" pitchFamily="18" charset="0"/>
                              <a:ea typeface="Cambria Math" panose="02040503050406030204" pitchFamily="18" charset="0"/>
                            </a:rPr>
                            <m:t>−</m:t>
                          </m:r>
                          <m:r>
                            <m:rPr>
                              <m:nor/>
                            </m:rPr>
                            <a:rPr lang="en-US" altLang="zh-CN" sz="2400" dirty="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e>
                      </m:d>
                      <m:r>
                        <a:rPr lang="en-US" altLang="zh-CN" sz="2400" b="1">
                          <a:latin typeface="Cambria Math" panose="02040503050406030204" pitchFamily="18" charset="0"/>
                          <a:ea typeface="Cambria Math" panose="02040503050406030204" pitchFamily="18" charset="0"/>
                        </a:rPr>
                        <m:t>𝐍</m:t>
                      </m:r>
                    </m:oMath>
                  </m:oMathPara>
                </a14:m>
                <a:endParaRPr lang="en-CN" altLang="zh-CN" sz="2400" dirty="0"/>
              </a:p>
            </p:txBody>
          </p:sp>
        </mc:Choice>
        <mc:Fallback xmlns="">
          <p:sp>
            <p:nvSpPr>
              <p:cNvPr id="34" name="Rectangle 28">
                <a:extLst>
                  <a:ext uri="{FF2B5EF4-FFF2-40B4-BE49-F238E27FC236}">
                    <a16:creationId xmlns:a16="http://schemas.microsoft.com/office/drawing/2014/main" id="{85495458-C19C-4601-95BC-290F4C3A32E3}"/>
                  </a:ext>
                </a:extLst>
              </p:cNvPr>
              <p:cNvSpPr>
                <a:spLocks noRot="1" noChangeAspect="1" noMove="1" noResize="1" noEditPoints="1" noAdjustHandles="1" noChangeArrowheads="1" noChangeShapeType="1" noTextEdit="1"/>
              </p:cNvSpPr>
              <p:nvPr/>
            </p:nvSpPr>
            <p:spPr>
              <a:xfrm>
                <a:off x="5239528" y="2490297"/>
                <a:ext cx="4350871" cy="878510"/>
              </a:xfrm>
              <a:prstGeom prst="rect">
                <a:avLst/>
              </a:prstGeom>
              <a:blipFill>
                <a:blip r:embed="rId9"/>
                <a:stretch>
                  <a:fillRect l="-2244" t="-7639" r="-1262"/>
                </a:stretch>
              </a:blipFill>
            </p:spPr>
            <p:txBody>
              <a:bodyPr/>
              <a:lstStyle/>
              <a:p>
                <a:r>
                  <a:rPr lang="zh-CN" altLang="en-US">
                    <a:noFill/>
                  </a:rPr>
                  <a:t> </a:t>
                </a:r>
              </a:p>
            </p:txBody>
          </p:sp>
        </mc:Fallback>
      </mc:AlternateContent>
      <p:sp>
        <p:nvSpPr>
          <p:cNvPr id="35" name="Rectangle 45">
            <a:extLst>
              <a:ext uri="{FF2B5EF4-FFF2-40B4-BE49-F238E27FC236}">
                <a16:creationId xmlns:a16="http://schemas.microsoft.com/office/drawing/2014/main" id="{E7518FEA-CF02-4C4E-8711-AF5923C113BB}"/>
              </a:ext>
            </a:extLst>
          </p:cNvPr>
          <p:cNvSpPr/>
          <p:nvPr/>
        </p:nvSpPr>
        <p:spPr>
          <a:xfrm>
            <a:off x="2063290" y="3486079"/>
            <a:ext cx="1076311" cy="461665"/>
          </a:xfrm>
          <a:prstGeom prst="rect">
            <a:avLst/>
          </a:prstGeom>
        </p:spPr>
        <p:txBody>
          <a:bodyPr wrap="square">
            <a:spAutoFit/>
          </a:bodyPr>
          <a:lstStyle/>
          <a:p>
            <a:r>
              <a:rPr lang="en-US" altLang="zh-CN" sz="2400" dirty="0">
                <a:latin typeface="+mj-lt"/>
                <a:ea typeface="Cambria Math" panose="02040503050406030204" pitchFamily="18" charset="0"/>
              </a:rPr>
              <a:t>Done</a:t>
            </a:r>
            <a:endParaRPr lang="en-CN" sz="2400" dirty="0">
              <a:latin typeface="+mj-lt"/>
            </a:endParaRPr>
          </a:p>
        </p:txBody>
      </p:sp>
      <p:sp>
        <p:nvSpPr>
          <p:cNvPr id="36" name="Rectangle 46">
            <a:extLst>
              <a:ext uri="{FF2B5EF4-FFF2-40B4-BE49-F238E27FC236}">
                <a16:creationId xmlns:a16="http://schemas.microsoft.com/office/drawing/2014/main" id="{85CCA5DA-1C58-4A97-B95C-9F11B0E319FF}"/>
              </a:ext>
            </a:extLst>
          </p:cNvPr>
          <p:cNvSpPr/>
          <p:nvPr/>
        </p:nvSpPr>
        <p:spPr>
          <a:xfrm>
            <a:off x="2024462" y="3099561"/>
            <a:ext cx="505267" cy="461665"/>
          </a:xfrm>
          <a:prstGeom prst="rect">
            <a:avLst/>
          </a:prstGeom>
        </p:spPr>
        <p:txBody>
          <a:bodyPr wrap="none">
            <a:spAutoFit/>
          </a:bodyPr>
          <a:lstStyle/>
          <a:p>
            <a:r>
              <a:rPr lang="en-US" altLang="zh-CN" sz="2400" dirty="0">
                <a:latin typeface="+mj-lt"/>
                <a:ea typeface="Cambria Math" panose="02040503050406030204" pitchFamily="18" charset="0"/>
              </a:rPr>
              <a:t>no</a:t>
            </a:r>
            <a:endParaRPr lang="en-CN" sz="2400" dirty="0">
              <a:latin typeface="+mj-lt"/>
            </a:endParaRPr>
          </a:p>
        </p:txBody>
      </p:sp>
      <p:cxnSp>
        <p:nvCxnSpPr>
          <p:cNvPr id="37" name="Straight Arrow Connector 47">
            <a:extLst>
              <a:ext uri="{FF2B5EF4-FFF2-40B4-BE49-F238E27FC236}">
                <a16:creationId xmlns:a16="http://schemas.microsoft.com/office/drawing/2014/main" id="{26AA87FF-B61A-4499-A89F-430A1EFACA25}"/>
              </a:ext>
            </a:extLst>
          </p:cNvPr>
          <p:cNvCxnSpPr>
            <a:cxnSpLocks/>
          </p:cNvCxnSpPr>
          <p:nvPr/>
        </p:nvCxnSpPr>
        <p:spPr>
          <a:xfrm>
            <a:off x="2587405" y="3224579"/>
            <a:ext cx="0" cy="2844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48">
            <a:extLst>
              <a:ext uri="{FF2B5EF4-FFF2-40B4-BE49-F238E27FC236}">
                <a16:creationId xmlns:a16="http://schemas.microsoft.com/office/drawing/2014/main" id="{5C265C75-FF6E-47E6-8FE6-43ABFE7BFC59}"/>
              </a:ext>
            </a:extLst>
          </p:cNvPr>
          <p:cNvCxnSpPr>
            <a:cxnSpLocks/>
            <a:stCxn id="32" idx="3"/>
            <a:endCxn id="31" idx="1"/>
          </p:cNvCxnSpPr>
          <p:nvPr/>
        </p:nvCxnSpPr>
        <p:spPr>
          <a:xfrm>
            <a:off x="3655228" y="2889510"/>
            <a:ext cx="68839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49">
            <a:extLst>
              <a:ext uri="{FF2B5EF4-FFF2-40B4-BE49-F238E27FC236}">
                <a16:creationId xmlns:a16="http://schemas.microsoft.com/office/drawing/2014/main" id="{2CF3BE53-2C4B-4078-B185-31C3D26AB83E}"/>
              </a:ext>
            </a:extLst>
          </p:cNvPr>
          <p:cNvSpPr/>
          <p:nvPr/>
        </p:nvSpPr>
        <p:spPr>
          <a:xfrm>
            <a:off x="3674278" y="2440907"/>
            <a:ext cx="588046" cy="461665"/>
          </a:xfrm>
          <a:prstGeom prst="rect">
            <a:avLst/>
          </a:prstGeom>
        </p:spPr>
        <p:txBody>
          <a:bodyPr wrap="none">
            <a:spAutoFit/>
          </a:bodyPr>
          <a:lstStyle/>
          <a:p>
            <a:r>
              <a:rPr lang="en-US" altLang="zh-CN" sz="2400" dirty="0">
                <a:latin typeface="+mj-lt"/>
                <a:ea typeface="Cambria Math" panose="02040503050406030204" pitchFamily="18" charset="0"/>
              </a:rPr>
              <a:t>yes</a:t>
            </a:r>
            <a:endParaRPr lang="en-CN" sz="2400" dirty="0">
              <a:latin typeface="+mj-lt"/>
            </a:endParaRPr>
          </a:p>
        </p:txBody>
      </p:sp>
    </p:spTree>
    <p:extLst>
      <p:ext uri="{BB962C8B-B14F-4D97-AF65-F5344CB8AC3E}">
        <p14:creationId xmlns:p14="http://schemas.microsoft.com/office/powerpoint/2010/main" val="25683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8" grpId="0" animBg="1"/>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ac0fee130352c26806ddebbfd2c911ee1dd1da"/>
</p:tagLst>
</file>

<file path=ppt/theme/theme1.xml><?xml version="1.0" encoding="utf-8"?>
<a:theme xmlns:a="http://schemas.openxmlformats.org/drawingml/2006/main" name="00">
  <a:themeElements>
    <a:clrScheme name="PhönixContact">
      <a:dk1>
        <a:srgbClr val="000000"/>
      </a:dk1>
      <a:lt1>
        <a:srgbClr val="FFFFFF"/>
      </a:lt1>
      <a:dk2>
        <a:srgbClr val="000000"/>
      </a:dk2>
      <a:lt2>
        <a:srgbClr val="FFFFFF"/>
      </a:lt2>
      <a:accent1>
        <a:srgbClr val="AEC8D2"/>
      </a:accent1>
      <a:accent2>
        <a:srgbClr val="0099A1"/>
      </a:accent2>
      <a:accent3>
        <a:srgbClr val="96BE0D"/>
      </a:accent3>
      <a:accent4>
        <a:srgbClr val="000000"/>
      </a:accent4>
      <a:accent5>
        <a:srgbClr val="005AC8"/>
      </a:accent5>
      <a:accent6>
        <a:srgbClr val="D200D2"/>
      </a:accent6>
      <a:hlink>
        <a:srgbClr val="96BE0D"/>
      </a:hlink>
      <a:folHlink>
        <a:srgbClr val="0099A1"/>
      </a:folHlink>
    </a:clrScheme>
    <a:fontScheme name="自定义 2">
      <a:majorFont>
        <a:latin typeface="微软雅黑"/>
        <a:ea typeface="微软雅黑"/>
        <a:cs typeface=""/>
      </a:majorFont>
      <a:minorFont>
        <a:latin typeface="微软雅黑"/>
        <a:ea typeface="微软雅黑"/>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algn="ctr">
          <a:defRPr sz="1800" dirty="0" err="1" smtClean="0"/>
        </a:defPPr>
      </a:lstStyle>
    </a:spDef>
    <a:lnDef>
      <a:spPr bwMode="auto">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solidFill>
          <a:schemeClr val="accent3"/>
        </a:solidFill>
        <a:ln>
          <a:noFill/>
        </a:ln>
      </a:spPr>
      <a:bodyPr wrap="square" lIns="180000" tIns="90000" rIns="180000" bIns="90000" rtlCol="0">
        <a:spAutoFit/>
      </a:bodyPr>
      <a:lstStyle>
        <a:defPPr>
          <a:defRPr sz="1800" dirty="0" err="1" smtClean="0"/>
        </a:defPPr>
      </a:lstStyle>
    </a:txDef>
  </a:objectDefaults>
  <a:extraClrSchemeLst/>
  <a:extLst>
    <a:ext uri="{05A4C25C-085E-4340-85A3-A5531E510DB2}">
      <thm15:themeFamily xmlns:thm15="http://schemas.microsoft.com/office/thememl/2012/main" name="INOVANCE 2019 PPT.pptx" id="{02ACDD9A-6DA0-4F5E-BBB3-159F38B85AEA}" vid="{082D53E9-39A1-41ED-A1AB-ADDE5848E2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7ppt">
      <a:majorFont>
        <a:latin typeface="微软雅黑"/>
        <a:ea typeface="微软雅黑"/>
        <a:cs typeface=""/>
      </a:majorFont>
      <a:minorFont>
        <a:latin typeface="Helvetic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67843"/>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Larissa">
  <a:themeElements>
    <a:clrScheme name="PhönixContact">
      <a:dk1>
        <a:srgbClr val="000000"/>
      </a:dk1>
      <a:lt1>
        <a:srgbClr val="FFFFFF"/>
      </a:lt1>
      <a:dk2>
        <a:srgbClr val="000000"/>
      </a:dk2>
      <a:lt2>
        <a:srgbClr val="FFFFFF"/>
      </a:lt2>
      <a:accent1>
        <a:srgbClr val="AEC8D2"/>
      </a:accent1>
      <a:accent2>
        <a:srgbClr val="0099A1"/>
      </a:accent2>
      <a:accent3>
        <a:srgbClr val="96BE0D"/>
      </a:accent3>
      <a:accent4>
        <a:srgbClr val="000000"/>
      </a:accent4>
      <a:accent5>
        <a:srgbClr val="005AC8"/>
      </a:accent5>
      <a:accent6>
        <a:srgbClr val="D200D2"/>
      </a:accent6>
      <a:hlink>
        <a:srgbClr val="96BE0D"/>
      </a:hlink>
      <a:folHlink>
        <a:srgbClr val="0099A1"/>
      </a:folHlink>
    </a:clrScheme>
    <a:fontScheme name="Phönix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PhönixContact">
      <a:dk1>
        <a:srgbClr val="000000"/>
      </a:dk1>
      <a:lt1>
        <a:srgbClr val="FFFFFF"/>
      </a:lt1>
      <a:dk2>
        <a:srgbClr val="000000"/>
      </a:dk2>
      <a:lt2>
        <a:srgbClr val="FFFFFF"/>
      </a:lt2>
      <a:accent1>
        <a:srgbClr val="AEC8D2"/>
      </a:accent1>
      <a:accent2>
        <a:srgbClr val="0099A1"/>
      </a:accent2>
      <a:accent3>
        <a:srgbClr val="96BE0D"/>
      </a:accent3>
      <a:accent4>
        <a:srgbClr val="000000"/>
      </a:accent4>
      <a:accent5>
        <a:srgbClr val="005AC8"/>
      </a:accent5>
      <a:accent6>
        <a:srgbClr val="D200D2"/>
      </a:accent6>
      <a:hlink>
        <a:srgbClr val="96BE0D"/>
      </a:hlink>
      <a:folHlink>
        <a:srgbClr val="0099A1"/>
      </a:folHlink>
    </a:clrScheme>
    <a:fontScheme name="Phönix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9351</TotalTime>
  <Words>3081</Words>
  <Application>Microsoft Office PowerPoint</Application>
  <PresentationFormat>自定义</PresentationFormat>
  <Paragraphs>486</Paragraphs>
  <Slides>30</Slides>
  <Notes>28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30</vt:i4>
      </vt:variant>
    </vt:vector>
  </HeadingPairs>
  <TitlesOfParts>
    <vt:vector size="42" baseType="lpstr">
      <vt:lpstr>Microsoft YaHei</vt:lpstr>
      <vt:lpstr>Microsoft YaHei</vt:lpstr>
      <vt:lpstr>Arial</vt:lpstr>
      <vt:lpstr>Calibri</vt:lpstr>
      <vt:lpstr>Cambria Math</vt:lpstr>
      <vt:lpstr>Helvetica</vt:lpstr>
      <vt:lpstr>Lato</vt:lpstr>
      <vt:lpstr>Open Sans</vt:lpstr>
      <vt:lpstr>Segoe UI Light</vt:lpstr>
      <vt:lpstr>Wingdings</vt:lpstr>
      <vt:lpstr>00</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Spatial Partitioning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xiaozhongxiang（肖忠祥）</dc:creator>
  <cp:lastModifiedBy>xiao zhongxiang</cp:lastModifiedBy>
  <cp:revision>286</cp:revision>
  <dcterms:created xsi:type="dcterms:W3CDTF">2019-04-30T01:17:27Z</dcterms:created>
  <dcterms:modified xsi:type="dcterms:W3CDTF">2022-11-27T13:07:45Z</dcterms:modified>
</cp:coreProperties>
</file>