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265" r:id="rId3"/>
    <p:sldId id="260" r:id="rId4"/>
    <p:sldId id="270" r:id="rId5"/>
    <p:sldId id="271" r:id="rId6"/>
    <p:sldId id="272" r:id="rId7"/>
    <p:sldId id="274" r:id="rId8"/>
    <p:sldId id="275" r:id="rId9"/>
    <p:sldId id="261" r:id="rId10"/>
    <p:sldId id="267" r:id="rId11"/>
    <p:sldId id="268" r:id="rId12"/>
    <p:sldId id="266" r:id="rId13"/>
    <p:sldId id="262" r:id="rId14"/>
    <p:sldId id="273" r:id="rId15"/>
    <p:sldId id="259" r:id="rId16"/>
    <p:sldId id="263" r:id="rId17"/>
    <p:sldId id="264" r:id="rId18"/>
    <p:sldId id="269" r:id="rId19"/>
    <p:sldId id="258"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6" autoAdjust="0"/>
  </p:normalViewPr>
  <p:slideViewPr>
    <p:cSldViewPr snapToGrid="0" snapToObjects="1">
      <p:cViewPr varScale="1">
        <p:scale>
          <a:sx n="186" d="100"/>
          <a:sy n="186" d="100"/>
        </p:scale>
        <p:origin x="-296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223490-2B30-6B43-ABE0-ADA5297D4081}" type="datetimeFigureOut">
              <a:rPr lang="en-US" smtClean="0"/>
              <a:t>3/11/13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4EFE1E-53FD-1840-B6EA-9D22AAC1EA42}" type="slidenum">
              <a:rPr lang="en-US" smtClean="0"/>
              <a:t>‹#›</a:t>
            </a:fld>
            <a:endParaRPr lang="en-US"/>
          </a:p>
        </p:txBody>
      </p:sp>
    </p:spTree>
    <p:extLst>
      <p:ext uri="{BB962C8B-B14F-4D97-AF65-F5344CB8AC3E}">
        <p14:creationId xmlns:p14="http://schemas.microsoft.com/office/powerpoint/2010/main" val="620702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F51704C-9E2C-F84F-A0C0-65701782A8A0}" type="datetimeFigureOut">
              <a:rPr lang="en-US"/>
              <a:pPr>
                <a:defRPr/>
              </a:pPr>
              <a:t>3/11/13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D709420D-E9AB-BF49-9A57-4A4C81559EFC}" type="slidenum">
              <a:rPr lang="en-US"/>
              <a:pPr>
                <a:defRPr/>
              </a:pPr>
              <a:t>‹#›</a:t>
            </a:fld>
            <a:endParaRPr lang="en-US"/>
          </a:p>
        </p:txBody>
      </p:sp>
    </p:spTree>
    <p:extLst>
      <p:ext uri="{BB962C8B-B14F-4D97-AF65-F5344CB8AC3E}">
        <p14:creationId xmlns:p14="http://schemas.microsoft.com/office/powerpoint/2010/main" val="341252514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5EDCE9C-6D2E-BF48-B473-4A27F4F9E0B5}" type="datetime1">
              <a:rPr lang="en-US" smtClean="0"/>
              <a:t>3/11/13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602E5-F7F4-3741-8386-7E2D7763B021}" type="slidenum">
              <a:rPr lang="en-US"/>
              <a:pPr>
                <a:defRPr/>
              </a:pPr>
              <a:t>‹#›</a:t>
            </a:fld>
            <a:endParaRPr lang="en-US"/>
          </a:p>
        </p:txBody>
      </p:sp>
    </p:spTree>
    <p:extLst>
      <p:ext uri="{BB962C8B-B14F-4D97-AF65-F5344CB8AC3E}">
        <p14:creationId xmlns:p14="http://schemas.microsoft.com/office/powerpoint/2010/main" val="76669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67DB47-F9DC-8746-B63D-5DCF440D8382}" type="datetime1">
              <a:rPr lang="en-US" smtClean="0"/>
              <a:t>3/11/13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5C3E57-F538-2E43-B7FE-A911E2670C57}" type="slidenum">
              <a:rPr lang="en-US"/>
              <a:pPr>
                <a:defRPr/>
              </a:pPr>
              <a:t>‹#›</a:t>
            </a:fld>
            <a:endParaRPr lang="en-US"/>
          </a:p>
        </p:txBody>
      </p:sp>
    </p:spTree>
    <p:extLst>
      <p:ext uri="{BB962C8B-B14F-4D97-AF65-F5344CB8AC3E}">
        <p14:creationId xmlns:p14="http://schemas.microsoft.com/office/powerpoint/2010/main" val="29634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4C8B26-8C07-AE47-AF40-813D3F649017}" type="datetime1">
              <a:rPr lang="en-US" smtClean="0"/>
              <a:t>3/11/13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533CDC-0B5F-A349-A0E6-BD339669B016}" type="slidenum">
              <a:rPr lang="en-US"/>
              <a:pPr>
                <a:defRPr/>
              </a:pPr>
              <a:t>‹#›</a:t>
            </a:fld>
            <a:endParaRPr lang="en-US"/>
          </a:p>
        </p:txBody>
      </p:sp>
    </p:spTree>
    <p:extLst>
      <p:ext uri="{BB962C8B-B14F-4D97-AF65-F5344CB8AC3E}">
        <p14:creationId xmlns:p14="http://schemas.microsoft.com/office/powerpoint/2010/main" val="203055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D8B1A2-1D8F-A446-9C4A-E12FC0563558}" type="datetime1">
              <a:rPr lang="en-US" smtClean="0"/>
              <a:t>3/11/13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C29698-AE0C-CC43-ACA3-6C4B510D6C4C}" type="slidenum">
              <a:rPr lang="en-US"/>
              <a:pPr>
                <a:defRPr/>
              </a:pPr>
              <a:t>‹#›</a:t>
            </a:fld>
            <a:endParaRPr lang="en-US"/>
          </a:p>
        </p:txBody>
      </p:sp>
    </p:spTree>
    <p:extLst>
      <p:ext uri="{BB962C8B-B14F-4D97-AF65-F5344CB8AC3E}">
        <p14:creationId xmlns:p14="http://schemas.microsoft.com/office/powerpoint/2010/main" val="299763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0A81BC-525F-554A-9C34-30EEB7FFF502}" type="datetime1">
              <a:rPr lang="en-US" smtClean="0"/>
              <a:t>3/11/13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371268-5F5B-3147-976D-DEA4C58BF6CF}" type="slidenum">
              <a:rPr lang="en-US"/>
              <a:pPr>
                <a:defRPr/>
              </a:pPr>
              <a:t>‹#›</a:t>
            </a:fld>
            <a:endParaRPr lang="en-US"/>
          </a:p>
        </p:txBody>
      </p:sp>
    </p:spTree>
    <p:extLst>
      <p:ext uri="{BB962C8B-B14F-4D97-AF65-F5344CB8AC3E}">
        <p14:creationId xmlns:p14="http://schemas.microsoft.com/office/powerpoint/2010/main" val="379359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AD1F828-F344-A746-9454-7C07AB599B1A}" type="datetime1">
              <a:rPr lang="en-US" smtClean="0"/>
              <a:t>3/11/13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6E206E-E5C0-1D44-BA60-247A19033D4E}" type="slidenum">
              <a:rPr lang="en-US"/>
              <a:pPr>
                <a:defRPr/>
              </a:pPr>
              <a:t>‹#›</a:t>
            </a:fld>
            <a:endParaRPr lang="en-US"/>
          </a:p>
        </p:txBody>
      </p:sp>
    </p:spTree>
    <p:extLst>
      <p:ext uri="{BB962C8B-B14F-4D97-AF65-F5344CB8AC3E}">
        <p14:creationId xmlns:p14="http://schemas.microsoft.com/office/powerpoint/2010/main" val="427561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0D3EB3-2FA1-4F49-9CF2-AB9E12B8A50D}" type="datetime1">
              <a:rPr lang="en-US" smtClean="0"/>
              <a:t>3/11/13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919CF65-E760-094D-9795-A34F445FE1D3}" type="slidenum">
              <a:rPr lang="en-US"/>
              <a:pPr>
                <a:defRPr/>
              </a:pPr>
              <a:t>‹#›</a:t>
            </a:fld>
            <a:endParaRPr lang="en-US"/>
          </a:p>
        </p:txBody>
      </p:sp>
    </p:spTree>
    <p:extLst>
      <p:ext uri="{BB962C8B-B14F-4D97-AF65-F5344CB8AC3E}">
        <p14:creationId xmlns:p14="http://schemas.microsoft.com/office/powerpoint/2010/main" val="226468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0FDD52E-41D7-284B-AFC4-6BD0164E6E15}" type="datetime1">
              <a:rPr lang="en-US" smtClean="0"/>
              <a:t>3/11/13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22DD376-A923-A649-AD4F-9A663DAA151F}" type="slidenum">
              <a:rPr lang="en-US"/>
              <a:pPr>
                <a:defRPr/>
              </a:pPr>
              <a:t>‹#›</a:t>
            </a:fld>
            <a:endParaRPr lang="en-US"/>
          </a:p>
        </p:txBody>
      </p:sp>
    </p:spTree>
    <p:extLst>
      <p:ext uri="{BB962C8B-B14F-4D97-AF65-F5344CB8AC3E}">
        <p14:creationId xmlns:p14="http://schemas.microsoft.com/office/powerpoint/2010/main" val="23612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0CB18CD-2D0F-6F4F-B1F6-FCA5F58F8DA4}" type="datetime1">
              <a:rPr lang="en-US" smtClean="0"/>
              <a:t>3/11/13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5A5535-6F22-4249-B725-6A2A3A412A79}" type="slidenum">
              <a:rPr lang="en-US"/>
              <a:pPr>
                <a:defRPr/>
              </a:pPr>
              <a:t>‹#›</a:t>
            </a:fld>
            <a:endParaRPr lang="en-US"/>
          </a:p>
        </p:txBody>
      </p:sp>
    </p:spTree>
    <p:extLst>
      <p:ext uri="{BB962C8B-B14F-4D97-AF65-F5344CB8AC3E}">
        <p14:creationId xmlns:p14="http://schemas.microsoft.com/office/powerpoint/2010/main" val="345470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AC375A-0267-B342-B138-DC0A8932450C}" type="datetime1">
              <a:rPr lang="en-US" smtClean="0"/>
              <a:t>3/11/13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BE8318-88D2-4E4A-AA0D-66C33BD1ABF6}" type="slidenum">
              <a:rPr lang="en-US"/>
              <a:pPr>
                <a:defRPr/>
              </a:pPr>
              <a:t>‹#›</a:t>
            </a:fld>
            <a:endParaRPr lang="en-US"/>
          </a:p>
        </p:txBody>
      </p:sp>
    </p:spTree>
    <p:extLst>
      <p:ext uri="{BB962C8B-B14F-4D97-AF65-F5344CB8AC3E}">
        <p14:creationId xmlns:p14="http://schemas.microsoft.com/office/powerpoint/2010/main" val="34165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028F92-D9C7-A944-B6D4-355E6F4AC834}" type="datetime1">
              <a:rPr lang="en-US" smtClean="0"/>
              <a:t>3/11/13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C9CDD46-3C27-9B40-887E-8A54E3D89EDD}" type="slidenum">
              <a:rPr lang="en-US"/>
              <a:pPr>
                <a:defRPr/>
              </a:pPr>
              <a:t>‹#›</a:t>
            </a:fld>
            <a:endParaRPr lang="en-US"/>
          </a:p>
        </p:txBody>
      </p:sp>
    </p:spTree>
    <p:extLst>
      <p:ext uri="{BB962C8B-B14F-4D97-AF65-F5344CB8AC3E}">
        <p14:creationId xmlns:p14="http://schemas.microsoft.com/office/powerpoint/2010/main" val="163720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2E049DE-80B2-B84B-A944-C57EC2D9D187}" type="datetime1">
              <a:rPr lang="en-US" smtClean="0"/>
              <a:t>3/11/13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001028" y="648334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CD177B4F-3794-D047-B44D-7835BA9654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4400" kern="1200">
          <a:solidFill>
            <a:schemeClr val="tx1"/>
          </a:solidFill>
          <a:latin typeface="Comic Sans MS"/>
          <a:ea typeface="ＭＳ Ｐゴシック" charset="0"/>
          <a:cs typeface="Comic Sans MS"/>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ic Sans MS"/>
          <a:ea typeface="ＭＳ Ｐゴシック" charset="0"/>
          <a:cs typeface="Comic Sans M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ic Sans MS"/>
          <a:ea typeface="ＭＳ Ｐゴシック" charset="0"/>
          <a:cs typeface="Comic Sans M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ic Sans MS"/>
          <a:ea typeface="ＭＳ Ｐゴシック" charset="0"/>
          <a:cs typeface="Comic Sans M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climatesciences.jpl.nasa.gov/events/summer-schoo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795713"/>
            <a:ext cx="7772400" cy="2804737"/>
          </a:xfrm>
        </p:spPr>
        <p:txBody>
          <a:bodyPr/>
          <a:lstStyle/>
          <a:p>
            <a:r>
              <a:rPr lang="en-US" sz="3600" dirty="0"/>
              <a:t>Parallel Web-Service </a:t>
            </a:r>
            <a:br>
              <a:rPr lang="en-US" sz="3600" dirty="0"/>
            </a:br>
            <a:r>
              <a:rPr lang="en-US" sz="3600" dirty="0"/>
              <a:t>Climate Model Diagnostic </a:t>
            </a:r>
            <a:r>
              <a:rPr lang="en-US" sz="3600" dirty="0" smtClean="0"/>
              <a:t>Analyzer</a:t>
            </a:r>
            <a:endParaRPr lang="en-US" sz="3600" dirty="0">
              <a:latin typeface="Comic Sans MS" charset="0"/>
              <a:cs typeface="Comic Sans MS" charset="0"/>
            </a:endParaRPr>
          </a:p>
        </p:txBody>
      </p:sp>
      <p:sp>
        <p:nvSpPr>
          <p:cNvPr id="3" name="Subtitle 2"/>
          <p:cNvSpPr>
            <a:spLocks noGrp="1"/>
          </p:cNvSpPr>
          <p:nvPr>
            <p:ph type="subTitle" idx="1"/>
          </p:nvPr>
        </p:nvSpPr>
        <p:spPr/>
        <p:txBody>
          <a:bodyPr rtlCol="0">
            <a:normAutofit fontScale="70000" lnSpcReduction="20000"/>
          </a:bodyPr>
          <a:lstStyle/>
          <a:p>
            <a:r>
              <a:rPr lang="en-US" dirty="0">
                <a:solidFill>
                  <a:schemeClr val="tx1"/>
                </a:solidFill>
              </a:rPr>
              <a:t>Seungwon Lee (PI)</a:t>
            </a:r>
          </a:p>
          <a:p>
            <a:r>
              <a:rPr lang="en-US" dirty="0">
                <a:solidFill>
                  <a:schemeClr val="tx1"/>
                </a:solidFill>
              </a:rPr>
              <a:t>Jonathan Jiang (Co-I)</a:t>
            </a:r>
          </a:p>
          <a:p>
            <a:r>
              <a:rPr lang="en-US" dirty="0">
                <a:solidFill>
                  <a:schemeClr val="tx1"/>
                </a:solidFill>
              </a:rPr>
              <a:t>Lei Pan (Co-I)</a:t>
            </a:r>
          </a:p>
          <a:p>
            <a:r>
              <a:rPr lang="en-US" dirty="0" err="1">
                <a:solidFill>
                  <a:schemeClr val="tx1"/>
                </a:solidFill>
              </a:rPr>
              <a:t>Chengxing</a:t>
            </a:r>
            <a:r>
              <a:rPr lang="en-US" dirty="0">
                <a:solidFill>
                  <a:schemeClr val="tx1"/>
                </a:solidFill>
              </a:rPr>
              <a:t> </a:t>
            </a:r>
            <a:r>
              <a:rPr lang="en-US" dirty="0" err="1">
                <a:solidFill>
                  <a:schemeClr val="tx1"/>
                </a:solidFill>
              </a:rPr>
              <a:t>Zhai</a:t>
            </a:r>
            <a:r>
              <a:rPr lang="en-US" dirty="0">
                <a:solidFill>
                  <a:schemeClr val="tx1"/>
                </a:solidFill>
              </a:rPr>
              <a:t> (Co-I)</a:t>
            </a:r>
          </a:p>
          <a:p>
            <a:r>
              <a:rPr lang="en-US" dirty="0">
                <a:solidFill>
                  <a:schemeClr val="tx1"/>
                </a:solidFill>
              </a:rPr>
              <a:t>Joao Teixeira (Collaborator)</a:t>
            </a:r>
          </a:p>
          <a:p>
            <a:endParaRPr lang="en-US" dirty="0"/>
          </a:p>
          <a:p>
            <a:pPr fontAlgn="auto">
              <a:spcAft>
                <a:spcPts val="0"/>
              </a:spcAft>
              <a:buFont typeface="Arial"/>
              <a:buNone/>
              <a:defRPr/>
            </a:pPr>
            <a:endParaRPr lang="en-US" dirty="0" smtClean="0">
              <a:latin typeface="Comic Sans MS"/>
              <a:ea typeface="+mn-ea"/>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152" y="103800"/>
            <a:ext cx="5762480" cy="1143000"/>
          </a:xfrm>
        </p:spPr>
        <p:txBody>
          <a:bodyPr/>
          <a:lstStyle/>
          <a:p>
            <a:pPr algn="l"/>
            <a:r>
              <a:rPr lang="en-US" sz="3600" dirty="0" smtClean="0"/>
              <a:t>Project Schedule Planned</a:t>
            </a:r>
            <a:endParaRPr lang="en-US" sz="3600" dirty="0"/>
          </a:p>
        </p:txBody>
      </p:sp>
      <p:pic>
        <p:nvPicPr>
          <p:cNvPr id="4" name="Picture 3"/>
          <p:cNvPicPr>
            <a:picLocks noChangeAspect="1"/>
          </p:cNvPicPr>
          <p:nvPr/>
        </p:nvPicPr>
        <p:blipFill rotWithShape="1">
          <a:blip r:embed="rId2"/>
          <a:srcRect r="1235"/>
          <a:stretch/>
        </p:blipFill>
        <p:spPr>
          <a:xfrm>
            <a:off x="1394326" y="1230486"/>
            <a:ext cx="6506412" cy="2371603"/>
          </a:xfrm>
          <a:prstGeom prst="rect">
            <a:avLst/>
          </a:prstGeom>
        </p:spPr>
      </p:pic>
      <p:pic>
        <p:nvPicPr>
          <p:cNvPr id="7" name="Picture 6"/>
          <p:cNvPicPr>
            <a:picLocks noChangeAspect="1"/>
          </p:cNvPicPr>
          <p:nvPr/>
        </p:nvPicPr>
        <p:blipFill>
          <a:blip r:embed="rId3"/>
          <a:stretch>
            <a:fillRect/>
          </a:stretch>
        </p:blipFill>
        <p:spPr>
          <a:xfrm>
            <a:off x="581422" y="3532600"/>
            <a:ext cx="5924550" cy="3219450"/>
          </a:xfrm>
          <a:prstGeom prst="rect">
            <a:avLst/>
          </a:prstGeom>
        </p:spPr>
      </p:pic>
      <p:sp>
        <p:nvSpPr>
          <p:cNvPr id="8" name="Slide Number Placeholder 7"/>
          <p:cNvSpPr>
            <a:spLocks noGrp="1"/>
          </p:cNvSpPr>
          <p:nvPr>
            <p:ph type="sldNum" sz="quarter" idx="12"/>
          </p:nvPr>
        </p:nvSpPr>
        <p:spPr/>
        <p:txBody>
          <a:bodyPr/>
          <a:lstStyle/>
          <a:p>
            <a:pPr>
              <a:defRPr/>
            </a:pPr>
            <a:fld id="{11C29698-AE0C-CC43-ACA3-6C4B510D6C4C}" type="slidenum">
              <a:rPr lang="en-US" smtClean="0"/>
              <a:pPr>
                <a:defRPr/>
              </a:pPr>
              <a:t>9</a:t>
            </a:fld>
            <a:endParaRPr lang="en-US"/>
          </a:p>
        </p:txBody>
      </p:sp>
    </p:spTree>
    <p:extLst>
      <p:ext uri="{BB962C8B-B14F-4D97-AF65-F5344CB8AC3E}">
        <p14:creationId xmlns:p14="http://schemas.microsoft.com/office/powerpoint/2010/main" val="313081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235"/>
          <a:stretch/>
        </p:blipFill>
        <p:spPr>
          <a:xfrm>
            <a:off x="1394326" y="1230486"/>
            <a:ext cx="6506412" cy="2371603"/>
          </a:xfrm>
          <a:prstGeom prst="rect">
            <a:avLst/>
          </a:prstGeom>
        </p:spPr>
      </p:pic>
      <p:sp>
        <p:nvSpPr>
          <p:cNvPr id="9" name="TextBox 8"/>
          <p:cNvSpPr txBox="1"/>
          <p:nvPr/>
        </p:nvSpPr>
        <p:spPr>
          <a:xfrm>
            <a:off x="7188119" y="3852573"/>
            <a:ext cx="1470523" cy="261610"/>
          </a:xfrm>
          <a:prstGeom prst="rect">
            <a:avLst/>
          </a:prstGeom>
          <a:solidFill>
            <a:srgbClr val="008000"/>
          </a:solidFill>
        </p:spPr>
        <p:txBody>
          <a:bodyPr wrap="square" lIns="0" tIns="0" rIns="0" bIns="45720" rtlCol="0">
            <a:spAutoFit/>
          </a:bodyPr>
          <a:lstStyle/>
          <a:p>
            <a:pPr algn="ctr"/>
            <a:r>
              <a:rPr lang="en-US" sz="1400" dirty="0" smtClean="0"/>
              <a:t>Complete</a:t>
            </a:r>
            <a:endParaRPr lang="en-US" sz="1400" dirty="0"/>
          </a:p>
        </p:txBody>
      </p:sp>
      <p:sp>
        <p:nvSpPr>
          <p:cNvPr id="8" name="TextBox 7"/>
          <p:cNvSpPr txBox="1"/>
          <p:nvPr/>
        </p:nvSpPr>
        <p:spPr>
          <a:xfrm>
            <a:off x="7188120" y="4114183"/>
            <a:ext cx="1470523" cy="261610"/>
          </a:xfrm>
          <a:prstGeom prst="rect">
            <a:avLst/>
          </a:prstGeom>
          <a:solidFill>
            <a:srgbClr val="FFE53E"/>
          </a:solidFill>
        </p:spPr>
        <p:txBody>
          <a:bodyPr wrap="square" lIns="0" tIns="0" rIns="0" bIns="45720" rtlCol="0">
            <a:spAutoFit/>
          </a:bodyPr>
          <a:lstStyle/>
          <a:p>
            <a:pPr algn="ctr"/>
            <a:r>
              <a:rPr lang="en-US" sz="1400" dirty="0" smtClean="0"/>
              <a:t>Partially complete</a:t>
            </a:r>
            <a:endParaRPr lang="en-US" sz="1400" dirty="0"/>
          </a:p>
        </p:txBody>
      </p:sp>
      <p:sp>
        <p:nvSpPr>
          <p:cNvPr id="10" name="TextBox 9"/>
          <p:cNvSpPr txBox="1"/>
          <p:nvPr/>
        </p:nvSpPr>
        <p:spPr>
          <a:xfrm>
            <a:off x="7188119" y="4370240"/>
            <a:ext cx="1470524" cy="261610"/>
          </a:xfrm>
          <a:prstGeom prst="rect">
            <a:avLst/>
          </a:prstGeom>
          <a:solidFill>
            <a:srgbClr val="FF0000"/>
          </a:solidFill>
        </p:spPr>
        <p:txBody>
          <a:bodyPr wrap="square" lIns="0" tIns="0" rIns="0" bIns="45720" rtlCol="0">
            <a:spAutoFit/>
          </a:bodyPr>
          <a:lstStyle/>
          <a:p>
            <a:pPr algn="ctr"/>
            <a:r>
              <a:rPr lang="en-US" sz="1400" dirty="0" smtClean="0"/>
              <a:t>Not started</a:t>
            </a:r>
            <a:endParaRPr lang="en-US" sz="1400" dirty="0"/>
          </a:p>
        </p:txBody>
      </p:sp>
      <p:pic>
        <p:nvPicPr>
          <p:cNvPr id="14" name="Picture 13"/>
          <p:cNvPicPr>
            <a:picLocks noChangeAspect="1"/>
          </p:cNvPicPr>
          <p:nvPr/>
        </p:nvPicPr>
        <p:blipFill>
          <a:blip r:embed="rId3"/>
          <a:stretch>
            <a:fillRect/>
          </a:stretch>
        </p:blipFill>
        <p:spPr>
          <a:xfrm>
            <a:off x="600516" y="3544886"/>
            <a:ext cx="5886450" cy="3200400"/>
          </a:xfrm>
          <a:prstGeom prst="rect">
            <a:avLst/>
          </a:prstGeom>
        </p:spPr>
      </p:pic>
      <p:sp>
        <p:nvSpPr>
          <p:cNvPr id="16" name="Title 1"/>
          <p:cNvSpPr>
            <a:spLocks noGrp="1"/>
          </p:cNvSpPr>
          <p:nvPr>
            <p:ph type="title"/>
          </p:nvPr>
        </p:nvSpPr>
        <p:spPr>
          <a:xfrm>
            <a:off x="1880152" y="103800"/>
            <a:ext cx="5762480" cy="1143000"/>
          </a:xfrm>
        </p:spPr>
        <p:txBody>
          <a:bodyPr/>
          <a:lstStyle/>
          <a:p>
            <a:pPr algn="l"/>
            <a:r>
              <a:rPr lang="en-US" sz="3600" dirty="0" smtClean="0"/>
              <a:t>Project Schedule Status</a:t>
            </a:r>
            <a:endParaRPr lang="en-US" sz="3600" dirty="0"/>
          </a:p>
        </p:txBody>
      </p:sp>
      <p:sp>
        <p:nvSpPr>
          <p:cNvPr id="17" name="Slide Number Placeholder 16"/>
          <p:cNvSpPr>
            <a:spLocks noGrp="1"/>
          </p:cNvSpPr>
          <p:nvPr>
            <p:ph type="sldNum" sz="quarter" idx="12"/>
          </p:nvPr>
        </p:nvSpPr>
        <p:spPr/>
        <p:txBody>
          <a:bodyPr/>
          <a:lstStyle/>
          <a:p>
            <a:pPr>
              <a:defRPr/>
            </a:pPr>
            <a:fld id="{11C29698-AE0C-CC43-ACA3-6C4B510D6C4C}" type="slidenum">
              <a:rPr lang="en-US" smtClean="0"/>
              <a:pPr>
                <a:defRPr/>
              </a:pPr>
              <a:t>10</a:t>
            </a:fld>
            <a:endParaRPr lang="en-US"/>
          </a:p>
        </p:txBody>
      </p:sp>
    </p:spTree>
    <p:extLst>
      <p:ext uri="{BB962C8B-B14F-4D97-AF65-F5344CB8AC3E}">
        <p14:creationId xmlns:p14="http://schemas.microsoft.com/office/powerpoint/2010/main" val="12585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Project Cost Status</a:t>
            </a:r>
            <a:endParaRPr lang="en-US" sz="3600" dirty="0"/>
          </a:p>
        </p:txBody>
      </p:sp>
      <p:pic>
        <p:nvPicPr>
          <p:cNvPr id="4" name="Picture 3"/>
          <p:cNvPicPr>
            <a:picLocks noChangeAspect="1"/>
          </p:cNvPicPr>
          <p:nvPr/>
        </p:nvPicPr>
        <p:blipFill rotWithShape="1">
          <a:blip r:embed="rId2"/>
          <a:srcRect t="2262"/>
          <a:stretch/>
        </p:blipFill>
        <p:spPr>
          <a:xfrm>
            <a:off x="1167063" y="3348790"/>
            <a:ext cx="6291759" cy="3361791"/>
          </a:xfrm>
          <a:prstGeom prst="rect">
            <a:avLst/>
          </a:prstGeom>
        </p:spPr>
      </p:pic>
      <p:sp>
        <p:nvSpPr>
          <p:cNvPr id="5" name="TextBox 4"/>
          <p:cNvSpPr txBox="1"/>
          <p:nvPr/>
        </p:nvSpPr>
        <p:spPr>
          <a:xfrm>
            <a:off x="712537" y="1384218"/>
            <a:ext cx="7656095" cy="1815882"/>
          </a:xfrm>
          <a:prstGeom prst="rect">
            <a:avLst/>
          </a:prstGeom>
          <a:noFill/>
        </p:spPr>
        <p:txBody>
          <a:bodyPr wrap="square" rtlCol="0">
            <a:spAutoFit/>
          </a:bodyPr>
          <a:lstStyle/>
          <a:p>
            <a:pPr marL="285750" indent="-285750">
              <a:buFont typeface="Arial"/>
              <a:buChar char="•"/>
            </a:pPr>
            <a:r>
              <a:rPr lang="en-US" sz="1600" dirty="0" smtClean="0">
                <a:latin typeface="Comic Sans MS"/>
                <a:cs typeface="Comic Sans MS"/>
              </a:rPr>
              <a:t>Total project budget for Year 1 is $303K.</a:t>
            </a:r>
          </a:p>
          <a:p>
            <a:pPr marL="285750" indent="-285750">
              <a:buFont typeface="Arial"/>
              <a:buChar char="•"/>
            </a:pPr>
            <a:r>
              <a:rPr lang="en-US" sz="1600" dirty="0" smtClean="0">
                <a:latin typeface="Comic Sans MS"/>
                <a:cs typeface="Comic Sans MS"/>
              </a:rPr>
              <a:t>As of the end of February, the project cost is overrun by $16K.</a:t>
            </a:r>
          </a:p>
          <a:p>
            <a:pPr marL="285750" indent="-285750">
              <a:buFont typeface="Arial"/>
              <a:buChar char="•"/>
            </a:pPr>
            <a:r>
              <a:rPr lang="en-US" sz="1600" dirty="0" smtClean="0">
                <a:latin typeface="Comic Sans MS"/>
                <a:cs typeface="Comic Sans MS"/>
              </a:rPr>
              <a:t>Overrun by $16K is due to the purchase and installation of the hardware. </a:t>
            </a:r>
          </a:p>
          <a:p>
            <a:pPr marL="285750" indent="-285750">
              <a:buFont typeface="Arial"/>
              <a:buChar char="•"/>
            </a:pPr>
            <a:r>
              <a:rPr lang="en-US" sz="1600" dirty="0" smtClean="0">
                <a:latin typeface="Comic Sans MS"/>
                <a:cs typeface="Comic Sans MS"/>
              </a:rPr>
              <a:t>While $20K was planned for the hardware purchase and installation, the actual cost was $36K.</a:t>
            </a:r>
          </a:p>
          <a:p>
            <a:pPr marL="285750" indent="-285750">
              <a:buFont typeface="Arial"/>
              <a:buChar char="•"/>
            </a:pPr>
            <a:r>
              <a:rPr lang="en-US" sz="1600" dirty="0" smtClean="0">
                <a:latin typeface="Comic Sans MS"/>
                <a:cs typeface="Comic Sans MS"/>
              </a:rPr>
              <a:t>The overrun will be corrected by the gradual reduction of the labor cost through the rest of the year. </a:t>
            </a:r>
            <a:endParaRPr lang="en-US" sz="1600" dirty="0">
              <a:latin typeface="Comic Sans MS"/>
              <a:cs typeface="Comic Sans MS"/>
            </a:endParaRPr>
          </a:p>
        </p:txBody>
      </p:sp>
      <p:sp>
        <p:nvSpPr>
          <p:cNvPr id="6" name="Slide Number Placeholder 5"/>
          <p:cNvSpPr>
            <a:spLocks noGrp="1"/>
          </p:cNvSpPr>
          <p:nvPr>
            <p:ph type="sldNum" sz="quarter" idx="12"/>
          </p:nvPr>
        </p:nvSpPr>
        <p:spPr/>
        <p:txBody>
          <a:bodyPr/>
          <a:lstStyle/>
          <a:p>
            <a:pPr>
              <a:defRPr/>
            </a:pPr>
            <a:fld id="{11C29698-AE0C-CC43-ACA3-6C4B510D6C4C}" type="slidenum">
              <a:rPr lang="en-US" smtClean="0"/>
              <a:pPr>
                <a:defRPr/>
              </a:pPr>
              <a:t>11</a:t>
            </a:fld>
            <a:endParaRPr lang="en-US"/>
          </a:p>
        </p:txBody>
      </p:sp>
    </p:spTree>
    <p:extLst>
      <p:ext uri="{BB962C8B-B14F-4D97-AF65-F5344CB8AC3E}">
        <p14:creationId xmlns:p14="http://schemas.microsoft.com/office/powerpoint/2010/main" val="299012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Educational and Outreach Status</a:t>
            </a:r>
            <a:endParaRPr lang="en-US" sz="3600" dirty="0"/>
          </a:p>
        </p:txBody>
      </p:sp>
      <p:sp>
        <p:nvSpPr>
          <p:cNvPr id="3" name="Content Placeholder 2"/>
          <p:cNvSpPr>
            <a:spLocks noGrp="1"/>
          </p:cNvSpPr>
          <p:nvPr>
            <p:ph idx="1"/>
          </p:nvPr>
        </p:nvSpPr>
        <p:spPr>
          <a:xfrm>
            <a:off x="457200" y="1305116"/>
            <a:ext cx="8229600" cy="5245410"/>
          </a:xfrm>
        </p:spPr>
        <p:txBody>
          <a:bodyPr/>
          <a:lstStyle/>
          <a:p>
            <a:r>
              <a:rPr lang="en-US" sz="1400" dirty="0"/>
              <a:t>Presented </a:t>
            </a:r>
            <a:r>
              <a:rPr lang="en-US" sz="1400" dirty="0" smtClean="0"/>
              <a:t>the planned work and current work status of this </a:t>
            </a:r>
            <a:r>
              <a:rPr lang="en-US" sz="1400" dirty="0"/>
              <a:t>CMAC project </a:t>
            </a:r>
            <a:r>
              <a:rPr lang="en-US" sz="1400" dirty="0" smtClean="0"/>
              <a:t>at </a:t>
            </a:r>
            <a:r>
              <a:rPr lang="en-US" sz="1400" dirty="0"/>
              <a:t>2012 AGU Fall meeting in San Francisco, CA, December 2012. </a:t>
            </a:r>
          </a:p>
          <a:p>
            <a:endParaRPr lang="en-US" sz="1400" dirty="0" smtClean="0"/>
          </a:p>
          <a:p>
            <a:endParaRPr lang="en-US" sz="1400" dirty="0" smtClean="0"/>
          </a:p>
          <a:p>
            <a:pPr marL="0" indent="0">
              <a:buNone/>
            </a:pPr>
            <a:endParaRPr lang="en-US" sz="1400" dirty="0"/>
          </a:p>
          <a:p>
            <a:pPr marL="0" indent="0">
              <a:buNone/>
            </a:pPr>
            <a:endParaRPr lang="en-US" sz="1400" dirty="0"/>
          </a:p>
          <a:p>
            <a:endParaRPr lang="en-US" sz="1400" dirty="0" smtClean="0"/>
          </a:p>
          <a:p>
            <a:endParaRPr lang="en-US" sz="1400" dirty="0"/>
          </a:p>
          <a:p>
            <a:endParaRPr lang="en-US" sz="1400" dirty="0" smtClean="0"/>
          </a:p>
          <a:p>
            <a:endParaRPr lang="en-US" sz="1400" dirty="0" smtClean="0"/>
          </a:p>
          <a:p>
            <a:pPr marL="0" indent="0">
              <a:buNone/>
            </a:pPr>
            <a:endParaRPr lang="en-US" sz="1400" dirty="0"/>
          </a:p>
          <a:p>
            <a:r>
              <a:rPr lang="en-US" sz="1400" dirty="0" smtClean="0"/>
              <a:t>This CMAC project agreed to work with CCS and make a demonstration of the tool in April, 2013. Upon a positive response, the tool will be used as an educational tool for the summer school. </a:t>
            </a:r>
          </a:p>
          <a:p>
            <a:r>
              <a:rPr lang="en-US" sz="1400" dirty="0" smtClean="0"/>
              <a:t>Design and requirements for the education tool have been developed: the user interface should be web-browser based; the web server should support &gt;30 simultaneous web-service requests.</a:t>
            </a:r>
          </a:p>
          <a:p>
            <a:r>
              <a:rPr lang="en-US" sz="1400" dirty="0" smtClean="0"/>
              <a:t>Several web-services to support model-data </a:t>
            </a:r>
            <a:r>
              <a:rPr lang="en-US" sz="1400" dirty="0" err="1" smtClean="0"/>
              <a:t>intercomparisons</a:t>
            </a:r>
            <a:r>
              <a:rPr lang="en-US" sz="1400" dirty="0"/>
              <a:t> </a:t>
            </a:r>
            <a:r>
              <a:rPr lang="en-US" sz="1400" dirty="0" smtClean="0"/>
              <a:t>are being developed: analysis and visualization of 2D/3D variable multi-annual means using Coupled Model </a:t>
            </a:r>
            <a:r>
              <a:rPr lang="en-US" sz="1400" dirty="0" err="1" smtClean="0"/>
              <a:t>Intercomparison</a:t>
            </a:r>
            <a:r>
              <a:rPr lang="en-US" sz="1400" dirty="0" smtClean="0"/>
              <a:t> Project Phase 5 (CMIP5) model outputs and Obs4MIPs datasets. </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12</a:t>
            </a:fld>
            <a:endParaRPr lang="en-US"/>
          </a:p>
        </p:txBody>
      </p:sp>
      <p:pic>
        <p:nvPicPr>
          <p:cNvPr id="5" name="Picture 4"/>
          <p:cNvPicPr>
            <a:picLocks noChangeAspect="1"/>
          </p:cNvPicPr>
          <p:nvPr/>
        </p:nvPicPr>
        <p:blipFill>
          <a:blip r:embed="rId2"/>
          <a:stretch>
            <a:fillRect/>
          </a:stretch>
        </p:blipFill>
        <p:spPr>
          <a:xfrm>
            <a:off x="5507800" y="1722249"/>
            <a:ext cx="3179000" cy="2368966"/>
          </a:xfrm>
          <a:prstGeom prst="rect">
            <a:avLst/>
          </a:prstGeom>
        </p:spPr>
      </p:pic>
      <p:sp>
        <p:nvSpPr>
          <p:cNvPr id="8" name="Content Placeholder 2"/>
          <p:cNvSpPr txBox="1">
            <a:spLocks/>
          </p:cNvSpPr>
          <p:nvPr/>
        </p:nvSpPr>
        <p:spPr bwMode="auto">
          <a:xfrm>
            <a:off x="457200" y="1915948"/>
            <a:ext cx="5127779" cy="213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ic Sans MS"/>
                <a:ea typeface="ＭＳ Ｐゴシック" charset="0"/>
                <a:cs typeface="Comic Sans M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ic Sans MS"/>
                <a:ea typeface="ＭＳ Ｐゴシック" charset="0"/>
                <a:cs typeface="Comic Sans M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ic Sans MS"/>
                <a:ea typeface="ＭＳ Ｐゴシック" charset="0"/>
                <a:cs typeface="Comic Sans M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t>The Center for Climate Sciences (CCS) in JPL showed interest in using PAWS-CMDA as an education tool for a summer school hosted by CCS in 2013.</a:t>
            </a:r>
          </a:p>
          <a:p>
            <a:r>
              <a:rPr lang="en-US" sz="1400" dirty="0" smtClean="0"/>
              <a:t>The summer school will bring together the next generation of climate scientists – about 30 graduate students and postdocs from around the world – to engage with premier climate scientists from JPL and elsewhere. </a:t>
            </a:r>
            <a:r>
              <a:rPr lang="en-US" sz="1400" dirty="0" smtClean="0">
                <a:latin typeface="Times New Roman"/>
                <a:cs typeface="Times New Roman"/>
                <a:hlinkClick r:id="rId3"/>
              </a:rPr>
              <a:t>http://climatesciences.jpl.nasa.gov/events/summer-school</a:t>
            </a:r>
            <a:endParaRPr lang="en-US" sz="1400" dirty="0">
              <a:latin typeface="Times New Roman"/>
              <a:cs typeface="Times New Roman"/>
            </a:endParaRPr>
          </a:p>
        </p:txBody>
      </p:sp>
    </p:spTree>
    <p:extLst>
      <p:ext uri="{BB962C8B-B14F-4D97-AF65-F5344CB8AC3E}">
        <p14:creationId xmlns:p14="http://schemas.microsoft.com/office/powerpoint/2010/main" val="25618949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49" y="274638"/>
            <a:ext cx="8969537" cy="1143000"/>
          </a:xfrm>
        </p:spPr>
        <p:txBody>
          <a:bodyPr/>
          <a:lstStyle/>
          <a:p>
            <a:r>
              <a:rPr lang="en-US" sz="3600" dirty="0" smtClean="0"/>
              <a:t>CCS Summer School Tool &amp; Curriculum</a:t>
            </a:r>
            <a:endParaRPr lang="en-US" sz="3600" dirty="0"/>
          </a:p>
        </p:txBody>
      </p:sp>
      <p:sp>
        <p:nvSpPr>
          <p:cNvPr id="3" name="Content Placeholder 2"/>
          <p:cNvSpPr>
            <a:spLocks noGrp="1"/>
          </p:cNvSpPr>
          <p:nvPr>
            <p:ph idx="1"/>
          </p:nvPr>
        </p:nvSpPr>
        <p:spPr>
          <a:xfrm>
            <a:off x="457200" y="1305116"/>
            <a:ext cx="8229600" cy="5245410"/>
          </a:xfrm>
        </p:spPr>
        <p:txBody>
          <a:bodyPr/>
          <a:lstStyle/>
          <a:p>
            <a:r>
              <a:rPr lang="en-US" sz="1400" dirty="0" smtClean="0"/>
              <a:t>The CCS summer school education tool will be a web-browser based tool.</a:t>
            </a:r>
          </a:p>
          <a:p>
            <a:r>
              <a:rPr lang="en-US" sz="1400" dirty="0" smtClean="0"/>
              <a:t>The tool will support the following functionalities: </a:t>
            </a:r>
          </a:p>
          <a:p>
            <a:pPr lvl="1"/>
            <a:r>
              <a:rPr lang="en-US" sz="1200" dirty="0" smtClean="0"/>
              <a:t>2D variable map of annual means with spatial and temporal selection</a:t>
            </a:r>
          </a:p>
          <a:p>
            <a:pPr lvl="1"/>
            <a:r>
              <a:rPr lang="en-US" sz="1200" dirty="0" smtClean="0"/>
              <a:t>2D variable zonal means with temporal selection</a:t>
            </a:r>
          </a:p>
          <a:p>
            <a:pPr lvl="1"/>
            <a:r>
              <a:rPr lang="en-US" sz="1200" dirty="0" smtClean="0"/>
              <a:t>2D variable time series with spatial and temporal selection</a:t>
            </a:r>
          </a:p>
          <a:p>
            <a:pPr lvl="1"/>
            <a:r>
              <a:rPr lang="en-US" sz="1200" dirty="0" smtClean="0"/>
              <a:t>3D variable vertical profile with spatial and temporal selection</a:t>
            </a:r>
          </a:p>
          <a:p>
            <a:pPr lvl="1"/>
            <a:r>
              <a:rPr lang="en-US" sz="1200" dirty="0" smtClean="0"/>
              <a:t>3D variable zonal mean profiles with temporal selection</a:t>
            </a:r>
          </a:p>
          <a:p>
            <a:pPr lvl="1"/>
            <a:r>
              <a:rPr lang="en-US" sz="1200" dirty="0" smtClean="0"/>
              <a:t>3D variable slice map with spatial, temporal and vertical level selection</a:t>
            </a:r>
            <a:endParaRPr lang="en-US" sz="1200" dirty="0"/>
          </a:p>
          <a:p>
            <a:pPr marL="0" indent="0">
              <a:buNone/>
            </a:pPr>
            <a:endParaRPr lang="en-US" sz="1200" dirty="0"/>
          </a:p>
          <a:p>
            <a:r>
              <a:rPr lang="en-US" sz="1400" dirty="0" smtClean="0"/>
              <a:t>The tool will be used to support the following curriculum: </a:t>
            </a:r>
          </a:p>
          <a:p>
            <a:pPr lvl="1"/>
            <a:r>
              <a:rPr lang="en-US" sz="1200" dirty="0" smtClean="0"/>
              <a:t>Jonathan: </a:t>
            </a:r>
            <a:r>
              <a:rPr lang="en-US" sz="1200" dirty="0"/>
              <a:t>D</a:t>
            </a:r>
            <a:r>
              <a:rPr lang="en-US" sz="1200" dirty="0" smtClean="0"/>
              <a:t>etails about the curriculum please ….</a:t>
            </a:r>
          </a:p>
          <a:p>
            <a:pPr marL="0" indent="0">
              <a:buNone/>
            </a:pPr>
            <a:endParaRPr lang="en-US" sz="1400" dirty="0" smtClean="0"/>
          </a:p>
          <a:p>
            <a:pPr marL="0" indent="0">
              <a:buNone/>
            </a:pPr>
            <a:endParaRPr lang="en-US" sz="1400" dirty="0"/>
          </a:p>
          <a:p>
            <a:pPr marL="0" indent="0">
              <a:buNone/>
            </a:pPr>
            <a:endParaRPr lang="en-US" sz="1400" dirty="0"/>
          </a:p>
          <a:p>
            <a:endParaRPr lang="en-US" sz="1400" dirty="0" smtClean="0"/>
          </a:p>
          <a:p>
            <a:endParaRPr lang="en-US" sz="14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13</a:t>
            </a:fld>
            <a:endParaRPr lang="en-US"/>
          </a:p>
        </p:txBody>
      </p:sp>
    </p:spTree>
    <p:extLst>
      <p:ext uri="{BB962C8B-B14F-4D97-AF65-F5344CB8AC3E}">
        <p14:creationId xmlns:p14="http://schemas.microsoft.com/office/powerpoint/2010/main" val="8053083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Findings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14</a:t>
            </a:fld>
            <a:endParaRPr lang="en-US"/>
          </a:p>
        </p:txBody>
      </p:sp>
    </p:spTree>
    <p:extLst>
      <p:ext uri="{BB962C8B-B14F-4D97-AF65-F5344CB8AC3E}">
        <p14:creationId xmlns:p14="http://schemas.microsoft.com/office/powerpoint/2010/main" val="31929696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sz="2000" dirty="0"/>
              <a:t>Describe the work planned for the remainder of the project and critical issues that need to be resolved to successfully complete the remaining planned work.</a:t>
            </a:r>
          </a:p>
          <a:p>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15</a:t>
            </a:fld>
            <a:endParaRPr lang="en-US"/>
          </a:p>
        </p:txBody>
      </p:sp>
    </p:spTree>
    <p:extLst>
      <p:ext uri="{BB962C8B-B14F-4D97-AF65-F5344CB8AC3E}">
        <p14:creationId xmlns:p14="http://schemas.microsoft.com/office/powerpoint/2010/main" val="34955787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 List</a:t>
            </a:r>
            <a:endParaRPr lang="en-US" dirty="0"/>
          </a:p>
        </p:txBody>
      </p:sp>
      <p:sp>
        <p:nvSpPr>
          <p:cNvPr id="3" name="Content Placeholder 2"/>
          <p:cNvSpPr>
            <a:spLocks noGrp="1"/>
          </p:cNvSpPr>
          <p:nvPr>
            <p:ph idx="1"/>
          </p:nvPr>
        </p:nvSpPr>
        <p:spPr/>
        <p:txBody>
          <a:bodyPr/>
          <a:lstStyle/>
          <a:p>
            <a:r>
              <a:rPr lang="en-US" sz="1200" dirty="0"/>
              <a:t>PAWS-</a:t>
            </a:r>
            <a:r>
              <a:rPr lang="en-US" sz="1200" dirty="0" smtClean="0"/>
              <a:t>CMDA: Parallel </a:t>
            </a:r>
            <a:r>
              <a:rPr lang="en-US" sz="1200" dirty="0"/>
              <a:t>Web-Service </a:t>
            </a:r>
            <a:r>
              <a:rPr lang="en-US" sz="1200" dirty="0" smtClean="0"/>
              <a:t>Climate </a:t>
            </a:r>
            <a:r>
              <a:rPr lang="en-US" sz="1200" dirty="0"/>
              <a:t>Model Diagnostic </a:t>
            </a:r>
            <a:r>
              <a:rPr lang="en-US" sz="1200" dirty="0" smtClean="0"/>
              <a:t>Analyzer</a:t>
            </a:r>
          </a:p>
          <a:p>
            <a:r>
              <a:rPr lang="en-US" sz="1200" dirty="0" smtClean="0"/>
              <a:t>CCS: The </a:t>
            </a:r>
            <a:r>
              <a:rPr lang="en-US" sz="1200" dirty="0"/>
              <a:t>Center for Climate Sciences </a:t>
            </a:r>
            <a:r>
              <a:rPr lang="en-US" sz="1200" dirty="0" smtClean="0"/>
              <a:t>in JPL</a:t>
            </a:r>
          </a:p>
          <a:p>
            <a:r>
              <a:rPr lang="en-US" sz="1200" dirty="0" smtClean="0"/>
              <a:t>CMIP5: Coupled </a:t>
            </a:r>
            <a:r>
              <a:rPr lang="en-US" sz="1200" dirty="0"/>
              <a:t>Model </a:t>
            </a:r>
            <a:r>
              <a:rPr lang="en-US" sz="1200" dirty="0" err="1"/>
              <a:t>Intercomparison</a:t>
            </a:r>
            <a:r>
              <a:rPr lang="en-US" sz="1200" dirty="0"/>
              <a:t> Project Phase </a:t>
            </a:r>
            <a:r>
              <a:rPr lang="en-US" sz="1200" dirty="0" smtClean="0"/>
              <a:t>5</a:t>
            </a:r>
          </a:p>
          <a:p>
            <a:r>
              <a:rPr lang="en-US" sz="1200" dirty="0" smtClean="0"/>
              <a:t>Obs4MIPs: A pilot activity to make observational data products more accessible for climate model </a:t>
            </a:r>
            <a:r>
              <a:rPr lang="en-US" sz="1200" dirty="0" err="1" smtClean="0"/>
              <a:t>intercomparisons</a:t>
            </a:r>
            <a:endParaRPr lang="en-US" sz="1200" dirty="0"/>
          </a:p>
          <a:p>
            <a:endParaRPr lang="en-US" sz="12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16</a:t>
            </a:fld>
            <a:endParaRPr lang="en-US"/>
          </a:p>
        </p:txBody>
      </p:sp>
    </p:spTree>
    <p:extLst>
      <p:ext uri="{BB962C8B-B14F-4D97-AF65-F5344CB8AC3E}">
        <p14:creationId xmlns:p14="http://schemas.microsoft.com/office/powerpoint/2010/main" val="9980149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17</a:t>
            </a:fld>
            <a:endParaRPr lang="en-US"/>
          </a:p>
        </p:txBody>
      </p:sp>
    </p:spTree>
    <p:extLst>
      <p:ext uri="{BB962C8B-B14F-4D97-AF65-F5344CB8AC3E}">
        <p14:creationId xmlns:p14="http://schemas.microsoft.com/office/powerpoint/2010/main" val="428048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Guide</a:t>
            </a:r>
            <a:endParaRPr lang="en-US" dirty="0"/>
          </a:p>
        </p:txBody>
      </p:sp>
      <p:sp>
        <p:nvSpPr>
          <p:cNvPr id="3" name="Content Placeholder 2"/>
          <p:cNvSpPr>
            <a:spLocks noGrp="1"/>
          </p:cNvSpPr>
          <p:nvPr>
            <p:ph idx="1"/>
          </p:nvPr>
        </p:nvSpPr>
        <p:spPr/>
        <p:txBody>
          <a:bodyPr/>
          <a:lstStyle/>
          <a:p>
            <a:r>
              <a:rPr lang="en-US" sz="1000" dirty="0" smtClean="0"/>
              <a:t>Include a cover page, quad chart, technical information and achievements, a list of technical publications, programmatic (including a milestone schedule and actual vs. planned costs since project inception), student pictures and involvement (including the degree they are pursuing), if applicable, and an acronym list. Acronyms should be spelled out the first time they are used. Each slide should stand on its own and contain sufficient explanation to enable future reviewers of the presentation to understand the information presented without the benefit of having participated in the review itself.</a:t>
            </a:r>
          </a:p>
          <a:p>
            <a:r>
              <a:rPr lang="en-US" sz="1000" dirty="0" smtClean="0"/>
              <a:t>Describe the primary findings, technology development results, and technical status, e.g., status of elements, construction of breadboards or prototype implementations, results of tests and/or proof-of-concept demonstrations, etc.</a:t>
            </a:r>
          </a:p>
          <a:p>
            <a:r>
              <a:rPr lang="en-US" sz="1000" dirty="0" smtClean="0"/>
              <a:t>Describe the work planned for the remainder of the project and critical issues that need to be resolved to successfully complete the remaining planned work.</a:t>
            </a:r>
          </a:p>
          <a:p>
            <a:r>
              <a:rPr lang="en-US" sz="1000" dirty="0" smtClean="0"/>
              <a:t>Summarize </a:t>
            </a:r>
            <a:r>
              <a:rPr lang="en-US" sz="1000" dirty="0"/>
              <a:t>the cost and schedule status of the project, including any schedule slippage/acceleration. A schedule milestone chart of all major task activities shall be created and maintained and shown at all reviews. A cost data sheet shall be created and maintained, showing total project costs obligated and </a:t>
            </a:r>
            <a:r>
              <a:rPr lang="en-US" sz="1000" dirty="0" err="1"/>
              <a:t>costed</a:t>
            </a:r>
            <a:r>
              <a:rPr lang="en-US" sz="1000" dirty="0"/>
              <a:t>, along with a graphical representation of the project cost run outs.</a:t>
            </a:r>
          </a:p>
          <a:p>
            <a:r>
              <a:rPr lang="en-US" sz="1000" dirty="0" smtClean="0"/>
              <a:t>Report </a:t>
            </a:r>
            <a:r>
              <a:rPr lang="en-US" sz="1000" dirty="0"/>
              <a:t>any educational and outreach components of the project, e.g., graduate degrees, educational activities; technology infusion or patents applied for or granted; journal or conference publications; presentations at professional conference, seminars and symposia; demonstrations; media exposure; and, other activities that contributed to the overall success of the research project. </a:t>
            </a:r>
          </a:p>
          <a:p>
            <a:r>
              <a:rPr lang="en-US" sz="1000" dirty="0"/>
              <a:t>An assessment of the technology readiness level of the components, sub-systems, and systems of the project.</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18</a:t>
            </a:fld>
            <a:endParaRPr lang="en-US"/>
          </a:p>
        </p:txBody>
      </p:sp>
    </p:spTree>
    <p:extLst>
      <p:ext uri="{BB962C8B-B14F-4D97-AF65-F5344CB8AC3E}">
        <p14:creationId xmlns:p14="http://schemas.microsoft.com/office/powerpoint/2010/main" val="15139216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2363" r="2933"/>
          <a:stretch/>
        </p:blipFill>
        <p:spPr>
          <a:xfrm>
            <a:off x="4964753" y="1275817"/>
            <a:ext cx="3849033" cy="2517681"/>
          </a:xfrm>
          <a:prstGeom prst="rect">
            <a:avLst/>
          </a:prstGeom>
        </p:spPr>
      </p:pic>
      <p:sp>
        <p:nvSpPr>
          <p:cNvPr id="2" name="Title 1"/>
          <p:cNvSpPr>
            <a:spLocks noGrp="1"/>
          </p:cNvSpPr>
          <p:nvPr>
            <p:ph type="title"/>
          </p:nvPr>
        </p:nvSpPr>
        <p:spPr>
          <a:xfrm>
            <a:off x="0" y="7506"/>
            <a:ext cx="9144000" cy="970164"/>
          </a:xfrm>
        </p:spPr>
        <p:txBody>
          <a:bodyPr/>
          <a:lstStyle/>
          <a:p>
            <a:pPr>
              <a:lnSpc>
                <a:spcPct val="140000"/>
              </a:lnSpc>
            </a:pPr>
            <a:r>
              <a:rPr lang="en-US" sz="2000" dirty="0" smtClean="0"/>
              <a:t>PAWS-CMDA: Parallel </a:t>
            </a:r>
            <a:r>
              <a:rPr lang="en-US" sz="2000" dirty="0"/>
              <a:t>Web-Service </a:t>
            </a:r>
            <a:r>
              <a:rPr lang="en-US" sz="2000" dirty="0" smtClean="0"/>
              <a:t>Climate </a:t>
            </a:r>
            <a:r>
              <a:rPr lang="en-US" sz="2000" dirty="0"/>
              <a:t>Model Diagnostic </a:t>
            </a:r>
            <a:r>
              <a:rPr lang="en-US" sz="2000" dirty="0" smtClean="0"/>
              <a:t>Analyzer</a:t>
            </a:r>
            <a:br>
              <a:rPr lang="en-US" sz="2000" dirty="0" smtClean="0"/>
            </a:br>
            <a:r>
              <a:rPr lang="en-US" sz="2000" dirty="0" smtClean="0"/>
              <a:t>PI: Seungwon Lee</a:t>
            </a:r>
            <a:endParaRPr lang="en-US" sz="2000" dirty="0"/>
          </a:p>
        </p:txBody>
      </p:sp>
      <p:sp>
        <p:nvSpPr>
          <p:cNvPr id="4" name="Line 20"/>
          <p:cNvSpPr>
            <a:spLocks noChangeShapeType="1"/>
          </p:cNvSpPr>
          <p:nvPr/>
        </p:nvSpPr>
        <p:spPr bwMode="auto">
          <a:xfrm>
            <a:off x="-8925" y="97767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29"/>
          <p:cNvSpPr>
            <a:spLocks noChangeArrowheads="1"/>
          </p:cNvSpPr>
          <p:nvPr/>
        </p:nvSpPr>
        <p:spPr bwMode="auto">
          <a:xfrm>
            <a:off x="76200" y="1059341"/>
            <a:ext cx="4343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nSpc>
                <a:spcPct val="120000"/>
              </a:lnSpc>
              <a:spcBef>
                <a:spcPct val="20000"/>
              </a:spcBef>
              <a:spcAft>
                <a:spcPts val="300"/>
              </a:spcAft>
            </a:pPr>
            <a:r>
              <a:rPr lang="en-US" sz="1400" b="1" u="sng" dirty="0" smtClean="0">
                <a:latin typeface="Comic Sans MS" charset="0"/>
                <a:cs typeface="Arial" charset="0"/>
              </a:rPr>
              <a:t>Objective</a:t>
            </a:r>
            <a:endParaRPr lang="en-US" sz="1400" b="1" dirty="0">
              <a:solidFill>
                <a:schemeClr val="accent2"/>
              </a:solidFill>
              <a:latin typeface="Comic Sans MS" charset="0"/>
              <a:cs typeface="Arial" charset="0"/>
            </a:endParaRPr>
          </a:p>
          <a:p>
            <a:pPr>
              <a:spcBef>
                <a:spcPct val="20000"/>
              </a:spcBef>
              <a:spcAft>
                <a:spcPts val="600"/>
              </a:spcAft>
            </a:pPr>
            <a:r>
              <a:rPr lang="en-US" sz="1200" dirty="0" smtClean="0">
                <a:solidFill>
                  <a:srgbClr val="000000"/>
                </a:solidFill>
                <a:latin typeface="Comic Sans MS" charset="0"/>
                <a:cs typeface="Comic Sans MS" charset="0"/>
              </a:rPr>
              <a:t>Develop a parallel, distributed web-service oriented system </a:t>
            </a:r>
            <a:r>
              <a:rPr lang="en-US" sz="1200" dirty="0">
                <a:solidFill>
                  <a:srgbClr val="000000"/>
                </a:solidFill>
                <a:latin typeface="Comic Sans MS" charset="0"/>
                <a:cs typeface="Comic Sans MS" charset="0"/>
              </a:rPr>
              <a:t>to </a:t>
            </a:r>
            <a:r>
              <a:rPr lang="en-US" sz="1200" dirty="0" smtClean="0">
                <a:solidFill>
                  <a:srgbClr val="000000"/>
                </a:solidFill>
                <a:latin typeface="Comic Sans MS" charset="0"/>
                <a:cs typeface="Comic Sans MS" charset="0"/>
              </a:rPr>
              <a:t>enable multi-aspect physics-based and phenomenon-oriented climate model performance evaluation and diagnosis through the comprehensive and synergistic us of multiple observational data, reanalysis data, and model outputs.</a:t>
            </a:r>
          </a:p>
          <a:p>
            <a:pPr>
              <a:lnSpc>
                <a:spcPct val="120000"/>
              </a:lnSpc>
              <a:spcBef>
                <a:spcPct val="20000"/>
              </a:spcBef>
              <a:spcAft>
                <a:spcPts val="300"/>
              </a:spcAft>
            </a:pPr>
            <a:r>
              <a:rPr lang="en-US" sz="1400" b="1" u="sng" dirty="0" smtClean="0">
                <a:latin typeface="Comic Sans MS" charset="0"/>
                <a:cs typeface="Arial" charset="0"/>
              </a:rPr>
              <a:t>Significance</a:t>
            </a:r>
            <a:endParaRPr lang="en-US" sz="1400" b="1" dirty="0">
              <a:solidFill>
                <a:schemeClr val="accent2"/>
              </a:solidFill>
              <a:latin typeface="Comic Sans MS" charset="0"/>
              <a:cs typeface="Arial" charset="0"/>
            </a:endParaRPr>
          </a:p>
          <a:p>
            <a:pPr>
              <a:spcBef>
                <a:spcPct val="20000"/>
              </a:spcBef>
              <a:spcAft>
                <a:spcPts val="0"/>
              </a:spcAft>
            </a:pPr>
            <a:r>
              <a:rPr lang="en-US" sz="1200" dirty="0" smtClean="0">
                <a:solidFill>
                  <a:srgbClr val="000000"/>
                </a:solidFill>
                <a:latin typeface="Comic Sans MS" charset="0"/>
                <a:cs typeface="Comic Sans MS" charset="0"/>
              </a:rPr>
              <a:t>Scientific and technological advances in NASA’s climate and weather predictions through multivariate conditional sampling approaches and parallel and distributed web service technologies.</a:t>
            </a:r>
            <a:endParaRPr lang="en-US" sz="1200" dirty="0">
              <a:solidFill>
                <a:srgbClr val="000000"/>
              </a:solidFill>
              <a:latin typeface="Comic Sans MS" charset="0"/>
              <a:cs typeface="Comic Sans MS" charset="0"/>
            </a:endParaRPr>
          </a:p>
          <a:p>
            <a:pPr>
              <a:spcBef>
                <a:spcPct val="20000"/>
              </a:spcBef>
              <a:spcAft>
                <a:spcPts val="600"/>
              </a:spcAft>
            </a:pPr>
            <a:endParaRPr lang="en-US" sz="1200" dirty="0" smtClean="0">
              <a:solidFill>
                <a:srgbClr val="000000"/>
              </a:solidFill>
              <a:latin typeface="Comic Sans MS" charset="0"/>
              <a:cs typeface="Comic Sans MS" charset="0"/>
            </a:endParaRPr>
          </a:p>
        </p:txBody>
      </p:sp>
      <p:sp>
        <p:nvSpPr>
          <p:cNvPr id="6" name="Line 5"/>
          <p:cNvSpPr>
            <a:spLocks noChangeShapeType="1"/>
          </p:cNvSpPr>
          <p:nvPr/>
        </p:nvSpPr>
        <p:spPr bwMode="auto">
          <a:xfrm>
            <a:off x="4495800" y="977670"/>
            <a:ext cx="0" cy="58803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11"/>
          <p:cNvSpPr>
            <a:spLocks noChangeShapeType="1"/>
          </p:cNvSpPr>
          <p:nvPr/>
        </p:nvSpPr>
        <p:spPr bwMode="auto">
          <a:xfrm>
            <a:off x="0" y="37338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9"/>
          <p:cNvSpPr>
            <a:spLocks noChangeArrowheads="1"/>
          </p:cNvSpPr>
          <p:nvPr/>
        </p:nvSpPr>
        <p:spPr bwMode="auto">
          <a:xfrm>
            <a:off x="0" y="3725863"/>
            <a:ext cx="4419600" cy="245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nSpc>
                <a:spcPct val="120000"/>
              </a:lnSpc>
              <a:spcBef>
                <a:spcPct val="20000"/>
              </a:spcBef>
            </a:pPr>
            <a:r>
              <a:rPr lang="en-US" sz="1400" b="1" u="sng" dirty="0">
                <a:latin typeface="Comic Sans MS" charset="0"/>
                <a:cs typeface="Arial" charset="0"/>
              </a:rPr>
              <a:t>Approach</a:t>
            </a:r>
            <a:endParaRPr lang="en-US" sz="1400" b="1" dirty="0">
              <a:solidFill>
                <a:schemeClr val="accent2"/>
              </a:solidFill>
              <a:latin typeface="Comic Sans MS" charset="0"/>
              <a:cs typeface="Arial" charset="0"/>
            </a:endParaRPr>
          </a:p>
          <a:p>
            <a:pPr marL="171450" indent="-171450">
              <a:spcBef>
                <a:spcPts val="288"/>
              </a:spcBef>
              <a:buFont typeface="Arial"/>
              <a:buChar char="•"/>
            </a:pPr>
            <a:r>
              <a:rPr lang="en-US" sz="1200" dirty="0" smtClean="0">
                <a:solidFill>
                  <a:srgbClr val="000000"/>
                </a:solidFill>
                <a:latin typeface="Comic Sans MS" charset="0"/>
              </a:rPr>
              <a:t>Develop Python-driven data preparation and analysis system. Wrap the existing data analysis tools in Python for integration into the system. </a:t>
            </a:r>
            <a:endParaRPr lang="en-US" sz="1200" dirty="0">
              <a:latin typeface="Comic Sans MS" charset="0"/>
              <a:cs typeface="Comic Sans MS" charset="0"/>
            </a:endParaRPr>
          </a:p>
          <a:p>
            <a:pPr marL="171450" indent="-171450">
              <a:spcBef>
                <a:spcPts val="288"/>
              </a:spcBef>
              <a:buFont typeface="Arial"/>
              <a:buChar char="•"/>
            </a:pPr>
            <a:r>
              <a:rPr lang="en-US" sz="1200" dirty="0" smtClean="0">
                <a:latin typeface="Comic Sans MS" charset="0"/>
                <a:cs typeface="Comic Sans MS" charset="0"/>
              </a:rPr>
              <a:t>Apply Parallel Python to achieve large-scale distributed parallelism. Use Parallel Python to establish a server network, distribute sub-tasks to and retrieve results from the server network.</a:t>
            </a:r>
          </a:p>
          <a:p>
            <a:pPr marL="171450" indent="-171450">
              <a:spcBef>
                <a:spcPts val="288"/>
              </a:spcBef>
              <a:buFont typeface="Arial"/>
              <a:buChar char="•"/>
            </a:pPr>
            <a:r>
              <a:rPr lang="en-US" sz="1200" dirty="0" smtClean="0">
                <a:latin typeface="Comic Sans MS" charset="0"/>
                <a:cs typeface="Comic Sans MS" charset="0"/>
              </a:rPr>
              <a:t>Build web services of the data preparation and analysis system with a  dual access mode: web browsers and programs.    </a:t>
            </a:r>
            <a:endParaRPr lang="en-US" sz="1200" dirty="0">
              <a:latin typeface="Comic Sans MS" charset="0"/>
            </a:endParaRPr>
          </a:p>
        </p:txBody>
      </p:sp>
      <p:sp>
        <p:nvSpPr>
          <p:cNvPr id="9" name="Rectangle 18"/>
          <p:cNvSpPr>
            <a:spLocks noChangeArrowheads="1"/>
          </p:cNvSpPr>
          <p:nvPr/>
        </p:nvSpPr>
        <p:spPr bwMode="auto">
          <a:xfrm>
            <a:off x="0" y="6180892"/>
            <a:ext cx="4267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400" b="1" u="sng" dirty="0">
                <a:latin typeface="Comic Sans MS" charset="0"/>
                <a:cs typeface="Arial" charset="0"/>
              </a:rPr>
              <a:t>Co-</a:t>
            </a:r>
            <a:r>
              <a:rPr lang="en-US" sz="1400" b="1" u="sng" dirty="0" smtClean="0">
                <a:latin typeface="Comic Sans MS" charset="0"/>
                <a:cs typeface="Arial" charset="0"/>
              </a:rPr>
              <a:t>Is/Collaborators</a:t>
            </a:r>
            <a:endParaRPr lang="en-US" sz="1200" dirty="0">
              <a:solidFill>
                <a:schemeClr val="tx2"/>
              </a:solidFill>
              <a:latin typeface="Comic Sans MS" charset="0"/>
              <a:cs typeface="Arial" charset="0"/>
            </a:endParaRPr>
          </a:p>
          <a:p>
            <a:pPr eaLnBrk="0" hangingPunct="0"/>
            <a:r>
              <a:rPr lang="en-US" sz="1200" dirty="0" smtClean="0">
                <a:solidFill>
                  <a:srgbClr val="000000"/>
                </a:solidFill>
                <a:latin typeface="Comic Sans MS"/>
                <a:cs typeface="Comic Sans MS"/>
              </a:rPr>
              <a:t>Lei Pan, </a:t>
            </a:r>
            <a:r>
              <a:rPr lang="en-US" sz="1200" dirty="0" err="1" smtClean="0">
                <a:solidFill>
                  <a:srgbClr val="000000"/>
                </a:solidFill>
                <a:latin typeface="Comic Sans MS"/>
                <a:cs typeface="Comic Sans MS"/>
              </a:rPr>
              <a:t>Chengxing</a:t>
            </a:r>
            <a:r>
              <a:rPr lang="en-US" sz="1200" dirty="0" smtClean="0">
                <a:solidFill>
                  <a:srgbClr val="000000"/>
                </a:solidFill>
                <a:latin typeface="Comic Sans MS"/>
                <a:cs typeface="Comic Sans MS"/>
              </a:rPr>
              <a:t> </a:t>
            </a:r>
            <a:r>
              <a:rPr lang="en-US" sz="1200" dirty="0" err="1" smtClean="0">
                <a:solidFill>
                  <a:srgbClr val="000000"/>
                </a:solidFill>
                <a:latin typeface="Comic Sans MS"/>
                <a:cs typeface="Comic Sans MS"/>
              </a:rPr>
              <a:t>Zhai</a:t>
            </a:r>
            <a:r>
              <a:rPr lang="en-US" sz="1200" dirty="0" smtClean="0">
                <a:solidFill>
                  <a:srgbClr val="000000"/>
                </a:solidFill>
                <a:latin typeface="Comic Sans MS"/>
                <a:cs typeface="Comic Sans MS"/>
              </a:rPr>
              <a:t>, Jonathan Jiang, </a:t>
            </a:r>
            <a:r>
              <a:rPr lang="en-US" sz="1200" dirty="0">
                <a:latin typeface="Comic Sans MS"/>
                <a:cs typeface="Comic Sans MS"/>
              </a:rPr>
              <a:t>Joao </a:t>
            </a:r>
            <a:r>
              <a:rPr lang="en-US" sz="1200" dirty="0" smtClean="0">
                <a:latin typeface="Comic Sans MS"/>
                <a:cs typeface="Comic Sans MS"/>
              </a:rPr>
              <a:t>Teixeira</a:t>
            </a:r>
            <a:endParaRPr lang="en-US" sz="1200" dirty="0">
              <a:latin typeface="Comic Sans MS"/>
              <a:cs typeface="Comic Sans MS"/>
            </a:endParaRPr>
          </a:p>
          <a:p>
            <a:pPr eaLnBrk="0" hangingPunct="0"/>
            <a:endParaRPr lang="en-US" sz="1200" dirty="0">
              <a:solidFill>
                <a:srgbClr val="000000"/>
              </a:solidFill>
              <a:latin typeface="Comic Sans MS" charset="0"/>
              <a:cs typeface="Arial" charset="0"/>
            </a:endParaRPr>
          </a:p>
        </p:txBody>
      </p:sp>
      <p:sp>
        <p:nvSpPr>
          <p:cNvPr id="10" name="Rectangle 9"/>
          <p:cNvSpPr>
            <a:spLocks noChangeArrowheads="1"/>
          </p:cNvSpPr>
          <p:nvPr/>
        </p:nvSpPr>
        <p:spPr bwMode="auto">
          <a:xfrm>
            <a:off x="4495800" y="3768942"/>
            <a:ext cx="4430712" cy="26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lnSpc>
                <a:spcPct val="75000"/>
              </a:lnSpc>
              <a:spcBef>
                <a:spcPct val="45000"/>
              </a:spcBef>
              <a:tabLst>
                <a:tab pos="4229100" algn="r"/>
              </a:tabLst>
            </a:pPr>
            <a:r>
              <a:rPr lang="en-US" sz="1400" b="1" u="sng" dirty="0" smtClean="0">
                <a:latin typeface="Comic Sans MS" charset="0"/>
                <a:cs typeface="Arial" charset="0"/>
              </a:rPr>
              <a:t>Task Schedules and Key Milestones</a:t>
            </a:r>
          </a:p>
        </p:txBody>
      </p:sp>
      <p:pic>
        <p:nvPicPr>
          <p:cNvPr id="13" name="Picture 12"/>
          <p:cNvPicPr>
            <a:picLocks noChangeAspect="1"/>
          </p:cNvPicPr>
          <p:nvPr/>
        </p:nvPicPr>
        <p:blipFill rotWithShape="1">
          <a:blip r:embed="rId3"/>
          <a:srcRect r="1235"/>
          <a:stretch/>
        </p:blipFill>
        <p:spPr>
          <a:xfrm>
            <a:off x="4495799" y="4031834"/>
            <a:ext cx="4648201" cy="1694281"/>
          </a:xfrm>
          <a:prstGeom prst="rect">
            <a:avLst/>
          </a:prstGeom>
        </p:spPr>
      </p:pic>
      <p:sp>
        <p:nvSpPr>
          <p:cNvPr id="14" name="Rectangle 13"/>
          <p:cNvSpPr/>
          <p:nvPr/>
        </p:nvSpPr>
        <p:spPr>
          <a:xfrm>
            <a:off x="4563075" y="5676036"/>
            <a:ext cx="4800741" cy="1292662"/>
          </a:xfrm>
          <a:prstGeom prst="rect">
            <a:avLst/>
          </a:prstGeom>
        </p:spPr>
        <p:txBody>
          <a:bodyPr wrap="square">
            <a:spAutoFit/>
          </a:bodyPr>
          <a:lstStyle/>
          <a:p>
            <a:pPr>
              <a:spcBef>
                <a:spcPts val="0"/>
              </a:spcBef>
              <a:spcAft>
                <a:spcPts val="0"/>
              </a:spcAft>
            </a:pPr>
            <a:r>
              <a:rPr lang="en-US" sz="1100" dirty="0" smtClean="0">
                <a:solidFill>
                  <a:srgbClr val="000000"/>
                </a:solidFill>
                <a:latin typeface="Comic Sans MS" charset="0"/>
                <a:cs typeface="Comic Sans MS" charset="0"/>
              </a:rPr>
              <a:t>Tasks partially completed: </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Developed a python-driven data processing/analysis system.</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Developed a web service for the data processing system. </a:t>
            </a:r>
          </a:p>
          <a:p>
            <a:pPr>
              <a:spcBef>
                <a:spcPts val="0"/>
              </a:spcBef>
              <a:spcAft>
                <a:spcPts val="0"/>
              </a:spcAft>
            </a:pPr>
            <a:r>
              <a:rPr lang="en-US" sz="1100" dirty="0" smtClean="0">
                <a:solidFill>
                  <a:srgbClr val="000000"/>
                </a:solidFill>
                <a:latin typeface="Comic Sans MS" charset="0"/>
                <a:cs typeface="Comic Sans MS" charset="0"/>
              </a:rPr>
              <a:t>Tasks for next 6 months:</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Add new capabilities to the data processing/analysis system.</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Apply the Parallel Python where appropriate.</a:t>
            </a:r>
          </a:p>
          <a:p>
            <a:pPr>
              <a:spcBef>
                <a:spcPts val="0"/>
              </a:spcBef>
              <a:spcAft>
                <a:spcPts val="0"/>
              </a:spcAft>
            </a:pPr>
            <a:endParaRPr lang="en-US" sz="1200" dirty="0" smtClean="0">
              <a:solidFill>
                <a:srgbClr val="000000"/>
              </a:solidFill>
              <a:latin typeface="Comic Sans MS" charset="0"/>
              <a:cs typeface="Comic Sans MS" charset="0"/>
            </a:endParaRPr>
          </a:p>
        </p:txBody>
      </p:sp>
      <p:sp>
        <p:nvSpPr>
          <p:cNvPr id="16" name="Text Box 11"/>
          <p:cNvSpPr txBox="1">
            <a:spLocks noChangeArrowheads="1"/>
          </p:cNvSpPr>
          <p:nvPr/>
        </p:nvSpPr>
        <p:spPr bwMode="auto">
          <a:xfrm>
            <a:off x="4495800" y="1005463"/>
            <a:ext cx="4639275" cy="307777"/>
          </a:xfrm>
          <a:prstGeom prst="rect">
            <a:avLst/>
          </a:prstGeom>
          <a:noFill/>
          <a:ln w="9525">
            <a:noFill/>
            <a:miter lim="800000"/>
            <a:headEnd/>
            <a:tailEnd/>
          </a:ln>
          <a:effectLst/>
        </p:spPr>
        <p:txBody>
          <a:bodyPr wrap="square">
            <a:spAutoFit/>
          </a:bodyPr>
          <a:lstStyle/>
          <a:p>
            <a:pPr algn="ctr">
              <a:spcBef>
                <a:spcPct val="50000"/>
              </a:spcBef>
              <a:defRPr/>
            </a:pPr>
            <a:r>
              <a:rPr lang="en-US" sz="1400" b="1" u="sng" dirty="0">
                <a:latin typeface="Comic Sans MS"/>
                <a:ea typeface="+mn-ea"/>
                <a:cs typeface="Comic Sans MS"/>
              </a:rPr>
              <a:t>Functional architecture diagram for </a:t>
            </a:r>
            <a:r>
              <a:rPr lang="en-US" sz="1400" b="1" u="sng" dirty="0" smtClean="0">
                <a:latin typeface="Comic Sans MS"/>
                <a:ea typeface="+mn-ea"/>
                <a:cs typeface="Comic Sans MS"/>
              </a:rPr>
              <a:t>PAWS-CMDA</a:t>
            </a:r>
            <a:endParaRPr lang="en-US" sz="1400" b="1" u="sng" dirty="0">
              <a:latin typeface="Comic Sans MS"/>
              <a:ea typeface="+mn-ea"/>
              <a:cs typeface="Comic Sans MS"/>
            </a:endParaRPr>
          </a:p>
        </p:txBody>
      </p:sp>
      <p:sp>
        <p:nvSpPr>
          <p:cNvPr id="17" name="Slide Number Placeholder 16"/>
          <p:cNvSpPr>
            <a:spLocks noGrp="1"/>
          </p:cNvSpPr>
          <p:nvPr>
            <p:ph type="sldNum" sz="quarter" idx="12"/>
          </p:nvPr>
        </p:nvSpPr>
        <p:spPr/>
        <p:txBody>
          <a:bodyPr/>
          <a:lstStyle/>
          <a:p>
            <a:pPr>
              <a:defRPr/>
            </a:pPr>
            <a:fld id="{11C29698-AE0C-CC43-ACA3-6C4B510D6C4C}" type="slidenum">
              <a:rPr lang="en-US" smtClean="0"/>
              <a:pPr>
                <a:defRPr/>
              </a:pPr>
              <a:t>1</a:t>
            </a:fld>
            <a:endParaRPr lang="en-US"/>
          </a:p>
        </p:txBody>
      </p:sp>
    </p:spTree>
    <p:extLst>
      <p:ext uri="{BB962C8B-B14F-4D97-AF65-F5344CB8AC3E}">
        <p14:creationId xmlns:p14="http://schemas.microsoft.com/office/powerpoint/2010/main" val="10494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Status</a:t>
            </a:r>
            <a:endParaRPr lang="en-US" dirty="0"/>
          </a:p>
        </p:txBody>
      </p:sp>
      <p:sp>
        <p:nvSpPr>
          <p:cNvPr id="3" name="Content Placeholder 2"/>
          <p:cNvSpPr>
            <a:spLocks noGrp="1"/>
          </p:cNvSpPr>
          <p:nvPr>
            <p:ph idx="1"/>
          </p:nvPr>
        </p:nvSpPr>
        <p:spPr/>
        <p:txBody>
          <a:bodyPr/>
          <a:lstStyle/>
          <a:p>
            <a:r>
              <a:rPr lang="en-US" sz="2000" dirty="0" smtClean="0"/>
              <a:t>Describe </a:t>
            </a:r>
            <a:r>
              <a:rPr lang="en-US" sz="2000" dirty="0"/>
              <a:t>the primary findings, technology development results</a:t>
            </a:r>
            <a:r>
              <a:rPr lang="en-US" sz="2000" dirty="0" smtClean="0"/>
              <a:t>, technical information and achievements, a list of technical publications, </a:t>
            </a:r>
            <a:r>
              <a:rPr lang="en-US" sz="2000" dirty="0"/>
              <a:t>and technical </a:t>
            </a:r>
            <a:r>
              <a:rPr lang="en-US" sz="2000" dirty="0" smtClean="0"/>
              <a:t>status (e.g</a:t>
            </a:r>
            <a:r>
              <a:rPr lang="en-US" sz="2000" dirty="0"/>
              <a:t>., status of elements, construction of breadboards or prototype implementations, results of tests and/or proof-of-concept demonstrations, </a:t>
            </a:r>
            <a:r>
              <a:rPr lang="en-US" sz="2000" dirty="0" err="1" smtClean="0"/>
              <a:t>etc</a:t>
            </a:r>
            <a:r>
              <a:rPr lang="en-US" sz="2000" dirty="0" smtClean="0"/>
              <a:t>).</a:t>
            </a:r>
          </a:p>
          <a:p>
            <a:r>
              <a:rPr lang="en-US" sz="2000" dirty="0" smtClean="0"/>
              <a:t>Seungwon will write a summary of the technical status after collecting inputs from the Co-Is. </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2</a:t>
            </a:fld>
            <a:endParaRPr lang="en-US"/>
          </a:p>
        </p:txBody>
      </p:sp>
    </p:spTree>
    <p:extLst>
      <p:ext uri="{BB962C8B-B14F-4D97-AF65-F5344CB8AC3E}">
        <p14:creationId xmlns:p14="http://schemas.microsoft.com/office/powerpoint/2010/main" val="8682934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Adapting Existing Tools</a:t>
            </a:r>
            <a:endParaRPr lang="en-US" sz="3600" dirty="0"/>
          </a:p>
        </p:txBody>
      </p:sp>
      <p:sp>
        <p:nvSpPr>
          <p:cNvPr id="3" name="Content Placeholder 2"/>
          <p:cNvSpPr>
            <a:spLocks noGrp="1"/>
          </p:cNvSpPr>
          <p:nvPr>
            <p:ph idx="1"/>
          </p:nvPr>
        </p:nvSpPr>
        <p:spPr/>
        <p:txBody>
          <a:bodyPr/>
          <a:lstStyle/>
          <a:p>
            <a:r>
              <a:rPr lang="en-US" sz="2000" dirty="0" smtClean="0"/>
              <a:t>Existing </a:t>
            </a:r>
            <a:r>
              <a:rPr lang="en-US" sz="2000" dirty="0" err="1"/>
              <a:t>M</a:t>
            </a:r>
            <a:r>
              <a:rPr lang="en-US" sz="2000" dirty="0" err="1" smtClean="0"/>
              <a:t>atlab</a:t>
            </a:r>
            <a:r>
              <a:rPr lang="en-US" sz="2000" dirty="0" smtClean="0"/>
              <a:t> code is adapted for this project. </a:t>
            </a:r>
            <a:endParaRPr lang="en-US" sz="2000" dirty="0"/>
          </a:p>
          <a:p>
            <a:r>
              <a:rPr lang="en-US" sz="2000" dirty="0" smtClean="0"/>
              <a:t>To meet the requirement of large scalability of PAWS-CMDA, we use GNU Octave, which is a license-free version of </a:t>
            </a:r>
            <a:r>
              <a:rPr lang="en-US" sz="2000" dirty="0" err="1" smtClean="0"/>
              <a:t>Matlab</a:t>
            </a:r>
            <a:r>
              <a:rPr lang="en-US" sz="2000" dirty="0" smtClean="0"/>
              <a:t>. </a:t>
            </a:r>
          </a:p>
          <a:p>
            <a:r>
              <a:rPr lang="en-US" sz="2000" dirty="0" smtClean="0"/>
              <a:t>A minimal adjustment of the existing </a:t>
            </a:r>
            <a:r>
              <a:rPr lang="en-US" sz="2000" dirty="0" err="1" smtClean="0"/>
              <a:t>Matlab</a:t>
            </a:r>
            <a:r>
              <a:rPr lang="en-US" sz="2000" dirty="0" smtClean="0"/>
              <a:t> code was needed to make it executable in Octave environment. </a:t>
            </a:r>
          </a:p>
          <a:p>
            <a:r>
              <a:rPr lang="en-US" sz="2000" dirty="0" smtClean="0"/>
              <a:t>Capabilities of the adapted Octave code: </a:t>
            </a:r>
          </a:p>
          <a:p>
            <a:pPr lvl="1"/>
            <a:r>
              <a:rPr lang="en-US" sz="1600" dirty="0" smtClean="0"/>
              <a:t>2D ….  </a:t>
            </a:r>
            <a:endParaRPr lang="en-US" sz="1600" dirty="0"/>
          </a:p>
          <a:p>
            <a:pPr lvl="1"/>
            <a:r>
              <a:rPr lang="en-US" sz="1600" dirty="0" smtClean="0"/>
              <a:t>3D variable ….</a:t>
            </a:r>
          </a:p>
          <a:p>
            <a:pPr lvl="1"/>
            <a:endParaRPr lang="en-US" sz="1600" dirty="0"/>
          </a:p>
          <a:p>
            <a:r>
              <a:rPr lang="en-US" sz="2000" dirty="0" err="1" smtClean="0"/>
              <a:t>Chengxing</a:t>
            </a:r>
            <a:r>
              <a:rPr lang="en-US" sz="2000" dirty="0" smtClean="0"/>
              <a:t>: More details please ….</a:t>
            </a:r>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3</a:t>
            </a:fld>
            <a:endParaRPr lang="en-US"/>
          </a:p>
        </p:txBody>
      </p:sp>
    </p:spTree>
    <p:extLst>
      <p:ext uri="{BB962C8B-B14F-4D97-AF65-F5344CB8AC3E}">
        <p14:creationId xmlns:p14="http://schemas.microsoft.com/office/powerpoint/2010/main" val="11641832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3940"/>
          </a:xfrm>
        </p:spPr>
        <p:txBody>
          <a:bodyPr/>
          <a:lstStyle/>
          <a:p>
            <a:r>
              <a:rPr lang="en-US" sz="3600" dirty="0" smtClean="0"/>
              <a:t>Developing Python-Driven System</a:t>
            </a:r>
            <a:endParaRPr lang="en-US" sz="3600" dirty="0"/>
          </a:p>
        </p:txBody>
      </p:sp>
      <p:sp>
        <p:nvSpPr>
          <p:cNvPr id="3" name="Content Placeholder 2"/>
          <p:cNvSpPr>
            <a:spLocks noGrp="1"/>
          </p:cNvSpPr>
          <p:nvPr>
            <p:ph idx="1"/>
          </p:nvPr>
        </p:nvSpPr>
        <p:spPr>
          <a:xfrm>
            <a:off x="457200" y="1433908"/>
            <a:ext cx="8229600" cy="4692256"/>
          </a:xfrm>
        </p:spPr>
        <p:txBody>
          <a:bodyPr/>
          <a:lstStyle/>
          <a:p>
            <a:r>
              <a:rPr lang="en-US" sz="2000" dirty="0">
                <a:solidFill>
                  <a:srgbClr val="000000"/>
                </a:solidFill>
                <a:latin typeface="Comic Sans MS" charset="0"/>
              </a:rPr>
              <a:t>Wrap </a:t>
            </a:r>
            <a:r>
              <a:rPr lang="en-US" sz="2000" dirty="0" smtClean="0">
                <a:solidFill>
                  <a:srgbClr val="000000"/>
                </a:solidFill>
                <a:latin typeface="Comic Sans MS" charset="0"/>
              </a:rPr>
              <a:t>legacy data </a:t>
            </a:r>
            <a:r>
              <a:rPr lang="en-US" sz="2000" dirty="0">
                <a:solidFill>
                  <a:srgbClr val="000000"/>
                </a:solidFill>
                <a:latin typeface="Comic Sans MS" charset="0"/>
              </a:rPr>
              <a:t>analysis tools </a:t>
            </a:r>
            <a:r>
              <a:rPr lang="en-US" sz="2000" dirty="0" smtClean="0">
                <a:solidFill>
                  <a:srgbClr val="000000"/>
                </a:solidFill>
                <a:latin typeface="Comic Sans MS" charset="0"/>
              </a:rPr>
              <a:t>for </a:t>
            </a:r>
            <a:r>
              <a:rPr lang="en-US" sz="2000" dirty="0">
                <a:solidFill>
                  <a:srgbClr val="000000"/>
                </a:solidFill>
                <a:latin typeface="Comic Sans MS" charset="0"/>
              </a:rPr>
              <a:t>integration into the system. </a:t>
            </a:r>
            <a:endParaRPr lang="en-US" sz="2000" dirty="0" smtClean="0">
              <a:solidFill>
                <a:srgbClr val="000000"/>
              </a:solidFill>
              <a:latin typeface="Comic Sans MS" charset="0"/>
            </a:endParaRPr>
          </a:p>
          <a:p>
            <a:pPr lvl="1"/>
            <a:r>
              <a:rPr lang="en-US" sz="2000" dirty="0" smtClean="0">
                <a:solidFill>
                  <a:srgbClr val="000000"/>
                </a:solidFill>
                <a:latin typeface="Comic Sans MS" charset="0"/>
              </a:rPr>
              <a:t>Application code in GNU Octave (a free </a:t>
            </a:r>
            <a:r>
              <a:rPr lang="en-US" sz="2000" dirty="0" err="1" smtClean="0">
                <a:solidFill>
                  <a:srgbClr val="000000"/>
                </a:solidFill>
                <a:latin typeface="Comic Sans MS" charset="0"/>
              </a:rPr>
              <a:t>Matlab</a:t>
            </a:r>
            <a:r>
              <a:rPr lang="en-US" sz="2000" dirty="0" smtClean="0">
                <a:solidFill>
                  <a:srgbClr val="000000"/>
                </a:solidFill>
                <a:latin typeface="Comic Sans MS" charset="0"/>
              </a:rPr>
              <a:t>)</a:t>
            </a:r>
          </a:p>
          <a:p>
            <a:pPr lvl="1"/>
            <a:r>
              <a:rPr lang="en-US" sz="2000" dirty="0" smtClean="0">
                <a:solidFill>
                  <a:srgbClr val="000000"/>
                </a:solidFill>
                <a:latin typeface="Comic Sans MS" charset="0"/>
              </a:rPr>
              <a:t>Use python caller code to spawn off the App. as a child process (using python </a:t>
            </a:r>
            <a:r>
              <a:rPr lang="en-US" sz="2000" dirty="0" err="1" smtClean="0">
                <a:solidFill>
                  <a:srgbClr val="000000"/>
                </a:solidFill>
                <a:latin typeface="Comic Sans MS" charset="0"/>
              </a:rPr>
              <a:t>subprocess</a:t>
            </a:r>
            <a:r>
              <a:rPr lang="en-US" sz="2000" dirty="0" smtClean="0">
                <a:solidFill>
                  <a:srgbClr val="000000"/>
                </a:solidFill>
                <a:latin typeface="Comic Sans MS" charset="0"/>
              </a:rPr>
              <a:t>)  </a:t>
            </a:r>
          </a:p>
          <a:p>
            <a:pPr lvl="1"/>
            <a:r>
              <a:rPr lang="en-US" sz="2000" dirty="0" smtClean="0">
                <a:solidFill>
                  <a:srgbClr val="000000"/>
                </a:solidFill>
                <a:latin typeface="Comic Sans MS" charset="0"/>
              </a:rPr>
              <a:t>The python caller prepares all input arguments for the child process</a:t>
            </a:r>
          </a:p>
          <a:p>
            <a:pPr lvl="1"/>
            <a:r>
              <a:rPr lang="en-US" sz="2000" dirty="0" smtClean="0">
                <a:solidFill>
                  <a:srgbClr val="000000"/>
                </a:solidFill>
                <a:latin typeface="Comic Sans MS" charset="0"/>
              </a:rPr>
              <a:t>The python caller defines where the child process puts its results (e.g., images) using input argument</a:t>
            </a:r>
          </a:p>
          <a:p>
            <a:pPr lvl="1"/>
            <a:r>
              <a:rPr lang="en-US" sz="2000" dirty="0" smtClean="0">
                <a:solidFill>
                  <a:srgbClr val="000000"/>
                </a:solidFill>
                <a:latin typeface="Comic Sans MS" charset="0"/>
              </a:rPr>
              <a:t>The </a:t>
            </a:r>
            <a:r>
              <a:rPr lang="en-US" sz="2000" dirty="0" err="1" smtClean="0">
                <a:solidFill>
                  <a:srgbClr val="000000"/>
                </a:solidFill>
                <a:latin typeface="Comic Sans MS" charset="0"/>
              </a:rPr>
              <a:t>stdout</a:t>
            </a:r>
            <a:r>
              <a:rPr lang="en-US" sz="2000" dirty="0" smtClean="0">
                <a:solidFill>
                  <a:srgbClr val="000000"/>
                </a:solidFill>
                <a:latin typeface="Comic Sans MS" charset="0"/>
              </a:rPr>
              <a:t> and </a:t>
            </a:r>
            <a:r>
              <a:rPr lang="en-US" sz="2000" dirty="0" err="1" smtClean="0">
                <a:solidFill>
                  <a:srgbClr val="000000"/>
                </a:solidFill>
                <a:latin typeface="Comic Sans MS" charset="0"/>
              </a:rPr>
              <a:t>stderr</a:t>
            </a:r>
            <a:r>
              <a:rPr lang="en-US" sz="2000" dirty="0" smtClean="0">
                <a:solidFill>
                  <a:srgbClr val="000000"/>
                </a:solidFill>
                <a:latin typeface="Comic Sans MS" charset="0"/>
              </a:rPr>
              <a:t> of child process are captured by the python caller at joining point (the way for the App. to communicate back to the python caller)</a:t>
            </a:r>
          </a:p>
          <a:p>
            <a:pPr lvl="1"/>
            <a:r>
              <a:rPr lang="en-US" sz="2000" dirty="0" smtClean="0">
                <a:solidFill>
                  <a:srgbClr val="000000"/>
                </a:solidFill>
                <a:latin typeface="Comic Sans MS" charset="0"/>
              </a:rPr>
              <a:t>The legacy App. now looks like a python application</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4</a:t>
            </a:fld>
            <a:endParaRPr lang="en-US"/>
          </a:p>
        </p:txBody>
      </p:sp>
    </p:spTree>
    <p:extLst>
      <p:ext uri="{BB962C8B-B14F-4D97-AF65-F5344CB8AC3E}">
        <p14:creationId xmlns:p14="http://schemas.microsoft.com/office/powerpoint/2010/main" val="10691723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737"/>
          </a:xfrm>
        </p:spPr>
        <p:txBody>
          <a:bodyPr/>
          <a:lstStyle/>
          <a:p>
            <a:r>
              <a:rPr lang="en-US" sz="3600" dirty="0" smtClean="0"/>
              <a:t>Building Web Services</a:t>
            </a:r>
            <a:endParaRPr lang="en-US" sz="3600" dirty="0"/>
          </a:p>
        </p:txBody>
      </p:sp>
      <p:sp>
        <p:nvSpPr>
          <p:cNvPr id="3" name="Content Placeholder 2"/>
          <p:cNvSpPr>
            <a:spLocks noGrp="1"/>
          </p:cNvSpPr>
          <p:nvPr>
            <p:ph idx="1"/>
          </p:nvPr>
        </p:nvSpPr>
        <p:spPr>
          <a:xfrm>
            <a:off x="498420" y="1181266"/>
            <a:ext cx="8229347" cy="4902595"/>
          </a:xfrm>
        </p:spPr>
        <p:txBody>
          <a:bodyPr/>
          <a:lstStyle/>
          <a:p>
            <a:r>
              <a:rPr lang="en-US" sz="2000" dirty="0" smtClean="0"/>
              <a:t>Use </a:t>
            </a:r>
            <a:r>
              <a:rPr lang="en-US" sz="2000" dirty="0" smtClean="0"/>
              <a:t>Flask, an open source </a:t>
            </a:r>
            <a:r>
              <a:rPr lang="en-US" sz="2000" dirty="0" err="1" smtClean="0"/>
              <a:t>microframework</a:t>
            </a:r>
            <a:r>
              <a:rPr lang="en-US" sz="2000" dirty="0" smtClean="0"/>
              <a:t> for python apps.</a:t>
            </a:r>
          </a:p>
          <a:p>
            <a:pPr lvl="1"/>
            <a:r>
              <a:rPr lang="en-US" sz="2000" dirty="0" smtClean="0"/>
              <a:t>Provide entry point code</a:t>
            </a:r>
          </a:p>
          <a:p>
            <a:pPr lvl="2"/>
            <a:r>
              <a:rPr lang="en-US" sz="1600" dirty="0" smtClean="0"/>
              <a:t>Parse input arguments from client</a:t>
            </a:r>
          </a:p>
          <a:p>
            <a:pPr lvl="2"/>
            <a:r>
              <a:rPr lang="en-US" sz="1600" dirty="0" smtClean="0"/>
              <a:t>Call aforementioned python app., passing input arguments</a:t>
            </a:r>
          </a:p>
          <a:p>
            <a:pPr lvl="2"/>
            <a:r>
              <a:rPr lang="en-US" sz="1600" dirty="0" smtClean="0"/>
              <a:t>Get return values and pass them to client in </a:t>
            </a:r>
            <a:r>
              <a:rPr lang="en-US" sz="1600" dirty="0" smtClean="0"/>
              <a:t>JSON </a:t>
            </a:r>
            <a:r>
              <a:rPr lang="en-US" sz="1600" dirty="0" smtClean="0"/>
              <a:t>format</a:t>
            </a:r>
          </a:p>
          <a:p>
            <a:pPr lvl="2"/>
            <a:r>
              <a:rPr lang="en-US" sz="1600" dirty="0" smtClean="0"/>
              <a:t>REST-</a:t>
            </a:r>
            <a:r>
              <a:rPr lang="en-US" sz="1600" dirty="0" err="1" smtClean="0"/>
              <a:t>ful</a:t>
            </a:r>
            <a:r>
              <a:rPr lang="en-US" sz="1600" dirty="0" smtClean="0"/>
              <a:t> style: scoping info. placed in URI and method info. conveyed in HTTP method</a:t>
            </a:r>
          </a:p>
          <a:p>
            <a:pPr lvl="2"/>
            <a:r>
              <a:rPr lang="en-US" sz="1600" dirty="0" smtClean="0"/>
              <a:t>Example: </a:t>
            </a:r>
            <a:r>
              <a:rPr lang="en-US" sz="1200" dirty="0" smtClean="0"/>
              <a:t>http://cmacws.jpl.nasa.gov:8089/</a:t>
            </a:r>
            <a:r>
              <a:rPr lang="en-US" sz="1200" dirty="0" err="1" smtClean="0"/>
              <a:t>twoDimMap</a:t>
            </a:r>
            <a:r>
              <a:rPr lang="en-US" sz="1200" dirty="0" smtClean="0"/>
              <a:t>/</a:t>
            </a:r>
            <a:r>
              <a:rPr lang="en-US" sz="1200" dirty="0" err="1" smtClean="0"/>
              <a:t>display?model</a:t>
            </a:r>
            <a:r>
              <a:rPr lang="en-US" sz="1200" dirty="0" smtClean="0"/>
              <a:t>=ukmo_hadgem2-a&amp;var=</a:t>
            </a:r>
            <a:r>
              <a:rPr lang="en-US" sz="1200" dirty="0" err="1" smtClean="0"/>
              <a:t>ts&amp;start_time</a:t>
            </a:r>
            <a:r>
              <a:rPr lang="en-US" sz="1200" dirty="0" smtClean="0"/>
              <a:t>=199001&amp;end_time=199512&amp;lon1=0&amp;lon2=100&amp;lat1=-29&amp;lat2=29&amp;months=1,2,3</a:t>
            </a:r>
          </a:p>
          <a:p>
            <a:pPr lvl="1"/>
            <a:r>
              <a:rPr lang="en-US" sz="2000" dirty="0" smtClean="0"/>
              <a:t>Define port number and location of static data</a:t>
            </a:r>
            <a:endParaRPr lang="en-US" sz="2000" dirty="0"/>
          </a:p>
          <a:p>
            <a:r>
              <a:rPr lang="en-US" sz="2000" dirty="0"/>
              <a:t>S</a:t>
            </a:r>
            <a:r>
              <a:rPr lang="en-US" sz="2000" dirty="0" smtClean="0"/>
              <a:t>eparate app. traffic from static HTTP traffic</a:t>
            </a:r>
          </a:p>
          <a:p>
            <a:pPr lvl="1"/>
            <a:r>
              <a:rPr lang="en-US" sz="2000" dirty="0" smtClean="0"/>
              <a:t>Use </a:t>
            </a:r>
            <a:r>
              <a:rPr lang="en-US" sz="2000" dirty="0" err="1" smtClean="0"/>
              <a:t>Gunicorn</a:t>
            </a:r>
            <a:r>
              <a:rPr lang="en-US" sz="2000" dirty="0" smtClean="0"/>
              <a:t> to provide </a:t>
            </a:r>
            <a:r>
              <a:rPr lang="en-US" sz="2000" dirty="0" smtClean="0"/>
              <a:t>WSGI </a:t>
            </a:r>
            <a:r>
              <a:rPr lang="en-US" sz="1400" dirty="0" smtClean="0"/>
              <a:t>(Web Service Gateway Interface) </a:t>
            </a:r>
            <a:r>
              <a:rPr lang="en-US" sz="2000" dirty="0" smtClean="0"/>
              <a:t>service (app.</a:t>
            </a:r>
            <a:r>
              <a:rPr lang="en-US" sz="2000" dirty="0" smtClean="0"/>
              <a:t>)</a:t>
            </a:r>
            <a:endParaRPr lang="en-US" sz="2000" dirty="0" smtClean="0"/>
          </a:p>
          <a:p>
            <a:pPr lvl="1"/>
            <a:r>
              <a:rPr lang="en-US" sz="2000" dirty="0" smtClean="0"/>
              <a:t>Use Tornado to provide web service (static HTTP)</a:t>
            </a:r>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5</a:t>
            </a:fld>
            <a:endParaRPr lang="en-US"/>
          </a:p>
        </p:txBody>
      </p:sp>
    </p:spTree>
    <p:extLst>
      <p:ext uri="{BB962C8B-B14F-4D97-AF65-F5344CB8AC3E}">
        <p14:creationId xmlns:p14="http://schemas.microsoft.com/office/powerpoint/2010/main" val="6299327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1824" y="2511813"/>
            <a:ext cx="8118394" cy="617521"/>
          </a:xfrm>
          <a:prstGeom prst="rect">
            <a:avLst/>
          </a:prstGeom>
          <a:solidFill>
            <a:schemeClr val="accent1">
              <a:alpha val="4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277" y="286195"/>
            <a:ext cx="3399183" cy="572050"/>
          </a:xfrm>
        </p:spPr>
        <p:txBody>
          <a:bodyPr/>
          <a:lstStyle/>
          <a:p>
            <a:r>
              <a:rPr lang="en-US" sz="2800" dirty="0" smtClean="0"/>
              <a:t>Service Diagram</a:t>
            </a:r>
            <a:endParaRPr lang="en-US" sz="28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6</a:t>
            </a:fld>
            <a:endParaRPr lang="en-US"/>
          </a:p>
        </p:txBody>
      </p:sp>
      <p:grpSp>
        <p:nvGrpSpPr>
          <p:cNvPr id="16" name="Group 15"/>
          <p:cNvGrpSpPr/>
          <p:nvPr/>
        </p:nvGrpSpPr>
        <p:grpSpPr>
          <a:xfrm>
            <a:off x="2922851" y="3316458"/>
            <a:ext cx="3470180" cy="3477528"/>
            <a:chOff x="1515749" y="2142040"/>
            <a:chExt cx="3470180" cy="3581582"/>
          </a:xfrm>
        </p:grpSpPr>
        <p:pic>
          <p:nvPicPr>
            <p:cNvPr id="13" name="Picture 12" descr="flask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749" y="2142040"/>
              <a:ext cx="3470180" cy="3581582"/>
            </a:xfrm>
            <a:prstGeom prst="rect">
              <a:avLst/>
            </a:prstGeom>
          </p:spPr>
        </p:pic>
        <p:grpSp>
          <p:nvGrpSpPr>
            <p:cNvPr id="11" name="Group 10"/>
            <p:cNvGrpSpPr/>
            <p:nvPr/>
          </p:nvGrpSpPr>
          <p:grpSpPr>
            <a:xfrm>
              <a:off x="2374432" y="4132064"/>
              <a:ext cx="1659030" cy="1194922"/>
              <a:chOff x="1854452" y="3912518"/>
              <a:chExt cx="1659030" cy="1194922"/>
            </a:xfrm>
          </p:grpSpPr>
          <p:sp>
            <p:nvSpPr>
              <p:cNvPr id="7" name="Rounded Rectangle 6"/>
              <p:cNvSpPr/>
              <p:nvPr/>
            </p:nvSpPr>
            <p:spPr>
              <a:xfrm>
                <a:off x="1854452" y="3912518"/>
                <a:ext cx="1604510" cy="1194922"/>
              </a:xfrm>
              <a:prstGeom prst="roundRect">
                <a:avLst/>
              </a:prstGeom>
              <a:solidFill>
                <a:schemeClr val="accent1">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225100" y="4410251"/>
                <a:ext cx="1036831" cy="411123"/>
                <a:chOff x="2245584" y="4341971"/>
                <a:chExt cx="1036831" cy="411123"/>
              </a:xfrm>
            </p:grpSpPr>
            <p:pic>
              <p:nvPicPr>
                <p:cNvPr id="5" name="Picture 4" descr="octa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584" y="4341971"/>
                  <a:ext cx="411123" cy="411123"/>
                </a:xfrm>
                <a:prstGeom prst="rect">
                  <a:avLst/>
                </a:prstGeom>
              </p:spPr>
            </p:pic>
            <p:sp>
              <p:nvSpPr>
                <p:cNvPr id="6" name="TextBox 5"/>
                <p:cNvSpPr txBox="1"/>
                <p:nvPr/>
              </p:nvSpPr>
              <p:spPr>
                <a:xfrm>
                  <a:off x="2335070" y="4409033"/>
                  <a:ext cx="947345" cy="276999"/>
                </a:xfrm>
                <a:prstGeom prst="rect">
                  <a:avLst/>
                </a:prstGeom>
                <a:noFill/>
              </p:spPr>
              <p:txBody>
                <a:bodyPr wrap="none" rtlCol="0">
                  <a:spAutoFit/>
                </a:bodyPr>
                <a:lstStyle/>
                <a:p>
                  <a:r>
                    <a:rPr lang="en-US" sz="1200" dirty="0" smtClean="0"/>
                    <a:t>Octave App.</a:t>
                  </a:r>
                  <a:endParaRPr lang="en-US" sz="1200" dirty="0"/>
                </a:p>
              </p:txBody>
            </p:sp>
          </p:grpSp>
          <p:pic>
            <p:nvPicPr>
              <p:cNvPr id="8" name="Picture 7" descr="python-logo-master-v3-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615" y="3970129"/>
                <a:ext cx="1100867" cy="371841"/>
              </a:xfrm>
              <a:prstGeom prst="rect">
                <a:avLst/>
              </a:prstGeom>
            </p:spPr>
          </p:pic>
        </p:grpSp>
        <p:pic>
          <p:nvPicPr>
            <p:cNvPr id="14" name="Picture 13" descr="flask (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2595" y="3194024"/>
              <a:ext cx="536375" cy="672741"/>
            </a:xfrm>
            <a:prstGeom prst="rect">
              <a:avLst/>
            </a:prstGeom>
          </p:spPr>
        </p:pic>
      </p:grpSp>
      <p:pic>
        <p:nvPicPr>
          <p:cNvPr id="15" name="Picture 14" descr="large_gunicor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742" y="2593750"/>
            <a:ext cx="3029901" cy="535584"/>
          </a:xfrm>
          <a:prstGeom prst="rect">
            <a:avLst/>
          </a:prstGeom>
        </p:spPr>
      </p:pic>
      <p:pic>
        <p:nvPicPr>
          <p:cNvPr id="17" name="Picture 16" descr="tornad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7894" y="2511814"/>
            <a:ext cx="2376904" cy="535584"/>
          </a:xfrm>
          <a:prstGeom prst="rect">
            <a:avLst/>
          </a:prstGeom>
        </p:spPr>
      </p:pic>
      <p:pic>
        <p:nvPicPr>
          <p:cNvPr id="18" name="Picture 17" descr="laptop.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778" y="313044"/>
            <a:ext cx="1423053" cy="1067290"/>
          </a:xfrm>
          <a:prstGeom prst="rect">
            <a:avLst/>
          </a:prstGeom>
        </p:spPr>
      </p:pic>
      <p:cxnSp>
        <p:nvCxnSpPr>
          <p:cNvPr id="21" name="Straight Arrow Connector 20"/>
          <p:cNvCxnSpPr/>
          <p:nvPr/>
        </p:nvCxnSpPr>
        <p:spPr>
          <a:xfrm flipH="1">
            <a:off x="3147563" y="1433907"/>
            <a:ext cx="1094105" cy="7852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011611" y="3468689"/>
            <a:ext cx="696990" cy="1003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362416" y="1301901"/>
            <a:ext cx="1393981" cy="461665"/>
          </a:xfrm>
          <a:prstGeom prst="rect">
            <a:avLst/>
          </a:prstGeom>
          <a:noFill/>
        </p:spPr>
        <p:txBody>
          <a:bodyPr wrap="none" rtlCol="0">
            <a:spAutoFit/>
          </a:bodyPr>
          <a:lstStyle/>
          <a:p>
            <a:pPr algn="ctr"/>
            <a:r>
              <a:rPr lang="en-US" sz="1200" dirty="0" smtClean="0"/>
              <a:t>URI</a:t>
            </a:r>
          </a:p>
          <a:p>
            <a:pPr algn="ctr"/>
            <a:r>
              <a:rPr lang="en-US" sz="1200" dirty="0" smtClean="0"/>
              <a:t>(scoping + method)</a:t>
            </a:r>
            <a:endParaRPr lang="en-US" sz="1200" dirty="0"/>
          </a:p>
        </p:txBody>
      </p:sp>
      <p:cxnSp>
        <p:nvCxnSpPr>
          <p:cNvPr id="27" name="Straight Arrow Connector 26"/>
          <p:cNvCxnSpPr/>
          <p:nvPr/>
        </p:nvCxnSpPr>
        <p:spPr>
          <a:xfrm flipH="1" flipV="1">
            <a:off x="3147563" y="3316459"/>
            <a:ext cx="704215" cy="1021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3304608" y="1532734"/>
            <a:ext cx="1112915" cy="8161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093421" y="488913"/>
            <a:ext cx="701672" cy="369332"/>
          </a:xfrm>
          <a:prstGeom prst="rect">
            <a:avLst/>
          </a:prstGeom>
          <a:noFill/>
        </p:spPr>
        <p:txBody>
          <a:bodyPr wrap="none" rtlCol="0">
            <a:spAutoFit/>
          </a:bodyPr>
          <a:lstStyle/>
          <a:p>
            <a:r>
              <a:rPr lang="en-US" dirty="0" smtClean="0"/>
              <a:t>client</a:t>
            </a:r>
            <a:endParaRPr lang="en-US" dirty="0"/>
          </a:p>
        </p:txBody>
      </p:sp>
      <p:cxnSp>
        <p:nvCxnSpPr>
          <p:cNvPr id="45" name="Straight Arrow Connector 44"/>
          <p:cNvCxnSpPr/>
          <p:nvPr/>
        </p:nvCxnSpPr>
        <p:spPr>
          <a:xfrm flipV="1">
            <a:off x="5440564" y="3400407"/>
            <a:ext cx="1236929" cy="9374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flipV="1">
            <a:off x="5386045" y="1481704"/>
            <a:ext cx="1291448" cy="737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928743" y="1373506"/>
            <a:ext cx="787395" cy="461665"/>
          </a:xfrm>
          <a:prstGeom prst="rect">
            <a:avLst/>
          </a:prstGeom>
          <a:noFill/>
        </p:spPr>
        <p:txBody>
          <a:bodyPr wrap="none" rtlCol="0">
            <a:spAutoFit/>
          </a:bodyPr>
          <a:lstStyle/>
          <a:p>
            <a:pPr algn="ctr"/>
            <a:r>
              <a:rPr lang="en-US" sz="1200" dirty="0" smtClean="0"/>
              <a:t>URI</a:t>
            </a:r>
          </a:p>
          <a:p>
            <a:pPr algn="ctr"/>
            <a:r>
              <a:rPr lang="en-US" sz="1200" dirty="0" smtClean="0"/>
              <a:t>of results</a:t>
            </a:r>
            <a:endParaRPr lang="en-US" sz="1200" dirty="0"/>
          </a:p>
        </p:txBody>
      </p:sp>
      <p:sp>
        <p:nvSpPr>
          <p:cNvPr id="59" name="TextBox 58"/>
          <p:cNvSpPr txBox="1"/>
          <p:nvPr/>
        </p:nvSpPr>
        <p:spPr>
          <a:xfrm>
            <a:off x="3910481" y="1901174"/>
            <a:ext cx="505667" cy="276999"/>
          </a:xfrm>
          <a:prstGeom prst="rect">
            <a:avLst/>
          </a:prstGeom>
          <a:noFill/>
        </p:spPr>
        <p:txBody>
          <a:bodyPr wrap="none" rtlCol="0">
            <a:spAutoFit/>
          </a:bodyPr>
          <a:lstStyle/>
          <a:p>
            <a:pPr algn="ctr"/>
            <a:r>
              <a:rPr lang="en-US" sz="1200" dirty="0" smtClean="0"/>
              <a:t>JSON</a:t>
            </a:r>
            <a:endParaRPr lang="en-US" sz="1200" dirty="0"/>
          </a:p>
        </p:txBody>
      </p:sp>
    </p:spTree>
    <p:extLst>
      <p:ext uri="{BB962C8B-B14F-4D97-AF65-F5344CB8AC3E}">
        <p14:creationId xmlns:p14="http://schemas.microsoft.com/office/powerpoint/2010/main" val="330982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7</a:t>
            </a:fld>
            <a:endParaRPr lang="en-US"/>
          </a:p>
        </p:txBody>
      </p:sp>
      <p:sp>
        <p:nvSpPr>
          <p:cNvPr id="5" name="Title 1"/>
          <p:cNvSpPr>
            <a:spLocks noGrp="1"/>
          </p:cNvSpPr>
          <p:nvPr>
            <p:ph type="title"/>
          </p:nvPr>
        </p:nvSpPr>
        <p:spPr>
          <a:xfrm>
            <a:off x="457200" y="274638"/>
            <a:ext cx="8229600" cy="933940"/>
          </a:xfrm>
        </p:spPr>
        <p:txBody>
          <a:bodyPr/>
          <a:lstStyle/>
          <a:p>
            <a:r>
              <a:rPr lang="en-US" sz="3600" dirty="0" smtClean="0"/>
              <a:t>Service Virtualization</a:t>
            </a:r>
            <a:endParaRPr lang="en-US" sz="3600" dirty="0"/>
          </a:p>
        </p:txBody>
      </p:sp>
      <p:sp>
        <p:nvSpPr>
          <p:cNvPr id="6" name="Content Placeholder 2"/>
          <p:cNvSpPr>
            <a:spLocks noGrp="1"/>
          </p:cNvSpPr>
          <p:nvPr>
            <p:ph idx="1"/>
          </p:nvPr>
        </p:nvSpPr>
        <p:spPr>
          <a:xfrm>
            <a:off x="457200" y="1433908"/>
            <a:ext cx="8229600" cy="4692256"/>
          </a:xfrm>
        </p:spPr>
        <p:txBody>
          <a:bodyPr/>
          <a:lstStyle/>
          <a:p>
            <a:r>
              <a:rPr lang="en-US" sz="2000" dirty="0" smtClean="0">
                <a:solidFill>
                  <a:srgbClr val="000000"/>
                </a:solidFill>
                <a:latin typeface="Comic Sans MS" charset="0"/>
              </a:rPr>
              <a:t>Use </a:t>
            </a:r>
            <a:r>
              <a:rPr lang="en-US" sz="2000" dirty="0" err="1" smtClean="0">
                <a:solidFill>
                  <a:srgbClr val="000000"/>
                </a:solidFill>
                <a:latin typeface="Comic Sans MS" charset="0"/>
              </a:rPr>
              <a:t>VMWare</a:t>
            </a:r>
            <a:r>
              <a:rPr lang="en-US" sz="2000" dirty="0" smtClean="0">
                <a:solidFill>
                  <a:srgbClr val="000000"/>
                </a:solidFill>
                <a:latin typeface="Comic Sans MS" charset="0"/>
              </a:rPr>
              <a:t> (</a:t>
            </a:r>
            <a:r>
              <a:rPr lang="en-US" sz="2000" dirty="0" err="1" smtClean="0">
                <a:solidFill>
                  <a:srgbClr val="000000"/>
                </a:solidFill>
                <a:latin typeface="Comic Sans MS" charset="0"/>
              </a:rPr>
              <a:t>VMPlayer</a:t>
            </a:r>
            <a:r>
              <a:rPr lang="en-US" sz="2000" dirty="0" smtClean="0">
                <a:solidFill>
                  <a:srgbClr val="000000"/>
                </a:solidFill>
                <a:latin typeface="Comic Sans MS" charset="0"/>
              </a:rPr>
              <a:t>)</a:t>
            </a:r>
            <a:endParaRPr lang="en-US" sz="2000" dirty="0" smtClean="0">
              <a:solidFill>
                <a:srgbClr val="000000"/>
              </a:solidFill>
              <a:latin typeface="Comic Sans MS" charset="0"/>
            </a:endParaRPr>
          </a:p>
          <a:p>
            <a:pPr lvl="1"/>
            <a:r>
              <a:rPr lang="en-US" sz="2000" dirty="0" smtClean="0">
                <a:solidFill>
                  <a:srgbClr val="000000"/>
                </a:solidFill>
                <a:latin typeface="Comic Sans MS" charset="0"/>
              </a:rPr>
              <a:t>Host OS: </a:t>
            </a:r>
            <a:r>
              <a:rPr lang="en-US" sz="2000" dirty="0" err="1" smtClean="0">
                <a:solidFill>
                  <a:srgbClr val="000000"/>
                </a:solidFill>
                <a:latin typeface="Comic Sans MS" charset="0"/>
              </a:rPr>
              <a:t>CentOS</a:t>
            </a:r>
            <a:r>
              <a:rPr lang="en-US" sz="2000" dirty="0" smtClean="0">
                <a:solidFill>
                  <a:srgbClr val="000000"/>
                </a:solidFill>
                <a:latin typeface="Comic Sans MS" charset="0"/>
              </a:rPr>
              <a:t> (Linux)</a:t>
            </a:r>
          </a:p>
          <a:p>
            <a:pPr lvl="1"/>
            <a:r>
              <a:rPr lang="en-US" sz="2000" dirty="0" smtClean="0">
                <a:solidFill>
                  <a:srgbClr val="000000"/>
                </a:solidFill>
                <a:latin typeface="Comic Sans MS" charset="0"/>
              </a:rPr>
              <a:t>Guest OS: Ubuntu (Linux)</a:t>
            </a:r>
            <a:endParaRPr lang="en-US" sz="2000" dirty="0" smtClean="0">
              <a:solidFill>
                <a:srgbClr val="000000"/>
              </a:solidFill>
              <a:latin typeface="Comic Sans MS" charset="0"/>
            </a:endParaRPr>
          </a:p>
          <a:p>
            <a:pPr lvl="1"/>
            <a:r>
              <a:rPr lang="en-US" sz="2000" dirty="0" smtClean="0">
                <a:solidFill>
                  <a:srgbClr val="000000"/>
                </a:solidFill>
                <a:latin typeface="Comic Sans MS" charset="0"/>
              </a:rPr>
              <a:t>Open source software, python packages, etc. installed on guest OS</a:t>
            </a:r>
          </a:p>
          <a:p>
            <a:pPr lvl="1"/>
            <a:r>
              <a:rPr lang="en-US" sz="2000" dirty="0" smtClean="0">
                <a:solidFill>
                  <a:srgbClr val="000000"/>
                </a:solidFill>
                <a:latin typeface="Comic Sans MS" charset="0"/>
              </a:rPr>
              <a:t>Services deployed to guest OS</a:t>
            </a:r>
          </a:p>
          <a:p>
            <a:pPr lvl="1"/>
            <a:r>
              <a:rPr lang="en-US" sz="2000" dirty="0" smtClean="0">
                <a:solidFill>
                  <a:srgbClr val="000000"/>
                </a:solidFill>
                <a:latin typeface="Comic Sans MS" charset="0"/>
              </a:rPr>
              <a:t>Developers’ user accounts are on guest OS</a:t>
            </a:r>
          </a:p>
          <a:p>
            <a:pPr lvl="1"/>
            <a:r>
              <a:rPr lang="en-US" sz="2000" dirty="0" smtClean="0">
                <a:solidFill>
                  <a:srgbClr val="000000"/>
                </a:solidFill>
                <a:latin typeface="Comic Sans MS" charset="0"/>
              </a:rPr>
              <a:t>RAID disk, with 100TB capacity, is mapped from host OS to guest OS</a:t>
            </a:r>
          </a:p>
          <a:p>
            <a:pPr lvl="1"/>
            <a:r>
              <a:rPr lang="en-US" sz="2000" dirty="0" smtClean="0">
                <a:solidFill>
                  <a:srgbClr val="000000"/>
                </a:solidFill>
                <a:latin typeface="Comic Sans MS" charset="0"/>
              </a:rPr>
              <a:t>Host ports need to be open and forwarded to guest OS</a:t>
            </a:r>
          </a:p>
          <a:p>
            <a:pPr lvl="1"/>
            <a:r>
              <a:rPr lang="en-US" sz="2000" dirty="0" smtClean="0">
                <a:solidFill>
                  <a:srgbClr val="000000"/>
                </a:solidFill>
                <a:latin typeface="Comic Sans MS" charset="0"/>
              </a:rPr>
              <a:t>Benefits: guest OS runs on any host OS, so moving is quick; no need to reinstall all the dependent packages again</a:t>
            </a:r>
            <a:endParaRPr lang="en-US" sz="2000" dirty="0" smtClean="0">
              <a:solidFill>
                <a:srgbClr val="000000"/>
              </a:solidFill>
              <a:latin typeface="Comic Sans MS" charset="0"/>
            </a:endParaRPr>
          </a:p>
        </p:txBody>
      </p:sp>
    </p:spTree>
    <p:extLst>
      <p:ext uri="{BB962C8B-B14F-4D97-AF65-F5344CB8AC3E}">
        <p14:creationId xmlns:p14="http://schemas.microsoft.com/office/powerpoint/2010/main" val="144477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Status</a:t>
            </a:r>
            <a:endParaRPr lang="en-US" dirty="0"/>
          </a:p>
        </p:txBody>
      </p:sp>
      <p:sp>
        <p:nvSpPr>
          <p:cNvPr id="3" name="Content Placeholder 2"/>
          <p:cNvSpPr>
            <a:spLocks noGrp="1"/>
          </p:cNvSpPr>
          <p:nvPr>
            <p:ph idx="1"/>
          </p:nvPr>
        </p:nvSpPr>
        <p:spPr/>
        <p:txBody>
          <a:bodyPr/>
          <a:lstStyle/>
          <a:p>
            <a:r>
              <a:rPr lang="en-US" sz="2000" dirty="0" smtClean="0"/>
              <a:t>This CMAC project started on October 1</a:t>
            </a:r>
            <a:r>
              <a:rPr lang="en-US" sz="2000" baseline="30000" dirty="0" smtClean="0"/>
              <a:t>st</a:t>
            </a:r>
            <a:r>
              <a:rPr lang="en-US" sz="2000" dirty="0" smtClean="0"/>
              <a:t>, 2012.</a:t>
            </a:r>
          </a:p>
          <a:p>
            <a:r>
              <a:rPr lang="en-US" sz="2000" dirty="0" smtClean="0"/>
              <a:t>This project total budget is $616K with $303K for year 1</a:t>
            </a:r>
            <a:r>
              <a:rPr lang="en-US" sz="2000" dirty="0"/>
              <a:t> </a:t>
            </a:r>
            <a:r>
              <a:rPr lang="en-US" sz="2000" dirty="0" smtClean="0"/>
              <a:t>and $313K for year 2.</a:t>
            </a:r>
          </a:p>
          <a:p>
            <a:r>
              <a:rPr lang="en-US" sz="2000" dirty="0" smtClean="0"/>
              <a:t>This project has 9 tasks, 5 deliverables, and 3 milestones. </a:t>
            </a:r>
          </a:p>
          <a:p>
            <a:r>
              <a:rPr lang="en-US" sz="2000" dirty="0" smtClean="0"/>
              <a:t>The schedule/order of the tasks is adjusted to improve the development cycle and support the new educational opportunity.</a:t>
            </a:r>
          </a:p>
          <a:p>
            <a:r>
              <a:rPr lang="en-US" sz="2000" dirty="0" smtClean="0"/>
              <a:t>4 tasks are partially completed and 1 task is delayed.</a:t>
            </a:r>
          </a:p>
          <a:p>
            <a:r>
              <a:rPr lang="en-US" sz="2000" dirty="0" smtClean="0"/>
              <a:t>The project cost is overrun by $16K as of the end of February.</a:t>
            </a:r>
          </a:p>
          <a:p>
            <a:r>
              <a:rPr lang="en-US" sz="2000" dirty="0" smtClean="0"/>
              <a:t>The overrun is due to the overrun in hardware purchase and installation. </a:t>
            </a:r>
          </a:p>
          <a:p>
            <a:r>
              <a:rPr lang="en-US" sz="2000" dirty="0" smtClean="0"/>
              <a:t>The overrun will be corrected </a:t>
            </a:r>
            <a:r>
              <a:rPr lang="en-US" sz="2000" dirty="0"/>
              <a:t>by the gradual reduction of the labor cost through the rest of the year. </a:t>
            </a:r>
          </a:p>
          <a:p>
            <a:pPr marL="0" indent="0">
              <a:buNone/>
            </a:pPr>
            <a:r>
              <a:rPr lang="en-US" sz="2000" dirty="0" smtClean="0"/>
              <a:t>   </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8</a:t>
            </a:fld>
            <a:endParaRPr lang="en-US"/>
          </a:p>
        </p:txBody>
      </p:sp>
    </p:spTree>
    <p:extLst>
      <p:ext uri="{BB962C8B-B14F-4D97-AF65-F5344CB8AC3E}">
        <p14:creationId xmlns:p14="http://schemas.microsoft.com/office/powerpoint/2010/main" val="15556825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mic_Sans_Font_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Comic_Sans_Font_Final.potx</Template>
  <TotalTime>2223</TotalTime>
  <Words>1758</Words>
  <Application>Microsoft Macintosh PowerPoint</Application>
  <PresentationFormat>On-screen Show (4:3)</PresentationFormat>
  <Paragraphs>162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Comic_Sans_Font_Final</vt:lpstr>
      <vt:lpstr>Parallel Web-Service  Climate Model Diagnostic Analyzer</vt:lpstr>
      <vt:lpstr>PAWS-CMDA: Parallel Web-Service Climate Model Diagnostic Analyzer PI: Seungwon Lee</vt:lpstr>
      <vt:lpstr>Technical Status</vt:lpstr>
      <vt:lpstr>Adapting Existing Tools</vt:lpstr>
      <vt:lpstr>Developing Python-Driven System</vt:lpstr>
      <vt:lpstr>Building Web Services</vt:lpstr>
      <vt:lpstr>Service Diagram</vt:lpstr>
      <vt:lpstr>Service Virtualization</vt:lpstr>
      <vt:lpstr>Programmatic Status</vt:lpstr>
      <vt:lpstr>Project Schedule Planned</vt:lpstr>
      <vt:lpstr>Project Schedule Status</vt:lpstr>
      <vt:lpstr>Project Cost Status</vt:lpstr>
      <vt:lpstr>Educational and Outreach Status</vt:lpstr>
      <vt:lpstr>CCS Summer School Tool &amp; Curriculum</vt:lpstr>
      <vt:lpstr>Primary Findings</vt:lpstr>
      <vt:lpstr>Future Work</vt:lpstr>
      <vt:lpstr>Acronym List</vt:lpstr>
      <vt:lpstr>Backup Slides</vt:lpstr>
      <vt:lpstr>Content Guide</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 Probability Method</dc:title>
  <dc:creator>seungwon</dc:creator>
  <cp:lastModifiedBy>JPL</cp:lastModifiedBy>
  <cp:revision>100</cp:revision>
  <dcterms:created xsi:type="dcterms:W3CDTF">2012-07-31T20:12:36Z</dcterms:created>
  <dcterms:modified xsi:type="dcterms:W3CDTF">2013-03-12T10:33:05Z</dcterms:modified>
</cp:coreProperties>
</file>