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FFBA"/>
    <a:srgbClr val="EFD3FF"/>
    <a:srgbClr val="FAFFAF"/>
    <a:srgbClr val="D4D995"/>
    <a:srgbClr val="9FCCD9"/>
    <a:srgbClr val="A5CF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00" d="100"/>
          <a:sy n="200" d="100"/>
        </p:scale>
        <p:origin x="20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1484-6394-AA45-9AE0-D9546D4167D2}" type="datetimeFigureOut">
              <a:rPr lang="en-US" smtClean="0"/>
              <a:t>11/8/12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DC48-F074-C146-A123-0B5EFD765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87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1484-6394-AA45-9AE0-D9546D4167D2}" type="datetimeFigureOut">
              <a:rPr lang="en-US" smtClean="0"/>
              <a:t>11/8/12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DC48-F074-C146-A123-0B5EFD765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38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1484-6394-AA45-9AE0-D9546D4167D2}" type="datetimeFigureOut">
              <a:rPr lang="en-US" smtClean="0"/>
              <a:t>11/8/12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DC48-F074-C146-A123-0B5EFD765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42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1484-6394-AA45-9AE0-D9546D4167D2}" type="datetimeFigureOut">
              <a:rPr lang="en-US" smtClean="0"/>
              <a:t>11/8/12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DC48-F074-C146-A123-0B5EFD765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70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1484-6394-AA45-9AE0-D9546D4167D2}" type="datetimeFigureOut">
              <a:rPr lang="en-US" smtClean="0"/>
              <a:t>11/8/12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DC48-F074-C146-A123-0B5EFD765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36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1484-6394-AA45-9AE0-D9546D4167D2}" type="datetimeFigureOut">
              <a:rPr lang="en-US" smtClean="0"/>
              <a:t>11/8/12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DC48-F074-C146-A123-0B5EFD765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8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1484-6394-AA45-9AE0-D9546D4167D2}" type="datetimeFigureOut">
              <a:rPr lang="en-US" smtClean="0"/>
              <a:t>11/8/12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DC48-F074-C146-A123-0B5EFD765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90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1484-6394-AA45-9AE0-D9546D4167D2}" type="datetimeFigureOut">
              <a:rPr lang="en-US" smtClean="0"/>
              <a:t>11/8/12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DC48-F074-C146-A123-0B5EFD765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88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1484-6394-AA45-9AE0-D9546D4167D2}" type="datetimeFigureOut">
              <a:rPr lang="en-US" smtClean="0"/>
              <a:t>11/8/12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DC48-F074-C146-A123-0B5EFD765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1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1484-6394-AA45-9AE0-D9546D4167D2}" type="datetimeFigureOut">
              <a:rPr lang="en-US" smtClean="0"/>
              <a:t>11/8/12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DC48-F074-C146-A123-0B5EFD765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87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1484-6394-AA45-9AE0-D9546D4167D2}" type="datetimeFigureOut">
              <a:rPr lang="en-US" smtClean="0"/>
              <a:t>11/8/12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DC48-F074-C146-A123-0B5EFD765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5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51484-6394-AA45-9AE0-D9546D4167D2}" type="datetimeFigureOut">
              <a:rPr lang="en-US" smtClean="0"/>
              <a:t>11/8/12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8DC48-F074-C146-A123-0B5EFD765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81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limatesciences.jpl.nasa.gov/events/summer-schoo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813301" y="4079496"/>
            <a:ext cx="4241800" cy="2703659"/>
          </a:xfrm>
          <a:prstGeom prst="rect">
            <a:avLst/>
          </a:prstGeom>
          <a:solidFill>
            <a:srgbClr val="EFD3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48776"/>
            <a:ext cx="8229600" cy="1132719"/>
          </a:xfrm>
          <a:solidFill>
            <a:srgbClr val="C1FFBA"/>
          </a:solidFill>
        </p:spPr>
        <p:txBody>
          <a:bodyPr>
            <a:normAutofit fontScale="90000"/>
          </a:bodyPr>
          <a:lstStyle/>
          <a:p>
            <a:r>
              <a:rPr lang="en-US" sz="2200" b="1" dirty="0" smtClean="0">
                <a:latin typeface="Times New Roman"/>
                <a:cs typeface="Times New Roman"/>
              </a:rPr>
              <a:t>Educational </a:t>
            </a:r>
            <a:r>
              <a:rPr lang="en-US" sz="2200" b="1" dirty="0" smtClean="0">
                <a:latin typeface="Times New Roman"/>
                <a:cs typeface="Times New Roman"/>
              </a:rPr>
              <a:t>Tool </a:t>
            </a:r>
            <a:r>
              <a:rPr lang="en-US" sz="2200" b="1" smtClean="0">
                <a:latin typeface="Times New Roman"/>
                <a:cs typeface="Times New Roman"/>
              </a:rPr>
              <a:t>for </a:t>
            </a:r>
            <a:r>
              <a:rPr lang="en-US" sz="2200" b="1" i="1" smtClean="0">
                <a:latin typeface="Times New Roman"/>
                <a:cs typeface="Times New Roman"/>
              </a:rPr>
              <a:t>Center </a:t>
            </a:r>
            <a:r>
              <a:rPr lang="en-US" sz="2200" b="1" i="1" dirty="0" smtClean="0">
                <a:latin typeface="Times New Roman"/>
                <a:cs typeface="Times New Roman"/>
              </a:rPr>
              <a:t>for Climate Sciences </a:t>
            </a:r>
            <a:r>
              <a:rPr lang="en-US" sz="2200" b="1" dirty="0" smtClean="0">
                <a:latin typeface="Times New Roman"/>
                <a:cs typeface="Times New Roman"/>
              </a:rPr>
              <a:t>Summer School</a:t>
            </a:r>
            <a:br>
              <a:rPr lang="en-US" sz="2200" b="1" dirty="0" smtClean="0">
                <a:latin typeface="Times New Roman"/>
                <a:cs typeface="Times New Roman"/>
              </a:rPr>
            </a:br>
            <a:r>
              <a:rPr lang="en-US" sz="1800" dirty="0" smtClean="0">
                <a:latin typeface="Times New Roman"/>
                <a:cs typeface="Times New Roman"/>
              </a:rPr>
              <a:t>under CMAC project “Parallel Web-Service Climate Model Diagnostic Analyzer”</a:t>
            </a:r>
            <a:br>
              <a:rPr lang="en-US" sz="1800" dirty="0" smtClean="0">
                <a:latin typeface="Times New Roman"/>
                <a:cs typeface="Times New Roman"/>
              </a:rPr>
            </a:br>
            <a:r>
              <a:rPr lang="en-US" sz="1600" dirty="0" smtClean="0">
                <a:latin typeface="Times New Roman"/>
                <a:cs typeface="Times New Roman"/>
              </a:rPr>
              <a:t>PI: Seungwon Lee (JPL)</a:t>
            </a:r>
            <a:br>
              <a:rPr lang="en-US" sz="1600" dirty="0" smtClean="0">
                <a:latin typeface="Times New Roman"/>
                <a:cs typeface="Times New Roman"/>
              </a:rPr>
            </a:br>
            <a:r>
              <a:rPr lang="en-US" sz="1600" dirty="0" smtClean="0">
                <a:latin typeface="Times New Roman"/>
                <a:cs typeface="Times New Roman"/>
              </a:rPr>
              <a:t>Co-Is: Lei Pan (JPL), </a:t>
            </a:r>
            <a:r>
              <a:rPr lang="en-US" sz="1600" dirty="0" err="1" smtClean="0">
                <a:latin typeface="Times New Roman"/>
                <a:cs typeface="Times New Roman"/>
              </a:rPr>
              <a:t>Chengxing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Zhai</a:t>
            </a:r>
            <a:r>
              <a:rPr lang="en-US" sz="1600" dirty="0" smtClean="0">
                <a:latin typeface="Times New Roman"/>
                <a:cs typeface="Times New Roman"/>
              </a:rPr>
              <a:t> (JPL), Jonathan Jiang (JPL)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289" y="1381955"/>
            <a:ext cx="4599172" cy="5336225"/>
          </a:xfrm>
          <a:solidFill>
            <a:srgbClr val="FAFFAF"/>
          </a:solidFill>
        </p:spPr>
        <p:txBody>
          <a:bodyPr>
            <a:normAutofit fontScale="92500"/>
          </a:bodyPr>
          <a:lstStyle/>
          <a:p>
            <a:pPr>
              <a:spcBef>
                <a:spcPts val="384"/>
              </a:spcBef>
            </a:pPr>
            <a:r>
              <a:rPr lang="en-US" sz="1600" dirty="0" smtClean="0">
                <a:latin typeface="Times New Roman"/>
                <a:cs typeface="Times New Roman"/>
              </a:rPr>
              <a:t>This CMAC project is developing a parallel, distributed web service oriented system that enables climate model performance evaluations and diagnoses.</a:t>
            </a:r>
          </a:p>
          <a:p>
            <a:pPr>
              <a:spcBef>
                <a:spcPts val="384"/>
              </a:spcBef>
            </a:pPr>
            <a:r>
              <a:rPr lang="en-US" sz="1600" dirty="0" smtClean="0">
                <a:latin typeface="Times New Roman"/>
                <a:cs typeface="Times New Roman"/>
              </a:rPr>
              <a:t>The Center for Climate Sciences (CCS) in JPL is interested in using the web service system as an educational tool for a summer school to be hosted by CCS. </a:t>
            </a:r>
          </a:p>
          <a:p>
            <a:pPr>
              <a:spcBef>
                <a:spcPts val="384"/>
              </a:spcBef>
            </a:pPr>
            <a:r>
              <a:rPr lang="en-US" sz="1600" dirty="0" smtClean="0">
                <a:latin typeface="Times New Roman"/>
                <a:cs typeface="Times New Roman"/>
              </a:rPr>
              <a:t>The summer school will bring together the next generation of climate scientists – about 30 graduate students and postdocs from around the world – to engage with premier climate scientists from JPL and elsewhere. </a:t>
            </a:r>
            <a:r>
              <a:rPr lang="en-US" sz="1200" dirty="0" smtClean="0">
                <a:latin typeface="Times New Roman"/>
                <a:cs typeface="Times New Roman"/>
                <a:hlinkClick r:id="rId2"/>
              </a:rPr>
              <a:t>http://climatesciences.jpl.nasa.gov/events/summer-school</a:t>
            </a:r>
            <a:endParaRPr lang="en-US" sz="1200" dirty="0" smtClean="0">
              <a:latin typeface="Times New Roman"/>
              <a:cs typeface="Times New Roman"/>
            </a:endParaRPr>
          </a:p>
          <a:p>
            <a:pPr>
              <a:spcBef>
                <a:spcPts val="384"/>
              </a:spcBef>
            </a:pPr>
            <a:r>
              <a:rPr lang="en-US" sz="1600" dirty="0" smtClean="0">
                <a:latin typeface="Times New Roman"/>
                <a:cs typeface="Times New Roman"/>
              </a:rPr>
              <a:t>This CMAC project agreed to work with CCS and make a demonstration of the tool in April, 2013. Upon a positive response, the tool will be used as an educational tool for the summer school. </a:t>
            </a:r>
          </a:p>
          <a:p>
            <a:pPr>
              <a:spcBef>
                <a:spcPts val="384"/>
              </a:spcBef>
            </a:pPr>
            <a:r>
              <a:rPr lang="en-US" sz="1600" dirty="0" smtClean="0">
                <a:latin typeface="Times New Roman"/>
                <a:cs typeface="Times New Roman"/>
              </a:rPr>
              <a:t>Design and requirements for the educational tool are being developed: </a:t>
            </a:r>
            <a:r>
              <a:rPr lang="en-US" sz="1600" dirty="0">
                <a:latin typeface="Times New Roman"/>
                <a:cs typeface="Times New Roman"/>
              </a:rPr>
              <a:t>the user interface should be web-browser </a:t>
            </a:r>
            <a:r>
              <a:rPr lang="en-US" sz="1600" dirty="0" smtClean="0">
                <a:latin typeface="Times New Roman"/>
                <a:cs typeface="Times New Roman"/>
              </a:rPr>
              <a:t>based; the web server should support at least 30 simultaneous web-service requests.  </a:t>
            </a:r>
          </a:p>
        </p:txBody>
      </p:sp>
      <p:sp>
        <p:nvSpPr>
          <p:cNvPr id="7" name="Rectangle 6"/>
          <p:cNvSpPr/>
          <p:nvPr/>
        </p:nvSpPr>
        <p:spPr>
          <a:xfrm>
            <a:off x="4813301" y="1407355"/>
            <a:ext cx="4241800" cy="2567745"/>
          </a:xfrm>
          <a:prstGeom prst="rect">
            <a:avLst/>
          </a:prstGeom>
          <a:solidFill>
            <a:srgbClr val="AAE1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95382" y="1438139"/>
            <a:ext cx="2880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Web Service User Interface Example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63792"/>
              </p:ext>
            </p:extLst>
          </p:nvPr>
        </p:nvGraphicFramePr>
        <p:xfrm>
          <a:off x="5131119" y="2040703"/>
          <a:ext cx="3555681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0981"/>
                <a:gridCol w="2044700"/>
              </a:tblGrid>
              <a:tr h="25423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"/>
                          <a:cs typeface="Courier"/>
                        </a:rPr>
                        <a:t>Model Name</a:t>
                      </a:r>
                      <a:endParaRPr lang="en-US" sz="12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"/>
                          <a:cs typeface="Courier"/>
                        </a:rPr>
                        <a:t>GFDL-CM3</a:t>
                      </a:r>
                      <a:endParaRPr lang="en-US" sz="12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23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"/>
                          <a:cs typeface="Courier"/>
                        </a:rPr>
                        <a:t>Model Variable</a:t>
                      </a:r>
                      <a:endParaRPr lang="en-US" sz="12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"/>
                          <a:cs typeface="Courier"/>
                        </a:rPr>
                        <a:t>Liquid</a:t>
                      </a:r>
                      <a:r>
                        <a:rPr lang="en-US" sz="1200" baseline="0" dirty="0" smtClean="0">
                          <a:latin typeface="Courier"/>
                          <a:cs typeface="Courier"/>
                        </a:rPr>
                        <a:t> Water Content</a:t>
                      </a:r>
                      <a:endParaRPr lang="en-US" sz="12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08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"/>
                          <a:cs typeface="Courier"/>
                        </a:rPr>
                        <a:t>Time Range</a:t>
                      </a:r>
                      <a:endParaRPr lang="en-US" sz="12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"/>
                          <a:cs typeface="Courier"/>
                        </a:rPr>
                        <a:t>[1980-01, 2004-12]</a:t>
                      </a:r>
                      <a:endParaRPr lang="en-US" sz="12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08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"/>
                          <a:cs typeface="Courier"/>
                        </a:rPr>
                        <a:t>Latitude</a:t>
                      </a:r>
                      <a:r>
                        <a:rPr lang="en-US" sz="1200" baseline="0" dirty="0" smtClean="0">
                          <a:latin typeface="Courier"/>
                          <a:cs typeface="Courier"/>
                        </a:rPr>
                        <a:t> Range</a:t>
                      </a:r>
                      <a:endParaRPr lang="en-US" sz="12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"/>
                          <a:cs typeface="Courier"/>
                        </a:rPr>
                        <a:t>[-90,90]degree</a:t>
                      </a:r>
                      <a:endParaRPr lang="en-US" sz="12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08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"/>
                          <a:cs typeface="Courier"/>
                        </a:rPr>
                        <a:t>Longitude Range</a:t>
                      </a:r>
                      <a:endParaRPr lang="en-US" sz="12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"/>
                          <a:cs typeface="Courier"/>
                        </a:rPr>
                        <a:t>[0,360]degree </a:t>
                      </a:r>
                      <a:endParaRPr lang="en-US" sz="12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08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"/>
                          <a:cs typeface="Courier"/>
                        </a:rPr>
                        <a:t>Pressure Range</a:t>
                      </a:r>
                      <a:endParaRPr lang="en-US" sz="12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"/>
                          <a:cs typeface="Courier"/>
                        </a:rPr>
                        <a:t>[0,1000]</a:t>
                      </a:r>
                      <a:r>
                        <a:rPr lang="en-US" sz="1200" dirty="0" err="1" smtClean="0">
                          <a:latin typeface="Courier"/>
                          <a:cs typeface="Courier"/>
                        </a:rPr>
                        <a:t>hPa</a:t>
                      </a:r>
                      <a:r>
                        <a:rPr lang="en-US" sz="1200" baseline="0" dirty="0" smtClean="0">
                          <a:latin typeface="Courier"/>
                          <a:cs typeface="Courier"/>
                        </a:rPr>
                        <a:t> or all</a:t>
                      </a:r>
                      <a:endParaRPr lang="en-US" sz="12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" name="Picture 10" descr="client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35024" y="1407355"/>
            <a:ext cx="620077" cy="50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3358" y="4450773"/>
            <a:ext cx="4048662" cy="22615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765832" y="4117596"/>
            <a:ext cx="2364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Web Service Output Example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85258" y="1765362"/>
            <a:ext cx="3601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ourier"/>
                <a:cs typeface="Courier"/>
              </a:rPr>
              <a:t>Climate Model Climatology Web Service</a:t>
            </a:r>
            <a:endParaRPr lang="en-US" sz="1200" dirty="0">
              <a:latin typeface="Courier"/>
              <a:cs typeface="Courier"/>
            </a:endParaRPr>
          </a:p>
        </p:txBody>
      </p:sp>
      <p:pic>
        <p:nvPicPr>
          <p:cNvPr id="14" name="Picture 10" descr="client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35024" y="4079496"/>
            <a:ext cx="620077" cy="50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browser_thumb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301" y="1401005"/>
            <a:ext cx="687558" cy="438150"/>
          </a:xfrm>
          <a:prstGeom prst="rect">
            <a:avLst/>
          </a:prstGeom>
        </p:spPr>
      </p:pic>
      <p:pic>
        <p:nvPicPr>
          <p:cNvPr id="15" name="Picture 14" descr="browser_thumb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301" y="4024989"/>
            <a:ext cx="687558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99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239</Words>
  <Application>Microsoft Macintosh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Educational Tool for Center for Climate Sciences Summer School under CMAC project “Parallel Web-Service Climate Model Diagnostic Analyzer” PI: Seungwon Lee (JPL) Co-Is: Lei Pan (JPL), Chengxing Zhai (JPL), Jonathan Jiang (JPL)</vt:lpstr>
    </vt:vector>
  </TitlesOfParts>
  <Company>JPL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Educational Tool for Center for Climate Science Summer School</dc:title>
  <dc:creator>seungwon</dc:creator>
  <cp:lastModifiedBy>JPL</cp:lastModifiedBy>
  <cp:revision>15</cp:revision>
  <dcterms:created xsi:type="dcterms:W3CDTF">2012-11-07T18:51:01Z</dcterms:created>
  <dcterms:modified xsi:type="dcterms:W3CDTF">2012-11-08T19:38:28Z</dcterms:modified>
</cp:coreProperties>
</file>