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0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B3FD-07EB-4049-A194-E39A30753EB9}" type="datetimeFigureOut">
              <a:rPr lang="en-US" smtClean="0"/>
              <a:t>12/1/12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5BA9-2289-1240-B00E-ED2F008B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08514" y="6356350"/>
            <a:ext cx="2133600" cy="365125"/>
          </a:xfrm>
        </p:spPr>
        <p:txBody>
          <a:bodyPr/>
          <a:lstStyle/>
          <a:p>
            <a:fld id="{DCA2B1D5-DE80-1642-A27D-572B5E683B0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949" y="12201"/>
            <a:ext cx="500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Functional Architecture Diagram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2388" y="543739"/>
            <a:ext cx="9005868" cy="6249988"/>
            <a:chOff x="52388" y="543739"/>
            <a:chExt cx="9005868" cy="6249988"/>
          </a:xfrm>
        </p:grpSpPr>
        <p:grpSp>
          <p:nvGrpSpPr>
            <p:cNvPr id="7" name="Group 6"/>
            <p:cNvGrpSpPr/>
            <p:nvPr/>
          </p:nvGrpSpPr>
          <p:grpSpPr>
            <a:xfrm>
              <a:off x="52388" y="543739"/>
              <a:ext cx="9005868" cy="6249987"/>
              <a:chOff x="52388" y="363538"/>
              <a:chExt cx="9005868" cy="6249987"/>
            </a:xfrm>
          </p:grpSpPr>
          <p:pic>
            <p:nvPicPr>
              <p:cNvPr id="13" name="Picture 3" descr="client.tif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967163" y="363538"/>
                <a:ext cx="690562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4" descr="server.tif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25875" y="5689600"/>
                <a:ext cx="406400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ounded Rectangle 14"/>
              <p:cNvSpPr/>
              <p:nvPr/>
            </p:nvSpPr>
            <p:spPr>
              <a:xfrm>
                <a:off x="2114550" y="3903663"/>
                <a:ext cx="4819650" cy="124301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462088" y="995363"/>
                <a:ext cx="6094412" cy="3143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clients</a:t>
                </a:r>
              </a:p>
            </p:txBody>
          </p:sp>
          <p:pic>
            <p:nvPicPr>
              <p:cNvPr id="17" name="Picture 7" descr="server.tif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92675" y="5689600"/>
                <a:ext cx="407988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9" descr="client.tif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410200" y="363538"/>
                <a:ext cx="688975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0" descr="client.tif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95550" y="363538"/>
                <a:ext cx="688975" cy="55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952875" y="1471613"/>
                <a:ext cx="1198563" cy="4000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rgbClr val="008000"/>
                    </a:solidFill>
                  </a:rPr>
                  <a:t>workflow</a:t>
                </a: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2303463" y="4313238"/>
                <a:ext cx="691515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/>
                  <a:t>STQ</a:t>
                </a: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237090" y="4300538"/>
                <a:ext cx="689769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 smtClean="0"/>
                  <a:t>SAMI</a:t>
                </a:r>
                <a:endParaRPr lang="en-US" sz="1100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4196960" y="4313238"/>
                <a:ext cx="689768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dirty="0"/>
                  <a:t>ECG</a:t>
                </a: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102350" y="4313238"/>
                <a:ext cx="689769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/>
                  <a:t>MRG</a:t>
                </a:r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808038" y="2257425"/>
                <a:ext cx="822325" cy="55562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822575" y="5010150"/>
                <a:ext cx="1003300" cy="5667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972050" y="5011738"/>
                <a:ext cx="1127125" cy="56515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926859" y="5048409"/>
                <a:ext cx="1045191" cy="5284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0800000" flipV="1">
                <a:off x="4232275" y="5010150"/>
                <a:ext cx="1963738" cy="6794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16200000" flipH="1">
                <a:off x="1155700" y="3036888"/>
                <a:ext cx="1487488" cy="1039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2078832" y="3420268"/>
                <a:ext cx="1460500" cy="2460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Diamond 31"/>
              <p:cNvSpPr/>
              <p:nvPr/>
            </p:nvSpPr>
            <p:spPr>
              <a:xfrm>
                <a:off x="2686050" y="2257425"/>
                <a:ext cx="757238" cy="52387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3184525" y="2882900"/>
                <a:ext cx="258763" cy="13906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462088" y="2781300"/>
                <a:ext cx="1824036" cy="161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iamond 34"/>
              <p:cNvSpPr/>
              <p:nvPr/>
            </p:nvSpPr>
            <p:spPr>
              <a:xfrm>
                <a:off x="4522788" y="1979613"/>
                <a:ext cx="781050" cy="515937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598613" y="2708275"/>
                <a:ext cx="2633661" cy="169107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714750" y="2533651"/>
                <a:ext cx="942975" cy="17398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729413" y="2882900"/>
                <a:ext cx="1582737" cy="14319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Diamond 38"/>
              <p:cNvSpPr/>
              <p:nvPr/>
            </p:nvSpPr>
            <p:spPr>
              <a:xfrm>
                <a:off x="8066088" y="2273300"/>
                <a:ext cx="725487" cy="517525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TextBox 50"/>
              <p:cNvSpPr txBox="1">
                <a:spLocks noChangeArrowheads="1"/>
              </p:cNvSpPr>
              <p:nvPr/>
            </p:nvSpPr>
            <p:spPr bwMode="auto">
              <a:xfrm>
                <a:off x="6973868" y="4071938"/>
                <a:ext cx="2084388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ECG: ECMWF delay generation</a:t>
                </a: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5159586" y="4313238"/>
                <a:ext cx="689768" cy="7351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/>
                  <a:t>RMP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10800000" flipV="1">
                <a:off x="4232275" y="5010150"/>
                <a:ext cx="1119188" cy="5667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313" y="5480050"/>
                <a:ext cx="1468437" cy="4619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rPr>
                  <a:t>flexible mapping to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rPr>
                  <a:t>a network of servers</a:t>
                </a:r>
              </a:p>
            </p:txBody>
          </p:sp>
          <p:sp>
            <p:nvSpPr>
              <p:cNvPr id="44" name="TextBox 69"/>
              <p:cNvSpPr txBox="1">
                <a:spLocks noChangeArrowheads="1"/>
              </p:cNvSpPr>
              <p:nvPr/>
            </p:nvSpPr>
            <p:spPr bwMode="auto">
              <a:xfrm>
                <a:off x="52388" y="4065588"/>
                <a:ext cx="1671637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STQ: space - time query</a:t>
                </a:r>
              </a:p>
            </p:txBody>
          </p:sp>
          <p:sp>
            <p:nvSpPr>
              <p:cNvPr id="45" name="TextBox 72"/>
              <p:cNvSpPr txBox="1">
                <a:spLocks noChangeArrowheads="1"/>
              </p:cNvSpPr>
              <p:nvPr/>
            </p:nvSpPr>
            <p:spPr bwMode="auto">
              <a:xfrm>
                <a:off x="6973868" y="4399352"/>
                <a:ext cx="19732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RMP: map to a common grid</a:t>
                </a:r>
              </a:p>
            </p:txBody>
          </p:sp>
          <p:sp>
            <p:nvSpPr>
              <p:cNvPr id="46" name="TextBox 73"/>
              <p:cNvSpPr txBox="1">
                <a:spLocks noChangeArrowheads="1"/>
              </p:cNvSpPr>
              <p:nvPr/>
            </p:nvSpPr>
            <p:spPr bwMode="auto">
              <a:xfrm>
                <a:off x="6973868" y="4710640"/>
                <a:ext cx="18145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Calibri" pitchFamily="-106" charset="0"/>
                  </a:rPr>
                  <a:t>MRG: merge delay images 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3052762" y="725488"/>
                <a:ext cx="468313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8" name="Right Arrow 47"/>
              <p:cNvSpPr/>
              <p:nvPr/>
            </p:nvSpPr>
            <p:spPr>
              <a:xfrm>
                <a:off x="1795463" y="2387600"/>
                <a:ext cx="646112" cy="217488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49" name="TextBox 86"/>
              <p:cNvSpPr txBox="1">
                <a:spLocks noChangeArrowheads="1"/>
              </p:cNvSpPr>
              <p:nvPr/>
            </p:nvSpPr>
            <p:spPr bwMode="auto">
              <a:xfrm>
                <a:off x="819150" y="2386044"/>
                <a:ext cx="779463" cy="246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latin typeface="Calibri" pitchFamily="-106" charset="0"/>
                  </a:rPr>
                  <a:t>space, time</a:t>
                </a:r>
              </a:p>
            </p:txBody>
          </p:sp>
          <p:sp>
            <p:nvSpPr>
              <p:cNvPr id="50" name="TextBox 90"/>
              <p:cNvSpPr txBox="1">
                <a:spLocks noChangeArrowheads="1"/>
              </p:cNvSpPr>
              <p:nvPr/>
            </p:nvSpPr>
            <p:spPr bwMode="auto">
              <a:xfrm>
                <a:off x="2745777" y="2291541"/>
                <a:ext cx="62931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MODIS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granules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3636963" y="2230438"/>
                <a:ext cx="663575" cy="21748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2" name="Right Arrow 51"/>
              <p:cNvSpPr/>
              <p:nvPr/>
            </p:nvSpPr>
            <p:spPr>
              <a:xfrm>
                <a:off x="5410200" y="2143125"/>
                <a:ext cx="692150" cy="21590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3" name="Right Arrow 52"/>
              <p:cNvSpPr/>
              <p:nvPr/>
            </p:nvSpPr>
            <p:spPr>
              <a:xfrm>
                <a:off x="7281863" y="2403475"/>
                <a:ext cx="696912" cy="59372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4" name="TextBox 106"/>
              <p:cNvSpPr txBox="1">
                <a:spLocks noChangeArrowheads="1"/>
              </p:cNvSpPr>
              <p:nvPr/>
            </p:nvSpPr>
            <p:spPr bwMode="auto">
              <a:xfrm>
                <a:off x="8184869" y="2312988"/>
                <a:ext cx="50213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Delay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image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sp>
            <p:nvSpPr>
              <p:cNvPr id="55" name="TextBox 15"/>
              <p:cNvSpPr txBox="1">
                <a:spLocks noChangeArrowheads="1"/>
              </p:cNvSpPr>
              <p:nvPr/>
            </p:nvSpPr>
            <p:spPr bwMode="auto">
              <a:xfrm>
                <a:off x="3848311" y="3794031"/>
                <a:ext cx="931862" cy="369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 pitchFamily="-106" charset="0"/>
                  </a:rPr>
                  <a:t>services</a:t>
                </a:r>
              </a:p>
            </p:txBody>
          </p:sp>
          <p:sp>
            <p:nvSpPr>
              <p:cNvPr id="56" name="TextBox 109"/>
              <p:cNvSpPr txBox="1">
                <a:spLocks noChangeArrowheads="1"/>
              </p:cNvSpPr>
              <p:nvPr/>
            </p:nvSpPr>
            <p:spPr bwMode="auto">
              <a:xfrm>
                <a:off x="4649577" y="2026849"/>
                <a:ext cx="5493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MODIS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delay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sp>
            <p:nvSpPr>
              <p:cNvPr id="57" name="Diamond 56"/>
              <p:cNvSpPr/>
              <p:nvPr/>
            </p:nvSpPr>
            <p:spPr>
              <a:xfrm>
                <a:off x="4521200" y="2997200"/>
                <a:ext cx="779463" cy="5159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8" name="TextBox 111"/>
              <p:cNvSpPr txBox="1">
                <a:spLocks noChangeArrowheads="1"/>
              </p:cNvSpPr>
              <p:nvPr/>
            </p:nvSpPr>
            <p:spPr bwMode="auto">
              <a:xfrm>
                <a:off x="4609854" y="3053572"/>
                <a:ext cx="59831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ECMWF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delay</a:t>
                </a:r>
                <a:endParaRPr lang="en-US" sz="1000" dirty="0">
                  <a:latin typeface="Calibri" pitchFamily="-106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4657725" y="3603626"/>
                <a:ext cx="234950" cy="6699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ight Arrow 59"/>
              <p:cNvSpPr/>
              <p:nvPr/>
            </p:nvSpPr>
            <p:spPr>
              <a:xfrm>
                <a:off x="5410200" y="3149600"/>
                <a:ext cx="692150" cy="21590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5080000" y="3513138"/>
                <a:ext cx="271465" cy="760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756275" y="3365500"/>
                <a:ext cx="635000" cy="9493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iamond 62"/>
              <p:cNvSpPr/>
              <p:nvPr/>
            </p:nvSpPr>
            <p:spPr>
              <a:xfrm>
                <a:off x="6330950" y="1931988"/>
                <a:ext cx="781050" cy="515937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TextBox 128"/>
              <p:cNvSpPr txBox="1">
                <a:spLocks noChangeArrowheads="1"/>
              </p:cNvSpPr>
              <p:nvPr/>
            </p:nvSpPr>
            <p:spPr bwMode="auto">
              <a:xfrm>
                <a:off x="6288724" y="1970088"/>
                <a:ext cx="86433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latin typeface="Calibri" pitchFamily="-106" charset="0"/>
                  </a:rPr>
                  <a:t>MODIS </a:t>
                </a:r>
                <a:r>
                  <a:rPr lang="en-US" sz="1000" dirty="0" smtClean="0">
                    <a:latin typeface="Calibri" pitchFamily="-106" charset="0"/>
                  </a:rPr>
                  <a:t>delay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10 </a:t>
                </a:r>
                <a:r>
                  <a:rPr lang="en-US" sz="1000" dirty="0">
                    <a:latin typeface="Calibri" pitchFamily="-106" charset="0"/>
                  </a:rPr>
                  <a:t>arc sec</a:t>
                </a:r>
              </a:p>
            </p:txBody>
          </p:sp>
          <p:sp>
            <p:nvSpPr>
              <p:cNvPr id="65" name="Diamond 64"/>
              <p:cNvSpPr/>
              <p:nvPr/>
            </p:nvSpPr>
            <p:spPr>
              <a:xfrm>
                <a:off x="6391275" y="2997200"/>
                <a:ext cx="781050" cy="515938"/>
              </a:xfrm>
              <a:prstGeom prst="diamond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5080000" y="2495550"/>
                <a:ext cx="411428" cy="17780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630865" y="2447926"/>
                <a:ext cx="760410" cy="18256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5400000">
                <a:off x="5623718" y="3202782"/>
                <a:ext cx="1706563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6207919" y="3786982"/>
                <a:ext cx="688975" cy="1412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5400000">
                <a:off x="4562475" y="725488"/>
                <a:ext cx="468313" cy="158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rot="5400000">
                <a:off x="6046787" y="725488"/>
                <a:ext cx="468313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2" name="TextBox 130"/>
              <p:cNvSpPr txBox="1">
                <a:spLocks noChangeArrowheads="1"/>
              </p:cNvSpPr>
              <p:nvPr/>
            </p:nvSpPr>
            <p:spPr bwMode="auto">
              <a:xfrm>
                <a:off x="6321638" y="3035300"/>
                <a:ext cx="91563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latin typeface="Calibri" pitchFamily="-106" charset="0"/>
                  </a:rPr>
                  <a:t>ECMWF </a:t>
                </a:r>
                <a:r>
                  <a:rPr lang="en-US" sz="1000" dirty="0" smtClean="0">
                    <a:latin typeface="Calibri" pitchFamily="-106" charset="0"/>
                  </a:rPr>
                  <a:t>delay</a:t>
                </a:r>
              </a:p>
              <a:p>
                <a:pPr algn="ctr"/>
                <a:r>
                  <a:rPr lang="en-US" sz="1000" dirty="0" smtClean="0">
                    <a:latin typeface="Calibri" pitchFamily="-106" charset="0"/>
                  </a:rPr>
                  <a:t>10 </a:t>
                </a:r>
                <a:r>
                  <a:rPr lang="en-US" sz="1000" dirty="0">
                    <a:latin typeface="Calibri" pitchFamily="-106" charset="0"/>
                  </a:rPr>
                  <a:t>arc sec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1379538" y="1393825"/>
                <a:ext cx="1116012" cy="822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7000875" y="1393825"/>
                <a:ext cx="1311275" cy="8794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5400000" flipH="1" flipV="1">
                <a:off x="5104606" y="1515269"/>
                <a:ext cx="576263" cy="333375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5400000" flipH="1" flipV="1">
                <a:off x="4628357" y="1994694"/>
                <a:ext cx="1525587" cy="479425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0"/>
            <p:cNvSpPr txBox="1">
              <a:spLocks noChangeArrowheads="1"/>
            </p:cNvSpPr>
            <p:nvPr/>
          </p:nvSpPr>
          <p:spPr bwMode="auto">
            <a:xfrm>
              <a:off x="52388" y="4535663"/>
              <a:ext cx="1992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 smtClean="0">
                  <a:latin typeface="Calibri" pitchFamily="-106" charset="0"/>
                </a:rPr>
                <a:t>SAMI: </a:t>
              </a:r>
              <a:r>
                <a:rPr lang="en-US" sz="1200" dirty="0">
                  <a:latin typeface="Calibri" pitchFamily="-106" charset="0"/>
                </a:rPr>
                <a:t>MODIS </a:t>
              </a:r>
              <a:r>
                <a:rPr lang="en-US" sz="1200" dirty="0" smtClean="0">
                  <a:latin typeface="Calibri" pitchFamily="-106" charset="0"/>
                </a:rPr>
                <a:t>subset, merge,</a:t>
              </a:r>
            </a:p>
            <a:p>
              <a:r>
                <a:rPr lang="en-US" sz="1200" dirty="0" smtClean="0">
                  <a:latin typeface="Calibri" pitchFamily="-106" charset="0"/>
                </a:rPr>
                <a:t>            &amp; interpolate</a:t>
              </a:r>
              <a:endParaRPr lang="en-US" sz="1200" dirty="0">
                <a:latin typeface="Calibri" pitchFamily="-106" charset="0"/>
              </a:endParaRPr>
            </a:p>
          </p:txBody>
        </p:sp>
        <p:pic>
          <p:nvPicPr>
            <p:cNvPr id="9" name="Picture 7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38837" y="5869802"/>
              <a:ext cx="4079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676007" y="6225545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oscar.jpl.nasa.gov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4189" y="6225545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oscar2.jpl.nasa.gov</a:t>
              </a:r>
              <a:endParaRPr 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30949" y="6226359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npp.jpl.nasa.gov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32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ZP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77" y="0"/>
            <a:ext cx="4433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808038" y="543739"/>
            <a:ext cx="7952373" cy="5508238"/>
            <a:chOff x="808038" y="543739"/>
            <a:chExt cx="7952373" cy="5508238"/>
          </a:xfrm>
        </p:grpSpPr>
        <p:pic>
          <p:nvPicPr>
            <p:cNvPr id="13" name="Picture 3" descr="client.tif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67163" y="543739"/>
              <a:ext cx="690562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25008" y="4693360"/>
              <a:ext cx="4064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ounded Rectangle 14"/>
            <p:cNvSpPr/>
            <p:nvPr/>
          </p:nvSpPr>
          <p:spPr>
            <a:xfrm>
              <a:off x="1598613" y="3226854"/>
              <a:ext cx="5887507" cy="124301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462088" y="1175564"/>
              <a:ext cx="6094412" cy="3143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Human or program clients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7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21934" y="4693360"/>
              <a:ext cx="4079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client.tif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0200" y="543739"/>
              <a:ext cx="688975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0" descr="client.tif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95550" y="543739"/>
              <a:ext cx="688975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999621" y="1651814"/>
              <a:ext cx="1018227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solidFill>
                    <a:srgbClr val="008000"/>
                  </a:solidFill>
                </a:rPr>
                <a:t>Data 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flow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813332" y="3594142"/>
              <a:ext cx="866538" cy="649057"/>
            </a:xfrm>
            <a:prstGeom prst="ellipse">
              <a:avLst/>
            </a:prstGeom>
            <a:effectLst>
              <a:outerShdw blurRad="180975" dist="114300" dir="9360000" sx="96000" sy="96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/>
                <a:t>Search</a:t>
              </a:r>
              <a:endParaRPr lang="en-US" sz="1100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931762" y="3543068"/>
              <a:ext cx="801977" cy="735171"/>
            </a:xfrm>
            <a:prstGeom prst="ellipse">
              <a:avLst/>
            </a:prstGeom>
            <a:effectLst>
              <a:outerShdw blurRad="180975" dist="114300" dir="9360000" sx="96000" sy="96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/>
                <a:t>Subset</a:t>
              </a:r>
              <a:endParaRPr lang="en-US" sz="1100" dirty="0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919004" y="3535146"/>
              <a:ext cx="1071322" cy="735171"/>
            </a:xfrm>
            <a:prstGeom prst="ellipse">
              <a:avLst/>
            </a:prstGeom>
            <a:effectLst>
              <a:outerShdw blurRad="180975" dist="114300" dir="9360000" sx="96000" sy="96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smtClean="0"/>
                <a:t>Co-locate</a:t>
              </a:r>
              <a:endParaRPr lang="en-US" sz="1100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403402" y="3511773"/>
              <a:ext cx="898525" cy="735171"/>
            </a:xfrm>
            <a:prstGeom prst="ellipse">
              <a:avLst/>
            </a:prstGeom>
            <a:effectLst>
              <a:outerShdw blurRad="180975" dist="114300" dir="9360000" sx="96000" sy="96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smtClean="0"/>
                <a:t>Visualize</a:t>
              </a:r>
              <a:endParaRPr lang="en-US" sz="1000" dirty="0"/>
            </a:p>
          </p:txBody>
        </p:sp>
        <p:sp>
          <p:nvSpPr>
            <p:cNvPr id="25" name="Diamond 24"/>
            <p:cNvSpPr/>
            <p:nvPr/>
          </p:nvSpPr>
          <p:spPr>
            <a:xfrm>
              <a:off x="808038" y="2141568"/>
              <a:ext cx="822325" cy="55562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255854" y="4301481"/>
              <a:ext cx="299674" cy="3341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797425" y="4301481"/>
              <a:ext cx="282575" cy="3341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799199" y="4301481"/>
              <a:ext cx="419049" cy="5284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866808" y="4301481"/>
              <a:ext cx="329205" cy="4102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32792" y="2790685"/>
              <a:ext cx="607442" cy="8034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321791" y="2790685"/>
              <a:ext cx="233737" cy="728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2249754" y="2188314"/>
              <a:ext cx="757238" cy="52387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799199" y="2675751"/>
              <a:ext cx="486925" cy="7834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62088" y="2712189"/>
              <a:ext cx="1470026" cy="8819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iamond 34"/>
            <p:cNvSpPr/>
            <p:nvPr/>
          </p:nvSpPr>
          <p:spPr>
            <a:xfrm>
              <a:off x="3735897" y="2190978"/>
              <a:ext cx="781050" cy="51593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797425" y="2675751"/>
              <a:ext cx="612775" cy="850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222484" y="2697193"/>
              <a:ext cx="1012862" cy="845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amond 38"/>
            <p:cNvSpPr/>
            <p:nvPr/>
          </p:nvSpPr>
          <p:spPr>
            <a:xfrm>
              <a:off x="8034924" y="2180816"/>
              <a:ext cx="725487" cy="51752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5314127" y="3519564"/>
              <a:ext cx="939589" cy="735171"/>
            </a:xfrm>
            <a:prstGeom prst="ellipse">
              <a:avLst/>
            </a:prstGeom>
            <a:effectLst>
              <a:outerShdw blurRad="180975" dist="114300" dir="9360000" sx="96000" sy="96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 smtClean="0"/>
                <a:t>Analyze</a:t>
              </a:r>
              <a:endParaRPr lang="en-US" sz="1050" dirty="0"/>
            </a:p>
          </p:txBody>
        </p:sp>
        <p:cxnSp>
          <p:nvCxnSpPr>
            <p:cNvPr id="42" name="Straight Arrow Connector 41"/>
            <p:cNvCxnSpPr>
              <a:endCxn id="14" idx="0"/>
            </p:cNvCxnSpPr>
            <p:nvPr/>
          </p:nvCxnSpPr>
          <p:spPr>
            <a:xfrm flipH="1">
              <a:off x="3928208" y="4301481"/>
              <a:ext cx="333603" cy="3918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24362" y="4812973"/>
              <a:ext cx="146706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flexible mapping to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a network of 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servers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through REST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virtualization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>
              <a:off x="3052762" y="905689"/>
              <a:ext cx="46831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Right Arrow 47"/>
            <p:cNvSpPr/>
            <p:nvPr/>
          </p:nvSpPr>
          <p:spPr>
            <a:xfrm>
              <a:off x="1764299" y="2310698"/>
              <a:ext cx="387181" cy="21748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9" name="TextBox 86"/>
            <p:cNvSpPr txBox="1">
              <a:spLocks noChangeArrowheads="1"/>
            </p:cNvSpPr>
            <p:nvPr/>
          </p:nvSpPr>
          <p:spPr bwMode="auto">
            <a:xfrm>
              <a:off x="841445" y="2245416"/>
              <a:ext cx="8107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 smtClean="0">
                  <a:latin typeface="Calibri" pitchFamily="-106" charset="0"/>
                </a:rPr>
                <a:t>S</a:t>
              </a:r>
              <a:r>
                <a:rPr lang="en-US" sz="1000" dirty="0" smtClean="0">
                  <a:latin typeface="Calibri" pitchFamily="-106" charset="0"/>
                </a:rPr>
                <a:t>pace time</a:t>
              </a: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query</a:t>
              </a:r>
              <a:endParaRPr lang="en-US" sz="1000" dirty="0" smtClean="0">
                <a:latin typeface="Calibri" pitchFamily="-106" charset="0"/>
              </a:endParaRPr>
            </a:p>
          </p:txBody>
        </p:sp>
        <p:sp>
          <p:nvSpPr>
            <p:cNvPr id="50" name="TextBox 90"/>
            <p:cNvSpPr txBox="1">
              <a:spLocks noChangeArrowheads="1"/>
            </p:cNvSpPr>
            <p:nvPr/>
          </p:nvSpPr>
          <p:spPr bwMode="auto">
            <a:xfrm>
              <a:off x="2330990" y="2253594"/>
              <a:ext cx="58629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latin typeface="Calibri" pitchFamily="-106" charset="0"/>
                </a:rPr>
                <a:t>D</a:t>
              </a:r>
              <a:r>
                <a:rPr lang="en-US" sz="1000" dirty="0" smtClean="0">
                  <a:latin typeface="Calibri" pitchFamily="-106" charset="0"/>
                </a:rPr>
                <a:t>ataset</a:t>
              </a:r>
              <a:endParaRPr lang="en-US" sz="1000" dirty="0" smtClean="0">
                <a:latin typeface="Calibri" pitchFamily="-106" charset="0"/>
              </a:endParaRP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files</a:t>
              </a:r>
              <a:endParaRPr lang="en-US" sz="1000" dirty="0">
                <a:latin typeface="Calibri" pitchFamily="-106" charset="0"/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3169504" y="2317147"/>
              <a:ext cx="422261" cy="21748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6099174" y="2320944"/>
              <a:ext cx="420905" cy="2159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Box 106"/>
            <p:cNvSpPr txBox="1">
              <a:spLocks noChangeArrowheads="1"/>
            </p:cNvSpPr>
            <p:nvPr/>
          </p:nvSpPr>
          <p:spPr bwMode="auto">
            <a:xfrm>
              <a:off x="8127187" y="2290623"/>
              <a:ext cx="55517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I</a:t>
              </a:r>
              <a:r>
                <a:rPr lang="en-US" sz="1000" dirty="0" smtClean="0">
                  <a:latin typeface="Calibri" pitchFamily="-106" charset="0"/>
                </a:rPr>
                <a:t>mages</a:t>
              </a:r>
              <a:endParaRPr lang="en-US" sz="1000" dirty="0">
                <a:latin typeface="Calibri" pitchFamily="-106" charset="0"/>
              </a:endParaRPr>
            </a:p>
          </p:txBody>
        </p:sp>
        <p:sp>
          <p:nvSpPr>
            <p:cNvPr id="55" name="TextBox 15"/>
            <p:cNvSpPr txBox="1">
              <a:spLocks noChangeArrowheads="1"/>
            </p:cNvSpPr>
            <p:nvPr/>
          </p:nvSpPr>
          <p:spPr bwMode="auto">
            <a:xfrm>
              <a:off x="3560044" y="3156177"/>
              <a:ext cx="9460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pitchFamily="-106" charset="0"/>
                </a:rPr>
                <a:t>S</a:t>
              </a:r>
              <a:r>
                <a:rPr lang="en-US" dirty="0" smtClean="0">
                  <a:latin typeface="Calibri" pitchFamily="-106" charset="0"/>
                </a:rPr>
                <a:t>ervices</a:t>
              </a:r>
              <a:endParaRPr lang="en-US" dirty="0">
                <a:latin typeface="Calibri" pitchFamily="-106" charset="0"/>
              </a:endParaRPr>
            </a:p>
          </p:txBody>
        </p:sp>
        <p:sp>
          <p:nvSpPr>
            <p:cNvPr id="56" name="TextBox 109"/>
            <p:cNvSpPr txBox="1">
              <a:spLocks noChangeArrowheads="1"/>
            </p:cNvSpPr>
            <p:nvPr/>
          </p:nvSpPr>
          <p:spPr bwMode="auto">
            <a:xfrm>
              <a:off x="3869730" y="2238214"/>
              <a:ext cx="5352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latin typeface="Calibri" pitchFamily="-106" charset="0"/>
                </a:rPr>
                <a:t>S</a:t>
              </a:r>
              <a:r>
                <a:rPr lang="en-US" sz="1000" dirty="0" smtClean="0">
                  <a:latin typeface="Calibri" pitchFamily="-106" charset="0"/>
                </a:rPr>
                <a:t>ubset</a:t>
              </a:r>
              <a:endParaRPr lang="en-US" sz="1000" dirty="0" smtClean="0">
                <a:latin typeface="Calibri" pitchFamily="-106" charset="0"/>
              </a:endParaRP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data</a:t>
              </a:r>
              <a:endParaRPr lang="en-US" sz="1000" dirty="0">
                <a:latin typeface="Calibri" pitchFamily="-106" charset="0"/>
              </a:endParaRPr>
            </a:p>
          </p:txBody>
        </p:sp>
        <p:sp>
          <p:nvSpPr>
            <p:cNvPr id="63" name="Diamond 62"/>
            <p:cNvSpPr/>
            <p:nvPr/>
          </p:nvSpPr>
          <p:spPr>
            <a:xfrm>
              <a:off x="6595844" y="2143353"/>
              <a:ext cx="781050" cy="51593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TextBox 128"/>
            <p:cNvSpPr txBox="1">
              <a:spLocks noChangeArrowheads="1"/>
            </p:cNvSpPr>
            <p:nvPr/>
          </p:nvSpPr>
          <p:spPr bwMode="auto">
            <a:xfrm>
              <a:off x="6683341" y="2189244"/>
              <a:ext cx="604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Analysis</a:t>
              </a:r>
              <a:endParaRPr lang="en-US" sz="1000" dirty="0" smtClean="0">
                <a:latin typeface="Calibri" pitchFamily="-106" charset="0"/>
              </a:endParaRP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results</a:t>
              </a:r>
              <a:endParaRPr lang="en-US" sz="1000" dirty="0">
                <a:latin typeface="Calibri" pitchFamily="-106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660446" y="2714706"/>
              <a:ext cx="112867" cy="744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032329" y="2638324"/>
              <a:ext cx="761216" cy="873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7000876" y="2722497"/>
              <a:ext cx="89157" cy="736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4562475" y="905689"/>
              <a:ext cx="468313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>
              <a:off x="6046787" y="905689"/>
              <a:ext cx="46831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1418493" y="1574026"/>
              <a:ext cx="1077058" cy="597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7000876" y="1574027"/>
              <a:ext cx="1157475" cy="6797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7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60169" y="4693361"/>
              <a:ext cx="407988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Right Arrow 76"/>
            <p:cNvSpPr/>
            <p:nvPr/>
          </p:nvSpPr>
          <p:spPr>
            <a:xfrm>
              <a:off x="7525336" y="2321739"/>
              <a:ext cx="409002" cy="217487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8000"/>
                </a:solidFill>
              </a:endParaRPr>
            </a:p>
          </p:txBody>
        </p:sp>
        <p:pic>
          <p:nvPicPr>
            <p:cNvPr id="94" name="Picture 4" descr="server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92799" y="4693361"/>
              <a:ext cx="4064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Rounded Rectangle 94"/>
            <p:cNvSpPr/>
            <p:nvPr/>
          </p:nvSpPr>
          <p:spPr>
            <a:xfrm>
              <a:off x="1418493" y="5737652"/>
              <a:ext cx="6094412" cy="3143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Parallel computing servers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 flipV="1">
              <a:off x="6196014" y="1581618"/>
              <a:ext cx="652490" cy="599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6708751" y="4278239"/>
              <a:ext cx="84794" cy="5517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233719" y="3077433"/>
              <a:ext cx="2824578" cy="15581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186966" y="3989591"/>
              <a:ext cx="918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86871" y="3074013"/>
              <a:ext cx="4193129" cy="15581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86872" y="3990152"/>
              <a:ext cx="129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</a:p>
            <a:p>
              <a:r>
                <a:rPr lang="en-US" dirty="0" smtClean="0"/>
                <a:t>preparation</a:t>
              </a:r>
              <a:endParaRPr lang="en-US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3420357" y="2722497"/>
              <a:ext cx="579264" cy="7892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Diamond 124"/>
            <p:cNvSpPr/>
            <p:nvPr/>
          </p:nvSpPr>
          <p:spPr>
            <a:xfrm>
              <a:off x="5119275" y="2171976"/>
              <a:ext cx="781050" cy="51593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6" name="TextBox 109"/>
            <p:cNvSpPr txBox="1">
              <a:spLocks noChangeArrowheads="1"/>
            </p:cNvSpPr>
            <p:nvPr/>
          </p:nvSpPr>
          <p:spPr bwMode="auto">
            <a:xfrm>
              <a:off x="5147348" y="2219212"/>
              <a:ext cx="7467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 smtClean="0">
                  <a:latin typeface="Calibri" pitchFamily="-106" charset="0"/>
                </a:rPr>
                <a:t>Co-located</a:t>
              </a:r>
              <a:endParaRPr lang="en-US" sz="1000" dirty="0" smtClean="0">
                <a:latin typeface="Calibri" pitchFamily="-106" charset="0"/>
              </a:endParaRPr>
            </a:p>
            <a:p>
              <a:pPr algn="ctr"/>
              <a:r>
                <a:rPr lang="en-US" sz="1000" dirty="0" smtClean="0">
                  <a:latin typeface="Calibri" pitchFamily="-106" charset="0"/>
                </a:rPr>
                <a:t>data</a:t>
              </a:r>
              <a:endParaRPr lang="en-US" sz="1000" dirty="0">
                <a:latin typeface="Calibri" pitchFamily="-106" charset="0"/>
              </a:endParaRPr>
            </a:p>
          </p:txBody>
        </p:sp>
        <p:sp>
          <p:nvSpPr>
            <p:cNvPr id="127" name="Right Arrow 126"/>
            <p:cNvSpPr/>
            <p:nvPr/>
          </p:nvSpPr>
          <p:spPr>
            <a:xfrm>
              <a:off x="4654419" y="2317524"/>
              <a:ext cx="420905" cy="21590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8000"/>
                </a:solidFill>
              </a:endParaRP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4333988" y="2687913"/>
              <a:ext cx="323737" cy="7712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5812846" y="2638324"/>
              <a:ext cx="747382" cy="8734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19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124</Words>
  <Application>Microsoft Macintosh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JPL</dc:creator>
  <cp:lastModifiedBy>JPL</cp:lastModifiedBy>
  <cp:revision>41</cp:revision>
  <dcterms:created xsi:type="dcterms:W3CDTF">2012-11-06T19:02:39Z</dcterms:created>
  <dcterms:modified xsi:type="dcterms:W3CDTF">2012-12-02T12:44:10Z</dcterms:modified>
</cp:coreProperties>
</file>