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3.xml" ContentType="application/vnd.openxmlformats-officedocument.themeOverr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theme/themeOverride4.xml" ContentType="application/vnd.openxmlformats-officedocument.themeOverr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4"/>
  </p:sldMasterIdLst>
  <p:notesMasterIdLst>
    <p:notesMasterId r:id="rId50"/>
  </p:notesMasterIdLst>
  <p:handoutMasterIdLst>
    <p:handoutMasterId r:id="rId51"/>
  </p:handoutMasterIdLst>
  <p:sldIdLst>
    <p:sldId id="373" r:id="rId5"/>
    <p:sldId id="256" r:id="rId6"/>
    <p:sldId id="327" r:id="rId7"/>
    <p:sldId id="315" r:id="rId8"/>
    <p:sldId id="320" r:id="rId9"/>
    <p:sldId id="323" r:id="rId10"/>
    <p:sldId id="370" r:id="rId11"/>
    <p:sldId id="321" r:id="rId12"/>
    <p:sldId id="328" r:id="rId13"/>
    <p:sldId id="314" r:id="rId14"/>
    <p:sldId id="371" r:id="rId15"/>
    <p:sldId id="329" r:id="rId16"/>
    <p:sldId id="355" r:id="rId17"/>
    <p:sldId id="330" r:id="rId18"/>
    <p:sldId id="324" r:id="rId19"/>
    <p:sldId id="325" r:id="rId20"/>
    <p:sldId id="342" r:id="rId21"/>
    <p:sldId id="333" r:id="rId22"/>
    <p:sldId id="343" r:id="rId23"/>
    <p:sldId id="345" r:id="rId24"/>
    <p:sldId id="346" r:id="rId25"/>
    <p:sldId id="347" r:id="rId26"/>
    <p:sldId id="348" r:id="rId27"/>
    <p:sldId id="349" r:id="rId28"/>
    <p:sldId id="350" r:id="rId29"/>
    <p:sldId id="344" r:id="rId30"/>
    <p:sldId id="356" r:id="rId31"/>
    <p:sldId id="357" r:id="rId32"/>
    <p:sldId id="358" r:id="rId33"/>
    <p:sldId id="372" r:id="rId34"/>
    <p:sldId id="335" r:id="rId35"/>
    <p:sldId id="359" r:id="rId36"/>
    <p:sldId id="360" r:id="rId37"/>
    <p:sldId id="361" r:id="rId38"/>
    <p:sldId id="362" r:id="rId39"/>
    <p:sldId id="338" r:id="rId40"/>
    <p:sldId id="363" r:id="rId41"/>
    <p:sldId id="366" r:id="rId42"/>
    <p:sldId id="367" r:id="rId43"/>
    <p:sldId id="364" r:id="rId44"/>
    <p:sldId id="368" r:id="rId45"/>
    <p:sldId id="369" r:id="rId46"/>
    <p:sldId id="365" r:id="rId47"/>
    <p:sldId id="340" r:id="rId48"/>
    <p:sldId id="30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0EF9C0B-72EE-49FE-A83B-7EA57245ACA8}">
          <p14:sldIdLst>
            <p14:sldId id="373"/>
            <p14:sldId id="256"/>
            <p14:sldId id="327"/>
            <p14:sldId id="315"/>
          </p14:sldIdLst>
        </p14:section>
        <p14:section name="Concepts" id="{CB7D93D9-1898-4157-B9D8-61EF40D50E95}">
          <p14:sldIdLst>
            <p14:sldId id="320"/>
            <p14:sldId id="323"/>
            <p14:sldId id="370"/>
            <p14:sldId id="321"/>
            <p14:sldId id="328"/>
          </p14:sldIdLst>
        </p14:section>
        <p14:section name="Getting in" id="{93A1638F-E71F-4236-A3FB-3523ED241EF8}">
          <p14:sldIdLst>
            <p14:sldId id="314"/>
            <p14:sldId id="371"/>
            <p14:sldId id="329"/>
            <p14:sldId id="355"/>
            <p14:sldId id="330"/>
            <p14:sldId id="324"/>
            <p14:sldId id="325"/>
            <p14:sldId id="342"/>
          </p14:sldIdLst>
        </p14:section>
        <p14:section name="Secret Management" id="{E0ECDE69-AC81-4759-AED7-E6BBDD61941C}">
          <p14:sldIdLst>
            <p14:sldId id="333"/>
            <p14:sldId id="343"/>
            <p14:sldId id="345"/>
            <p14:sldId id="346"/>
            <p14:sldId id="347"/>
            <p14:sldId id="348"/>
            <p14:sldId id="349"/>
            <p14:sldId id="350"/>
          </p14:sldIdLst>
        </p14:section>
        <p14:section name="Network isolation" id="{7C16E322-B15C-411C-B841-DBC682C3E343}">
          <p14:sldIdLst>
            <p14:sldId id="344"/>
            <p14:sldId id="356"/>
            <p14:sldId id="357"/>
            <p14:sldId id="358"/>
            <p14:sldId id="372"/>
          </p14:sldIdLst>
        </p14:section>
        <p14:section name="Encryption" id="{6298065A-AE33-47A0-9701-A412CD50723D}">
          <p14:sldIdLst>
            <p14:sldId id="335"/>
            <p14:sldId id="359"/>
            <p14:sldId id="360"/>
            <p14:sldId id="361"/>
            <p14:sldId id="362"/>
          </p14:sldIdLst>
        </p14:section>
        <p14:section name="Detection" id="{7DD91333-EAE1-4C82-A952-E8DE1558AAAC}">
          <p14:sldIdLst>
            <p14:sldId id="338"/>
            <p14:sldId id="363"/>
            <p14:sldId id="366"/>
            <p14:sldId id="367"/>
            <p14:sldId id="364"/>
            <p14:sldId id="368"/>
            <p14:sldId id="369"/>
            <p14:sldId id="365"/>
          </p14:sldIdLst>
        </p14:section>
        <p14:section name="Closing Notes" id="{9162AC72-B004-4EBE-B6B4-B73937BAC89B}">
          <p14:sldIdLst>
            <p14:sldId id="340"/>
            <p14:sldId id="3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0141" autoAdjust="0"/>
  </p:normalViewPr>
  <p:slideViewPr>
    <p:cSldViewPr snapToGrid="0">
      <p:cViewPr varScale="1">
        <p:scale>
          <a:sx n="88" d="100"/>
          <a:sy n="88" d="100"/>
        </p:scale>
        <p:origin x="1392" y="7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73" d="100"/>
          <a:sy n="73" d="100"/>
        </p:scale>
        <p:origin x="2640"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B01DD-9366-4F56-9302-A113C8B326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868DEB79-CDBC-496A-902D-964F48C30845}">
      <dgm:prSet phldrT="[Text]"/>
      <dgm:spPr/>
      <dgm:t>
        <a:bodyPr/>
        <a:lstStyle/>
        <a:p>
          <a:r>
            <a:rPr lang="en-GB" dirty="0"/>
            <a:t>Prevent</a:t>
          </a:r>
        </a:p>
      </dgm:t>
    </dgm:pt>
    <dgm:pt modelId="{1AD0685D-FBBB-4116-87A2-E045F72A935E}" type="parTrans" cxnId="{F1A6EE19-12A7-45C3-8363-7223DDC392DE}">
      <dgm:prSet/>
      <dgm:spPr/>
      <dgm:t>
        <a:bodyPr/>
        <a:lstStyle/>
        <a:p>
          <a:endParaRPr lang="en-GB"/>
        </a:p>
      </dgm:t>
    </dgm:pt>
    <dgm:pt modelId="{FE6D7916-F815-4812-823A-D384DACC59B4}" type="sibTrans" cxnId="{F1A6EE19-12A7-45C3-8363-7223DDC392DE}">
      <dgm:prSet/>
      <dgm:spPr/>
      <dgm:t>
        <a:bodyPr/>
        <a:lstStyle/>
        <a:p>
          <a:endParaRPr lang="en-GB"/>
        </a:p>
      </dgm:t>
    </dgm:pt>
    <dgm:pt modelId="{73FC1C95-AC81-4B55-9618-CB214260D845}">
      <dgm:prSet phldrT="[Text]"/>
      <dgm:spPr/>
      <dgm:t>
        <a:bodyPr/>
        <a:lstStyle/>
        <a:p>
          <a:r>
            <a:rPr lang="en-GB" dirty="0"/>
            <a:t>Detect</a:t>
          </a:r>
        </a:p>
      </dgm:t>
    </dgm:pt>
    <dgm:pt modelId="{BE427A9C-2F39-4F82-9FBA-5224CD027E91}" type="parTrans" cxnId="{E3DE1098-C2FF-461D-B53E-90E47B05DBDB}">
      <dgm:prSet/>
      <dgm:spPr/>
      <dgm:t>
        <a:bodyPr/>
        <a:lstStyle/>
        <a:p>
          <a:endParaRPr lang="en-GB"/>
        </a:p>
      </dgm:t>
    </dgm:pt>
    <dgm:pt modelId="{551D6D05-A489-449A-80AC-160CC80B5FE5}" type="sibTrans" cxnId="{E3DE1098-C2FF-461D-B53E-90E47B05DBDB}">
      <dgm:prSet/>
      <dgm:spPr/>
      <dgm:t>
        <a:bodyPr/>
        <a:lstStyle/>
        <a:p>
          <a:endParaRPr lang="en-GB"/>
        </a:p>
      </dgm:t>
    </dgm:pt>
    <dgm:pt modelId="{7758B513-040E-4AE2-B92F-6758747B96C0}">
      <dgm:prSet phldrT="[Text]"/>
      <dgm:spPr/>
      <dgm:t>
        <a:bodyPr/>
        <a:lstStyle/>
        <a:p>
          <a:r>
            <a:rPr lang="en-GB" dirty="0"/>
            <a:t>Mitigate</a:t>
          </a:r>
        </a:p>
      </dgm:t>
    </dgm:pt>
    <dgm:pt modelId="{F8B5452B-23BD-470C-8679-DC4BAB1084E5}" type="parTrans" cxnId="{CF20BE64-7839-4D23-B1C0-402D6A2163FF}">
      <dgm:prSet/>
      <dgm:spPr/>
      <dgm:t>
        <a:bodyPr/>
        <a:lstStyle/>
        <a:p>
          <a:endParaRPr lang="en-GB"/>
        </a:p>
      </dgm:t>
    </dgm:pt>
    <dgm:pt modelId="{CAB5E5C2-77CB-402D-9FC8-B6D1CAB30B40}" type="sibTrans" cxnId="{CF20BE64-7839-4D23-B1C0-402D6A2163FF}">
      <dgm:prSet/>
      <dgm:spPr/>
      <dgm:t>
        <a:bodyPr/>
        <a:lstStyle/>
        <a:p>
          <a:endParaRPr lang="en-GB"/>
        </a:p>
      </dgm:t>
    </dgm:pt>
    <dgm:pt modelId="{362830E2-4A4C-4BC4-9CB5-1E295B5C817A}" type="pres">
      <dgm:prSet presAssocID="{DC7B01DD-9366-4F56-9302-A113C8B3268B}" presName="linear" presStyleCnt="0">
        <dgm:presLayoutVars>
          <dgm:animLvl val="lvl"/>
          <dgm:resizeHandles val="exact"/>
        </dgm:presLayoutVars>
      </dgm:prSet>
      <dgm:spPr/>
    </dgm:pt>
    <dgm:pt modelId="{BE60AAAB-5DB8-4749-9173-36F012CDA832}" type="pres">
      <dgm:prSet presAssocID="{868DEB79-CDBC-496A-902D-964F48C30845}" presName="parentText" presStyleLbl="node1" presStyleIdx="0" presStyleCnt="3">
        <dgm:presLayoutVars>
          <dgm:chMax val="0"/>
          <dgm:bulletEnabled val="1"/>
        </dgm:presLayoutVars>
      </dgm:prSet>
      <dgm:spPr/>
    </dgm:pt>
    <dgm:pt modelId="{EA5F6941-D2AD-4F72-B2A3-417EAF5A4198}" type="pres">
      <dgm:prSet presAssocID="{FE6D7916-F815-4812-823A-D384DACC59B4}" presName="spacer" presStyleCnt="0"/>
      <dgm:spPr/>
    </dgm:pt>
    <dgm:pt modelId="{EBA97296-39F2-4569-B28A-2F11D03408BC}" type="pres">
      <dgm:prSet presAssocID="{73FC1C95-AC81-4B55-9618-CB214260D845}" presName="parentText" presStyleLbl="node1" presStyleIdx="1" presStyleCnt="3">
        <dgm:presLayoutVars>
          <dgm:chMax val="0"/>
          <dgm:bulletEnabled val="1"/>
        </dgm:presLayoutVars>
      </dgm:prSet>
      <dgm:spPr/>
    </dgm:pt>
    <dgm:pt modelId="{64D6B87E-0139-427D-9743-EF2FC8A298FF}" type="pres">
      <dgm:prSet presAssocID="{551D6D05-A489-449A-80AC-160CC80B5FE5}" presName="spacer" presStyleCnt="0"/>
      <dgm:spPr/>
    </dgm:pt>
    <dgm:pt modelId="{106E92BB-E625-4108-A1CA-348CBDFBD5E3}" type="pres">
      <dgm:prSet presAssocID="{7758B513-040E-4AE2-B92F-6758747B96C0}" presName="parentText" presStyleLbl="node1" presStyleIdx="2" presStyleCnt="3">
        <dgm:presLayoutVars>
          <dgm:chMax val="0"/>
          <dgm:bulletEnabled val="1"/>
        </dgm:presLayoutVars>
      </dgm:prSet>
      <dgm:spPr/>
    </dgm:pt>
  </dgm:ptLst>
  <dgm:cxnLst>
    <dgm:cxn modelId="{F1A6EE19-12A7-45C3-8363-7223DDC392DE}" srcId="{DC7B01DD-9366-4F56-9302-A113C8B3268B}" destId="{868DEB79-CDBC-496A-902D-964F48C30845}" srcOrd="0" destOrd="0" parTransId="{1AD0685D-FBBB-4116-87A2-E045F72A935E}" sibTransId="{FE6D7916-F815-4812-823A-D384DACC59B4}"/>
    <dgm:cxn modelId="{21D53A3E-5F5E-45E9-B8E6-DE2653883068}" type="presOf" srcId="{7758B513-040E-4AE2-B92F-6758747B96C0}" destId="{106E92BB-E625-4108-A1CA-348CBDFBD5E3}" srcOrd="0" destOrd="0" presId="urn:microsoft.com/office/officeart/2005/8/layout/vList2"/>
    <dgm:cxn modelId="{05488D43-2264-458B-BBCE-66DC40E01EB2}" type="presOf" srcId="{DC7B01DD-9366-4F56-9302-A113C8B3268B}" destId="{362830E2-4A4C-4BC4-9CB5-1E295B5C817A}" srcOrd="0" destOrd="0" presId="urn:microsoft.com/office/officeart/2005/8/layout/vList2"/>
    <dgm:cxn modelId="{CF20BE64-7839-4D23-B1C0-402D6A2163FF}" srcId="{DC7B01DD-9366-4F56-9302-A113C8B3268B}" destId="{7758B513-040E-4AE2-B92F-6758747B96C0}" srcOrd="2" destOrd="0" parTransId="{F8B5452B-23BD-470C-8679-DC4BAB1084E5}" sibTransId="{CAB5E5C2-77CB-402D-9FC8-B6D1CAB30B40}"/>
    <dgm:cxn modelId="{34C12F69-0669-4A8B-8B1B-E40C2F70A2A8}" type="presOf" srcId="{868DEB79-CDBC-496A-902D-964F48C30845}" destId="{BE60AAAB-5DB8-4749-9173-36F012CDA832}" srcOrd="0" destOrd="0" presId="urn:microsoft.com/office/officeart/2005/8/layout/vList2"/>
    <dgm:cxn modelId="{E3DE1098-C2FF-461D-B53E-90E47B05DBDB}" srcId="{DC7B01DD-9366-4F56-9302-A113C8B3268B}" destId="{73FC1C95-AC81-4B55-9618-CB214260D845}" srcOrd="1" destOrd="0" parTransId="{BE427A9C-2F39-4F82-9FBA-5224CD027E91}" sibTransId="{551D6D05-A489-449A-80AC-160CC80B5FE5}"/>
    <dgm:cxn modelId="{6B9EA3D5-257D-4D47-A226-60C995B1AA31}" type="presOf" srcId="{73FC1C95-AC81-4B55-9618-CB214260D845}" destId="{EBA97296-39F2-4569-B28A-2F11D03408BC}" srcOrd="0" destOrd="0" presId="urn:microsoft.com/office/officeart/2005/8/layout/vList2"/>
    <dgm:cxn modelId="{637D6938-7036-449E-884C-59DA92993CC9}" type="presParOf" srcId="{362830E2-4A4C-4BC4-9CB5-1E295B5C817A}" destId="{BE60AAAB-5DB8-4749-9173-36F012CDA832}" srcOrd="0" destOrd="0" presId="urn:microsoft.com/office/officeart/2005/8/layout/vList2"/>
    <dgm:cxn modelId="{8411C1E7-60C7-4D86-B576-DAFC5F750964}" type="presParOf" srcId="{362830E2-4A4C-4BC4-9CB5-1E295B5C817A}" destId="{EA5F6941-D2AD-4F72-B2A3-417EAF5A4198}" srcOrd="1" destOrd="0" presId="urn:microsoft.com/office/officeart/2005/8/layout/vList2"/>
    <dgm:cxn modelId="{A6088022-79E8-41E7-9653-FA8263853DA8}" type="presParOf" srcId="{362830E2-4A4C-4BC4-9CB5-1E295B5C817A}" destId="{EBA97296-39F2-4569-B28A-2F11D03408BC}" srcOrd="2" destOrd="0" presId="urn:microsoft.com/office/officeart/2005/8/layout/vList2"/>
    <dgm:cxn modelId="{6EFA0C9D-165C-4832-B3B9-84A84F84A40F}" type="presParOf" srcId="{362830E2-4A4C-4BC4-9CB5-1E295B5C817A}" destId="{64D6B87E-0139-427D-9743-EF2FC8A298FF}" srcOrd="3" destOrd="0" presId="urn:microsoft.com/office/officeart/2005/8/layout/vList2"/>
    <dgm:cxn modelId="{7AD0C541-6846-4558-8227-CF9B56B55A32}" type="presParOf" srcId="{362830E2-4A4C-4BC4-9CB5-1E295B5C817A}" destId="{106E92BB-E625-4108-A1CA-348CBDFBD5E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2800" dirty="0"/>
            <a:t>Getting in</a:t>
          </a:r>
        </a:p>
      </dgm:t>
    </dgm:pt>
    <dgm:pt modelId="{3FC94B55-1DAA-4E38-83AA-0DD4906D0CB1}" type="parTrans" cxnId="{80A4A381-4AF9-43BA-A323-7EBDF2FE5EED}">
      <dgm:prSet/>
      <dgm:spPr/>
      <dgm:t>
        <a:bodyPr/>
        <a:lstStyle/>
        <a:p>
          <a:endParaRPr lang="en-GB" sz="1100"/>
        </a:p>
      </dgm:t>
    </dgm:pt>
    <dgm:pt modelId="{D2F5CAC1-95C0-4B6D-AF35-9F64AF562DF0}" type="sibTrans" cxnId="{80A4A381-4AF9-43BA-A323-7EBDF2FE5EED}">
      <dgm:prSet/>
      <dgm:spPr/>
      <dgm:t>
        <a:bodyPr/>
        <a:lstStyle/>
        <a:p>
          <a:endParaRPr lang="en-GB" sz="1100"/>
        </a:p>
      </dgm:t>
    </dgm:pt>
    <dgm:pt modelId="{C5727E47-B039-4B07-8A53-4A2A3CAA0F6E}">
      <dgm:prSet phldrT="[Text]" custT="1"/>
      <dgm:spPr/>
      <dgm:t>
        <a:bodyPr/>
        <a:lstStyle/>
        <a:p>
          <a:r>
            <a:rPr lang="en-GB" sz="2800" dirty="0"/>
            <a:t>Secret Management</a:t>
          </a:r>
        </a:p>
      </dgm:t>
    </dgm:pt>
    <dgm:pt modelId="{F9AB54B3-33C9-46A7-A449-86DE32C715E0}" type="parTrans" cxnId="{1BF7DC4C-E97A-48D2-9CB0-48515CF19109}">
      <dgm:prSet/>
      <dgm:spPr/>
      <dgm:t>
        <a:bodyPr/>
        <a:lstStyle/>
        <a:p>
          <a:endParaRPr lang="en-GB" sz="1100"/>
        </a:p>
      </dgm:t>
    </dgm:pt>
    <dgm:pt modelId="{67401AFF-60C7-435E-80FB-0020E076245C}" type="sibTrans" cxnId="{1BF7DC4C-E97A-48D2-9CB0-48515CF19109}">
      <dgm:prSet/>
      <dgm:spPr/>
      <dgm:t>
        <a:bodyPr/>
        <a:lstStyle/>
        <a:p>
          <a:endParaRPr lang="en-GB" sz="1100"/>
        </a:p>
      </dgm:t>
    </dgm:pt>
    <dgm:pt modelId="{9598AEAF-38D8-4B69-AF8C-5F5A956B4DCB}">
      <dgm:prSet phldrT="[Text]" custT="1"/>
      <dgm:spPr/>
      <dgm:t>
        <a:bodyPr/>
        <a:lstStyle/>
        <a:p>
          <a:r>
            <a:rPr lang="en-GB" sz="2800" dirty="0"/>
            <a:t>Network Isolation</a:t>
          </a:r>
        </a:p>
      </dgm:t>
    </dgm:pt>
    <dgm:pt modelId="{65957F27-5040-4A55-80D4-B01B711ECC92}" type="parTrans" cxnId="{0F5CFC7E-FC38-4D9C-ABD1-BE0EED4E41B1}">
      <dgm:prSet/>
      <dgm:spPr/>
      <dgm:t>
        <a:bodyPr/>
        <a:lstStyle/>
        <a:p>
          <a:endParaRPr lang="en-GB" sz="1100"/>
        </a:p>
      </dgm:t>
    </dgm:pt>
    <dgm:pt modelId="{87F92597-D169-4C5C-86E8-F0CEFDD078ED}" type="sibTrans" cxnId="{0F5CFC7E-FC38-4D9C-ABD1-BE0EED4E41B1}">
      <dgm:prSet/>
      <dgm:spPr/>
      <dgm:t>
        <a:bodyPr/>
        <a:lstStyle/>
        <a:p>
          <a:endParaRPr lang="en-GB" sz="1100"/>
        </a:p>
      </dgm:t>
    </dgm:pt>
    <dgm:pt modelId="{DE693AA7-0CB0-4358-BAC3-D538B8582C80}">
      <dgm:prSet phldrT="[Text]" custT="1"/>
      <dgm:spPr/>
      <dgm:t>
        <a:bodyPr/>
        <a:lstStyle/>
        <a:p>
          <a:r>
            <a:rPr lang="en-GB" sz="2800" dirty="0"/>
            <a:t>Encryption</a:t>
          </a:r>
        </a:p>
      </dgm:t>
    </dgm:pt>
    <dgm:pt modelId="{62014737-B63C-4466-B99A-D8F7AA0EC781}" type="parTrans" cxnId="{50AF78E8-2FD8-4317-B4D3-7F56DE4B9751}">
      <dgm:prSet/>
      <dgm:spPr/>
      <dgm:t>
        <a:bodyPr/>
        <a:lstStyle/>
        <a:p>
          <a:endParaRPr lang="en-GB" sz="1100"/>
        </a:p>
      </dgm:t>
    </dgm:pt>
    <dgm:pt modelId="{2E7FC4F8-B408-4716-8C11-92CBCB1C5BF9}" type="sibTrans" cxnId="{50AF78E8-2FD8-4317-B4D3-7F56DE4B9751}">
      <dgm:prSet/>
      <dgm:spPr/>
      <dgm:t>
        <a:bodyPr/>
        <a:lstStyle/>
        <a:p>
          <a:endParaRPr lang="en-GB" sz="1100"/>
        </a:p>
      </dgm:t>
    </dgm:pt>
    <dgm:pt modelId="{AF1CF06E-2DA4-412C-BD28-E720161A684D}">
      <dgm:prSet phldrT="[Text]" custT="1"/>
      <dgm:spPr/>
      <dgm:t>
        <a:bodyPr/>
        <a:lstStyle/>
        <a:p>
          <a:r>
            <a:rPr lang="en-GB" sz="2800" dirty="0"/>
            <a:t>Detection</a:t>
          </a:r>
        </a:p>
      </dgm:t>
    </dgm:pt>
    <dgm:pt modelId="{7172181D-8E94-4D65-B8A6-808BC69FD69F}" type="parTrans" cxnId="{BD10BC1A-B842-4307-A457-AE90F186ED67}">
      <dgm:prSet/>
      <dgm:spPr/>
      <dgm:t>
        <a:bodyPr/>
        <a:lstStyle/>
        <a:p>
          <a:endParaRPr lang="en-GB" sz="1100"/>
        </a:p>
      </dgm:t>
    </dgm:pt>
    <dgm:pt modelId="{720BAC5A-1CE0-4F52-8739-8156402F8778}" type="sibTrans" cxnId="{BD10BC1A-B842-4307-A457-AE90F186ED67}">
      <dgm:prSet/>
      <dgm:spPr/>
      <dgm:t>
        <a:bodyPr/>
        <a:lstStyle/>
        <a:p>
          <a:endParaRPr lang="en-GB" sz="11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chemeClr val="accent2"/>
        </a:solidFill>
      </dgm:spPr>
      <dgm:t>
        <a:bodyPr/>
        <a:lstStyle/>
        <a:p>
          <a:r>
            <a:rPr lang="en-GB" sz="1800" dirty="0"/>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8580" tIns="68580" rIns="68580" bIns="68580" numCol="1" spcCol="1270" anchor="ctr" anchorCtr="0"/>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a:solidFill>
          <a:schemeClr val="accent2"/>
        </a:solidFill>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a:xfrm>
          <a:off x="0" y="1301306"/>
          <a:ext cx="1625595" cy="1085760"/>
        </a:xfrm>
        <a:prstGeom prst="roundRect">
          <a:avLst/>
        </a:prstGeom>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8580" tIns="68580" rIns="68580" bIns="68580" numCol="1" spcCol="1270" anchor="ctr" anchorCtr="0"/>
        <a:lstStyle/>
        <a:p>
          <a:r>
            <a:rPr lang="en-GB" sz="1800" dirty="0"/>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a:solidFill>
          <a:schemeClr val="accent2"/>
        </a:solidFill>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a:xfrm>
          <a:off x="0" y="1301306"/>
          <a:ext cx="1625595" cy="1085760"/>
        </a:xfrm>
        <a:prstGeom prst="roundRect">
          <a:avLst/>
        </a:prstGeom>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Y="130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79B51B-6D13-4A5E-A881-884806C46A9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D7D87B36-7A75-47CE-9111-3DFC872B310D}">
      <dgm:prSet phldrT="[Text]"/>
      <dgm:spPr/>
      <dgm:t>
        <a:bodyPr/>
        <a:lstStyle/>
        <a:p>
          <a:r>
            <a:rPr lang="en-GB" dirty="0"/>
            <a:t>Transport Encryption</a:t>
          </a:r>
        </a:p>
      </dgm:t>
    </dgm:pt>
    <dgm:pt modelId="{CECCCD4C-49B8-42DA-BB0F-B212297DA192}" type="parTrans" cxnId="{C1E14369-4D9C-4231-B930-88D989CF6C2A}">
      <dgm:prSet/>
      <dgm:spPr/>
      <dgm:t>
        <a:bodyPr/>
        <a:lstStyle/>
        <a:p>
          <a:endParaRPr lang="en-GB"/>
        </a:p>
      </dgm:t>
    </dgm:pt>
    <dgm:pt modelId="{61318AD8-263B-45D6-B437-C73561179EB0}" type="sibTrans" cxnId="{C1E14369-4D9C-4231-B930-88D989CF6C2A}">
      <dgm:prSet/>
      <dgm:spPr/>
      <dgm:t>
        <a:bodyPr/>
        <a:lstStyle/>
        <a:p>
          <a:endParaRPr lang="en-GB"/>
        </a:p>
      </dgm:t>
    </dgm:pt>
    <dgm:pt modelId="{E12755EC-EDDB-4312-A3BA-0105CBA9EBCF}">
      <dgm:prSet phldrT="[Text]"/>
      <dgm:spPr/>
      <dgm:t>
        <a:bodyPr/>
        <a:lstStyle/>
        <a:p>
          <a:r>
            <a:rPr lang="en-GB" dirty="0"/>
            <a:t>Encrypted on the wire</a:t>
          </a:r>
        </a:p>
      </dgm:t>
    </dgm:pt>
    <dgm:pt modelId="{06AAEB87-A20F-45AC-B616-C09AD8FBF943}" type="parTrans" cxnId="{D6CF5910-9B68-4A81-8725-C662DB48ADF4}">
      <dgm:prSet/>
      <dgm:spPr/>
      <dgm:t>
        <a:bodyPr/>
        <a:lstStyle/>
        <a:p>
          <a:endParaRPr lang="en-GB"/>
        </a:p>
      </dgm:t>
    </dgm:pt>
    <dgm:pt modelId="{D1B52602-7C66-476F-BA49-6E25CD6B2E81}" type="sibTrans" cxnId="{D6CF5910-9B68-4A81-8725-C662DB48ADF4}">
      <dgm:prSet/>
      <dgm:spPr/>
      <dgm:t>
        <a:bodyPr/>
        <a:lstStyle/>
        <a:p>
          <a:endParaRPr lang="en-GB"/>
        </a:p>
      </dgm:t>
    </dgm:pt>
    <dgm:pt modelId="{590E2F79-6510-4448-BCD4-2CE4B2ABB5A3}">
      <dgm:prSet phldrT="[Text]"/>
      <dgm:spPr/>
      <dgm:t>
        <a:bodyPr/>
        <a:lstStyle/>
        <a:p>
          <a:r>
            <a:rPr lang="en-GB" dirty="0"/>
            <a:t>Encryption at Rest</a:t>
          </a:r>
        </a:p>
      </dgm:t>
    </dgm:pt>
    <dgm:pt modelId="{FAC4854E-2039-42A5-B8CB-F75A9A6A6F63}" type="parTrans" cxnId="{68FFB152-C9F4-4AB3-B68D-533DEA7E5557}">
      <dgm:prSet/>
      <dgm:spPr/>
      <dgm:t>
        <a:bodyPr/>
        <a:lstStyle/>
        <a:p>
          <a:endParaRPr lang="en-GB"/>
        </a:p>
      </dgm:t>
    </dgm:pt>
    <dgm:pt modelId="{97E8C03E-FEC2-4D14-AF1B-60CEA647D5CB}" type="sibTrans" cxnId="{68FFB152-C9F4-4AB3-B68D-533DEA7E5557}">
      <dgm:prSet/>
      <dgm:spPr/>
      <dgm:t>
        <a:bodyPr/>
        <a:lstStyle/>
        <a:p>
          <a:endParaRPr lang="en-GB"/>
        </a:p>
      </dgm:t>
    </dgm:pt>
    <dgm:pt modelId="{C5B91DF1-2D82-4498-86C0-5BFE436368B5}">
      <dgm:prSet phldrT="[Text]"/>
      <dgm:spPr/>
      <dgm:t>
        <a:bodyPr/>
        <a:lstStyle/>
        <a:p>
          <a:r>
            <a:rPr lang="en-GB" dirty="0"/>
            <a:t>The data is encrypted </a:t>
          </a:r>
          <a:r>
            <a:rPr lang="en-GB" i="1" dirty="0"/>
            <a:t>on the disk</a:t>
          </a:r>
          <a:endParaRPr lang="en-GB" dirty="0"/>
        </a:p>
      </dgm:t>
    </dgm:pt>
    <dgm:pt modelId="{6CEC48D1-AE2A-4651-92A8-3818E444E931}" type="parTrans" cxnId="{054D7E42-8DBB-427B-9A5B-F8BF61A4B158}">
      <dgm:prSet/>
      <dgm:spPr/>
      <dgm:t>
        <a:bodyPr/>
        <a:lstStyle/>
        <a:p>
          <a:endParaRPr lang="en-GB"/>
        </a:p>
      </dgm:t>
    </dgm:pt>
    <dgm:pt modelId="{774E504E-D471-4CC9-B2D9-A0735589ECE5}" type="sibTrans" cxnId="{054D7E42-8DBB-427B-9A5B-F8BF61A4B158}">
      <dgm:prSet/>
      <dgm:spPr/>
      <dgm:t>
        <a:bodyPr/>
        <a:lstStyle/>
        <a:p>
          <a:endParaRPr lang="en-GB"/>
        </a:p>
      </dgm:t>
    </dgm:pt>
    <dgm:pt modelId="{8DBB5188-921A-4EDA-8138-E258A994A2A8}">
      <dgm:prSet phldrT="[Text]"/>
      <dgm:spPr/>
      <dgm:t>
        <a:bodyPr/>
        <a:lstStyle/>
        <a:p>
          <a:r>
            <a:rPr lang="en-GB" dirty="0"/>
            <a:t>Application-layer encryption</a:t>
          </a:r>
        </a:p>
      </dgm:t>
    </dgm:pt>
    <dgm:pt modelId="{AAF3C75C-FF69-41C4-AD8B-44556AD8C0C1}" type="parTrans" cxnId="{76B7553A-E577-4C0C-B28D-5B8DA25EECA4}">
      <dgm:prSet/>
      <dgm:spPr/>
      <dgm:t>
        <a:bodyPr/>
        <a:lstStyle/>
        <a:p>
          <a:endParaRPr lang="en-GB"/>
        </a:p>
      </dgm:t>
    </dgm:pt>
    <dgm:pt modelId="{4EE3FD3F-9FE9-47A8-B25B-AB588491F0EA}" type="sibTrans" cxnId="{76B7553A-E577-4C0C-B28D-5B8DA25EECA4}">
      <dgm:prSet/>
      <dgm:spPr/>
      <dgm:t>
        <a:bodyPr/>
        <a:lstStyle/>
        <a:p>
          <a:endParaRPr lang="en-GB"/>
        </a:p>
      </dgm:t>
    </dgm:pt>
    <dgm:pt modelId="{0641C166-3F60-45F4-8F56-41723F05D23B}">
      <dgm:prSet phldrT="[Text]"/>
      <dgm:spPr/>
      <dgm:t>
        <a:bodyPr/>
        <a:lstStyle/>
        <a:p>
          <a:r>
            <a:rPr lang="en-GB" dirty="0"/>
            <a:t>Encrypt data at the application layer so even users with access to the backend can’t read it.</a:t>
          </a:r>
        </a:p>
      </dgm:t>
    </dgm:pt>
    <dgm:pt modelId="{43923062-D195-4401-A46F-B4B21A4E3531}" type="parTrans" cxnId="{8DC27DAE-7400-4E76-AB0F-6D95507E91D2}">
      <dgm:prSet/>
      <dgm:spPr/>
      <dgm:t>
        <a:bodyPr/>
        <a:lstStyle/>
        <a:p>
          <a:endParaRPr lang="en-GB"/>
        </a:p>
      </dgm:t>
    </dgm:pt>
    <dgm:pt modelId="{3988BE7D-C003-451C-BDD3-D6FA24035CCB}" type="sibTrans" cxnId="{8DC27DAE-7400-4E76-AB0F-6D95507E91D2}">
      <dgm:prSet/>
      <dgm:spPr/>
      <dgm:t>
        <a:bodyPr/>
        <a:lstStyle/>
        <a:p>
          <a:endParaRPr lang="en-GB"/>
        </a:p>
      </dgm:t>
    </dgm:pt>
    <dgm:pt modelId="{E5003934-9933-4A08-924F-96362E4E807C}">
      <dgm:prSet phldrT="[Text]"/>
      <dgm:spPr/>
      <dgm:t>
        <a:bodyPr/>
        <a:lstStyle/>
        <a:p>
          <a:r>
            <a:rPr lang="en-GB" dirty="0"/>
            <a:t>SQL and Storage supports it</a:t>
          </a:r>
        </a:p>
      </dgm:t>
    </dgm:pt>
    <dgm:pt modelId="{29222339-2327-4E18-A46F-FF5DCE4D04AE}" type="parTrans" cxnId="{34D7C91D-1294-42CA-9129-BED65F7FCD44}">
      <dgm:prSet/>
      <dgm:spPr/>
      <dgm:t>
        <a:bodyPr/>
        <a:lstStyle/>
        <a:p>
          <a:endParaRPr lang="en-GB"/>
        </a:p>
      </dgm:t>
    </dgm:pt>
    <dgm:pt modelId="{EBA8B2D6-336A-48B1-902E-996439F4A662}" type="sibTrans" cxnId="{34D7C91D-1294-42CA-9129-BED65F7FCD44}">
      <dgm:prSet/>
      <dgm:spPr/>
      <dgm:t>
        <a:bodyPr/>
        <a:lstStyle/>
        <a:p>
          <a:endParaRPr lang="en-GB"/>
        </a:p>
      </dgm:t>
    </dgm:pt>
    <dgm:pt modelId="{86448865-57FE-45EF-A4DE-9E120D09F4D5}">
      <dgm:prSet phldrT="[Text]"/>
      <dgm:spPr/>
      <dgm:t>
        <a:bodyPr/>
        <a:lstStyle/>
        <a:p>
          <a:r>
            <a:rPr lang="en-GB" dirty="0"/>
            <a:t>On by default</a:t>
          </a:r>
        </a:p>
      </dgm:t>
    </dgm:pt>
    <dgm:pt modelId="{B8949F2D-A065-4D2E-B8DF-072BA1C97C83}" type="parTrans" cxnId="{18F7D1A1-50DF-4E80-A596-E2E90C1DD2FF}">
      <dgm:prSet/>
      <dgm:spPr/>
      <dgm:t>
        <a:bodyPr/>
        <a:lstStyle/>
        <a:p>
          <a:endParaRPr lang="en-GB"/>
        </a:p>
      </dgm:t>
    </dgm:pt>
    <dgm:pt modelId="{49E2F039-24C9-4FD3-AB22-05C0ABA64ACC}" type="sibTrans" cxnId="{18F7D1A1-50DF-4E80-A596-E2E90C1DD2FF}">
      <dgm:prSet/>
      <dgm:spPr/>
      <dgm:t>
        <a:bodyPr/>
        <a:lstStyle/>
        <a:p>
          <a:endParaRPr lang="en-GB"/>
        </a:p>
      </dgm:t>
    </dgm:pt>
    <dgm:pt modelId="{3E78E2FB-1343-4CA1-A800-02767CF91927}">
      <dgm:prSet phldrT="[Text]"/>
      <dgm:spPr/>
      <dgm:t>
        <a:bodyPr/>
        <a:lstStyle/>
        <a:p>
          <a:r>
            <a:rPr lang="en-GB" dirty="0"/>
            <a:t>Check your connection strings and settings</a:t>
          </a:r>
        </a:p>
      </dgm:t>
    </dgm:pt>
    <dgm:pt modelId="{E3F7E260-DB96-4CB5-B4FF-F39A8F50461B}" type="parTrans" cxnId="{E5B89285-B851-4AB2-9444-31931EE5F8CB}">
      <dgm:prSet/>
      <dgm:spPr/>
      <dgm:t>
        <a:bodyPr/>
        <a:lstStyle/>
        <a:p>
          <a:endParaRPr lang="en-GB"/>
        </a:p>
      </dgm:t>
    </dgm:pt>
    <dgm:pt modelId="{C61FE8A5-E6AD-4784-B950-984D2CEE39CC}" type="sibTrans" cxnId="{E5B89285-B851-4AB2-9444-31931EE5F8CB}">
      <dgm:prSet/>
      <dgm:spPr/>
      <dgm:t>
        <a:bodyPr/>
        <a:lstStyle/>
        <a:p>
          <a:endParaRPr lang="en-GB"/>
        </a:p>
      </dgm:t>
    </dgm:pt>
    <dgm:pt modelId="{A3AA0B4B-EB0E-467B-8BD8-0C945E5B36C8}">
      <dgm:prSet phldrT="[Text]"/>
      <dgm:spPr/>
      <dgm:t>
        <a:bodyPr/>
        <a:lstStyle/>
        <a:p>
          <a:r>
            <a:rPr lang="en-GB" dirty="0"/>
            <a:t>On by default for almost everything</a:t>
          </a:r>
        </a:p>
      </dgm:t>
    </dgm:pt>
    <dgm:pt modelId="{5E7D7FA9-6992-4BD3-8487-A529924B6321}" type="parTrans" cxnId="{DD1B7DC4-60BE-465D-9DF1-006D343ECD15}">
      <dgm:prSet/>
      <dgm:spPr/>
      <dgm:t>
        <a:bodyPr/>
        <a:lstStyle/>
        <a:p>
          <a:endParaRPr lang="en-GB"/>
        </a:p>
      </dgm:t>
    </dgm:pt>
    <dgm:pt modelId="{497F2341-9D0F-4036-926B-3859F0E100A8}" type="sibTrans" cxnId="{DD1B7DC4-60BE-465D-9DF1-006D343ECD15}">
      <dgm:prSet/>
      <dgm:spPr/>
      <dgm:t>
        <a:bodyPr/>
        <a:lstStyle/>
        <a:p>
          <a:endParaRPr lang="en-GB"/>
        </a:p>
      </dgm:t>
    </dgm:pt>
    <dgm:pt modelId="{5B6D4D36-8E37-4994-81F1-17CF00D093C3}">
      <dgm:prSet phldrT="[Text]"/>
      <dgm:spPr/>
      <dgm:t>
        <a:bodyPr/>
        <a:lstStyle/>
        <a:p>
          <a:r>
            <a:rPr lang="en-GB" dirty="0"/>
            <a:t>Meaningless, but a tick in a box</a:t>
          </a:r>
        </a:p>
      </dgm:t>
    </dgm:pt>
    <dgm:pt modelId="{D91BA742-5FB7-4253-82AD-9C0E5B242A51}" type="parTrans" cxnId="{6A8C10EA-B335-455D-AB03-139D6F895C6C}">
      <dgm:prSet/>
      <dgm:spPr/>
      <dgm:t>
        <a:bodyPr/>
        <a:lstStyle/>
        <a:p>
          <a:endParaRPr lang="en-GB"/>
        </a:p>
      </dgm:t>
    </dgm:pt>
    <dgm:pt modelId="{458ADF48-FFED-4A3F-BBC1-1320A72959EE}" type="sibTrans" cxnId="{6A8C10EA-B335-455D-AB03-139D6F895C6C}">
      <dgm:prSet/>
      <dgm:spPr/>
      <dgm:t>
        <a:bodyPr/>
        <a:lstStyle/>
        <a:p>
          <a:endParaRPr lang="en-GB"/>
        </a:p>
      </dgm:t>
    </dgm:pt>
    <dgm:pt modelId="{513E4EAB-59BE-4675-BCF2-C145D5C43C50}">
      <dgm:prSet phldrT="[Text]"/>
      <dgm:spPr/>
      <dgm:t>
        <a:bodyPr/>
        <a:lstStyle/>
        <a:p>
          <a:r>
            <a:rPr lang="en-GB" dirty="0" err="1">
              <a:solidFill>
                <a:srgbClr val="FF0000"/>
              </a:solidFill>
            </a:rPr>
            <a:t>.Net</a:t>
          </a:r>
          <a:r>
            <a:rPr lang="en-GB" dirty="0">
              <a:solidFill>
                <a:srgbClr val="FF0000"/>
              </a:solidFill>
            </a:rPr>
            <a:t> Core support is coming</a:t>
          </a:r>
        </a:p>
      </dgm:t>
    </dgm:pt>
    <dgm:pt modelId="{89B5BF61-6B87-4C78-B162-60BF4AE87E26}" type="parTrans" cxnId="{F0109BD2-C226-4559-AC4D-6DE80100E3BF}">
      <dgm:prSet/>
      <dgm:spPr/>
      <dgm:t>
        <a:bodyPr/>
        <a:lstStyle/>
        <a:p>
          <a:endParaRPr lang="en-GB"/>
        </a:p>
      </dgm:t>
    </dgm:pt>
    <dgm:pt modelId="{698CA338-B749-4E23-A64D-4208FCA1A628}" type="sibTrans" cxnId="{F0109BD2-C226-4559-AC4D-6DE80100E3BF}">
      <dgm:prSet/>
      <dgm:spPr/>
      <dgm:t>
        <a:bodyPr/>
        <a:lstStyle/>
        <a:p>
          <a:endParaRPr lang="en-GB"/>
        </a:p>
      </dgm:t>
    </dgm:pt>
    <dgm:pt modelId="{164C7FBD-1DB7-4BB2-A033-FCCF017760B0}" type="pres">
      <dgm:prSet presAssocID="{6779B51B-6D13-4A5E-A881-884806C46A9C}" presName="Name0" presStyleCnt="0">
        <dgm:presLayoutVars>
          <dgm:dir/>
          <dgm:animLvl val="lvl"/>
          <dgm:resizeHandles val="exact"/>
        </dgm:presLayoutVars>
      </dgm:prSet>
      <dgm:spPr/>
    </dgm:pt>
    <dgm:pt modelId="{6AFC185A-7B79-4F36-9AB8-73C85701FEB7}" type="pres">
      <dgm:prSet presAssocID="{D7D87B36-7A75-47CE-9111-3DFC872B310D}" presName="linNode" presStyleCnt="0"/>
      <dgm:spPr/>
    </dgm:pt>
    <dgm:pt modelId="{E50DF384-F8D0-4B92-ADE5-F1371ECF891A}" type="pres">
      <dgm:prSet presAssocID="{D7D87B36-7A75-47CE-9111-3DFC872B310D}" presName="parentText" presStyleLbl="node1" presStyleIdx="0" presStyleCnt="3" custLinFactNeighborX="-17676" custLinFactNeighborY="-2721">
        <dgm:presLayoutVars>
          <dgm:chMax val="1"/>
          <dgm:bulletEnabled val="1"/>
        </dgm:presLayoutVars>
      </dgm:prSet>
      <dgm:spPr/>
    </dgm:pt>
    <dgm:pt modelId="{E2C63FAA-D024-4525-BD32-696BF9482ED4}" type="pres">
      <dgm:prSet presAssocID="{D7D87B36-7A75-47CE-9111-3DFC872B310D}" presName="descendantText" presStyleLbl="alignAccFollowNode1" presStyleIdx="0" presStyleCnt="3" custLinFactNeighborX="4315" custLinFactNeighborY="0">
        <dgm:presLayoutVars>
          <dgm:bulletEnabled val="1"/>
        </dgm:presLayoutVars>
      </dgm:prSet>
      <dgm:spPr/>
    </dgm:pt>
    <dgm:pt modelId="{EC0CB094-D649-4788-94D6-33673E8A28BC}" type="pres">
      <dgm:prSet presAssocID="{61318AD8-263B-45D6-B437-C73561179EB0}" presName="sp" presStyleCnt="0"/>
      <dgm:spPr/>
    </dgm:pt>
    <dgm:pt modelId="{DDF2D53E-723A-4250-BC50-1A0FEE35BE4A}" type="pres">
      <dgm:prSet presAssocID="{590E2F79-6510-4448-BCD4-2CE4B2ABB5A3}" presName="linNode" presStyleCnt="0"/>
      <dgm:spPr/>
    </dgm:pt>
    <dgm:pt modelId="{1B0A4ACC-5EE7-4FFB-B36E-43F1BD09127B}" type="pres">
      <dgm:prSet presAssocID="{590E2F79-6510-4448-BCD4-2CE4B2ABB5A3}" presName="parentText" presStyleLbl="node1" presStyleIdx="1" presStyleCnt="3">
        <dgm:presLayoutVars>
          <dgm:chMax val="1"/>
          <dgm:bulletEnabled val="1"/>
        </dgm:presLayoutVars>
      </dgm:prSet>
      <dgm:spPr/>
    </dgm:pt>
    <dgm:pt modelId="{B93AD41E-BC4C-4CDF-BF7F-DEDBF8FB7FD1}" type="pres">
      <dgm:prSet presAssocID="{590E2F79-6510-4448-BCD4-2CE4B2ABB5A3}" presName="descendantText" presStyleLbl="alignAccFollowNode1" presStyleIdx="1" presStyleCnt="3">
        <dgm:presLayoutVars>
          <dgm:bulletEnabled val="1"/>
        </dgm:presLayoutVars>
      </dgm:prSet>
      <dgm:spPr/>
    </dgm:pt>
    <dgm:pt modelId="{018DCFC3-44C1-4DBC-B325-6D079A333348}" type="pres">
      <dgm:prSet presAssocID="{97E8C03E-FEC2-4D14-AF1B-60CEA647D5CB}" presName="sp" presStyleCnt="0"/>
      <dgm:spPr/>
    </dgm:pt>
    <dgm:pt modelId="{1990118E-C081-42D8-934D-3DB9DFCDA7FE}" type="pres">
      <dgm:prSet presAssocID="{8DBB5188-921A-4EDA-8138-E258A994A2A8}" presName="linNode" presStyleCnt="0"/>
      <dgm:spPr/>
    </dgm:pt>
    <dgm:pt modelId="{AD648D7B-D423-438E-A48F-6B5FCF817647}" type="pres">
      <dgm:prSet presAssocID="{8DBB5188-921A-4EDA-8138-E258A994A2A8}" presName="parentText" presStyleLbl="node1" presStyleIdx="2" presStyleCnt="3">
        <dgm:presLayoutVars>
          <dgm:chMax val="1"/>
          <dgm:bulletEnabled val="1"/>
        </dgm:presLayoutVars>
      </dgm:prSet>
      <dgm:spPr/>
    </dgm:pt>
    <dgm:pt modelId="{0B082587-E628-42CA-BFAE-6DC7B35DADD1}" type="pres">
      <dgm:prSet presAssocID="{8DBB5188-921A-4EDA-8138-E258A994A2A8}" presName="descendantText" presStyleLbl="alignAccFollowNode1" presStyleIdx="2" presStyleCnt="3">
        <dgm:presLayoutVars>
          <dgm:bulletEnabled val="1"/>
        </dgm:presLayoutVars>
      </dgm:prSet>
      <dgm:spPr/>
    </dgm:pt>
  </dgm:ptLst>
  <dgm:cxnLst>
    <dgm:cxn modelId="{8916010B-EF95-4C93-950F-E05996F19EAB}" type="presOf" srcId="{590E2F79-6510-4448-BCD4-2CE4B2ABB5A3}" destId="{1B0A4ACC-5EE7-4FFB-B36E-43F1BD09127B}" srcOrd="0" destOrd="0" presId="urn:microsoft.com/office/officeart/2005/8/layout/vList5"/>
    <dgm:cxn modelId="{D6CF5910-9B68-4A81-8725-C662DB48ADF4}" srcId="{D7D87B36-7A75-47CE-9111-3DFC872B310D}" destId="{E12755EC-EDDB-4312-A3BA-0105CBA9EBCF}" srcOrd="0" destOrd="0" parTransId="{06AAEB87-A20F-45AC-B616-C09AD8FBF943}" sibTransId="{D1B52602-7C66-476F-BA49-6E25CD6B2E81}"/>
    <dgm:cxn modelId="{50573316-DF05-4495-933C-E5E7E1FA6C5C}" type="presOf" srcId="{86448865-57FE-45EF-A4DE-9E120D09F4D5}" destId="{E2C63FAA-D024-4525-BD32-696BF9482ED4}" srcOrd="0" destOrd="1" presId="urn:microsoft.com/office/officeart/2005/8/layout/vList5"/>
    <dgm:cxn modelId="{34D7C91D-1294-42CA-9129-BED65F7FCD44}" srcId="{8DBB5188-921A-4EDA-8138-E258A994A2A8}" destId="{E5003934-9933-4A08-924F-96362E4E807C}" srcOrd="1" destOrd="0" parTransId="{29222339-2327-4E18-A46F-FF5DCE4D04AE}" sibTransId="{EBA8B2D6-336A-48B1-902E-996439F4A662}"/>
    <dgm:cxn modelId="{FB5C4F22-8B12-4897-AAB6-B2782511E887}" type="presOf" srcId="{E5003934-9933-4A08-924F-96362E4E807C}" destId="{0B082587-E628-42CA-BFAE-6DC7B35DADD1}" srcOrd="0" destOrd="1" presId="urn:microsoft.com/office/officeart/2005/8/layout/vList5"/>
    <dgm:cxn modelId="{76B7553A-E577-4C0C-B28D-5B8DA25EECA4}" srcId="{6779B51B-6D13-4A5E-A881-884806C46A9C}" destId="{8DBB5188-921A-4EDA-8138-E258A994A2A8}" srcOrd="2" destOrd="0" parTransId="{AAF3C75C-FF69-41C4-AD8B-44556AD8C0C1}" sibTransId="{4EE3FD3F-9FE9-47A8-B25B-AB588491F0EA}"/>
    <dgm:cxn modelId="{054D7E42-8DBB-427B-9A5B-F8BF61A4B158}" srcId="{590E2F79-6510-4448-BCD4-2CE4B2ABB5A3}" destId="{C5B91DF1-2D82-4498-86C0-5BFE436368B5}" srcOrd="0" destOrd="0" parTransId="{6CEC48D1-AE2A-4651-92A8-3818E444E931}" sibTransId="{774E504E-D471-4CC9-B2D9-A0735589ECE5}"/>
    <dgm:cxn modelId="{B6D0A644-6992-44EF-944E-C65BB2993FA1}" type="presOf" srcId="{0641C166-3F60-45F4-8F56-41723F05D23B}" destId="{0B082587-E628-42CA-BFAE-6DC7B35DADD1}" srcOrd="0" destOrd="0" presId="urn:microsoft.com/office/officeart/2005/8/layout/vList5"/>
    <dgm:cxn modelId="{CFFEE545-5434-4762-A16D-422CB50E6870}" type="presOf" srcId="{D7D87B36-7A75-47CE-9111-3DFC872B310D}" destId="{E50DF384-F8D0-4B92-ADE5-F1371ECF891A}" srcOrd="0" destOrd="0" presId="urn:microsoft.com/office/officeart/2005/8/layout/vList5"/>
    <dgm:cxn modelId="{C1E14369-4D9C-4231-B930-88D989CF6C2A}" srcId="{6779B51B-6D13-4A5E-A881-884806C46A9C}" destId="{D7D87B36-7A75-47CE-9111-3DFC872B310D}" srcOrd="0" destOrd="0" parTransId="{CECCCD4C-49B8-42DA-BB0F-B212297DA192}" sibTransId="{61318AD8-263B-45D6-B437-C73561179EB0}"/>
    <dgm:cxn modelId="{8AECD94A-607E-41C7-83BB-159334D6392A}" type="presOf" srcId="{A3AA0B4B-EB0E-467B-8BD8-0C945E5B36C8}" destId="{B93AD41E-BC4C-4CDF-BF7F-DEDBF8FB7FD1}" srcOrd="0" destOrd="1" presId="urn:microsoft.com/office/officeart/2005/8/layout/vList5"/>
    <dgm:cxn modelId="{68FFB152-C9F4-4AB3-B68D-533DEA7E5557}" srcId="{6779B51B-6D13-4A5E-A881-884806C46A9C}" destId="{590E2F79-6510-4448-BCD4-2CE4B2ABB5A3}" srcOrd="1" destOrd="0" parTransId="{FAC4854E-2039-42A5-B8CB-F75A9A6A6F63}" sibTransId="{97E8C03E-FEC2-4D14-AF1B-60CEA647D5CB}"/>
    <dgm:cxn modelId="{A8D2FA56-9910-4B0A-9047-9D40049094A6}" type="presOf" srcId="{6779B51B-6D13-4A5E-A881-884806C46A9C}" destId="{164C7FBD-1DB7-4BB2-A033-FCCF017760B0}" srcOrd="0" destOrd="0" presId="urn:microsoft.com/office/officeart/2005/8/layout/vList5"/>
    <dgm:cxn modelId="{FFD7877A-1A4A-4CEA-9896-1780F311DB05}" type="presOf" srcId="{513E4EAB-59BE-4675-BCF2-C145D5C43C50}" destId="{0B082587-E628-42CA-BFAE-6DC7B35DADD1}" srcOrd="0" destOrd="2" presId="urn:microsoft.com/office/officeart/2005/8/layout/vList5"/>
    <dgm:cxn modelId="{4D26877C-15F4-4739-AFAF-1FB99048E9A0}" type="presOf" srcId="{C5B91DF1-2D82-4498-86C0-5BFE436368B5}" destId="{B93AD41E-BC4C-4CDF-BF7F-DEDBF8FB7FD1}" srcOrd="0" destOrd="0" presId="urn:microsoft.com/office/officeart/2005/8/layout/vList5"/>
    <dgm:cxn modelId="{E5B89285-B851-4AB2-9444-31931EE5F8CB}" srcId="{D7D87B36-7A75-47CE-9111-3DFC872B310D}" destId="{3E78E2FB-1343-4CA1-A800-02767CF91927}" srcOrd="2" destOrd="0" parTransId="{E3F7E260-DB96-4CB5-B4FF-F39A8F50461B}" sibTransId="{C61FE8A5-E6AD-4784-B950-984D2CEE39CC}"/>
    <dgm:cxn modelId="{D7C9AF94-881D-4203-8705-433933FC8EB0}" type="presOf" srcId="{3E78E2FB-1343-4CA1-A800-02767CF91927}" destId="{E2C63FAA-D024-4525-BD32-696BF9482ED4}" srcOrd="0" destOrd="2" presId="urn:microsoft.com/office/officeart/2005/8/layout/vList5"/>
    <dgm:cxn modelId="{18F7D1A1-50DF-4E80-A596-E2E90C1DD2FF}" srcId="{D7D87B36-7A75-47CE-9111-3DFC872B310D}" destId="{86448865-57FE-45EF-A4DE-9E120D09F4D5}" srcOrd="1" destOrd="0" parTransId="{B8949F2D-A065-4D2E-B8DF-072BA1C97C83}" sibTransId="{49E2F039-24C9-4FD3-AB22-05C0ABA64ACC}"/>
    <dgm:cxn modelId="{EE9D11A5-0A07-4B24-B932-3C52E4728CB7}" type="presOf" srcId="{E12755EC-EDDB-4312-A3BA-0105CBA9EBCF}" destId="{E2C63FAA-D024-4525-BD32-696BF9482ED4}" srcOrd="0" destOrd="0" presId="urn:microsoft.com/office/officeart/2005/8/layout/vList5"/>
    <dgm:cxn modelId="{8DC27DAE-7400-4E76-AB0F-6D95507E91D2}" srcId="{8DBB5188-921A-4EDA-8138-E258A994A2A8}" destId="{0641C166-3F60-45F4-8F56-41723F05D23B}" srcOrd="0" destOrd="0" parTransId="{43923062-D195-4401-A46F-B4B21A4E3531}" sibTransId="{3988BE7D-C003-451C-BDD3-D6FA24035CCB}"/>
    <dgm:cxn modelId="{DD1B7DC4-60BE-465D-9DF1-006D343ECD15}" srcId="{590E2F79-6510-4448-BCD4-2CE4B2ABB5A3}" destId="{A3AA0B4B-EB0E-467B-8BD8-0C945E5B36C8}" srcOrd="1" destOrd="0" parTransId="{5E7D7FA9-6992-4BD3-8487-A529924B6321}" sibTransId="{497F2341-9D0F-4036-926B-3859F0E100A8}"/>
    <dgm:cxn modelId="{F0109BD2-C226-4559-AC4D-6DE80100E3BF}" srcId="{8DBB5188-921A-4EDA-8138-E258A994A2A8}" destId="{513E4EAB-59BE-4675-BCF2-C145D5C43C50}" srcOrd="2" destOrd="0" parTransId="{89B5BF61-6B87-4C78-B162-60BF4AE87E26}" sibTransId="{698CA338-B749-4E23-A64D-4208FCA1A628}"/>
    <dgm:cxn modelId="{6A8C10EA-B335-455D-AB03-139D6F895C6C}" srcId="{590E2F79-6510-4448-BCD4-2CE4B2ABB5A3}" destId="{5B6D4D36-8E37-4994-81F1-17CF00D093C3}" srcOrd="2" destOrd="0" parTransId="{D91BA742-5FB7-4253-82AD-9C0E5B242A51}" sibTransId="{458ADF48-FFED-4A3F-BBC1-1320A72959EE}"/>
    <dgm:cxn modelId="{350E36F6-55B8-478F-92DE-30B3DCAF05FE}" type="presOf" srcId="{5B6D4D36-8E37-4994-81F1-17CF00D093C3}" destId="{B93AD41E-BC4C-4CDF-BF7F-DEDBF8FB7FD1}" srcOrd="0" destOrd="2" presId="urn:microsoft.com/office/officeart/2005/8/layout/vList5"/>
    <dgm:cxn modelId="{8A5EC6FF-7445-4DEC-940B-A257F5006703}" type="presOf" srcId="{8DBB5188-921A-4EDA-8138-E258A994A2A8}" destId="{AD648D7B-D423-438E-A48F-6B5FCF817647}" srcOrd="0" destOrd="0" presId="urn:microsoft.com/office/officeart/2005/8/layout/vList5"/>
    <dgm:cxn modelId="{829AC7F7-6777-4AE2-8189-D62D2196821F}" type="presParOf" srcId="{164C7FBD-1DB7-4BB2-A033-FCCF017760B0}" destId="{6AFC185A-7B79-4F36-9AB8-73C85701FEB7}" srcOrd="0" destOrd="0" presId="urn:microsoft.com/office/officeart/2005/8/layout/vList5"/>
    <dgm:cxn modelId="{CE2EA7F1-8050-46C7-8A98-9F65FCECEB59}" type="presParOf" srcId="{6AFC185A-7B79-4F36-9AB8-73C85701FEB7}" destId="{E50DF384-F8D0-4B92-ADE5-F1371ECF891A}" srcOrd="0" destOrd="0" presId="urn:microsoft.com/office/officeart/2005/8/layout/vList5"/>
    <dgm:cxn modelId="{90B85F9C-3389-4982-B53A-A3A846DC2651}" type="presParOf" srcId="{6AFC185A-7B79-4F36-9AB8-73C85701FEB7}" destId="{E2C63FAA-D024-4525-BD32-696BF9482ED4}" srcOrd="1" destOrd="0" presId="urn:microsoft.com/office/officeart/2005/8/layout/vList5"/>
    <dgm:cxn modelId="{6D63A37D-719A-4C34-BFF2-F7079776E32F}" type="presParOf" srcId="{164C7FBD-1DB7-4BB2-A033-FCCF017760B0}" destId="{EC0CB094-D649-4788-94D6-33673E8A28BC}" srcOrd="1" destOrd="0" presId="urn:microsoft.com/office/officeart/2005/8/layout/vList5"/>
    <dgm:cxn modelId="{4F4BDDFC-B63E-4EA8-9583-40F61BE9A584}" type="presParOf" srcId="{164C7FBD-1DB7-4BB2-A033-FCCF017760B0}" destId="{DDF2D53E-723A-4250-BC50-1A0FEE35BE4A}" srcOrd="2" destOrd="0" presId="urn:microsoft.com/office/officeart/2005/8/layout/vList5"/>
    <dgm:cxn modelId="{2DBD8331-ADC1-4EAA-9D29-39C41D54D809}" type="presParOf" srcId="{DDF2D53E-723A-4250-BC50-1A0FEE35BE4A}" destId="{1B0A4ACC-5EE7-4FFB-B36E-43F1BD09127B}" srcOrd="0" destOrd="0" presId="urn:microsoft.com/office/officeart/2005/8/layout/vList5"/>
    <dgm:cxn modelId="{171C576B-EF77-49C4-B634-F4A87F1A5700}" type="presParOf" srcId="{DDF2D53E-723A-4250-BC50-1A0FEE35BE4A}" destId="{B93AD41E-BC4C-4CDF-BF7F-DEDBF8FB7FD1}" srcOrd="1" destOrd="0" presId="urn:microsoft.com/office/officeart/2005/8/layout/vList5"/>
    <dgm:cxn modelId="{300EBFFA-70E2-4B6A-8EB0-E3004735080C}" type="presParOf" srcId="{164C7FBD-1DB7-4BB2-A033-FCCF017760B0}" destId="{018DCFC3-44C1-4DBC-B325-6D079A333348}" srcOrd="3" destOrd="0" presId="urn:microsoft.com/office/officeart/2005/8/layout/vList5"/>
    <dgm:cxn modelId="{C1C80616-94A0-4974-9F1D-541E64EA3DB7}" type="presParOf" srcId="{164C7FBD-1DB7-4BB2-A033-FCCF017760B0}" destId="{1990118E-C081-42D8-934D-3DB9DFCDA7FE}" srcOrd="4" destOrd="0" presId="urn:microsoft.com/office/officeart/2005/8/layout/vList5"/>
    <dgm:cxn modelId="{AF127CBB-EEA2-4B70-88D7-137500158D08}" type="presParOf" srcId="{1990118E-C081-42D8-934D-3DB9DFCDA7FE}" destId="{AD648D7B-D423-438E-A48F-6B5FCF817647}" srcOrd="0" destOrd="0" presId="urn:microsoft.com/office/officeart/2005/8/layout/vList5"/>
    <dgm:cxn modelId="{2225042C-63C6-46BB-97F0-45A5A38B6FC0}" type="presParOf" srcId="{1990118E-C081-42D8-934D-3DB9DFCDA7FE}" destId="{0B082587-E628-42CA-BFAE-6DC7B35DADD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5F7484-91DC-4427-8EBD-C34EF3D1E4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297CFDB-F3F5-40EC-89A8-EEA3790F0ED9}">
      <dgm:prSet phldrT="[Text]" custT="1"/>
      <dgm:spPr/>
      <dgm:t>
        <a:bodyPr/>
        <a:lstStyle/>
        <a:p>
          <a:r>
            <a:rPr lang="en-GB" sz="1800" dirty="0"/>
            <a:t>Getting in</a:t>
          </a:r>
        </a:p>
      </dgm:t>
    </dgm:pt>
    <dgm:pt modelId="{3FC94B55-1DAA-4E38-83AA-0DD4906D0CB1}" type="parTrans" cxnId="{80A4A381-4AF9-43BA-A323-7EBDF2FE5EED}">
      <dgm:prSet/>
      <dgm:spPr/>
      <dgm:t>
        <a:bodyPr/>
        <a:lstStyle/>
        <a:p>
          <a:endParaRPr lang="en-GB" sz="900"/>
        </a:p>
      </dgm:t>
    </dgm:pt>
    <dgm:pt modelId="{D2F5CAC1-95C0-4B6D-AF35-9F64AF562DF0}" type="sibTrans" cxnId="{80A4A381-4AF9-43BA-A323-7EBDF2FE5EED}">
      <dgm:prSet/>
      <dgm:spPr/>
      <dgm:t>
        <a:bodyPr/>
        <a:lstStyle/>
        <a:p>
          <a:endParaRPr lang="en-GB" sz="900"/>
        </a:p>
      </dgm:t>
    </dgm:pt>
    <dgm:pt modelId="{C5727E47-B039-4B07-8A53-4A2A3CAA0F6E}">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68580" tIns="68580" rIns="68580" bIns="68580" numCol="1" spcCol="1270" anchor="ctr" anchorCtr="0"/>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gm:t>
    </dgm:pt>
    <dgm:pt modelId="{F9AB54B3-33C9-46A7-A449-86DE32C715E0}" type="parTrans" cxnId="{1BF7DC4C-E97A-48D2-9CB0-48515CF19109}">
      <dgm:prSet/>
      <dgm:spPr/>
      <dgm:t>
        <a:bodyPr/>
        <a:lstStyle/>
        <a:p>
          <a:endParaRPr lang="en-GB" sz="900"/>
        </a:p>
      </dgm:t>
    </dgm:pt>
    <dgm:pt modelId="{67401AFF-60C7-435E-80FB-0020E076245C}" type="sibTrans" cxnId="{1BF7DC4C-E97A-48D2-9CB0-48515CF19109}">
      <dgm:prSet/>
      <dgm:spPr/>
      <dgm:t>
        <a:bodyPr/>
        <a:lstStyle/>
        <a:p>
          <a:endParaRPr lang="en-GB" sz="900"/>
        </a:p>
      </dgm:t>
    </dgm:pt>
    <dgm:pt modelId="{9598AEAF-38D8-4B69-AF8C-5F5A956B4DCB}">
      <dgm:prSet phldrT="[Text]" custT="1"/>
      <dgm:spPr/>
      <dgm:t>
        <a:bodyPr/>
        <a:lstStyle/>
        <a:p>
          <a:r>
            <a:rPr lang="en-GB" sz="1800" dirty="0"/>
            <a:t>Network Isolation</a:t>
          </a:r>
        </a:p>
      </dgm:t>
    </dgm:pt>
    <dgm:pt modelId="{65957F27-5040-4A55-80D4-B01B711ECC92}" type="parTrans" cxnId="{0F5CFC7E-FC38-4D9C-ABD1-BE0EED4E41B1}">
      <dgm:prSet/>
      <dgm:spPr/>
      <dgm:t>
        <a:bodyPr/>
        <a:lstStyle/>
        <a:p>
          <a:endParaRPr lang="en-GB" sz="900"/>
        </a:p>
      </dgm:t>
    </dgm:pt>
    <dgm:pt modelId="{87F92597-D169-4C5C-86E8-F0CEFDD078ED}" type="sibTrans" cxnId="{0F5CFC7E-FC38-4D9C-ABD1-BE0EED4E41B1}">
      <dgm:prSet/>
      <dgm:spPr/>
      <dgm:t>
        <a:bodyPr/>
        <a:lstStyle/>
        <a:p>
          <a:endParaRPr lang="en-GB" sz="900"/>
        </a:p>
      </dgm:t>
    </dgm:pt>
    <dgm:pt modelId="{DE693AA7-0CB0-4358-BAC3-D538B8582C80}">
      <dgm:prSet phldrT="[Text]" custT="1"/>
      <dgm:spPr/>
      <dgm:t>
        <a:bodyPr/>
        <a:lstStyle/>
        <a:p>
          <a:r>
            <a:rPr lang="en-GB" sz="1800" dirty="0"/>
            <a:t>Encryption</a:t>
          </a:r>
        </a:p>
      </dgm:t>
    </dgm:pt>
    <dgm:pt modelId="{62014737-B63C-4466-B99A-D8F7AA0EC781}" type="parTrans" cxnId="{50AF78E8-2FD8-4317-B4D3-7F56DE4B9751}">
      <dgm:prSet/>
      <dgm:spPr/>
      <dgm:t>
        <a:bodyPr/>
        <a:lstStyle/>
        <a:p>
          <a:endParaRPr lang="en-GB" sz="900"/>
        </a:p>
      </dgm:t>
    </dgm:pt>
    <dgm:pt modelId="{2E7FC4F8-B408-4716-8C11-92CBCB1C5BF9}" type="sibTrans" cxnId="{50AF78E8-2FD8-4317-B4D3-7F56DE4B9751}">
      <dgm:prSet/>
      <dgm:spPr/>
      <dgm:t>
        <a:bodyPr/>
        <a:lstStyle/>
        <a:p>
          <a:endParaRPr lang="en-GB" sz="900"/>
        </a:p>
      </dgm:t>
    </dgm:pt>
    <dgm:pt modelId="{AF1CF06E-2DA4-412C-BD28-E720161A684D}">
      <dgm:prSet phldrT="[Text]" custT="1"/>
      <dgm:spPr>
        <a:solidFill>
          <a:schemeClr val="accent2"/>
        </a:solidFill>
      </dgm:spPr>
      <dgm:t>
        <a:bodyPr/>
        <a:lstStyle/>
        <a:p>
          <a:r>
            <a:rPr lang="en-GB" sz="1800" dirty="0"/>
            <a:t>Detection</a:t>
          </a:r>
        </a:p>
      </dgm:t>
    </dgm:pt>
    <dgm:pt modelId="{7172181D-8E94-4D65-B8A6-808BC69FD69F}" type="parTrans" cxnId="{BD10BC1A-B842-4307-A457-AE90F186ED67}">
      <dgm:prSet/>
      <dgm:spPr/>
      <dgm:t>
        <a:bodyPr/>
        <a:lstStyle/>
        <a:p>
          <a:endParaRPr lang="en-GB" sz="900"/>
        </a:p>
      </dgm:t>
    </dgm:pt>
    <dgm:pt modelId="{720BAC5A-1CE0-4F52-8739-8156402F8778}" type="sibTrans" cxnId="{BD10BC1A-B842-4307-A457-AE90F186ED67}">
      <dgm:prSet/>
      <dgm:spPr/>
      <dgm:t>
        <a:bodyPr/>
        <a:lstStyle/>
        <a:p>
          <a:endParaRPr lang="en-GB" sz="900"/>
        </a:p>
      </dgm:t>
    </dgm:pt>
    <dgm:pt modelId="{EE617B12-689F-463D-8E78-743C3621C1AD}" type="pres">
      <dgm:prSet presAssocID="{775F7484-91DC-4427-8EBD-C34EF3D1E4F9}" presName="linear" presStyleCnt="0">
        <dgm:presLayoutVars>
          <dgm:animLvl val="lvl"/>
          <dgm:resizeHandles val="exact"/>
        </dgm:presLayoutVars>
      </dgm:prSet>
      <dgm:spPr/>
    </dgm:pt>
    <dgm:pt modelId="{A8393F6E-FBE3-492E-947B-D6908DD03FAD}" type="pres">
      <dgm:prSet presAssocID="{C297CFDB-F3F5-40EC-89A8-EEA3790F0ED9}" presName="parentText" presStyleLbl="node1" presStyleIdx="0" presStyleCnt="5">
        <dgm:presLayoutVars>
          <dgm:chMax val="0"/>
          <dgm:bulletEnabled val="1"/>
        </dgm:presLayoutVars>
      </dgm:prSet>
      <dgm:spPr/>
    </dgm:pt>
    <dgm:pt modelId="{7F3360C3-2CE8-4492-8B7B-757BB7377E77}" type="pres">
      <dgm:prSet presAssocID="{D2F5CAC1-95C0-4B6D-AF35-9F64AF562DF0}" presName="spacer" presStyleCnt="0"/>
      <dgm:spPr/>
    </dgm:pt>
    <dgm:pt modelId="{D89D1B9E-768F-4F08-A28A-000C93A3139C}" type="pres">
      <dgm:prSet presAssocID="{C5727E47-B039-4B07-8A53-4A2A3CAA0F6E}" presName="parentText" presStyleLbl="node1" presStyleIdx="1" presStyleCnt="5">
        <dgm:presLayoutVars>
          <dgm:chMax val="0"/>
          <dgm:bulletEnabled val="1"/>
        </dgm:presLayoutVars>
      </dgm:prSet>
      <dgm:spPr>
        <a:xfrm>
          <a:off x="0" y="1301306"/>
          <a:ext cx="1625595" cy="1085760"/>
        </a:xfrm>
        <a:prstGeom prst="roundRect">
          <a:avLst/>
        </a:prstGeom>
      </dgm:spPr>
    </dgm:pt>
    <dgm:pt modelId="{53C1B106-16B2-40CB-AEC6-853EA6F5937C}" type="pres">
      <dgm:prSet presAssocID="{67401AFF-60C7-435E-80FB-0020E076245C}" presName="spacer" presStyleCnt="0"/>
      <dgm:spPr/>
    </dgm:pt>
    <dgm:pt modelId="{3EDBA2C9-73D6-4115-910A-1699A07034D2}" type="pres">
      <dgm:prSet presAssocID="{9598AEAF-38D8-4B69-AF8C-5F5A956B4DCB}" presName="parentText" presStyleLbl="node1" presStyleIdx="2" presStyleCnt="5">
        <dgm:presLayoutVars>
          <dgm:chMax val="0"/>
          <dgm:bulletEnabled val="1"/>
        </dgm:presLayoutVars>
      </dgm:prSet>
      <dgm:spPr/>
    </dgm:pt>
    <dgm:pt modelId="{E92ECB6F-BB69-45AF-A345-07BE24B096E7}" type="pres">
      <dgm:prSet presAssocID="{87F92597-D169-4C5C-86E8-F0CEFDD078ED}" presName="spacer" presStyleCnt="0"/>
      <dgm:spPr/>
    </dgm:pt>
    <dgm:pt modelId="{E027B60B-4BF7-4C73-9A30-1E37BDAFCDCF}" type="pres">
      <dgm:prSet presAssocID="{DE693AA7-0CB0-4358-BAC3-D538B8582C80}" presName="parentText" presStyleLbl="node1" presStyleIdx="3" presStyleCnt="5" custLinFactNeighborX="-134">
        <dgm:presLayoutVars>
          <dgm:chMax val="0"/>
          <dgm:bulletEnabled val="1"/>
        </dgm:presLayoutVars>
      </dgm:prSet>
      <dgm:spPr/>
    </dgm:pt>
    <dgm:pt modelId="{3D630F5C-B09D-4654-A6CD-E4DB1B649C1E}" type="pres">
      <dgm:prSet presAssocID="{2E7FC4F8-B408-4716-8C11-92CBCB1C5BF9}" presName="spacer" presStyleCnt="0"/>
      <dgm:spPr/>
    </dgm:pt>
    <dgm:pt modelId="{1513BFDA-B02F-4DFA-92B6-B25A9225DB7B}" type="pres">
      <dgm:prSet presAssocID="{AF1CF06E-2DA4-412C-BD28-E720161A684D}" presName="parentText" presStyleLbl="node1" presStyleIdx="4" presStyleCnt="5">
        <dgm:presLayoutVars>
          <dgm:chMax val="0"/>
          <dgm:bulletEnabled val="1"/>
        </dgm:presLayoutVars>
      </dgm:prSet>
      <dgm:spPr/>
    </dgm:pt>
  </dgm:ptLst>
  <dgm:cxnLst>
    <dgm:cxn modelId="{49656F05-EC1D-4009-9DAA-47D410825D32}" type="presOf" srcId="{C5727E47-B039-4B07-8A53-4A2A3CAA0F6E}" destId="{D89D1B9E-768F-4F08-A28A-000C93A3139C}" srcOrd="0" destOrd="0" presId="urn:microsoft.com/office/officeart/2005/8/layout/vList2"/>
    <dgm:cxn modelId="{BD10BC1A-B842-4307-A457-AE90F186ED67}" srcId="{775F7484-91DC-4427-8EBD-C34EF3D1E4F9}" destId="{AF1CF06E-2DA4-412C-BD28-E720161A684D}" srcOrd="4" destOrd="0" parTransId="{7172181D-8E94-4D65-B8A6-808BC69FD69F}" sibTransId="{720BAC5A-1CE0-4F52-8739-8156402F8778}"/>
    <dgm:cxn modelId="{010C5435-943B-4807-8FF6-FBF458636766}" type="presOf" srcId="{775F7484-91DC-4427-8EBD-C34EF3D1E4F9}" destId="{EE617B12-689F-463D-8E78-743C3621C1AD}" srcOrd="0" destOrd="0" presId="urn:microsoft.com/office/officeart/2005/8/layout/vList2"/>
    <dgm:cxn modelId="{1BF7DC4C-E97A-48D2-9CB0-48515CF19109}" srcId="{775F7484-91DC-4427-8EBD-C34EF3D1E4F9}" destId="{C5727E47-B039-4B07-8A53-4A2A3CAA0F6E}" srcOrd="1" destOrd="0" parTransId="{F9AB54B3-33C9-46A7-A449-86DE32C715E0}" sibTransId="{67401AFF-60C7-435E-80FB-0020E076245C}"/>
    <dgm:cxn modelId="{FB833855-5789-4801-AE9E-946A5211556B}" type="presOf" srcId="{DE693AA7-0CB0-4358-BAC3-D538B8582C80}" destId="{E027B60B-4BF7-4C73-9A30-1E37BDAFCDCF}" srcOrd="0" destOrd="0" presId="urn:microsoft.com/office/officeart/2005/8/layout/vList2"/>
    <dgm:cxn modelId="{9D6C8175-67E8-43E5-A86E-2243372233D3}" type="presOf" srcId="{AF1CF06E-2DA4-412C-BD28-E720161A684D}" destId="{1513BFDA-B02F-4DFA-92B6-B25A9225DB7B}" srcOrd="0" destOrd="0" presId="urn:microsoft.com/office/officeart/2005/8/layout/vList2"/>
    <dgm:cxn modelId="{037A9C78-EB87-425E-9A98-2B7D5BA6043F}" type="presOf" srcId="{9598AEAF-38D8-4B69-AF8C-5F5A956B4DCB}" destId="{3EDBA2C9-73D6-4115-910A-1699A07034D2}" srcOrd="0" destOrd="0" presId="urn:microsoft.com/office/officeart/2005/8/layout/vList2"/>
    <dgm:cxn modelId="{0F5CFC7E-FC38-4D9C-ABD1-BE0EED4E41B1}" srcId="{775F7484-91DC-4427-8EBD-C34EF3D1E4F9}" destId="{9598AEAF-38D8-4B69-AF8C-5F5A956B4DCB}" srcOrd="2" destOrd="0" parTransId="{65957F27-5040-4A55-80D4-B01B711ECC92}" sibTransId="{87F92597-D169-4C5C-86E8-F0CEFDD078ED}"/>
    <dgm:cxn modelId="{80A4A381-4AF9-43BA-A323-7EBDF2FE5EED}" srcId="{775F7484-91DC-4427-8EBD-C34EF3D1E4F9}" destId="{C297CFDB-F3F5-40EC-89A8-EEA3790F0ED9}" srcOrd="0" destOrd="0" parTransId="{3FC94B55-1DAA-4E38-83AA-0DD4906D0CB1}" sibTransId="{D2F5CAC1-95C0-4B6D-AF35-9F64AF562DF0}"/>
    <dgm:cxn modelId="{0698C6C4-D11F-4BD3-9B7F-0BC8F51E870C}" type="presOf" srcId="{C297CFDB-F3F5-40EC-89A8-EEA3790F0ED9}" destId="{A8393F6E-FBE3-492E-947B-D6908DD03FAD}" srcOrd="0" destOrd="0" presId="urn:microsoft.com/office/officeart/2005/8/layout/vList2"/>
    <dgm:cxn modelId="{50AF78E8-2FD8-4317-B4D3-7F56DE4B9751}" srcId="{775F7484-91DC-4427-8EBD-C34EF3D1E4F9}" destId="{DE693AA7-0CB0-4358-BAC3-D538B8582C80}" srcOrd="3" destOrd="0" parTransId="{62014737-B63C-4466-B99A-D8F7AA0EC781}" sibTransId="{2E7FC4F8-B408-4716-8C11-92CBCB1C5BF9}"/>
    <dgm:cxn modelId="{52036644-917B-4215-BB44-82D8EBC51264}" type="presParOf" srcId="{EE617B12-689F-463D-8E78-743C3621C1AD}" destId="{A8393F6E-FBE3-492E-947B-D6908DD03FAD}" srcOrd="0" destOrd="0" presId="urn:microsoft.com/office/officeart/2005/8/layout/vList2"/>
    <dgm:cxn modelId="{A5708252-35AC-4618-8445-E03F6A324A70}" type="presParOf" srcId="{EE617B12-689F-463D-8E78-743C3621C1AD}" destId="{7F3360C3-2CE8-4492-8B7B-757BB7377E77}" srcOrd="1" destOrd="0" presId="urn:microsoft.com/office/officeart/2005/8/layout/vList2"/>
    <dgm:cxn modelId="{7BB7B0AE-F3F7-42E6-BBCE-ADE2D5089F66}" type="presParOf" srcId="{EE617B12-689F-463D-8E78-743C3621C1AD}" destId="{D89D1B9E-768F-4F08-A28A-000C93A3139C}" srcOrd="2" destOrd="0" presId="urn:microsoft.com/office/officeart/2005/8/layout/vList2"/>
    <dgm:cxn modelId="{F7019B40-F83A-4319-84B2-E1923489BC61}" type="presParOf" srcId="{EE617B12-689F-463D-8E78-743C3621C1AD}" destId="{53C1B106-16B2-40CB-AEC6-853EA6F5937C}" srcOrd="3" destOrd="0" presId="urn:microsoft.com/office/officeart/2005/8/layout/vList2"/>
    <dgm:cxn modelId="{25999A39-DBD6-45E9-885D-8BE16AB5C3C3}" type="presParOf" srcId="{EE617B12-689F-463D-8E78-743C3621C1AD}" destId="{3EDBA2C9-73D6-4115-910A-1699A07034D2}" srcOrd="4" destOrd="0" presId="urn:microsoft.com/office/officeart/2005/8/layout/vList2"/>
    <dgm:cxn modelId="{8C726356-E6F4-46E2-B81A-B5FE84E3F019}" type="presParOf" srcId="{EE617B12-689F-463D-8E78-743C3621C1AD}" destId="{E92ECB6F-BB69-45AF-A345-07BE24B096E7}" srcOrd="5" destOrd="0" presId="urn:microsoft.com/office/officeart/2005/8/layout/vList2"/>
    <dgm:cxn modelId="{27F234DA-3A4F-4812-B410-BCC54B85F0B9}" type="presParOf" srcId="{EE617B12-689F-463D-8E78-743C3621C1AD}" destId="{E027B60B-4BF7-4C73-9A30-1E37BDAFCDCF}" srcOrd="6" destOrd="0" presId="urn:microsoft.com/office/officeart/2005/8/layout/vList2"/>
    <dgm:cxn modelId="{960AF520-A178-4FB6-B523-45174C5D495C}" type="presParOf" srcId="{EE617B12-689F-463D-8E78-743C3621C1AD}" destId="{3D630F5C-B09D-4654-A6CD-E4DB1B649C1E}" srcOrd="7" destOrd="0" presId="urn:microsoft.com/office/officeart/2005/8/layout/vList2"/>
    <dgm:cxn modelId="{B0600B03-8C53-4A0E-BE75-7E5044DF051D}" type="presParOf" srcId="{EE617B12-689F-463D-8E78-743C3621C1AD}" destId="{1513BFDA-B02F-4DFA-92B6-B25A9225DB7B}"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0AAAB-5DB8-4749-9173-36F012CDA832}">
      <dsp:nvSpPr>
        <dsp:cNvPr id="0" name=""/>
        <dsp:cNvSpPr/>
      </dsp:nvSpPr>
      <dsp:spPr>
        <a:xfrm>
          <a:off x="0" y="183595"/>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dirty="0"/>
            <a:t>Prevent</a:t>
          </a:r>
        </a:p>
      </dsp:txBody>
      <dsp:txXfrm>
        <a:off x="76105" y="259700"/>
        <a:ext cx="7975790" cy="1406815"/>
      </dsp:txXfrm>
    </dsp:sp>
    <dsp:sp modelId="{EBA97296-39F2-4569-B28A-2F11D03408BC}">
      <dsp:nvSpPr>
        <dsp:cNvPr id="0" name=""/>
        <dsp:cNvSpPr/>
      </dsp:nvSpPr>
      <dsp:spPr>
        <a:xfrm>
          <a:off x="0" y="1929821"/>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dirty="0"/>
            <a:t>Detect</a:t>
          </a:r>
        </a:p>
      </dsp:txBody>
      <dsp:txXfrm>
        <a:off x="76105" y="2005926"/>
        <a:ext cx="7975790" cy="1406815"/>
      </dsp:txXfrm>
    </dsp:sp>
    <dsp:sp modelId="{106E92BB-E625-4108-A1CA-348CBDFBD5E3}">
      <dsp:nvSpPr>
        <dsp:cNvPr id="0" name=""/>
        <dsp:cNvSpPr/>
      </dsp:nvSpPr>
      <dsp:spPr>
        <a:xfrm>
          <a:off x="0" y="3676046"/>
          <a:ext cx="81280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GB" sz="6500" kern="1200" dirty="0"/>
            <a:t>Mitigate</a:t>
          </a:r>
        </a:p>
      </dsp:txBody>
      <dsp:txXfrm>
        <a:off x="76105" y="3752151"/>
        <a:ext cx="7975790"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21820"/>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Getting in</a:t>
          </a:r>
        </a:p>
      </dsp:txBody>
      <dsp:txXfrm>
        <a:off x="53973" y="75793"/>
        <a:ext cx="2981940" cy="997704"/>
      </dsp:txXfrm>
    </dsp:sp>
    <dsp:sp modelId="{D89D1B9E-768F-4F08-A28A-000C93A3139C}">
      <dsp:nvSpPr>
        <dsp:cNvPr id="0" name=""/>
        <dsp:cNvSpPr/>
      </dsp:nvSpPr>
      <dsp:spPr>
        <a:xfrm>
          <a:off x="0" y="1282990"/>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Secret Management</a:t>
          </a:r>
        </a:p>
      </dsp:txBody>
      <dsp:txXfrm>
        <a:off x="53973" y="1336963"/>
        <a:ext cx="2981940" cy="997704"/>
      </dsp:txXfrm>
    </dsp:sp>
    <dsp:sp modelId="{3EDBA2C9-73D6-4115-910A-1699A07034D2}">
      <dsp:nvSpPr>
        <dsp:cNvPr id="0" name=""/>
        <dsp:cNvSpPr/>
      </dsp:nvSpPr>
      <dsp:spPr>
        <a:xfrm>
          <a:off x="0" y="2544161"/>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Network Isolation</a:t>
          </a:r>
        </a:p>
      </dsp:txBody>
      <dsp:txXfrm>
        <a:off x="53973" y="2598134"/>
        <a:ext cx="2981940" cy="997704"/>
      </dsp:txXfrm>
    </dsp:sp>
    <dsp:sp modelId="{E027B60B-4BF7-4C73-9A30-1E37BDAFCDCF}">
      <dsp:nvSpPr>
        <dsp:cNvPr id="0" name=""/>
        <dsp:cNvSpPr/>
      </dsp:nvSpPr>
      <dsp:spPr>
        <a:xfrm>
          <a:off x="0" y="3805331"/>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Encryption</a:t>
          </a:r>
        </a:p>
      </dsp:txBody>
      <dsp:txXfrm>
        <a:off x="53973" y="3859304"/>
        <a:ext cx="2981940" cy="997704"/>
      </dsp:txXfrm>
    </dsp:sp>
    <dsp:sp modelId="{1513BFDA-B02F-4DFA-92B6-B25A9225DB7B}">
      <dsp:nvSpPr>
        <dsp:cNvPr id="0" name=""/>
        <dsp:cNvSpPr/>
      </dsp:nvSpPr>
      <dsp:spPr>
        <a:xfrm>
          <a:off x="0" y="5066501"/>
          <a:ext cx="3089886" cy="1105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Detection</a:t>
          </a:r>
        </a:p>
      </dsp:txBody>
      <dsp:txXfrm>
        <a:off x="53973" y="5120474"/>
        <a:ext cx="2981940" cy="997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069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59908"/>
        <a:ext cx="1519591" cy="979756"/>
      </dsp:txXfrm>
    </dsp:sp>
    <dsp:sp modelId="{1513BFDA-B02F-4DFA-92B6-B25A9225DB7B}">
      <dsp:nvSpPr>
        <dsp:cNvPr id="0" name=""/>
        <dsp:cNvSpPr/>
      </dsp:nvSpPr>
      <dsp:spPr>
        <a:xfrm>
          <a:off x="0" y="50597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069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59908"/>
        <a:ext cx="1519591" cy="979756"/>
      </dsp:txXfrm>
    </dsp:sp>
    <dsp:sp modelId="{1513BFDA-B02F-4DFA-92B6-B25A9225DB7B}">
      <dsp:nvSpPr>
        <dsp:cNvPr id="0" name=""/>
        <dsp:cNvSpPr/>
      </dsp:nvSpPr>
      <dsp:spPr>
        <a:xfrm>
          <a:off x="0" y="50597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28677"/>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81679"/>
        <a:ext cx="1519591" cy="979756"/>
      </dsp:txXfrm>
    </dsp:sp>
    <dsp:sp modelId="{1513BFDA-B02F-4DFA-92B6-B25A9225DB7B}">
      <dsp:nvSpPr>
        <dsp:cNvPr id="0" name=""/>
        <dsp:cNvSpPr/>
      </dsp:nvSpPr>
      <dsp:spPr>
        <a:xfrm>
          <a:off x="0" y="50597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63FAA-D024-4525-BD32-696BF9482ED4}">
      <dsp:nvSpPr>
        <dsp:cNvPr id="0" name=""/>
        <dsp:cNvSpPr/>
      </dsp:nvSpPr>
      <dsp:spPr>
        <a:xfrm rot="5400000">
          <a:off x="4828539" y="-1725189"/>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Encrypted on the wire</a:t>
          </a:r>
        </a:p>
        <a:p>
          <a:pPr marL="171450" lvl="1" indent="-171450" algn="l" defTabSz="844550">
            <a:lnSpc>
              <a:spcPct val="90000"/>
            </a:lnSpc>
            <a:spcBef>
              <a:spcPct val="0"/>
            </a:spcBef>
            <a:spcAft>
              <a:spcPct val="15000"/>
            </a:spcAft>
            <a:buChar char="•"/>
          </a:pPr>
          <a:r>
            <a:rPr lang="en-GB" sz="1900" kern="1200" dirty="0"/>
            <a:t>On by default</a:t>
          </a:r>
        </a:p>
        <a:p>
          <a:pPr marL="171450" lvl="1" indent="-171450" algn="l" defTabSz="844550">
            <a:lnSpc>
              <a:spcPct val="90000"/>
            </a:lnSpc>
            <a:spcBef>
              <a:spcPct val="0"/>
            </a:spcBef>
            <a:spcAft>
              <a:spcPct val="15000"/>
            </a:spcAft>
            <a:buChar char="•"/>
          </a:pPr>
          <a:r>
            <a:rPr lang="en-GB" sz="1900" kern="1200" dirty="0"/>
            <a:t>Check your connection strings and settings</a:t>
          </a:r>
        </a:p>
      </dsp:txBody>
      <dsp:txXfrm rot="-5400000">
        <a:off x="2926079" y="245467"/>
        <a:ext cx="5133724" cy="1260608"/>
      </dsp:txXfrm>
    </dsp:sp>
    <dsp:sp modelId="{E50DF384-F8D0-4B92-ADE5-F1371ECF891A}">
      <dsp:nvSpPr>
        <dsp:cNvPr id="0" name=""/>
        <dsp:cNvSpPr/>
      </dsp:nvSpPr>
      <dsp:spPr>
        <a:xfrm>
          <a:off x="0" y="0"/>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Transport Encryption</a:t>
          </a:r>
        </a:p>
      </dsp:txBody>
      <dsp:txXfrm>
        <a:off x="85245" y="85245"/>
        <a:ext cx="2755590" cy="1575760"/>
      </dsp:txXfrm>
    </dsp:sp>
    <dsp:sp modelId="{B93AD41E-BC4C-4CDF-BF7F-DEDBF8FB7FD1}">
      <dsp:nvSpPr>
        <dsp:cNvPr id="0" name=""/>
        <dsp:cNvSpPr/>
      </dsp:nvSpPr>
      <dsp:spPr>
        <a:xfrm rot="5400000">
          <a:off x="4828539" y="108373"/>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The data is encrypted </a:t>
          </a:r>
          <a:r>
            <a:rPr lang="en-GB" sz="1900" i="1" kern="1200" dirty="0"/>
            <a:t>on the disk</a:t>
          </a:r>
          <a:endParaRPr lang="en-GB" sz="1900" kern="1200" dirty="0"/>
        </a:p>
        <a:p>
          <a:pPr marL="171450" lvl="1" indent="-171450" algn="l" defTabSz="844550">
            <a:lnSpc>
              <a:spcPct val="90000"/>
            </a:lnSpc>
            <a:spcBef>
              <a:spcPct val="0"/>
            </a:spcBef>
            <a:spcAft>
              <a:spcPct val="15000"/>
            </a:spcAft>
            <a:buChar char="•"/>
          </a:pPr>
          <a:r>
            <a:rPr lang="en-GB" sz="1900" kern="1200" dirty="0"/>
            <a:t>On by default for almost everything</a:t>
          </a:r>
        </a:p>
        <a:p>
          <a:pPr marL="171450" lvl="1" indent="-171450" algn="l" defTabSz="844550">
            <a:lnSpc>
              <a:spcPct val="90000"/>
            </a:lnSpc>
            <a:spcBef>
              <a:spcPct val="0"/>
            </a:spcBef>
            <a:spcAft>
              <a:spcPct val="15000"/>
            </a:spcAft>
            <a:buChar char="•"/>
          </a:pPr>
          <a:r>
            <a:rPr lang="en-GB" sz="1900" kern="1200" dirty="0"/>
            <a:t>Meaningless, but a tick in a box</a:t>
          </a:r>
        </a:p>
      </dsp:txBody>
      <dsp:txXfrm rot="-5400000">
        <a:off x="2926079" y="2079029"/>
        <a:ext cx="5133724" cy="1260608"/>
      </dsp:txXfrm>
    </dsp:sp>
    <dsp:sp modelId="{1B0A4ACC-5EE7-4FFB-B36E-43F1BD09127B}">
      <dsp:nvSpPr>
        <dsp:cNvPr id="0" name=""/>
        <dsp:cNvSpPr/>
      </dsp:nvSpPr>
      <dsp:spPr>
        <a:xfrm>
          <a:off x="0" y="1836208"/>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Encryption at Rest</a:t>
          </a:r>
        </a:p>
      </dsp:txBody>
      <dsp:txXfrm>
        <a:off x="85245" y="1921453"/>
        <a:ext cx="2755590" cy="1575760"/>
      </dsp:txXfrm>
    </dsp:sp>
    <dsp:sp modelId="{0B082587-E628-42CA-BFAE-6DC7B35DADD1}">
      <dsp:nvSpPr>
        <dsp:cNvPr id="0" name=""/>
        <dsp:cNvSpPr/>
      </dsp:nvSpPr>
      <dsp:spPr>
        <a:xfrm rot="5400000">
          <a:off x="4828539" y="1941936"/>
          <a:ext cx="1397000" cy="52019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Encrypt data at the application layer so even users with access to the backend can’t read it.</a:t>
          </a:r>
        </a:p>
        <a:p>
          <a:pPr marL="171450" lvl="1" indent="-171450" algn="l" defTabSz="844550">
            <a:lnSpc>
              <a:spcPct val="90000"/>
            </a:lnSpc>
            <a:spcBef>
              <a:spcPct val="0"/>
            </a:spcBef>
            <a:spcAft>
              <a:spcPct val="15000"/>
            </a:spcAft>
            <a:buChar char="•"/>
          </a:pPr>
          <a:r>
            <a:rPr lang="en-GB" sz="1900" kern="1200" dirty="0"/>
            <a:t>SQL and Storage supports it</a:t>
          </a:r>
        </a:p>
        <a:p>
          <a:pPr marL="171450" lvl="1" indent="-171450" algn="l" defTabSz="844550">
            <a:lnSpc>
              <a:spcPct val="90000"/>
            </a:lnSpc>
            <a:spcBef>
              <a:spcPct val="0"/>
            </a:spcBef>
            <a:spcAft>
              <a:spcPct val="15000"/>
            </a:spcAft>
            <a:buChar char="•"/>
          </a:pPr>
          <a:r>
            <a:rPr lang="en-GB" sz="1900" kern="1200" dirty="0" err="1">
              <a:solidFill>
                <a:srgbClr val="FF0000"/>
              </a:solidFill>
            </a:rPr>
            <a:t>.Net</a:t>
          </a:r>
          <a:r>
            <a:rPr lang="en-GB" sz="1900" kern="1200" dirty="0">
              <a:solidFill>
                <a:srgbClr val="FF0000"/>
              </a:solidFill>
            </a:rPr>
            <a:t> Core support is coming</a:t>
          </a:r>
        </a:p>
      </dsp:txBody>
      <dsp:txXfrm rot="-5400000">
        <a:off x="2926079" y="3912592"/>
        <a:ext cx="5133724" cy="1260608"/>
      </dsp:txXfrm>
    </dsp:sp>
    <dsp:sp modelId="{AD648D7B-D423-438E-A48F-6B5FCF817647}">
      <dsp:nvSpPr>
        <dsp:cNvPr id="0" name=""/>
        <dsp:cNvSpPr/>
      </dsp:nvSpPr>
      <dsp:spPr>
        <a:xfrm>
          <a:off x="0" y="3669771"/>
          <a:ext cx="2926080" cy="174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GB" sz="3400" kern="1200" dirty="0"/>
            <a:t>Application-layer encryption</a:t>
          </a:r>
        </a:p>
      </dsp:txBody>
      <dsp:txXfrm>
        <a:off x="85245" y="3755016"/>
        <a:ext cx="2755590" cy="15757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93F6E-FBE3-492E-947B-D6908DD03FAD}">
      <dsp:nvSpPr>
        <dsp:cNvPr id="0" name=""/>
        <dsp:cNvSpPr/>
      </dsp:nvSpPr>
      <dsp:spPr>
        <a:xfrm>
          <a:off x="0" y="485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Getting in</a:t>
          </a:r>
        </a:p>
      </dsp:txBody>
      <dsp:txXfrm>
        <a:off x="53002" y="101508"/>
        <a:ext cx="1519591" cy="979756"/>
      </dsp:txXfrm>
    </dsp:sp>
    <dsp:sp modelId="{D89D1B9E-768F-4F08-A28A-000C93A3139C}">
      <dsp:nvSpPr>
        <dsp:cNvPr id="0" name=""/>
        <dsp:cNvSpPr/>
      </dsp:nvSpPr>
      <dsp:spPr>
        <a:xfrm>
          <a:off x="0" y="1301306"/>
          <a:ext cx="1625595" cy="1085760"/>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solidFill>
                <a:prstClr val="white"/>
              </a:solidFill>
              <a:latin typeface="Co Text Light"/>
              <a:ea typeface="+mn-ea"/>
              <a:cs typeface="+mn-cs"/>
            </a:rPr>
            <a:t>Secret Management</a:t>
          </a:r>
        </a:p>
      </dsp:txBody>
      <dsp:txXfrm>
        <a:off x="53002" y="1354308"/>
        <a:ext cx="1519591" cy="979756"/>
      </dsp:txXfrm>
    </dsp:sp>
    <dsp:sp modelId="{3EDBA2C9-73D6-4115-910A-1699A07034D2}">
      <dsp:nvSpPr>
        <dsp:cNvPr id="0" name=""/>
        <dsp:cNvSpPr/>
      </dsp:nvSpPr>
      <dsp:spPr>
        <a:xfrm>
          <a:off x="0" y="25541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Network Isolation</a:t>
          </a:r>
        </a:p>
      </dsp:txBody>
      <dsp:txXfrm>
        <a:off x="53002" y="2607108"/>
        <a:ext cx="1519591" cy="979756"/>
      </dsp:txXfrm>
    </dsp:sp>
    <dsp:sp modelId="{E027B60B-4BF7-4C73-9A30-1E37BDAFCDCF}">
      <dsp:nvSpPr>
        <dsp:cNvPr id="0" name=""/>
        <dsp:cNvSpPr/>
      </dsp:nvSpPr>
      <dsp:spPr>
        <a:xfrm>
          <a:off x="0" y="3806906"/>
          <a:ext cx="1625595" cy="1085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Encryption</a:t>
          </a:r>
        </a:p>
      </dsp:txBody>
      <dsp:txXfrm>
        <a:off x="53002" y="3859908"/>
        <a:ext cx="1519591" cy="979756"/>
      </dsp:txXfrm>
    </dsp:sp>
    <dsp:sp modelId="{1513BFDA-B02F-4DFA-92B6-B25A9225DB7B}">
      <dsp:nvSpPr>
        <dsp:cNvPr id="0" name=""/>
        <dsp:cNvSpPr/>
      </dsp:nvSpPr>
      <dsp:spPr>
        <a:xfrm>
          <a:off x="0" y="5059706"/>
          <a:ext cx="1625595" cy="1085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Detection</a:t>
          </a:r>
        </a:p>
      </dsp:txBody>
      <dsp:txXfrm>
        <a:off x="53002" y="5112708"/>
        <a:ext cx="1519591" cy="9797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B9DDAF-344C-4B97-B1A7-71F4009E1E87}" type="datetimeFigureOut">
              <a:rPr lang="en-GB" smtClean="0"/>
              <a:t>15/10/2019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E624B4-E721-49F8-82D3-8080F472F2E0}" type="slidenum">
              <a:rPr lang="en-GB" smtClean="0"/>
              <a:t>‹#›</a:t>
            </a:fld>
            <a:endParaRPr lang="en-GB"/>
          </a:p>
        </p:txBody>
      </p:sp>
    </p:spTree>
    <p:extLst>
      <p:ext uri="{BB962C8B-B14F-4D97-AF65-F5344CB8AC3E}">
        <p14:creationId xmlns:p14="http://schemas.microsoft.com/office/powerpoint/2010/main" val="4030461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A9063-1403-46A4-BEC5-FDCA07335B51}" type="datetimeFigureOut">
              <a:rPr lang="en-GB" smtClean="0"/>
              <a:t>15/10/2019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FDFC6-FC95-451E-8C0D-63ACBF281786}" type="slidenum">
              <a:rPr lang="en-GB" smtClean="0"/>
              <a:t>‹#›</a:t>
            </a:fld>
            <a:endParaRPr lang="en-GB"/>
          </a:p>
        </p:txBody>
      </p:sp>
    </p:spTree>
    <p:extLst>
      <p:ext uri="{BB962C8B-B14F-4D97-AF65-F5344CB8AC3E}">
        <p14:creationId xmlns:p14="http://schemas.microsoft.com/office/powerpoint/2010/main" val="537002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2</a:t>
            </a:fld>
            <a:endParaRPr lang="en-GB"/>
          </a:p>
        </p:txBody>
      </p:sp>
    </p:spTree>
    <p:extLst>
      <p:ext uri="{BB962C8B-B14F-4D97-AF65-F5344CB8AC3E}">
        <p14:creationId xmlns:p14="http://schemas.microsoft.com/office/powerpoint/2010/main" val="1498333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don’t recommend Azure’s WAF, just from personal experience but there are other providers out there.</a:t>
            </a:r>
          </a:p>
        </p:txBody>
      </p:sp>
      <p:sp>
        <p:nvSpPr>
          <p:cNvPr id="4" name="Slide Number Placeholder 3"/>
          <p:cNvSpPr>
            <a:spLocks noGrp="1"/>
          </p:cNvSpPr>
          <p:nvPr>
            <p:ph type="sldNum" sz="quarter" idx="5"/>
          </p:nvPr>
        </p:nvSpPr>
        <p:spPr/>
        <p:txBody>
          <a:bodyPr/>
          <a:lstStyle/>
          <a:p>
            <a:fld id="{28BFDFC6-FC95-451E-8C0D-63ACBF281786}" type="slidenum">
              <a:rPr lang="en-GB" smtClean="0"/>
              <a:t>13</a:t>
            </a:fld>
            <a:endParaRPr lang="en-GB"/>
          </a:p>
        </p:txBody>
      </p:sp>
    </p:spTree>
    <p:extLst>
      <p:ext uri="{BB962C8B-B14F-4D97-AF65-F5344CB8AC3E}">
        <p14:creationId xmlns:p14="http://schemas.microsoft.com/office/powerpoint/2010/main" val="127709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“Azure handle it” is hard to test locally and gives you less flexibility – but it is very easy. Especially helpful with oAuth2.</a:t>
            </a:r>
          </a:p>
        </p:txBody>
      </p:sp>
      <p:sp>
        <p:nvSpPr>
          <p:cNvPr id="4" name="Slide Number Placeholder 3"/>
          <p:cNvSpPr>
            <a:spLocks noGrp="1"/>
          </p:cNvSpPr>
          <p:nvPr>
            <p:ph type="sldNum" sz="quarter" idx="5"/>
          </p:nvPr>
        </p:nvSpPr>
        <p:spPr/>
        <p:txBody>
          <a:bodyPr/>
          <a:lstStyle/>
          <a:p>
            <a:fld id="{28BFDFC6-FC95-451E-8C0D-63ACBF281786}" type="slidenum">
              <a:rPr lang="en-GB" smtClean="0"/>
              <a:t>17</a:t>
            </a:fld>
            <a:endParaRPr lang="en-GB"/>
          </a:p>
        </p:txBody>
      </p:sp>
    </p:spTree>
    <p:extLst>
      <p:ext uri="{BB962C8B-B14F-4D97-AF65-F5344CB8AC3E}">
        <p14:creationId xmlns:p14="http://schemas.microsoft.com/office/powerpoint/2010/main" val="4126318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18</a:t>
            </a:fld>
            <a:endParaRPr lang="en-GB"/>
          </a:p>
        </p:txBody>
      </p:sp>
    </p:spTree>
    <p:extLst>
      <p:ext uri="{BB962C8B-B14F-4D97-AF65-F5344CB8AC3E}">
        <p14:creationId xmlns:p14="http://schemas.microsoft.com/office/powerpoint/2010/main" val="3335208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extremely cool. If you can find it in yourself to be excited about something in security – this is it!</a:t>
            </a:r>
          </a:p>
        </p:txBody>
      </p:sp>
      <p:sp>
        <p:nvSpPr>
          <p:cNvPr id="4" name="Slide Number Placeholder 3"/>
          <p:cNvSpPr>
            <a:spLocks noGrp="1"/>
          </p:cNvSpPr>
          <p:nvPr>
            <p:ph type="sldNum" sz="quarter" idx="5"/>
          </p:nvPr>
        </p:nvSpPr>
        <p:spPr/>
        <p:txBody>
          <a:bodyPr/>
          <a:lstStyle/>
          <a:p>
            <a:fld id="{28BFDFC6-FC95-451E-8C0D-63ACBF281786}" type="slidenum">
              <a:rPr lang="en-GB" smtClean="0"/>
              <a:t>21</a:t>
            </a:fld>
            <a:endParaRPr lang="en-GB"/>
          </a:p>
        </p:txBody>
      </p:sp>
    </p:spTree>
    <p:extLst>
      <p:ext uri="{BB962C8B-B14F-4D97-AF65-F5344CB8AC3E}">
        <p14:creationId xmlns:p14="http://schemas.microsoft.com/office/powerpoint/2010/main" val="1127072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Remember Managed Identity? The combination of these two is epic.</a:t>
            </a:r>
          </a:p>
        </p:txBody>
      </p:sp>
      <p:sp>
        <p:nvSpPr>
          <p:cNvPr id="4" name="Slide Number Placeholder 3"/>
          <p:cNvSpPr>
            <a:spLocks noGrp="1"/>
          </p:cNvSpPr>
          <p:nvPr>
            <p:ph type="sldNum" sz="quarter" idx="5"/>
          </p:nvPr>
        </p:nvSpPr>
        <p:spPr/>
        <p:txBody>
          <a:bodyPr/>
          <a:lstStyle/>
          <a:p>
            <a:fld id="{28BFDFC6-FC95-451E-8C0D-63ACBF281786}" type="slidenum">
              <a:rPr lang="en-GB" smtClean="0"/>
              <a:t>22</a:t>
            </a:fld>
            <a:endParaRPr lang="en-GB"/>
          </a:p>
        </p:txBody>
      </p:sp>
    </p:spTree>
    <p:extLst>
      <p:ext uri="{BB962C8B-B14F-4D97-AF65-F5344CB8AC3E}">
        <p14:creationId xmlns:p14="http://schemas.microsoft.com/office/powerpoint/2010/main" val="323209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AppAuthentication</a:t>
            </a:r>
            <a:r>
              <a:rPr lang="en-GB" dirty="0"/>
              <a:t> </a:t>
            </a:r>
            <a:r>
              <a:rPr lang="en-GB" dirty="0" err="1"/>
              <a:t>nuget</a:t>
            </a:r>
            <a:r>
              <a:rPr lang="en-GB" dirty="0"/>
              <a:t> package will automatically use your identity when developing locally, as long as you are domain joined to an Azure AD.</a:t>
            </a:r>
          </a:p>
          <a:p>
            <a:r>
              <a:rPr lang="en-GB" dirty="0"/>
              <a:t>The </a:t>
            </a:r>
            <a:r>
              <a:rPr lang="en-GB" dirty="0" err="1"/>
              <a:t>ASP.Net</a:t>
            </a:r>
            <a:r>
              <a:rPr lang="en-GB" dirty="0"/>
              <a:t> Core config integration will automatically add all the secrets to your </a:t>
            </a:r>
            <a:r>
              <a:rPr lang="en-GB" dirty="0" err="1"/>
              <a:t>IConfiguration</a:t>
            </a:r>
            <a:r>
              <a:rPr lang="en-GB" dirty="0"/>
              <a:t>.</a:t>
            </a:r>
          </a:p>
        </p:txBody>
      </p:sp>
      <p:sp>
        <p:nvSpPr>
          <p:cNvPr id="4" name="Slide Number Placeholder 3"/>
          <p:cNvSpPr>
            <a:spLocks noGrp="1"/>
          </p:cNvSpPr>
          <p:nvPr>
            <p:ph type="sldNum" sz="quarter" idx="5"/>
          </p:nvPr>
        </p:nvSpPr>
        <p:spPr/>
        <p:txBody>
          <a:bodyPr/>
          <a:lstStyle/>
          <a:p>
            <a:fld id="{28BFDFC6-FC95-451E-8C0D-63ACBF281786}" type="slidenum">
              <a:rPr lang="en-GB" smtClean="0"/>
              <a:t>23</a:t>
            </a:fld>
            <a:endParaRPr lang="en-GB"/>
          </a:p>
        </p:txBody>
      </p:sp>
    </p:spTree>
    <p:extLst>
      <p:ext uri="{BB962C8B-B14F-4D97-AF65-F5344CB8AC3E}">
        <p14:creationId xmlns:p14="http://schemas.microsoft.com/office/powerpoint/2010/main" val="4110178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26</a:t>
            </a:fld>
            <a:endParaRPr lang="en-GB"/>
          </a:p>
        </p:txBody>
      </p:sp>
    </p:spTree>
    <p:extLst>
      <p:ext uri="{BB962C8B-B14F-4D97-AF65-F5344CB8AC3E}">
        <p14:creationId xmlns:p14="http://schemas.microsoft.com/office/powerpoint/2010/main" val="2712079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31</a:t>
            </a:fld>
            <a:endParaRPr lang="en-GB"/>
          </a:p>
        </p:txBody>
      </p:sp>
    </p:spTree>
    <p:extLst>
      <p:ext uri="{BB962C8B-B14F-4D97-AF65-F5344CB8AC3E}">
        <p14:creationId xmlns:p14="http://schemas.microsoft.com/office/powerpoint/2010/main" val="80988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Support for </a:t>
            </a:r>
            <a:r>
              <a:rPr lang="en-GB" dirty="0" err="1"/>
              <a:t>.Net</a:t>
            </a:r>
            <a:r>
              <a:rPr lang="en-GB" dirty="0"/>
              <a:t> Core is probably not there yet; noises about including in EF Core 3.0 but not sure if its in yet.</a:t>
            </a:r>
          </a:p>
        </p:txBody>
      </p:sp>
      <p:sp>
        <p:nvSpPr>
          <p:cNvPr id="4" name="Slide Number Placeholder 3"/>
          <p:cNvSpPr>
            <a:spLocks noGrp="1"/>
          </p:cNvSpPr>
          <p:nvPr>
            <p:ph type="sldNum" sz="quarter" idx="5"/>
          </p:nvPr>
        </p:nvSpPr>
        <p:spPr/>
        <p:txBody>
          <a:bodyPr/>
          <a:lstStyle/>
          <a:p>
            <a:fld id="{28BFDFC6-FC95-451E-8C0D-63ACBF281786}" type="slidenum">
              <a:rPr lang="en-GB" smtClean="0"/>
              <a:t>35</a:t>
            </a:fld>
            <a:endParaRPr lang="en-GB"/>
          </a:p>
        </p:txBody>
      </p:sp>
    </p:spTree>
    <p:extLst>
      <p:ext uri="{BB962C8B-B14F-4D97-AF65-F5344CB8AC3E}">
        <p14:creationId xmlns:p14="http://schemas.microsoft.com/office/powerpoint/2010/main" val="4158374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36</a:t>
            </a:fld>
            <a:endParaRPr lang="en-GB"/>
          </a:p>
        </p:txBody>
      </p:sp>
    </p:spTree>
    <p:extLst>
      <p:ext uri="{BB962C8B-B14F-4D97-AF65-F5344CB8AC3E}">
        <p14:creationId xmlns:p14="http://schemas.microsoft.com/office/powerpoint/2010/main" val="3131441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About</a:t>
            </a:r>
            <a:r>
              <a:rPr lang="en-GB" baseline="0" dirty="0"/>
              <a:t> me</a:t>
            </a:r>
          </a:p>
          <a:p>
            <a:endParaRPr lang="en-GB" baseline="0" dirty="0"/>
          </a:p>
          <a:p>
            <a:r>
              <a:rPr lang="en-GB" baseline="0" dirty="0"/>
              <a:t>My name is Frans Lytzen, I am CTO and co-founder of NewOrbit, we’re an Azure Gold Partner company based near Oxford. </a:t>
            </a:r>
          </a:p>
          <a:p>
            <a:endParaRPr lang="en-GB" baseline="0" dirty="0"/>
          </a:p>
          <a:p>
            <a:r>
              <a:rPr lang="en-GB" baseline="0" dirty="0"/>
              <a:t>Allow me to give you a bit of context. </a:t>
            </a:r>
          </a:p>
          <a:p>
            <a:r>
              <a:rPr lang="en-GB" baseline="0" dirty="0"/>
              <a:t>We have been developing systems on Azure since 2011 for enterprises and </a:t>
            </a:r>
            <a:r>
              <a:rPr lang="en-GB" baseline="0" dirty="0" err="1"/>
              <a:t>startups</a:t>
            </a:r>
            <a:r>
              <a:rPr lang="en-GB" baseline="0" dirty="0"/>
              <a:t>. A lot of the systems we develop have very tight security requirements and we have been working closely with Microsoft as they have been massively increasing the tools and options you have for security in Azure. </a:t>
            </a:r>
          </a:p>
        </p:txBody>
      </p:sp>
      <p:sp>
        <p:nvSpPr>
          <p:cNvPr id="4" name="Slide Number Placeholder 3"/>
          <p:cNvSpPr>
            <a:spLocks noGrp="1"/>
          </p:cNvSpPr>
          <p:nvPr>
            <p:ph type="sldNum" sz="quarter" idx="5"/>
          </p:nvPr>
        </p:nvSpPr>
        <p:spPr/>
        <p:txBody>
          <a:bodyPr/>
          <a:lstStyle/>
          <a:p>
            <a:fld id="{28BFDFC6-FC95-451E-8C0D-63ACBF281786}" type="slidenum">
              <a:rPr lang="en-GB" smtClean="0"/>
              <a:t>3</a:t>
            </a:fld>
            <a:endParaRPr lang="en-GB"/>
          </a:p>
        </p:txBody>
      </p:sp>
    </p:spTree>
    <p:extLst>
      <p:ext uri="{BB962C8B-B14F-4D97-AF65-F5344CB8AC3E}">
        <p14:creationId xmlns:p14="http://schemas.microsoft.com/office/powerpoint/2010/main" val="3157911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covered a  huge amount today. </a:t>
            </a:r>
          </a:p>
          <a:p>
            <a:r>
              <a:rPr lang="en-GB" dirty="0"/>
              <a:t>I think you can see that there are a lot of security tools in Azure you *can* use. I don’t think you should use them all.</a:t>
            </a:r>
          </a:p>
          <a:p>
            <a:r>
              <a:rPr lang="en-GB" dirty="0"/>
              <a:t>If Compliance is very important to you – consider choosing SQL as it has the most security and compliance features.</a:t>
            </a:r>
          </a:p>
          <a:p>
            <a:r>
              <a:rPr lang="en-GB" dirty="0"/>
              <a:t>Finally, do prioritise the monitoring and alerting side.</a:t>
            </a:r>
          </a:p>
        </p:txBody>
      </p:sp>
      <p:sp>
        <p:nvSpPr>
          <p:cNvPr id="4" name="Slide Number Placeholder 3"/>
          <p:cNvSpPr>
            <a:spLocks noGrp="1"/>
          </p:cNvSpPr>
          <p:nvPr>
            <p:ph type="sldNum" sz="quarter" idx="5"/>
          </p:nvPr>
        </p:nvSpPr>
        <p:spPr/>
        <p:txBody>
          <a:bodyPr/>
          <a:lstStyle/>
          <a:p>
            <a:fld id="{28BFDFC6-FC95-451E-8C0D-63ACBF281786}" type="slidenum">
              <a:rPr lang="en-GB" smtClean="0"/>
              <a:t>44</a:t>
            </a:fld>
            <a:endParaRPr lang="en-GB"/>
          </a:p>
        </p:txBody>
      </p:sp>
    </p:spTree>
    <p:extLst>
      <p:ext uri="{BB962C8B-B14F-4D97-AF65-F5344CB8AC3E}">
        <p14:creationId xmlns:p14="http://schemas.microsoft.com/office/powerpoint/2010/main" val="2763514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will give you a framework to allow you to think about this. I will talk about specific tools that fit into the different spaces in that framework.</a:t>
            </a:r>
          </a:p>
        </p:txBody>
      </p:sp>
      <p:sp>
        <p:nvSpPr>
          <p:cNvPr id="4" name="Slide Number Placeholder 3"/>
          <p:cNvSpPr>
            <a:spLocks noGrp="1"/>
          </p:cNvSpPr>
          <p:nvPr>
            <p:ph type="sldNum" sz="quarter" idx="5"/>
          </p:nvPr>
        </p:nvSpPr>
        <p:spPr/>
        <p:txBody>
          <a:bodyPr/>
          <a:lstStyle/>
          <a:p>
            <a:fld id="{28BFDFC6-FC95-451E-8C0D-63ACBF281786}" type="slidenum">
              <a:rPr lang="en-GB" smtClean="0"/>
              <a:t>4</a:t>
            </a:fld>
            <a:endParaRPr lang="en-GB"/>
          </a:p>
        </p:txBody>
      </p:sp>
    </p:spTree>
    <p:extLst>
      <p:ext uri="{BB962C8B-B14F-4D97-AF65-F5344CB8AC3E}">
        <p14:creationId xmlns:p14="http://schemas.microsoft.com/office/powerpoint/2010/main" val="309197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customer of mine found that an operator was being “helpful” by emailing himself extracts of data from a highly sensitive system so they could work on some analysis at home. </a:t>
            </a:r>
          </a:p>
          <a:p>
            <a:r>
              <a:rPr lang="en-GB" dirty="0"/>
              <a:t>Belgian bank example.</a:t>
            </a:r>
          </a:p>
        </p:txBody>
      </p:sp>
      <p:sp>
        <p:nvSpPr>
          <p:cNvPr id="4" name="Slide Number Placeholder 3"/>
          <p:cNvSpPr>
            <a:spLocks noGrp="1"/>
          </p:cNvSpPr>
          <p:nvPr>
            <p:ph type="sldNum" sz="quarter" idx="5"/>
          </p:nvPr>
        </p:nvSpPr>
        <p:spPr/>
        <p:txBody>
          <a:bodyPr/>
          <a:lstStyle/>
          <a:p>
            <a:fld id="{28BFDFC6-FC95-451E-8C0D-63ACBF281786}" type="slidenum">
              <a:rPr lang="en-GB" smtClean="0"/>
              <a:t>6</a:t>
            </a:fld>
            <a:endParaRPr lang="en-GB"/>
          </a:p>
        </p:txBody>
      </p:sp>
    </p:spTree>
    <p:extLst>
      <p:ext uri="{BB962C8B-B14F-4D97-AF65-F5344CB8AC3E}">
        <p14:creationId xmlns:p14="http://schemas.microsoft.com/office/powerpoint/2010/main" val="1442363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Everyone is focused on Preventing external actors getting in. But you have to worry about internal actors now. </a:t>
            </a:r>
          </a:p>
          <a:p>
            <a:r>
              <a:rPr lang="en-GB" dirty="0"/>
              <a:t>How do you know your system isn’t under attack right now? How do you know it hasn’t already been breached and your data is out on the dark web?</a:t>
            </a:r>
          </a:p>
          <a:p>
            <a:r>
              <a:rPr lang="en-GB" dirty="0"/>
              <a:t>Finally; “assume breach” mindset – how do you mitigate the effect of someone breaching your system?</a:t>
            </a:r>
          </a:p>
        </p:txBody>
      </p:sp>
      <p:sp>
        <p:nvSpPr>
          <p:cNvPr id="4" name="Slide Number Placeholder 3"/>
          <p:cNvSpPr>
            <a:spLocks noGrp="1"/>
          </p:cNvSpPr>
          <p:nvPr>
            <p:ph type="sldNum" sz="quarter" idx="5"/>
          </p:nvPr>
        </p:nvSpPr>
        <p:spPr/>
        <p:txBody>
          <a:bodyPr/>
          <a:lstStyle/>
          <a:p>
            <a:fld id="{28BFDFC6-FC95-451E-8C0D-63ACBF281786}" type="slidenum">
              <a:rPr lang="en-GB" smtClean="0"/>
              <a:t>7</a:t>
            </a:fld>
            <a:endParaRPr lang="en-GB"/>
          </a:p>
        </p:txBody>
      </p:sp>
    </p:spTree>
    <p:extLst>
      <p:ext uri="{BB962C8B-B14F-4D97-AF65-F5344CB8AC3E}">
        <p14:creationId xmlns:p14="http://schemas.microsoft.com/office/powerpoint/2010/main" val="337319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developer who think about security think about how to stop an attacker hacking your application. That is only the first step.</a:t>
            </a:r>
          </a:p>
          <a:p>
            <a:endParaRPr lang="en-GB" dirty="0"/>
          </a:p>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8</a:t>
            </a:fld>
            <a:endParaRPr lang="en-GB"/>
          </a:p>
        </p:txBody>
      </p:sp>
    </p:spTree>
    <p:extLst>
      <p:ext uri="{BB962C8B-B14F-4D97-AF65-F5344CB8AC3E}">
        <p14:creationId xmlns:p14="http://schemas.microsoft.com/office/powerpoint/2010/main" val="245176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8BFDFC6-FC95-451E-8C0D-63ACBF281786}" type="slidenum">
              <a:rPr lang="en-GB" smtClean="0"/>
              <a:t>9</a:t>
            </a:fld>
            <a:endParaRPr lang="en-GB"/>
          </a:p>
        </p:txBody>
      </p:sp>
    </p:spTree>
    <p:extLst>
      <p:ext uri="{BB962C8B-B14F-4D97-AF65-F5344CB8AC3E}">
        <p14:creationId xmlns:p14="http://schemas.microsoft.com/office/powerpoint/2010/main" val="1856507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no substitute for this – no fancy tech is going to protect you if your code sucks. So start here.</a:t>
            </a:r>
          </a:p>
        </p:txBody>
      </p:sp>
      <p:sp>
        <p:nvSpPr>
          <p:cNvPr id="4" name="Slide Number Placeholder 3"/>
          <p:cNvSpPr>
            <a:spLocks noGrp="1"/>
          </p:cNvSpPr>
          <p:nvPr>
            <p:ph type="sldNum" sz="quarter" idx="5"/>
          </p:nvPr>
        </p:nvSpPr>
        <p:spPr/>
        <p:txBody>
          <a:bodyPr/>
          <a:lstStyle/>
          <a:p>
            <a:fld id="{28BFDFC6-FC95-451E-8C0D-63ACBF281786}" type="slidenum">
              <a:rPr lang="en-GB" smtClean="0"/>
              <a:t>11</a:t>
            </a:fld>
            <a:endParaRPr lang="en-GB"/>
          </a:p>
        </p:txBody>
      </p:sp>
    </p:spTree>
    <p:extLst>
      <p:ext uri="{BB962C8B-B14F-4D97-AF65-F5344CB8AC3E}">
        <p14:creationId xmlns:p14="http://schemas.microsoft.com/office/powerpoint/2010/main" val="1676040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point is that Azure already gives you a firewall. But the firewall is there to protect Azure more than you.</a:t>
            </a:r>
          </a:p>
        </p:txBody>
      </p:sp>
      <p:sp>
        <p:nvSpPr>
          <p:cNvPr id="4" name="Slide Number Placeholder 3"/>
          <p:cNvSpPr>
            <a:spLocks noGrp="1"/>
          </p:cNvSpPr>
          <p:nvPr>
            <p:ph type="sldNum" sz="quarter" idx="5"/>
          </p:nvPr>
        </p:nvSpPr>
        <p:spPr/>
        <p:txBody>
          <a:bodyPr/>
          <a:lstStyle/>
          <a:p>
            <a:fld id="{28BFDFC6-FC95-451E-8C0D-63ACBF281786}" type="slidenum">
              <a:rPr lang="en-GB" smtClean="0"/>
              <a:t>12</a:t>
            </a:fld>
            <a:endParaRPr lang="en-GB"/>
          </a:p>
        </p:txBody>
      </p:sp>
    </p:spTree>
    <p:extLst>
      <p:ext uri="{BB962C8B-B14F-4D97-AF65-F5344CB8AC3E}">
        <p14:creationId xmlns:p14="http://schemas.microsoft.com/office/powerpoint/2010/main" val="348972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lternative tit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2314519-B3A4-492D-80AC-80465390B671}"/>
              </a:ext>
            </a:extLst>
          </p:cNvPr>
          <p:cNvSpPr>
            <a:spLocks noGrp="1"/>
          </p:cNvSpPr>
          <p:nvPr>
            <p:ph type="dt" sz="half" idx="10"/>
          </p:nvPr>
        </p:nvSpPr>
        <p:spPr/>
        <p:txBody>
          <a:bodyPr/>
          <a:lstStyle/>
          <a:p>
            <a:fld id="{720E4243-A1DB-4E4B-8CA3-24823D24DFA5}" type="datetime1">
              <a:rPr lang="en-GB" smtClean="0"/>
              <a:t>15/10/2019</a:t>
            </a:fld>
            <a:endParaRPr lang="en-GB" dirty="0"/>
          </a:p>
        </p:txBody>
      </p:sp>
      <p:sp>
        <p:nvSpPr>
          <p:cNvPr id="4" name="Footer Placeholder 3">
            <a:extLst>
              <a:ext uri="{FF2B5EF4-FFF2-40B4-BE49-F238E27FC236}">
                <a16:creationId xmlns:a16="http://schemas.microsoft.com/office/drawing/2014/main" id="{7536D8ED-84F6-407E-AB9D-28F491095D6B}"/>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28831C0-CCA4-4AA1-A3E7-24A64C9857ED}"/>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Freeform: Shape 5">
            <a:extLst>
              <a:ext uri="{FF2B5EF4-FFF2-40B4-BE49-F238E27FC236}">
                <a16:creationId xmlns:a16="http://schemas.microsoft.com/office/drawing/2014/main" id="{F83F5C4D-16CB-4F12-AD8A-6B177E04D0CD}"/>
              </a:ext>
            </a:extLst>
          </p:cNvPr>
          <p:cNvSpPr/>
          <p:nvPr userDrawn="1"/>
        </p:nvSpPr>
        <p:spPr>
          <a:xfrm>
            <a:off x="-36945" y="-18473"/>
            <a:ext cx="4331854" cy="6936509"/>
          </a:xfrm>
          <a:custGeom>
            <a:avLst/>
            <a:gdLst>
              <a:gd name="connsiteX0" fmla="*/ 18472 w 4331854"/>
              <a:gd name="connsiteY0" fmla="*/ 0 h 6936509"/>
              <a:gd name="connsiteX1" fmla="*/ 923636 w 4331854"/>
              <a:gd name="connsiteY1" fmla="*/ 9237 h 6936509"/>
              <a:gd name="connsiteX2" fmla="*/ 4331854 w 4331854"/>
              <a:gd name="connsiteY2" fmla="*/ 6936509 h 6936509"/>
              <a:gd name="connsiteX3" fmla="*/ 0 w 4331854"/>
              <a:gd name="connsiteY3" fmla="*/ 6908800 h 6936509"/>
              <a:gd name="connsiteX4" fmla="*/ 18472 w 4331854"/>
              <a:gd name="connsiteY4" fmla="*/ 0 h 693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854" h="6936509">
                <a:moveTo>
                  <a:pt x="18472" y="0"/>
                </a:moveTo>
                <a:lnTo>
                  <a:pt x="923636" y="9237"/>
                </a:lnTo>
                <a:lnTo>
                  <a:pt x="4331854" y="6936509"/>
                </a:lnTo>
                <a:lnTo>
                  <a:pt x="0" y="6908800"/>
                </a:lnTo>
                <a:cubicBezTo>
                  <a:pt x="6157" y="4605867"/>
                  <a:pt x="12315" y="2302933"/>
                  <a:pt x="1847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DF42257D-749C-48E8-93C1-601FDFB59363}"/>
              </a:ext>
            </a:extLst>
          </p:cNvPr>
          <p:cNvGrpSpPr/>
          <p:nvPr userDrawn="1"/>
        </p:nvGrpSpPr>
        <p:grpSpPr>
          <a:xfrm>
            <a:off x="630389" y="703670"/>
            <a:ext cx="2701637" cy="2701637"/>
            <a:chOff x="1154545" y="1958109"/>
            <a:chExt cx="2701637" cy="2701637"/>
          </a:xfrm>
        </p:grpSpPr>
        <p:sp>
          <p:nvSpPr>
            <p:cNvPr id="8" name="Oval 7">
              <a:extLst>
                <a:ext uri="{FF2B5EF4-FFF2-40B4-BE49-F238E27FC236}">
                  <a16:creationId xmlns:a16="http://schemas.microsoft.com/office/drawing/2014/main" id="{76A810FC-1B8D-449D-8B52-BCBDB2DD1DF3}"/>
                </a:ext>
              </a:extLst>
            </p:cNvPr>
            <p:cNvSpPr/>
            <p:nvPr/>
          </p:nvSpPr>
          <p:spPr>
            <a:xfrm>
              <a:off x="1154545" y="1958109"/>
              <a:ext cx="2701637" cy="2701637"/>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EF884A91-96BE-49DC-B5FD-86977F6F0C6D}"/>
                </a:ext>
              </a:extLst>
            </p:cNvPr>
            <p:cNvSpPr/>
            <p:nvPr/>
          </p:nvSpPr>
          <p:spPr>
            <a:xfrm>
              <a:off x="1191489" y="1995054"/>
              <a:ext cx="2623127" cy="26231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7CF1BA93-738E-4C93-A51F-9A2B87531681}"/>
              </a:ext>
            </a:extLst>
          </p:cNvPr>
          <p:cNvSpPr>
            <a:spLocks noGrp="1"/>
          </p:cNvSpPr>
          <p:nvPr>
            <p:ph type="title"/>
          </p:nvPr>
        </p:nvSpPr>
        <p:spPr>
          <a:xfrm>
            <a:off x="596610" y="1389396"/>
            <a:ext cx="2735416" cy="1325563"/>
          </a:xfrm>
        </p:spPr>
        <p:txBody>
          <a:bodyPr>
            <a:noAutofit/>
          </a:bodyPr>
          <a:lstStyle>
            <a:lvl1pPr algn="ctr">
              <a:defRPr sz="4000">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025495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551C-3C77-4799-8D37-59AADE68CF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7ED644-EF3A-464A-95B6-E825DA72DE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4093D8-F0F2-40B4-9A7E-39BD6ED8EB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FA86F16-B9A9-48E0-B296-544CF16B4D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E6042-5D50-48B7-9BE9-0B937F0269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5610643-800F-48A2-8090-FB8CE8FBAC1D}"/>
              </a:ext>
            </a:extLst>
          </p:cNvPr>
          <p:cNvSpPr>
            <a:spLocks noGrp="1"/>
          </p:cNvSpPr>
          <p:nvPr>
            <p:ph type="dt" sz="half" idx="10"/>
          </p:nvPr>
        </p:nvSpPr>
        <p:spPr/>
        <p:txBody>
          <a:bodyPr/>
          <a:lstStyle/>
          <a:p>
            <a:fld id="{EDC53DD4-BDE4-4336-A4D8-73DDF094D59E}" type="datetime1">
              <a:rPr lang="en-GB" smtClean="0"/>
              <a:t>15/10/2019</a:t>
            </a:fld>
            <a:endParaRPr lang="en-GB"/>
          </a:p>
        </p:txBody>
      </p:sp>
      <p:sp>
        <p:nvSpPr>
          <p:cNvPr id="8" name="Footer Placeholder 7">
            <a:extLst>
              <a:ext uri="{FF2B5EF4-FFF2-40B4-BE49-F238E27FC236}">
                <a16:creationId xmlns:a16="http://schemas.microsoft.com/office/drawing/2014/main" id="{18535E24-D7EF-4794-BCC9-91188404C067}"/>
              </a:ext>
            </a:extLst>
          </p:cNvPr>
          <p:cNvSpPr>
            <a:spLocks noGrp="1"/>
          </p:cNvSpPr>
          <p:nvPr>
            <p:ph type="ftr" sz="quarter" idx="11"/>
          </p:nvPr>
        </p:nvSpPr>
        <p:spPr/>
        <p:txBody>
          <a:bodyPr/>
          <a:lstStyle/>
          <a:p>
            <a:r>
              <a:rPr lang="en-GB" dirty="0"/>
              <a:t>@flytzen  -  https://neworbit.co.uk</a:t>
            </a:r>
          </a:p>
        </p:txBody>
      </p:sp>
      <p:sp>
        <p:nvSpPr>
          <p:cNvPr id="9" name="Slide Number Placeholder 8">
            <a:extLst>
              <a:ext uri="{FF2B5EF4-FFF2-40B4-BE49-F238E27FC236}">
                <a16:creationId xmlns:a16="http://schemas.microsoft.com/office/drawing/2014/main" id="{0D80EA09-AA21-4E44-8671-9A9833BC3D5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54798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6192-230D-4654-91BD-7D888F250B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C46874-1874-43C3-830F-FC07D1D981B2}"/>
              </a:ext>
            </a:extLst>
          </p:cNvPr>
          <p:cNvSpPr>
            <a:spLocks noGrp="1"/>
          </p:cNvSpPr>
          <p:nvPr>
            <p:ph type="dt" sz="half" idx="10"/>
          </p:nvPr>
        </p:nvSpPr>
        <p:spPr/>
        <p:txBody>
          <a:bodyPr/>
          <a:lstStyle/>
          <a:p>
            <a:fld id="{77911DC9-F3D7-4FA4-B952-4B07B5B20610}" type="datetime1">
              <a:rPr lang="en-GB" smtClean="0"/>
              <a:t>15/10/2019</a:t>
            </a:fld>
            <a:endParaRPr lang="en-GB"/>
          </a:p>
        </p:txBody>
      </p:sp>
      <p:sp>
        <p:nvSpPr>
          <p:cNvPr id="4" name="Footer Placeholder 3">
            <a:extLst>
              <a:ext uri="{FF2B5EF4-FFF2-40B4-BE49-F238E27FC236}">
                <a16:creationId xmlns:a16="http://schemas.microsoft.com/office/drawing/2014/main" id="{BB487775-F5A3-4507-9454-648ADD8B8591}"/>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6F4D8F73-692E-41B8-A789-8995236001D2}"/>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755239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8070B-3377-4D3D-98C5-72C1BF85F9ED}"/>
              </a:ext>
            </a:extLst>
          </p:cNvPr>
          <p:cNvSpPr>
            <a:spLocks noGrp="1"/>
          </p:cNvSpPr>
          <p:nvPr>
            <p:ph type="dt" sz="half" idx="10"/>
          </p:nvPr>
        </p:nvSpPr>
        <p:spPr/>
        <p:txBody>
          <a:bodyPr/>
          <a:lstStyle/>
          <a:p>
            <a:fld id="{5E04619A-1179-4DE1-A4AD-61E0B389948A}" type="datetime1">
              <a:rPr lang="en-GB" smtClean="0"/>
              <a:t>15/10/2019</a:t>
            </a:fld>
            <a:endParaRPr lang="en-GB"/>
          </a:p>
        </p:txBody>
      </p:sp>
      <p:sp>
        <p:nvSpPr>
          <p:cNvPr id="3" name="Footer Placeholder 2">
            <a:extLst>
              <a:ext uri="{FF2B5EF4-FFF2-40B4-BE49-F238E27FC236}">
                <a16:creationId xmlns:a16="http://schemas.microsoft.com/office/drawing/2014/main" id="{39EDAC55-CCAF-4622-9F53-07C785F99687}"/>
              </a:ext>
            </a:extLst>
          </p:cNvPr>
          <p:cNvSpPr>
            <a:spLocks noGrp="1"/>
          </p:cNvSpPr>
          <p:nvPr>
            <p:ph type="ftr" sz="quarter" idx="11"/>
          </p:nvPr>
        </p:nvSpPr>
        <p:spPr/>
        <p:txBody>
          <a:bodyPr/>
          <a:lstStyle/>
          <a:p>
            <a:r>
              <a:rPr lang="en-GB" dirty="0"/>
              <a:t>@flytzen  -  https://neworbit.co.uk</a:t>
            </a:r>
          </a:p>
        </p:txBody>
      </p:sp>
      <p:sp>
        <p:nvSpPr>
          <p:cNvPr id="4" name="Slide Number Placeholder 3">
            <a:extLst>
              <a:ext uri="{FF2B5EF4-FFF2-40B4-BE49-F238E27FC236}">
                <a16:creationId xmlns:a16="http://schemas.microsoft.com/office/drawing/2014/main" id="{5364D096-0030-4085-B28D-E6F610EB2B7F}"/>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770828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28A1-5AC5-4FC8-82F2-649C89F3B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9E9D4BA-BCD6-43C7-92C7-CA5A25801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14AA768-4320-4B51-A859-D3DD93B21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43A80-07D8-4FB4-987D-22046E4445B9}"/>
              </a:ext>
            </a:extLst>
          </p:cNvPr>
          <p:cNvSpPr>
            <a:spLocks noGrp="1"/>
          </p:cNvSpPr>
          <p:nvPr>
            <p:ph type="dt" sz="half" idx="10"/>
          </p:nvPr>
        </p:nvSpPr>
        <p:spPr/>
        <p:txBody>
          <a:bodyPr/>
          <a:lstStyle/>
          <a:p>
            <a:fld id="{CBC617EA-4200-462A-B976-622ADB4C30CB}" type="datetime1">
              <a:rPr lang="en-GB" smtClean="0"/>
              <a:t>15/10/2019</a:t>
            </a:fld>
            <a:endParaRPr lang="en-GB"/>
          </a:p>
        </p:txBody>
      </p:sp>
      <p:sp>
        <p:nvSpPr>
          <p:cNvPr id="6" name="Footer Placeholder 5">
            <a:extLst>
              <a:ext uri="{FF2B5EF4-FFF2-40B4-BE49-F238E27FC236}">
                <a16:creationId xmlns:a16="http://schemas.microsoft.com/office/drawing/2014/main" id="{9BCAB2B0-7AB9-48B9-A053-2723F2C97B9B}"/>
              </a:ext>
            </a:extLst>
          </p:cNvPr>
          <p:cNvSpPr>
            <a:spLocks noGrp="1"/>
          </p:cNvSpPr>
          <p:nvPr>
            <p:ph type="ftr" sz="quarter" idx="11"/>
          </p:nvPr>
        </p:nvSpPr>
        <p:spPr/>
        <p:txBody>
          <a:bodyPr/>
          <a:lstStyle/>
          <a:p>
            <a:r>
              <a:rPr lang="en-GB" dirty="0"/>
              <a:t>@flytzen  -  https://neworbit.co.uk</a:t>
            </a:r>
          </a:p>
        </p:txBody>
      </p:sp>
      <p:sp>
        <p:nvSpPr>
          <p:cNvPr id="7" name="Slide Number Placeholder 6">
            <a:extLst>
              <a:ext uri="{FF2B5EF4-FFF2-40B4-BE49-F238E27FC236}">
                <a16:creationId xmlns:a16="http://schemas.microsoft.com/office/drawing/2014/main" id="{6412A996-4A8C-412C-AEB9-B2A223D1A8E8}"/>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4075178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B63C-45A2-42CF-83BD-07E267F0F9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6DE993-153D-46DD-AA54-84C2990001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AA59427F-DFAC-4877-B70B-92DA87378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3270C-2BCB-4EE9-912B-CBDE3170F3BA}"/>
              </a:ext>
            </a:extLst>
          </p:cNvPr>
          <p:cNvSpPr>
            <a:spLocks noGrp="1"/>
          </p:cNvSpPr>
          <p:nvPr>
            <p:ph type="dt" sz="half" idx="10"/>
          </p:nvPr>
        </p:nvSpPr>
        <p:spPr/>
        <p:txBody>
          <a:bodyPr/>
          <a:lstStyle/>
          <a:p>
            <a:fld id="{EDE51ACF-F1F4-436C-B22F-D700C93E9D0C}" type="datetime1">
              <a:rPr lang="en-GB" smtClean="0"/>
              <a:t>15/10/2019</a:t>
            </a:fld>
            <a:endParaRPr lang="en-GB"/>
          </a:p>
        </p:txBody>
      </p:sp>
      <p:sp>
        <p:nvSpPr>
          <p:cNvPr id="6" name="Footer Placeholder 5">
            <a:extLst>
              <a:ext uri="{FF2B5EF4-FFF2-40B4-BE49-F238E27FC236}">
                <a16:creationId xmlns:a16="http://schemas.microsoft.com/office/drawing/2014/main" id="{127DFE6E-440B-4C9E-8325-F41BE93BBEF1}"/>
              </a:ext>
            </a:extLst>
          </p:cNvPr>
          <p:cNvSpPr>
            <a:spLocks noGrp="1"/>
          </p:cNvSpPr>
          <p:nvPr>
            <p:ph type="ftr" sz="quarter" idx="11"/>
          </p:nvPr>
        </p:nvSpPr>
        <p:spPr/>
        <p:txBody>
          <a:bodyPr/>
          <a:lstStyle/>
          <a:p>
            <a:r>
              <a:rPr lang="en-GB" dirty="0"/>
              <a:t>@flytzen  -  https://neworbit.co.uk</a:t>
            </a:r>
          </a:p>
        </p:txBody>
      </p:sp>
      <p:sp>
        <p:nvSpPr>
          <p:cNvPr id="7" name="Slide Number Placeholder 6">
            <a:extLst>
              <a:ext uri="{FF2B5EF4-FFF2-40B4-BE49-F238E27FC236}">
                <a16:creationId xmlns:a16="http://schemas.microsoft.com/office/drawing/2014/main" id="{8B3B349E-1B8D-4468-8F16-B8ED687B1F8B}"/>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961677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A920-0009-4A0D-BB5C-D88DC90CD6C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E7FE67E-D445-46C9-9306-C82CC60820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8AEC00-384E-4BC5-BE00-67BB0222BE78}"/>
              </a:ext>
            </a:extLst>
          </p:cNvPr>
          <p:cNvSpPr>
            <a:spLocks noGrp="1"/>
          </p:cNvSpPr>
          <p:nvPr>
            <p:ph type="dt" sz="half" idx="10"/>
          </p:nvPr>
        </p:nvSpPr>
        <p:spPr/>
        <p:txBody>
          <a:bodyPr/>
          <a:lstStyle/>
          <a:p>
            <a:fld id="{1A6F60BD-F08A-483A-BE2F-CDAB8FDD72ED}" type="datetime1">
              <a:rPr lang="en-GB" smtClean="0"/>
              <a:t>15/10/2019</a:t>
            </a:fld>
            <a:endParaRPr lang="en-GB"/>
          </a:p>
        </p:txBody>
      </p:sp>
      <p:sp>
        <p:nvSpPr>
          <p:cNvPr id="5" name="Footer Placeholder 4">
            <a:extLst>
              <a:ext uri="{FF2B5EF4-FFF2-40B4-BE49-F238E27FC236}">
                <a16:creationId xmlns:a16="http://schemas.microsoft.com/office/drawing/2014/main" id="{CFFDEAEC-740F-489C-AAA5-69604A1DEB75}"/>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DEECD198-AD32-4E7E-8F9E-BF1EA39844A6}"/>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05858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7080CE-FBB6-464B-95E8-7743EC485D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F62D691-AF5A-4C33-AD71-A3C897202A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591A05-B981-499F-B78C-1DE0A73FEFF1}"/>
              </a:ext>
            </a:extLst>
          </p:cNvPr>
          <p:cNvSpPr>
            <a:spLocks noGrp="1"/>
          </p:cNvSpPr>
          <p:nvPr>
            <p:ph type="dt" sz="half" idx="10"/>
          </p:nvPr>
        </p:nvSpPr>
        <p:spPr/>
        <p:txBody>
          <a:bodyPr/>
          <a:lstStyle/>
          <a:p>
            <a:fld id="{3C855AC3-FC5F-4620-A149-C218BB65936D}" type="datetime1">
              <a:rPr lang="en-GB" smtClean="0"/>
              <a:t>15/10/2019</a:t>
            </a:fld>
            <a:endParaRPr lang="en-GB"/>
          </a:p>
        </p:txBody>
      </p:sp>
      <p:sp>
        <p:nvSpPr>
          <p:cNvPr id="5" name="Footer Placeholder 4">
            <a:extLst>
              <a:ext uri="{FF2B5EF4-FFF2-40B4-BE49-F238E27FC236}">
                <a16:creationId xmlns:a16="http://schemas.microsoft.com/office/drawing/2014/main" id="{C46122F7-2283-47B9-91FE-D346B0E764B3}"/>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08B151EC-CCE6-4464-8406-50DDFA01BA9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271004309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E5D3-73B9-4F5D-89AC-34754BF94E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8CCCBB-7FE8-4B8E-81A6-D3E1B372E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78931D9-4AC4-4D9E-9CA8-EA853732E3C0}"/>
              </a:ext>
            </a:extLst>
          </p:cNvPr>
          <p:cNvSpPr>
            <a:spLocks noGrp="1"/>
          </p:cNvSpPr>
          <p:nvPr>
            <p:ph type="dt" sz="half" idx="10"/>
          </p:nvPr>
        </p:nvSpPr>
        <p:spPr/>
        <p:txBody>
          <a:bodyPr/>
          <a:lstStyle/>
          <a:p>
            <a:fld id="{9F039F87-66F3-45EC-B5F5-83701E92213B}" type="datetime1">
              <a:rPr lang="en-GB" smtClean="0"/>
              <a:t>15/10/2019</a:t>
            </a:fld>
            <a:endParaRPr lang="en-GB"/>
          </a:p>
        </p:txBody>
      </p:sp>
      <p:sp>
        <p:nvSpPr>
          <p:cNvPr id="5" name="Footer Placeholder 4">
            <a:extLst>
              <a:ext uri="{FF2B5EF4-FFF2-40B4-BE49-F238E27FC236}">
                <a16:creationId xmlns:a16="http://schemas.microsoft.com/office/drawing/2014/main" id="{499164F1-DF4E-4E97-8A9D-EA4A47088977}"/>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45B21CC1-A7F3-4EEB-B09F-E1C4395F6D32}"/>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9190559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6FB5-4A2F-4F2F-9A8B-C3D7CFCA82F2}"/>
              </a:ext>
            </a:extLst>
          </p:cNvPr>
          <p:cNvSpPr>
            <a:spLocks noGrp="1"/>
          </p:cNvSpPr>
          <p:nvPr>
            <p:ph type="title"/>
          </p:nvPr>
        </p:nvSpPr>
        <p:spPr/>
        <p:txBody>
          <a:bodyPr/>
          <a:lstStyle>
            <a:lvl1pPr>
              <a:defRPr b="0"/>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2AAF8D4-3B1E-4380-AA11-B3EBCC152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73731412-D5AA-42F8-999F-1D877BC2D472}"/>
              </a:ext>
            </a:extLst>
          </p:cNvPr>
          <p:cNvSpPr>
            <a:spLocks noGrp="1"/>
          </p:cNvSpPr>
          <p:nvPr>
            <p:ph type="dt" sz="half" idx="10"/>
          </p:nvPr>
        </p:nvSpPr>
        <p:spPr/>
        <p:txBody>
          <a:bodyPr/>
          <a:lstStyle/>
          <a:p>
            <a:fld id="{BA21E936-BBDD-4619-BD7B-136E45EA1881}" type="datetime1">
              <a:rPr lang="en-GB" smtClean="0"/>
              <a:t>15/10/2019</a:t>
            </a:fld>
            <a:endParaRPr lang="en-GB"/>
          </a:p>
        </p:txBody>
      </p:sp>
      <p:sp>
        <p:nvSpPr>
          <p:cNvPr id="5" name="Footer Placeholder 4">
            <a:extLst>
              <a:ext uri="{FF2B5EF4-FFF2-40B4-BE49-F238E27FC236}">
                <a16:creationId xmlns:a16="http://schemas.microsoft.com/office/drawing/2014/main" id="{F278FEB9-3367-40A9-87D5-A3A2307D66DE}"/>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0D728521-492A-421A-BCF9-9F1C928E14D1}"/>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789335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 content 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592C3B6-D3D5-4AD4-BD89-3E8DB060F928}"/>
              </a:ext>
            </a:extLst>
          </p:cNvPr>
          <p:cNvSpPr>
            <a:spLocks noGrp="1"/>
          </p:cNvSpPr>
          <p:nvPr>
            <p:ph type="dt" sz="half" idx="10"/>
          </p:nvPr>
        </p:nvSpPr>
        <p:spPr/>
        <p:txBody>
          <a:bodyPr/>
          <a:lstStyle/>
          <a:p>
            <a:fld id="{FE0A6900-AA33-4557-823C-2851D3797E28}" type="datetime1">
              <a:rPr lang="en-GB" smtClean="0"/>
              <a:t>15/10/2019</a:t>
            </a:fld>
            <a:endParaRPr lang="en-GB" dirty="0"/>
          </a:p>
        </p:txBody>
      </p:sp>
      <p:sp>
        <p:nvSpPr>
          <p:cNvPr id="4" name="Footer Placeholder 3">
            <a:extLst>
              <a:ext uri="{FF2B5EF4-FFF2-40B4-BE49-F238E27FC236}">
                <a16:creationId xmlns:a16="http://schemas.microsoft.com/office/drawing/2014/main" id="{012F4FF1-3DA3-4584-94FB-FBE9F9062D67}"/>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841F36F-D2A5-4A6B-9215-5B2159593653}"/>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Freeform: Shape 5">
            <a:extLst>
              <a:ext uri="{FF2B5EF4-FFF2-40B4-BE49-F238E27FC236}">
                <a16:creationId xmlns:a16="http://schemas.microsoft.com/office/drawing/2014/main" id="{188E1C13-2716-4848-8AFB-E890A997C7CC}"/>
              </a:ext>
            </a:extLst>
          </p:cNvPr>
          <p:cNvSpPr/>
          <p:nvPr userDrawn="1"/>
        </p:nvSpPr>
        <p:spPr>
          <a:xfrm rot="5400000">
            <a:off x="1763286" y="-1763286"/>
            <a:ext cx="2286001" cy="5812573"/>
          </a:xfrm>
          <a:custGeom>
            <a:avLst/>
            <a:gdLst>
              <a:gd name="connsiteX0" fmla="*/ 18472 w 4331854"/>
              <a:gd name="connsiteY0" fmla="*/ 0 h 6936509"/>
              <a:gd name="connsiteX1" fmla="*/ 923636 w 4331854"/>
              <a:gd name="connsiteY1" fmla="*/ 9237 h 6936509"/>
              <a:gd name="connsiteX2" fmla="*/ 4331854 w 4331854"/>
              <a:gd name="connsiteY2" fmla="*/ 6936509 h 6936509"/>
              <a:gd name="connsiteX3" fmla="*/ 0 w 4331854"/>
              <a:gd name="connsiteY3" fmla="*/ 6908800 h 6936509"/>
              <a:gd name="connsiteX4" fmla="*/ 18472 w 4331854"/>
              <a:gd name="connsiteY4" fmla="*/ 0 h 693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854" h="6936509">
                <a:moveTo>
                  <a:pt x="18472" y="0"/>
                </a:moveTo>
                <a:lnTo>
                  <a:pt x="923636" y="9237"/>
                </a:lnTo>
                <a:lnTo>
                  <a:pt x="4331854" y="6936509"/>
                </a:lnTo>
                <a:lnTo>
                  <a:pt x="0" y="6908800"/>
                </a:lnTo>
                <a:cubicBezTo>
                  <a:pt x="6157" y="4605867"/>
                  <a:pt x="12315" y="2302933"/>
                  <a:pt x="1847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58AB2012-463D-4426-BC7F-F79CB1995D54}"/>
              </a:ext>
            </a:extLst>
          </p:cNvPr>
          <p:cNvSpPr/>
          <p:nvPr userDrawn="1"/>
        </p:nvSpPr>
        <p:spPr>
          <a:xfrm>
            <a:off x="768329" y="361829"/>
            <a:ext cx="3493860" cy="1743786"/>
          </a:xfrm>
          <a:prstGeom prst="roundRect">
            <a:avLst>
              <a:gd name="adj" fmla="val 4421"/>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 name="Title 1">
            <a:extLst>
              <a:ext uri="{FF2B5EF4-FFF2-40B4-BE49-F238E27FC236}">
                <a16:creationId xmlns:a16="http://schemas.microsoft.com/office/drawing/2014/main" id="{E292B11A-33BC-46B2-8CE0-4F8A4C66131C}"/>
              </a:ext>
            </a:extLst>
          </p:cNvPr>
          <p:cNvSpPr>
            <a:spLocks noGrp="1"/>
          </p:cNvSpPr>
          <p:nvPr>
            <p:ph type="title"/>
          </p:nvPr>
        </p:nvSpPr>
        <p:spPr>
          <a:xfrm>
            <a:off x="838200" y="365125"/>
            <a:ext cx="3423989" cy="803799"/>
          </a:xfrm>
        </p:spPr>
        <p:txBody>
          <a:bodyPr>
            <a:noAutofit/>
          </a:bodyPr>
          <a:lstStyle>
            <a:lvl1pPr>
              <a:defRPr sz="3600">
                <a:solidFill>
                  <a:schemeClr val="bg1"/>
                </a:solidFill>
              </a:defRPr>
            </a:lvl1pPr>
          </a:lstStyle>
          <a:p>
            <a:r>
              <a:rPr lang="en-US" dirty="0"/>
              <a:t>Click to edit Master title style</a:t>
            </a:r>
            <a:endParaRPr lang="en-GB" dirty="0"/>
          </a:p>
        </p:txBody>
      </p:sp>
      <p:sp>
        <p:nvSpPr>
          <p:cNvPr id="9" name="Text Placeholder 8">
            <a:extLst>
              <a:ext uri="{FF2B5EF4-FFF2-40B4-BE49-F238E27FC236}">
                <a16:creationId xmlns:a16="http://schemas.microsoft.com/office/drawing/2014/main" id="{64426DE4-89B5-4D39-804A-D5C87BBDE261}"/>
              </a:ext>
            </a:extLst>
          </p:cNvPr>
          <p:cNvSpPr>
            <a:spLocks noGrp="1"/>
          </p:cNvSpPr>
          <p:nvPr>
            <p:ph type="body" sz="quarter" idx="13"/>
          </p:nvPr>
        </p:nvSpPr>
        <p:spPr>
          <a:xfrm>
            <a:off x="838200" y="1187450"/>
            <a:ext cx="3355975" cy="839788"/>
          </a:xfrm>
        </p:spPr>
        <p:txBody>
          <a:bodyPr/>
          <a:lstStyle>
            <a:lvl1pPr marL="0" indent="0">
              <a:buNone/>
              <a:defRPr>
                <a:solidFill>
                  <a:schemeClr val="accent2">
                    <a:lumMod val="75000"/>
                  </a:schemeClr>
                </a:solidFill>
              </a:defRPr>
            </a:lvl1pPr>
            <a:lvl2pPr>
              <a:defRPr>
                <a:solidFill>
                  <a:schemeClr val="accent2">
                    <a:lumMod val="75000"/>
                  </a:schemeClr>
                </a:solidFill>
              </a:defRPr>
            </a:lvl2pPr>
            <a:lvl3pPr>
              <a:defRPr>
                <a:solidFill>
                  <a:schemeClr val="accent2">
                    <a:lumMod val="75000"/>
                  </a:schemeClr>
                </a:solidFill>
              </a:defRPr>
            </a:lvl3pPr>
            <a:lvl4pPr>
              <a:defRPr>
                <a:solidFill>
                  <a:schemeClr val="accent2">
                    <a:lumMod val="75000"/>
                  </a:schemeClr>
                </a:solidFill>
              </a:defRPr>
            </a:lvl4pPr>
            <a:lvl5pPr>
              <a:defRPr>
                <a:solidFill>
                  <a:schemeClr val="accent2">
                    <a:lumMod val="75000"/>
                  </a:schemeClr>
                </a:solidFill>
              </a:defRPr>
            </a:lvl5pPr>
          </a:lstStyle>
          <a:p>
            <a:pPr lvl="0"/>
            <a:r>
              <a:rPr lang="en-US" dirty="0"/>
              <a:t>Click to edit Master text styles</a:t>
            </a:r>
          </a:p>
        </p:txBody>
      </p:sp>
    </p:spTree>
    <p:extLst>
      <p:ext uri="{BB962C8B-B14F-4D97-AF65-F5344CB8AC3E}">
        <p14:creationId xmlns:p14="http://schemas.microsoft.com/office/powerpoint/2010/main" val="650635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Cont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4CA8DF8-F883-4DBB-9DB8-02B9F00C9DC8}"/>
              </a:ext>
            </a:extLst>
          </p:cNvPr>
          <p:cNvSpPr>
            <a:spLocks noGrp="1"/>
          </p:cNvSpPr>
          <p:nvPr>
            <p:ph type="dt" sz="half" idx="10"/>
          </p:nvPr>
        </p:nvSpPr>
        <p:spPr/>
        <p:txBody>
          <a:bodyPr/>
          <a:lstStyle/>
          <a:p>
            <a:fld id="{01405A4C-F668-445B-AEE8-C9B3AD2B3139}" type="datetime1">
              <a:rPr lang="en-GB" smtClean="0"/>
              <a:t>15/10/2019</a:t>
            </a:fld>
            <a:endParaRPr lang="en-GB" dirty="0"/>
          </a:p>
        </p:txBody>
      </p:sp>
      <p:sp>
        <p:nvSpPr>
          <p:cNvPr id="4" name="Footer Placeholder 3">
            <a:extLst>
              <a:ext uri="{FF2B5EF4-FFF2-40B4-BE49-F238E27FC236}">
                <a16:creationId xmlns:a16="http://schemas.microsoft.com/office/drawing/2014/main" id="{793ABD6C-C553-4C20-8955-90B1073B11D6}"/>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C68E3FA-7F91-4C22-8352-489E3F7664AA}"/>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Freeform: Shape 5">
            <a:extLst>
              <a:ext uri="{FF2B5EF4-FFF2-40B4-BE49-F238E27FC236}">
                <a16:creationId xmlns:a16="http://schemas.microsoft.com/office/drawing/2014/main" id="{4ABB79F4-FC2C-4CAC-95AC-3707993DCEB9}"/>
              </a:ext>
            </a:extLst>
          </p:cNvPr>
          <p:cNvSpPr/>
          <p:nvPr userDrawn="1"/>
        </p:nvSpPr>
        <p:spPr>
          <a:xfrm rot="10800000">
            <a:off x="9062357" y="-1"/>
            <a:ext cx="3129643" cy="4604655"/>
          </a:xfrm>
          <a:custGeom>
            <a:avLst/>
            <a:gdLst>
              <a:gd name="connsiteX0" fmla="*/ 18472 w 4331854"/>
              <a:gd name="connsiteY0" fmla="*/ 0 h 6936509"/>
              <a:gd name="connsiteX1" fmla="*/ 923636 w 4331854"/>
              <a:gd name="connsiteY1" fmla="*/ 9237 h 6936509"/>
              <a:gd name="connsiteX2" fmla="*/ 4331854 w 4331854"/>
              <a:gd name="connsiteY2" fmla="*/ 6936509 h 6936509"/>
              <a:gd name="connsiteX3" fmla="*/ 0 w 4331854"/>
              <a:gd name="connsiteY3" fmla="*/ 6908800 h 6936509"/>
              <a:gd name="connsiteX4" fmla="*/ 18472 w 4331854"/>
              <a:gd name="connsiteY4" fmla="*/ 0 h 6936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1854" h="6936509">
                <a:moveTo>
                  <a:pt x="18472" y="0"/>
                </a:moveTo>
                <a:lnTo>
                  <a:pt x="923636" y="9237"/>
                </a:lnTo>
                <a:lnTo>
                  <a:pt x="4331854" y="6936509"/>
                </a:lnTo>
                <a:lnTo>
                  <a:pt x="0" y="6908800"/>
                </a:lnTo>
                <a:cubicBezTo>
                  <a:pt x="6157" y="4605867"/>
                  <a:pt x="12315" y="2302933"/>
                  <a:pt x="18472"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9BE0C2E3-6463-47B0-A70D-58271E9D002C}"/>
              </a:ext>
            </a:extLst>
          </p:cNvPr>
          <p:cNvGrpSpPr/>
          <p:nvPr userDrawn="1"/>
        </p:nvGrpSpPr>
        <p:grpSpPr>
          <a:xfrm>
            <a:off x="8990618" y="409756"/>
            <a:ext cx="2701637" cy="2701637"/>
            <a:chOff x="1154545" y="1958109"/>
            <a:chExt cx="2701637" cy="2701637"/>
          </a:xfrm>
        </p:grpSpPr>
        <p:sp>
          <p:nvSpPr>
            <p:cNvPr id="8" name="Oval 7">
              <a:extLst>
                <a:ext uri="{FF2B5EF4-FFF2-40B4-BE49-F238E27FC236}">
                  <a16:creationId xmlns:a16="http://schemas.microsoft.com/office/drawing/2014/main" id="{88E95F83-EA5D-4676-B584-5E7580F32370}"/>
                </a:ext>
              </a:extLst>
            </p:cNvPr>
            <p:cNvSpPr/>
            <p:nvPr/>
          </p:nvSpPr>
          <p:spPr>
            <a:xfrm>
              <a:off x="1154545" y="1958109"/>
              <a:ext cx="2701637" cy="2701637"/>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695E6DA8-48E7-4B5A-BF87-419E0BA4BB5B}"/>
                </a:ext>
              </a:extLst>
            </p:cNvPr>
            <p:cNvSpPr/>
            <p:nvPr/>
          </p:nvSpPr>
          <p:spPr>
            <a:xfrm>
              <a:off x="1191489" y="1995054"/>
              <a:ext cx="2623127" cy="262312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64BD26AB-9CA7-4260-BE93-115FF814FCA7}"/>
              </a:ext>
            </a:extLst>
          </p:cNvPr>
          <p:cNvSpPr>
            <a:spLocks noGrp="1"/>
          </p:cNvSpPr>
          <p:nvPr>
            <p:ph type="title"/>
          </p:nvPr>
        </p:nvSpPr>
        <p:spPr>
          <a:xfrm>
            <a:off x="8985996" y="1095482"/>
            <a:ext cx="2701637" cy="1325563"/>
          </a:xfrm>
        </p:spPr>
        <p:txBody>
          <a:bodyPr>
            <a:normAutofit/>
          </a:bodyPr>
          <a:lstStyle>
            <a:lvl1pPr algn="ctr">
              <a:defRPr sz="3600">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158446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9AE0-FB9B-4078-AA70-8E517BC1C1BE}"/>
              </a:ext>
            </a:extLst>
          </p:cNvPr>
          <p:cNvSpPr>
            <a:spLocks noGrp="1"/>
          </p:cNvSpPr>
          <p:nvPr>
            <p:ph type="title"/>
          </p:nvPr>
        </p:nvSpPr>
        <p:spPr>
          <a:xfrm rot="16200000">
            <a:off x="-2766218" y="2766217"/>
            <a:ext cx="6858000" cy="1325563"/>
          </a:xfrm>
          <a:solidFill>
            <a:schemeClr val="tx1">
              <a:lumMod val="65000"/>
              <a:lumOff val="35000"/>
            </a:schemeClr>
          </a:solidFill>
        </p:spPr>
        <p:txBody>
          <a:bodyPr>
            <a:normAutofit/>
          </a:bodyPr>
          <a:lstStyle>
            <a:lvl1pPr algn="ctr">
              <a:defRPr sz="40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8B55AB52-59D7-4C71-A4A3-EE2DD14E6D54}"/>
              </a:ext>
            </a:extLst>
          </p:cNvPr>
          <p:cNvSpPr>
            <a:spLocks noGrp="1"/>
          </p:cNvSpPr>
          <p:nvPr>
            <p:ph type="dt" sz="half" idx="10"/>
          </p:nvPr>
        </p:nvSpPr>
        <p:spPr/>
        <p:txBody>
          <a:bodyPr/>
          <a:lstStyle/>
          <a:p>
            <a:fld id="{4F2D900F-F7C6-4797-BAD8-C8A7E6681D93}" type="datetime1">
              <a:rPr lang="en-GB" smtClean="0"/>
              <a:t>15/10/2019</a:t>
            </a:fld>
            <a:endParaRPr lang="en-GB" dirty="0"/>
          </a:p>
        </p:txBody>
      </p:sp>
      <p:sp>
        <p:nvSpPr>
          <p:cNvPr id="4" name="Footer Placeholder 3">
            <a:extLst>
              <a:ext uri="{FF2B5EF4-FFF2-40B4-BE49-F238E27FC236}">
                <a16:creationId xmlns:a16="http://schemas.microsoft.com/office/drawing/2014/main" id="{B0777E27-7A4F-4792-A4CA-1C2EF2846AD7}"/>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D56D6F1B-ECFE-4864-9C34-F41BB8506CB3}"/>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22083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content 4">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06C5033-3EC5-4C4F-BF85-C4D0CB13A638}"/>
              </a:ext>
            </a:extLst>
          </p:cNvPr>
          <p:cNvSpPr>
            <a:spLocks noGrp="1"/>
          </p:cNvSpPr>
          <p:nvPr>
            <p:ph type="dt" sz="half" idx="10"/>
          </p:nvPr>
        </p:nvSpPr>
        <p:spPr/>
        <p:txBody>
          <a:bodyPr/>
          <a:lstStyle/>
          <a:p>
            <a:fld id="{FFF86087-A710-4014-8370-78B31C326E17}" type="datetime1">
              <a:rPr lang="en-GB" smtClean="0"/>
              <a:t>15/10/2019</a:t>
            </a:fld>
            <a:endParaRPr lang="en-GB" dirty="0"/>
          </a:p>
        </p:txBody>
      </p:sp>
      <p:sp>
        <p:nvSpPr>
          <p:cNvPr id="4" name="Footer Placeholder 3">
            <a:extLst>
              <a:ext uri="{FF2B5EF4-FFF2-40B4-BE49-F238E27FC236}">
                <a16:creationId xmlns:a16="http://schemas.microsoft.com/office/drawing/2014/main" id="{9637FBF4-FDE5-4B60-8FB0-64918C836578}"/>
              </a:ext>
            </a:extLst>
          </p:cNvPr>
          <p:cNvSpPr>
            <a:spLocks noGrp="1"/>
          </p:cNvSpPr>
          <p:nvPr>
            <p:ph type="ftr" sz="quarter" idx="11"/>
          </p:nvPr>
        </p:nvSpPr>
        <p:spPr/>
        <p:txBody>
          <a:bodyPr/>
          <a:lstStyle/>
          <a:p>
            <a:r>
              <a:rPr lang="en-GB" dirty="0"/>
              <a:t>@flytzen  -  https://neworbit.co.uk</a:t>
            </a:r>
          </a:p>
        </p:txBody>
      </p:sp>
      <p:sp>
        <p:nvSpPr>
          <p:cNvPr id="5" name="Slide Number Placeholder 4">
            <a:extLst>
              <a:ext uri="{FF2B5EF4-FFF2-40B4-BE49-F238E27FC236}">
                <a16:creationId xmlns:a16="http://schemas.microsoft.com/office/drawing/2014/main" id="{85EDEDCA-2790-48C8-8BC3-A78B41842013}"/>
              </a:ext>
            </a:extLst>
          </p:cNvPr>
          <p:cNvSpPr>
            <a:spLocks noGrp="1"/>
          </p:cNvSpPr>
          <p:nvPr>
            <p:ph type="sldNum" sz="quarter" idx="12"/>
          </p:nvPr>
        </p:nvSpPr>
        <p:spPr/>
        <p:txBody>
          <a:bodyPr/>
          <a:lstStyle/>
          <a:p>
            <a:fld id="{1F9479E9-4D4A-47EC-B0AC-641A3DA97954}" type="slidenum">
              <a:rPr lang="en-GB" smtClean="0"/>
              <a:t>‹#›</a:t>
            </a:fld>
            <a:endParaRPr lang="en-GB"/>
          </a:p>
        </p:txBody>
      </p:sp>
      <p:sp>
        <p:nvSpPr>
          <p:cNvPr id="6" name="Partial Circle 5">
            <a:extLst>
              <a:ext uri="{FF2B5EF4-FFF2-40B4-BE49-F238E27FC236}">
                <a16:creationId xmlns:a16="http://schemas.microsoft.com/office/drawing/2014/main" id="{CAC21248-7B83-4CCA-BB8B-EE5EF6385E02}"/>
              </a:ext>
            </a:extLst>
          </p:cNvPr>
          <p:cNvSpPr/>
          <p:nvPr userDrawn="1"/>
        </p:nvSpPr>
        <p:spPr>
          <a:xfrm>
            <a:off x="1294542" y="-6792278"/>
            <a:ext cx="9093200" cy="8026400"/>
          </a:xfrm>
          <a:prstGeom prst="pie">
            <a:avLst>
              <a:gd name="adj1" fmla="val 0"/>
              <a:gd name="adj2" fmla="val 10818093"/>
            </a:avLst>
          </a:prstGeom>
          <a:solidFill>
            <a:schemeClr val="tx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a:extLst>
              <a:ext uri="{FF2B5EF4-FFF2-40B4-BE49-F238E27FC236}">
                <a16:creationId xmlns:a16="http://schemas.microsoft.com/office/drawing/2014/main" id="{72D8A608-9C42-4863-A4D6-3E8618334A4A}"/>
              </a:ext>
            </a:extLst>
          </p:cNvPr>
          <p:cNvSpPr>
            <a:spLocks noGrp="1"/>
          </p:cNvSpPr>
          <p:nvPr>
            <p:ph type="title"/>
          </p:nvPr>
        </p:nvSpPr>
        <p:spPr>
          <a:xfrm>
            <a:off x="2450969" y="1"/>
            <a:ext cx="6693032" cy="612742"/>
          </a:xfrm>
        </p:spPr>
        <p:txBody>
          <a:bodyPr>
            <a:normAutofit/>
          </a:bodyPr>
          <a:lstStyle>
            <a:lvl1pPr algn="ctr">
              <a:defRPr sz="3200">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349121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C7B7-E937-41E7-BF88-190FF0A3C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458FFDA-037C-45C3-8CA2-9FE7377C96EF}"/>
              </a:ext>
            </a:extLst>
          </p:cNvPr>
          <p:cNvSpPr>
            <a:spLocks noGrp="1"/>
          </p:cNvSpPr>
          <p:nvPr>
            <p:ph type="body" idx="1"/>
          </p:nvPr>
        </p:nvSpPr>
        <p:spPr>
          <a:xfrm>
            <a:off x="831850" y="4589463"/>
            <a:ext cx="10515600" cy="1500187"/>
          </a:xfrm>
        </p:spPr>
        <p:txBody>
          <a:bodyPr/>
          <a:lstStyle>
            <a:lvl1pPr marL="0" indent="0">
              <a:buNone/>
              <a:defRPr sz="240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0763AB4-E77D-43CA-A2E7-B014C80DBB22}"/>
              </a:ext>
            </a:extLst>
          </p:cNvPr>
          <p:cNvSpPr>
            <a:spLocks noGrp="1"/>
          </p:cNvSpPr>
          <p:nvPr>
            <p:ph type="dt" sz="half" idx="10"/>
          </p:nvPr>
        </p:nvSpPr>
        <p:spPr/>
        <p:txBody>
          <a:bodyPr/>
          <a:lstStyle/>
          <a:p>
            <a:fld id="{B307EE86-C55A-4E5D-B95C-BE8511D966D6}" type="datetime1">
              <a:rPr lang="en-GB" smtClean="0"/>
              <a:t>15/10/2019</a:t>
            </a:fld>
            <a:endParaRPr lang="en-GB"/>
          </a:p>
        </p:txBody>
      </p:sp>
      <p:sp>
        <p:nvSpPr>
          <p:cNvPr id="5" name="Footer Placeholder 4">
            <a:extLst>
              <a:ext uri="{FF2B5EF4-FFF2-40B4-BE49-F238E27FC236}">
                <a16:creationId xmlns:a16="http://schemas.microsoft.com/office/drawing/2014/main" id="{4FDA3B45-23A3-4AE7-A12A-79FE874F0235}"/>
              </a:ext>
            </a:extLst>
          </p:cNvPr>
          <p:cNvSpPr>
            <a:spLocks noGrp="1"/>
          </p:cNvSpPr>
          <p:nvPr>
            <p:ph type="ftr" sz="quarter" idx="11"/>
          </p:nvPr>
        </p:nvSpPr>
        <p:spPr/>
        <p:txBody>
          <a:bodyPr/>
          <a:lstStyle/>
          <a:p>
            <a:r>
              <a:rPr lang="en-GB" dirty="0"/>
              <a:t>@flytzen  -  https://neworbit.co.uk</a:t>
            </a:r>
          </a:p>
        </p:txBody>
      </p:sp>
      <p:sp>
        <p:nvSpPr>
          <p:cNvPr id="6" name="Slide Number Placeholder 5">
            <a:extLst>
              <a:ext uri="{FF2B5EF4-FFF2-40B4-BE49-F238E27FC236}">
                <a16:creationId xmlns:a16="http://schemas.microsoft.com/office/drawing/2014/main" id="{D62EEFD5-9AC6-44BB-8565-0F4AB33B6B84}"/>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33378617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3A2A-49CE-46A7-8FBB-45D5A0CE5A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AF527F-5A49-4587-ADF1-B2E05A44EA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E5EAA66-3A89-4447-9BA4-A382B99BF2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04E968-339F-4F92-8444-E19FFFA890C2}"/>
              </a:ext>
            </a:extLst>
          </p:cNvPr>
          <p:cNvSpPr>
            <a:spLocks noGrp="1"/>
          </p:cNvSpPr>
          <p:nvPr>
            <p:ph type="dt" sz="half" idx="10"/>
          </p:nvPr>
        </p:nvSpPr>
        <p:spPr/>
        <p:txBody>
          <a:bodyPr/>
          <a:lstStyle/>
          <a:p>
            <a:fld id="{DB10EFFF-E8CA-463E-BD32-8A303AFFDDCD}" type="datetime1">
              <a:rPr lang="en-GB" smtClean="0"/>
              <a:t>15/10/2019</a:t>
            </a:fld>
            <a:endParaRPr lang="en-GB"/>
          </a:p>
        </p:txBody>
      </p:sp>
      <p:sp>
        <p:nvSpPr>
          <p:cNvPr id="6" name="Footer Placeholder 5">
            <a:extLst>
              <a:ext uri="{FF2B5EF4-FFF2-40B4-BE49-F238E27FC236}">
                <a16:creationId xmlns:a16="http://schemas.microsoft.com/office/drawing/2014/main" id="{65BC9B2E-2057-4A25-AD2A-52DEEF44D5B0}"/>
              </a:ext>
            </a:extLst>
          </p:cNvPr>
          <p:cNvSpPr>
            <a:spLocks noGrp="1"/>
          </p:cNvSpPr>
          <p:nvPr>
            <p:ph type="ftr" sz="quarter" idx="11"/>
          </p:nvPr>
        </p:nvSpPr>
        <p:spPr/>
        <p:txBody>
          <a:bodyPr/>
          <a:lstStyle/>
          <a:p>
            <a:r>
              <a:rPr lang="en-GB" dirty="0"/>
              <a:t>@flytzen  -  https://neworbit.co.uk</a:t>
            </a:r>
          </a:p>
        </p:txBody>
      </p:sp>
      <p:sp>
        <p:nvSpPr>
          <p:cNvPr id="7" name="Slide Number Placeholder 6">
            <a:extLst>
              <a:ext uri="{FF2B5EF4-FFF2-40B4-BE49-F238E27FC236}">
                <a16:creationId xmlns:a16="http://schemas.microsoft.com/office/drawing/2014/main" id="{E9B4220B-FC4A-4482-9953-6A793E8A39E3}"/>
              </a:ext>
            </a:extLst>
          </p:cNvPr>
          <p:cNvSpPr>
            <a:spLocks noGrp="1"/>
          </p:cNvSpPr>
          <p:nvPr>
            <p:ph type="sldNum" sz="quarter" idx="12"/>
          </p:nvPr>
        </p:nvSpPr>
        <p:spPr/>
        <p:txBody>
          <a:bodyPr/>
          <a:lstStyle/>
          <a:p>
            <a:fld id="{1F9479E9-4D4A-47EC-B0AC-641A3DA97954}" type="slidenum">
              <a:rPr lang="en-GB" smtClean="0"/>
              <a:t>‹#›</a:t>
            </a:fld>
            <a:endParaRPr lang="en-GB"/>
          </a:p>
        </p:txBody>
      </p:sp>
    </p:spTree>
    <p:extLst>
      <p:ext uri="{BB962C8B-B14F-4D97-AF65-F5344CB8AC3E}">
        <p14:creationId xmlns:p14="http://schemas.microsoft.com/office/powerpoint/2010/main" val="115660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5C21D-4663-4333-87D2-1AFC713E5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AF314C-B0E3-4F1F-A5BC-FFF12A61DD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5C29F959-3DEB-45F0-9515-B5AFCC29C7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8DFB4-92B2-4F8B-A559-4524D5FE7A72}" type="datetime1">
              <a:rPr lang="en-GB" smtClean="0"/>
              <a:t>15/10/2019</a:t>
            </a:fld>
            <a:endParaRPr lang="en-GB" dirty="0"/>
          </a:p>
        </p:txBody>
      </p:sp>
      <p:sp>
        <p:nvSpPr>
          <p:cNvPr id="5" name="Footer Placeholder 4">
            <a:extLst>
              <a:ext uri="{FF2B5EF4-FFF2-40B4-BE49-F238E27FC236}">
                <a16:creationId xmlns:a16="http://schemas.microsoft.com/office/drawing/2014/main" id="{8F725FC5-CFEB-4772-B1B0-961D1BF2F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@flytzen  -  https://neworbit.co.uk</a:t>
            </a:r>
          </a:p>
        </p:txBody>
      </p:sp>
      <p:sp>
        <p:nvSpPr>
          <p:cNvPr id="6" name="Slide Number Placeholder 5">
            <a:extLst>
              <a:ext uri="{FF2B5EF4-FFF2-40B4-BE49-F238E27FC236}">
                <a16:creationId xmlns:a16="http://schemas.microsoft.com/office/drawing/2014/main" id="{37CFCAC1-CBDA-4DA7-94D9-A1BAC172A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479E9-4D4A-47EC-B0AC-641A3DA97954}" type="slidenum">
              <a:rPr lang="en-GB" smtClean="0"/>
              <a:t>‹#›</a:t>
            </a:fld>
            <a:endParaRPr lang="en-GB"/>
          </a:p>
        </p:txBody>
      </p:sp>
      <p:pic>
        <p:nvPicPr>
          <p:cNvPr id="7" name="Graphic 6">
            <a:extLst>
              <a:ext uri="{FF2B5EF4-FFF2-40B4-BE49-F238E27FC236}">
                <a16:creationId xmlns:a16="http://schemas.microsoft.com/office/drawing/2014/main" id="{F66638CA-AD41-482F-8BD2-675C9DE6DD52}"/>
              </a:ext>
            </a:extLst>
          </p:cNvPr>
          <p:cNvPicPr>
            <a:picLocks noChangeAspect="1"/>
          </p:cNvPicPr>
          <p:nvPr userDrawn="1"/>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r="37635" b="28829"/>
          <a:stretch/>
        </p:blipFill>
        <p:spPr>
          <a:xfrm>
            <a:off x="10461633" y="4883285"/>
            <a:ext cx="1730368" cy="1974715"/>
          </a:xfrm>
          <a:prstGeom prst="rect">
            <a:avLst/>
          </a:prstGeom>
        </p:spPr>
      </p:pic>
    </p:spTree>
    <p:extLst>
      <p:ext uri="{BB962C8B-B14F-4D97-AF65-F5344CB8AC3E}">
        <p14:creationId xmlns:p14="http://schemas.microsoft.com/office/powerpoint/2010/main" val="1352839145"/>
      </p:ext>
    </p:extLst>
  </p:cSld>
  <p:clrMap bg1="lt1" tx1="dk1" bg2="lt2" tx2="dk2" accent1="accent1" accent2="accent2" accent3="accent3" accent4="accent4" accent5="accent5" accent6="accent6" hlink="hlink" folHlink="folHlink"/>
  <p:sldLayoutIdLst>
    <p:sldLayoutId id="2147483912" r:id="rId1"/>
    <p:sldLayoutId id="2147483901" r:id="rId2"/>
    <p:sldLayoutId id="2147483902" r:id="rId3"/>
    <p:sldLayoutId id="2147483913" r:id="rId4"/>
    <p:sldLayoutId id="2147483914" r:id="rId5"/>
    <p:sldLayoutId id="2147483915" r:id="rId6"/>
    <p:sldLayoutId id="2147483916"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12.xml"/><Relationship Id="rId7" Type="http://schemas.openxmlformats.org/officeDocument/2006/relationships/diagramQuickStyle" Target="../diagrams/quickStyle3.xml"/><Relationship Id="rId2" Type="http://schemas.openxmlformats.org/officeDocument/2006/relationships/slideLayout" Target="../slideLayouts/slideLayout8.xml"/><Relationship Id="rId1" Type="http://schemas.openxmlformats.org/officeDocument/2006/relationships/themeOverride" Target="../theme/themeOverride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3.png"/><Relationship Id="rId9" Type="http://schemas.microsoft.com/office/2007/relationships/diagramDrawing" Target="../diagrams/drawing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16.xml"/><Relationship Id="rId7" Type="http://schemas.openxmlformats.org/officeDocument/2006/relationships/diagramQuickStyle" Target="../diagrams/quickStyle4.xml"/><Relationship Id="rId2" Type="http://schemas.openxmlformats.org/officeDocument/2006/relationships/slideLayout" Target="../slideLayouts/slideLayout8.xml"/><Relationship Id="rId1" Type="http://schemas.openxmlformats.org/officeDocument/2006/relationships/themeOverride" Target="../theme/themeOverride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8.png"/><Relationship Id="rId9" Type="http://schemas.microsoft.com/office/2007/relationships/diagramDrawing" Target="../diagrams/drawing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notesSlide" Target="../notesSlides/notesSlide17.xml"/><Relationship Id="rId7" Type="http://schemas.openxmlformats.org/officeDocument/2006/relationships/diagramQuickStyle" Target="../diagrams/quickStyle5.xml"/><Relationship Id="rId2" Type="http://schemas.openxmlformats.org/officeDocument/2006/relationships/slideLayout" Target="../slideLayouts/slideLayout8.xml"/><Relationship Id="rId1" Type="http://schemas.openxmlformats.org/officeDocument/2006/relationships/themeOverride" Target="../theme/themeOverride3.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4.png"/><Relationship Id="rId9" Type="http://schemas.microsoft.com/office/2007/relationships/diagramDrawing" Target="../diagrams/drawing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notesSlide" Target="../notesSlides/notesSlide19.xml"/><Relationship Id="rId7" Type="http://schemas.openxmlformats.org/officeDocument/2006/relationships/diagramQuickStyle" Target="../diagrams/quickStyle7.xml"/><Relationship Id="rId2" Type="http://schemas.openxmlformats.org/officeDocument/2006/relationships/slideLayout" Target="../slideLayouts/slideLayout8.xml"/><Relationship Id="rId1" Type="http://schemas.openxmlformats.org/officeDocument/2006/relationships/themeOverride" Target="../theme/themeOverride4.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9.png"/><Relationship Id="rId9" Type="http://schemas.microsoft.com/office/2007/relationships/diagramDrawing" Target="../diagrams/drawing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07E586-221A-41C2-BDE5-05E584A5A7AE}"/>
              </a:ext>
            </a:extLst>
          </p:cNvPr>
          <p:cNvSpPr>
            <a:spLocks noGrp="1"/>
          </p:cNvSpPr>
          <p:nvPr>
            <p:ph type="ctrTitle"/>
          </p:nvPr>
        </p:nvSpPr>
        <p:spPr>
          <a:xfrm>
            <a:off x="526073" y="4756638"/>
            <a:ext cx="11139854" cy="930447"/>
          </a:xfrm>
        </p:spPr>
        <p:txBody>
          <a:bodyPr>
            <a:normAutofit/>
          </a:bodyPr>
          <a:lstStyle/>
          <a:p>
            <a:r>
              <a:rPr lang="en-GB" sz="5400">
                <a:solidFill>
                  <a:srgbClr val="FFFFFF"/>
                </a:solidFill>
              </a:rPr>
              <a:t>Secure your Web Apps in Azure</a:t>
            </a:r>
          </a:p>
        </p:txBody>
      </p:sp>
      <p:sp>
        <p:nvSpPr>
          <p:cNvPr id="3" name="Subtitle 2">
            <a:extLst>
              <a:ext uri="{FF2B5EF4-FFF2-40B4-BE49-F238E27FC236}">
                <a16:creationId xmlns:a16="http://schemas.microsoft.com/office/drawing/2014/main" id="{343BB935-3416-4CC9-A5D0-11EBFF5F64B6}"/>
              </a:ext>
            </a:extLst>
          </p:cNvPr>
          <p:cNvSpPr>
            <a:spLocks noGrp="1"/>
          </p:cNvSpPr>
          <p:nvPr>
            <p:ph type="subTitle" idx="1"/>
          </p:nvPr>
        </p:nvSpPr>
        <p:spPr>
          <a:xfrm>
            <a:off x="1524000" y="5815698"/>
            <a:ext cx="9144000" cy="420001"/>
          </a:xfrm>
        </p:spPr>
        <p:txBody>
          <a:bodyPr>
            <a:normAutofit/>
          </a:bodyPr>
          <a:lstStyle/>
          <a:p>
            <a:r>
              <a:rPr lang="en-GB" sz="2000">
                <a:solidFill>
                  <a:srgbClr val="FFAE2D"/>
                </a:solidFill>
              </a:rPr>
              <a:t>DDD14 Reading, October 2019</a:t>
            </a:r>
          </a:p>
        </p:txBody>
      </p:sp>
      <p:pic>
        <p:nvPicPr>
          <p:cNvPr id="6" name="Picture 5" descr="A screenshot of a cell phone&#10;&#10;Description automatically generated">
            <a:extLst>
              <a:ext uri="{FF2B5EF4-FFF2-40B4-BE49-F238E27FC236}">
                <a16:creationId xmlns:a16="http://schemas.microsoft.com/office/drawing/2014/main" id="{C2190C61-3C8E-4BDB-A0BC-1F8F12035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95203"/>
            <a:ext cx="11496821" cy="3822692"/>
          </a:xfrm>
          <a:prstGeom prst="rect">
            <a:avLst/>
          </a:prstGeom>
        </p:spPr>
      </p:pic>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768DAC7-3D51-4C1E-8E3C-70FB89C037CD}"/>
              </a:ext>
            </a:extLst>
          </p:cNvPr>
          <p:cNvSpPr>
            <a:spLocks noGrp="1"/>
          </p:cNvSpPr>
          <p:nvPr>
            <p:ph type="ftr" sz="quarter" idx="11"/>
          </p:nvPr>
        </p:nvSpPr>
        <p:spPr>
          <a:xfrm>
            <a:off x="4038600" y="6522430"/>
            <a:ext cx="4114800" cy="347472"/>
          </a:xfrm>
        </p:spPr>
        <p:txBody>
          <a:bodyPr>
            <a:normAutofit/>
          </a:bodyPr>
          <a:lstStyle/>
          <a:p>
            <a:pPr>
              <a:spcAft>
                <a:spcPts val="600"/>
              </a:spcAft>
            </a:pPr>
            <a:r>
              <a:rPr lang="en-GB">
                <a:solidFill>
                  <a:srgbClr val="898989"/>
                </a:solidFill>
              </a:rPr>
              <a:t>@flytzen  -  https://neworbit.co.uk</a:t>
            </a:r>
          </a:p>
        </p:txBody>
      </p:sp>
    </p:spTree>
    <p:extLst>
      <p:ext uri="{BB962C8B-B14F-4D97-AF65-F5344CB8AC3E}">
        <p14:creationId xmlns:p14="http://schemas.microsoft.com/office/powerpoint/2010/main" val="2938864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1B90-61BA-45B4-AC3B-F2F9501D9BAB}"/>
              </a:ext>
            </a:extLst>
          </p:cNvPr>
          <p:cNvSpPr>
            <a:spLocks noGrp="1"/>
          </p:cNvSpPr>
          <p:nvPr>
            <p:ph type="title"/>
          </p:nvPr>
        </p:nvSpPr>
        <p:spPr/>
        <p:txBody>
          <a:bodyPr/>
          <a:lstStyle/>
          <a:p>
            <a:r>
              <a:rPr lang="en-GB" dirty="0"/>
              <a:t>Getting in</a:t>
            </a:r>
          </a:p>
        </p:txBody>
      </p:sp>
      <p:sp>
        <p:nvSpPr>
          <p:cNvPr id="3" name="Text Placeholder 2">
            <a:extLst>
              <a:ext uri="{FF2B5EF4-FFF2-40B4-BE49-F238E27FC236}">
                <a16:creationId xmlns:a16="http://schemas.microsoft.com/office/drawing/2014/main" id="{E026F194-8F93-4F2F-A9BE-2502BE353BCA}"/>
              </a:ext>
            </a:extLst>
          </p:cNvPr>
          <p:cNvSpPr>
            <a:spLocks noGrp="1"/>
          </p:cNvSpPr>
          <p:nvPr>
            <p:ph type="body" idx="1"/>
          </p:nvPr>
        </p:nvSpPr>
        <p:spPr/>
        <p:txBody>
          <a:bodyPr/>
          <a:lstStyle/>
          <a:p>
            <a:endParaRPr lang="en-GB" dirty="0"/>
          </a:p>
        </p:txBody>
      </p:sp>
      <p:sp>
        <p:nvSpPr>
          <p:cNvPr id="4" name="Footer Placeholder 3">
            <a:extLst>
              <a:ext uri="{FF2B5EF4-FFF2-40B4-BE49-F238E27FC236}">
                <a16:creationId xmlns:a16="http://schemas.microsoft.com/office/drawing/2014/main" id="{B6799E72-D0D7-4D30-8BC2-5CBE2BE38CCE}"/>
              </a:ext>
            </a:extLst>
          </p:cNvPr>
          <p:cNvSpPr>
            <a:spLocks noGrp="1"/>
          </p:cNvSpPr>
          <p:nvPr>
            <p:ph type="ftr" sz="quarter" idx="11"/>
          </p:nvPr>
        </p:nvSpPr>
        <p:spPr/>
        <p:txBody>
          <a:bodyPr/>
          <a:lstStyle/>
          <a:p>
            <a:r>
              <a:rPr lang="en-GB" dirty="0"/>
              <a:t>@flytzen  -  https://neworbit.co.uk</a:t>
            </a:r>
          </a:p>
        </p:txBody>
      </p:sp>
      <p:pic>
        <p:nvPicPr>
          <p:cNvPr id="3074" name="Picture 2" descr="https://documents.lucidchart.com/documents/f4062454-7eb7-4e7a-abca-2d244417011b/pages/gnwjOXSQtmkw?a=1628&amp;x=329&amp;y=-43&amp;w=1017&amp;h=957&amp;store=1&amp;accept=image%2F*&amp;auth=LCA%20e186d94d87ad86984022171ba90c020d53a2db31-ts%3D1558601664">
            <a:extLst>
              <a:ext uri="{FF2B5EF4-FFF2-40B4-BE49-F238E27FC236}">
                <a16:creationId xmlns:a16="http://schemas.microsoft.com/office/drawing/2014/main" id="{B3883F61-9FC5-4B18-8C06-8EAB07DD5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425" y="9525"/>
            <a:ext cx="7267575" cy="683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43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D3A24B-7953-4F4E-9A8D-C62400EEF289}"/>
              </a:ext>
            </a:extLst>
          </p:cNvPr>
          <p:cNvSpPr>
            <a:spLocks noGrp="1"/>
          </p:cNvSpPr>
          <p:nvPr>
            <p:ph type="ctrTitle"/>
          </p:nvPr>
        </p:nvSpPr>
        <p:spPr/>
        <p:txBody>
          <a:bodyPr/>
          <a:lstStyle/>
          <a:p>
            <a:r>
              <a:rPr lang="en-GB" dirty="0"/>
              <a:t>Make your code secure</a:t>
            </a:r>
          </a:p>
        </p:txBody>
      </p:sp>
      <p:sp>
        <p:nvSpPr>
          <p:cNvPr id="6" name="Subtitle 5">
            <a:extLst>
              <a:ext uri="{FF2B5EF4-FFF2-40B4-BE49-F238E27FC236}">
                <a16:creationId xmlns:a16="http://schemas.microsoft.com/office/drawing/2014/main" id="{9B278277-649D-4DD9-BC3C-4E0281DEF0DE}"/>
              </a:ext>
            </a:extLst>
          </p:cNvPr>
          <p:cNvSpPr>
            <a:spLocks noGrp="1"/>
          </p:cNvSpPr>
          <p:nvPr>
            <p:ph type="subTitle" idx="1"/>
          </p:nvPr>
        </p:nvSpPr>
        <p:spPr/>
        <p:txBody>
          <a:bodyPr/>
          <a:lstStyle/>
          <a:p>
            <a:r>
              <a:rPr lang="en-GB" dirty="0"/>
              <a:t>Watch Troy Hunt’s courses a starting point</a:t>
            </a:r>
          </a:p>
        </p:txBody>
      </p:sp>
      <p:sp>
        <p:nvSpPr>
          <p:cNvPr id="4" name="Footer Placeholder 3">
            <a:extLst>
              <a:ext uri="{FF2B5EF4-FFF2-40B4-BE49-F238E27FC236}">
                <a16:creationId xmlns:a16="http://schemas.microsoft.com/office/drawing/2014/main" id="{9C47B18F-975D-4E43-BB4D-6A326AE8D719}"/>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67232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041E2C-6D80-481F-BB0F-FA25232D4042}"/>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E8E0C95E-1754-4015-A422-B7914D88C52A}"/>
              </a:ext>
            </a:extLst>
          </p:cNvPr>
          <p:cNvSpPr>
            <a:spLocks noGrp="1"/>
          </p:cNvSpPr>
          <p:nvPr>
            <p:ph type="title"/>
          </p:nvPr>
        </p:nvSpPr>
        <p:spPr/>
        <p:txBody>
          <a:bodyPr/>
          <a:lstStyle/>
          <a:p>
            <a:r>
              <a:rPr lang="en-GB" dirty="0"/>
              <a:t>Firewalls</a:t>
            </a:r>
          </a:p>
        </p:txBody>
      </p:sp>
      <p:pic>
        <p:nvPicPr>
          <p:cNvPr id="2052" name="Picture 4" descr="https://documents.lucidchart.com/documents/f4062454-7eb7-4e7a-abca-2d244417011b/pages/brujqbHFIDTF?a=1576&amp;x=342&amp;y=-43&amp;w=740&amp;h=957&amp;store=1&amp;accept=image%2F*&amp;auth=LCA%201539e194ff5bca4c58d619b96f27685a4dbd1a87-ts%3D1558601664">
            <a:extLst>
              <a:ext uri="{FF2B5EF4-FFF2-40B4-BE49-F238E27FC236}">
                <a16:creationId xmlns:a16="http://schemas.microsoft.com/office/drawing/2014/main" id="{47889363-B9A9-492C-853A-A31FE3A19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6" y="10886"/>
            <a:ext cx="5286375" cy="6838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7F6454-F6EB-423B-A227-1250FB848E3E}"/>
              </a:ext>
            </a:extLst>
          </p:cNvPr>
          <p:cNvSpPr txBox="1"/>
          <p:nvPr/>
        </p:nvSpPr>
        <p:spPr>
          <a:xfrm>
            <a:off x="5456412" y="772316"/>
            <a:ext cx="3716464" cy="566308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dirty="0"/>
              <a:t>You can’t put an Azure Web App behind a virtual network; it is always open to the internet (except in the context of restricting access for micro services)</a:t>
            </a:r>
          </a:p>
          <a:p>
            <a:pPr marL="285750" indent="-285750">
              <a:spcAft>
                <a:spcPts val="600"/>
              </a:spcAft>
              <a:buFont typeface="Arial" panose="020B0604020202020204" pitchFamily="34" charset="0"/>
              <a:buChar char="•"/>
            </a:pPr>
            <a:r>
              <a:rPr lang="en-GB" dirty="0"/>
              <a:t>You </a:t>
            </a:r>
            <a:r>
              <a:rPr lang="en-GB" i="1" dirty="0"/>
              <a:t>can</a:t>
            </a:r>
            <a:r>
              <a:rPr lang="en-GB" dirty="0"/>
              <a:t> restrict access to only some IPs</a:t>
            </a:r>
          </a:p>
          <a:p>
            <a:pPr marL="285750" indent="-285750">
              <a:spcAft>
                <a:spcPts val="600"/>
              </a:spcAft>
              <a:buFont typeface="Arial" panose="020B0604020202020204" pitchFamily="34" charset="0"/>
              <a:buChar char="•"/>
            </a:pPr>
            <a:r>
              <a:rPr lang="en-GB" dirty="0"/>
              <a:t>Azure’s Virtual Network Appliances, such as Firewalls are therefore of limited value.</a:t>
            </a:r>
          </a:p>
          <a:p>
            <a:pPr marL="285750" indent="-285750">
              <a:spcAft>
                <a:spcPts val="600"/>
              </a:spcAft>
              <a:buFont typeface="Arial" panose="020B0604020202020204" pitchFamily="34" charset="0"/>
              <a:buChar char="•"/>
            </a:pPr>
            <a:r>
              <a:rPr lang="en-GB" dirty="0"/>
              <a:t>You </a:t>
            </a:r>
            <a:r>
              <a:rPr lang="en-GB" i="1" dirty="0"/>
              <a:t>can</a:t>
            </a:r>
            <a:r>
              <a:rPr lang="en-GB" dirty="0"/>
              <a:t> do this with “App Service Environment” – but it will cost you.</a:t>
            </a:r>
          </a:p>
          <a:p>
            <a:pPr marL="285750" indent="-285750">
              <a:spcAft>
                <a:spcPts val="600"/>
              </a:spcAft>
              <a:buFont typeface="Arial" panose="020B0604020202020204" pitchFamily="34" charset="0"/>
              <a:buChar char="•"/>
            </a:pPr>
            <a:r>
              <a:rPr lang="en-GB" dirty="0"/>
              <a:t>Azure </a:t>
            </a:r>
            <a:r>
              <a:rPr lang="en-GB" i="1" dirty="0"/>
              <a:t>does</a:t>
            </a:r>
            <a:r>
              <a:rPr lang="en-GB" dirty="0"/>
              <a:t> give you some firewall, IPS and DDoS capabilities by default; you can’t access or see them and they may be more permissive than you want.</a:t>
            </a:r>
          </a:p>
        </p:txBody>
      </p:sp>
    </p:spTree>
    <p:extLst>
      <p:ext uri="{BB962C8B-B14F-4D97-AF65-F5344CB8AC3E}">
        <p14:creationId xmlns:p14="http://schemas.microsoft.com/office/powerpoint/2010/main" val="68465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78DC271-9242-4C48-85A2-204DCDFA5E6D}"/>
              </a:ext>
            </a:extLst>
          </p:cNvPr>
          <p:cNvSpPr>
            <a:spLocks noGrp="1"/>
          </p:cNvSpPr>
          <p:nvPr>
            <p:ph type="ftr" sz="quarter" idx="11"/>
          </p:nvPr>
        </p:nvSpPr>
        <p:spPr/>
        <p:txBody>
          <a:bodyPr/>
          <a:lstStyle/>
          <a:p>
            <a:r>
              <a:rPr lang="en-GB"/>
              <a:t>@flytzen  -  https://neworbit.co.uk</a:t>
            </a:r>
            <a:endParaRPr lang="en-GB" dirty="0"/>
          </a:p>
        </p:txBody>
      </p:sp>
      <p:sp>
        <p:nvSpPr>
          <p:cNvPr id="7" name="Title 6">
            <a:extLst>
              <a:ext uri="{FF2B5EF4-FFF2-40B4-BE49-F238E27FC236}">
                <a16:creationId xmlns:a16="http://schemas.microsoft.com/office/drawing/2014/main" id="{B8D10300-165A-418B-AE25-B70999585C7F}"/>
              </a:ext>
            </a:extLst>
          </p:cNvPr>
          <p:cNvSpPr>
            <a:spLocks noGrp="1"/>
          </p:cNvSpPr>
          <p:nvPr>
            <p:ph type="title"/>
          </p:nvPr>
        </p:nvSpPr>
        <p:spPr/>
        <p:txBody>
          <a:bodyPr/>
          <a:lstStyle/>
          <a:p>
            <a:r>
              <a:rPr lang="en-GB" dirty="0"/>
              <a:t>Can I have my own firewall?</a:t>
            </a:r>
          </a:p>
        </p:txBody>
      </p:sp>
      <p:pic>
        <p:nvPicPr>
          <p:cNvPr id="9218" name="Picture 2" descr="https://documents.lucidchart.com/documents/f4062454-7eb7-4e7a-abca-2d244417011b/pages/-7PjLNJ9jHSh?a=2602&amp;x=347&amp;y=-40&amp;w=629&amp;h=891&amp;store=1&amp;accept=image%2F*&amp;auth=LCA%20054f10089b31faeabdff05bc3c8fb5a5c770d2c0-ts%3D1558601664">
            <a:extLst>
              <a:ext uri="{FF2B5EF4-FFF2-40B4-BE49-F238E27FC236}">
                <a16:creationId xmlns:a16="http://schemas.microsoft.com/office/drawing/2014/main" id="{2C5F4C49-5446-4DEA-8074-75EBE09F8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5903" y="810227"/>
            <a:ext cx="4019770" cy="5688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36CAE21-A537-490D-906B-031140724027}"/>
              </a:ext>
            </a:extLst>
          </p:cNvPr>
          <p:cNvSpPr txBox="1"/>
          <p:nvPr/>
        </p:nvSpPr>
        <p:spPr>
          <a:xfrm>
            <a:off x="497711" y="1516284"/>
            <a:ext cx="7384648" cy="375487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GB" sz="2400" dirty="0"/>
              <a:t>Can I have my own firewall?</a:t>
            </a:r>
          </a:p>
          <a:p>
            <a:pPr marL="742950" lvl="1" indent="-285750">
              <a:spcBef>
                <a:spcPts val="600"/>
              </a:spcBef>
              <a:buFont typeface="Arial" panose="020B0604020202020204" pitchFamily="34" charset="0"/>
              <a:buChar char="•"/>
            </a:pPr>
            <a:r>
              <a:rPr lang="en-GB" sz="2000" dirty="0"/>
              <a:t>Not really, no – but you don’t need it.</a:t>
            </a:r>
          </a:p>
          <a:p>
            <a:pPr marL="285750" indent="-285750">
              <a:spcBef>
                <a:spcPts val="600"/>
              </a:spcBef>
              <a:buFont typeface="Arial" panose="020B0604020202020204" pitchFamily="34" charset="0"/>
              <a:buChar char="•"/>
            </a:pPr>
            <a:r>
              <a:rPr lang="en-GB" sz="2400" dirty="0"/>
              <a:t>Can I use a WAF (Web Application Firewall)?</a:t>
            </a:r>
          </a:p>
          <a:p>
            <a:pPr marL="742950" lvl="1" indent="-285750">
              <a:spcBef>
                <a:spcPts val="600"/>
              </a:spcBef>
              <a:buFont typeface="Arial" panose="020B0604020202020204" pitchFamily="34" charset="0"/>
              <a:buChar char="•"/>
            </a:pPr>
            <a:r>
              <a:rPr lang="en-GB" sz="2000" dirty="0"/>
              <a:t>Yes – if you must.</a:t>
            </a:r>
          </a:p>
          <a:p>
            <a:pPr marL="742950" lvl="1" indent="-285750">
              <a:spcBef>
                <a:spcPts val="600"/>
              </a:spcBef>
              <a:buFont typeface="Arial" panose="020B0604020202020204" pitchFamily="34" charset="0"/>
              <a:buChar char="•"/>
            </a:pPr>
            <a:r>
              <a:rPr lang="en-GB" sz="2000" dirty="0"/>
              <a:t>You can limit access to your web app to specific IP addresses (i.e. the WAF).</a:t>
            </a:r>
          </a:p>
          <a:p>
            <a:pPr marL="285750" indent="-285750">
              <a:spcBef>
                <a:spcPts val="600"/>
              </a:spcBef>
              <a:buFont typeface="Arial" panose="020B0604020202020204" pitchFamily="34" charset="0"/>
              <a:buChar char="•"/>
            </a:pPr>
            <a:r>
              <a:rPr lang="en-GB" sz="2000" dirty="0"/>
              <a:t>You </a:t>
            </a:r>
            <a:r>
              <a:rPr lang="en-GB" sz="2000" i="1" dirty="0"/>
              <a:t>can</a:t>
            </a:r>
            <a:r>
              <a:rPr lang="en-GB" sz="2000" dirty="0"/>
              <a:t> configure a Web App to only accept traffic from a certain </a:t>
            </a:r>
            <a:r>
              <a:rPr lang="en-GB" sz="2000" dirty="0" err="1"/>
              <a:t>vnet</a:t>
            </a:r>
            <a:r>
              <a:rPr lang="en-GB" sz="2000" dirty="0"/>
              <a:t>, but that is more for micro-services or for gateways to on-premise networks.</a:t>
            </a:r>
          </a:p>
          <a:p>
            <a:pPr marL="285750" indent="-285750">
              <a:spcBef>
                <a:spcPts val="600"/>
              </a:spcBef>
              <a:buFont typeface="Arial" panose="020B0604020202020204" pitchFamily="34" charset="0"/>
              <a:buChar char="•"/>
            </a:pPr>
            <a:endParaRPr lang="en-GB" sz="2000" dirty="0"/>
          </a:p>
        </p:txBody>
      </p:sp>
    </p:spTree>
    <p:extLst>
      <p:ext uri="{BB962C8B-B14F-4D97-AF65-F5344CB8AC3E}">
        <p14:creationId xmlns:p14="http://schemas.microsoft.com/office/powerpoint/2010/main" val="42143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9DFE9A-87CF-485C-A016-76F446007A9B}"/>
              </a:ext>
            </a:extLst>
          </p:cNvPr>
          <p:cNvSpPr>
            <a:spLocks noGrp="1"/>
          </p:cNvSpPr>
          <p:nvPr>
            <p:ph type="ftr" sz="quarter" idx="11"/>
          </p:nvPr>
        </p:nvSpPr>
        <p:spPr/>
        <p:txBody>
          <a:bodyPr/>
          <a:lstStyle/>
          <a:p>
            <a:r>
              <a:rPr lang="en-GB"/>
              <a:t>@flytzen  -  https://neworbit.co.uk</a:t>
            </a:r>
            <a:endParaRPr lang="en-GB" dirty="0"/>
          </a:p>
        </p:txBody>
      </p:sp>
      <p:sp>
        <p:nvSpPr>
          <p:cNvPr id="4" name="Title 3">
            <a:extLst>
              <a:ext uri="{FF2B5EF4-FFF2-40B4-BE49-F238E27FC236}">
                <a16:creationId xmlns:a16="http://schemas.microsoft.com/office/drawing/2014/main" id="{D31E0838-1E73-4D8F-82D3-36DBD11A5A14}"/>
              </a:ext>
            </a:extLst>
          </p:cNvPr>
          <p:cNvSpPr>
            <a:spLocks noGrp="1"/>
          </p:cNvSpPr>
          <p:nvPr>
            <p:ph type="title"/>
          </p:nvPr>
        </p:nvSpPr>
        <p:spPr/>
        <p:txBody>
          <a:bodyPr/>
          <a:lstStyle/>
          <a:p>
            <a:r>
              <a:rPr lang="en-GB" dirty="0"/>
              <a:t>TLS/SSL</a:t>
            </a:r>
          </a:p>
        </p:txBody>
      </p:sp>
      <p:sp>
        <p:nvSpPr>
          <p:cNvPr id="5" name="TextBox 4">
            <a:extLst>
              <a:ext uri="{FF2B5EF4-FFF2-40B4-BE49-F238E27FC236}">
                <a16:creationId xmlns:a16="http://schemas.microsoft.com/office/drawing/2014/main" id="{DF480468-C26B-4960-B66A-D5B25133AC4B}"/>
              </a:ext>
            </a:extLst>
          </p:cNvPr>
          <p:cNvSpPr txBox="1"/>
          <p:nvPr/>
        </p:nvSpPr>
        <p:spPr>
          <a:xfrm>
            <a:off x="4298944" y="729800"/>
            <a:ext cx="6222444" cy="609397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sz="2400" dirty="0"/>
              <a:t>Require HTTPs for all traffic</a:t>
            </a:r>
          </a:p>
          <a:p>
            <a:pPr marL="742950" lvl="1" indent="-285750">
              <a:spcAft>
                <a:spcPts val="600"/>
              </a:spcAft>
              <a:buFont typeface="Arial" panose="020B0604020202020204" pitchFamily="34" charset="0"/>
              <a:buChar char="•"/>
            </a:pPr>
            <a:r>
              <a:rPr lang="en-GB" sz="2400" dirty="0"/>
              <a:t>Azure’s built-in </a:t>
            </a:r>
            <a:br>
              <a:rPr lang="en-GB" sz="2400" dirty="0"/>
            </a:br>
            <a:r>
              <a:rPr lang="en-GB" sz="2400" dirty="0"/>
              <a:t>“HTTPS Only” </a:t>
            </a:r>
            <a:r>
              <a:rPr lang="en-GB" sz="2400" i="1" dirty="0"/>
              <a:t>may</a:t>
            </a:r>
            <a:r>
              <a:rPr lang="en-GB" sz="2400" dirty="0"/>
              <a:t> </a:t>
            </a:r>
            <a:br>
              <a:rPr lang="en-GB" sz="2400" dirty="0"/>
            </a:br>
            <a:r>
              <a:rPr lang="en-GB" sz="2400" dirty="0"/>
              <a:t>interfere with “Always On”</a:t>
            </a:r>
          </a:p>
          <a:p>
            <a:pPr marL="285750" indent="-285750">
              <a:spcAft>
                <a:spcPts val="600"/>
              </a:spcAft>
              <a:buFont typeface="Arial" panose="020B0604020202020204" pitchFamily="34" charset="0"/>
              <a:buChar char="•"/>
            </a:pPr>
            <a:r>
              <a:rPr lang="en-GB" sz="2400" dirty="0"/>
              <a:t>Consider Let’s Encrypt Website Plugin </a:t>
            </a:r>
            <a:br>
              <a:rPr lang="en-GB" sz="2400" dirty="0"/>
            </a:br>
            <a:r>
              <a:rPr lang="en-GB" sz="2400" dirty="0"/>
              <a:t>for free, automated SSL Certificates.</a:t>
            </a:r>
          </a:p>
          <a:p>
            <a:pPr marL="742950" lvl="1" indent="-285750">
              <a:spcAft>
                <a:spcPts val="600"/>
              </a:spcAft>
              <a:buFont typeface="Arial" panose="020B0604020202020204" pitchFamily="34" charset="0"/>
              <a:buChar char="•"/>
            </a:pPr>
            <a:r>
              <a:rPr lang="en-GB" sz="2400" dirty="0"/>
              <a:t>BUT: It requires you to put powerful credentials in clear-text in the app configuration settings.</a:t>
            </a:r>
          </a:p>
          <a:p>
            <a:pPr marL="285750" indent="-285750">
              <a:spcAft>
                <a:spcPts val="600"/>
              </a:spcAft>
              <a:buFont typeface="Arial" panose="020B0604020202020204" pitchFamily="34" charset="0"/>
              <a:buChar char="•"/>
            </a:pPr>
            <a:r>
              <a:rPr lang="en-GB" sz="2400" dirty="0"/>
              <a:t>App Service Certificates allows you to buy SSL certificates from Microsoft, directly in the portal.</a:t>
            </a:r>
          </a:p>
          <a:p>
            <a:pPr marL="285750" indent="-285750">
              <a:spcAft>
                <a:spcPts val="600"/>
              </a:spcAft>
              <a:buFont typeface="Arial" panose="020B0604020202020204" pitchFamily="34" charset="0"/>
              <a:buChar char="•"/>
            </a:pPr>
            <a:r>
              <a:rPr lang="en-GB" sz="2400" dirty="0"/>
              <a:t>Azure CDN includes free SSL certificates.</a:t>
            </a:r>
          </a:p>
          <a:p>
            <a:pPr marL="285750" indent="-285750">
              <a:spcAft>
                <a:spcPts val="600"/>
              </a:spcAft>
              <a:buFont typeface="Arial" panose="020B0604020202020204" pitchFamily="34" charset="0"/>
              <a:buChar char="•"/>
            </a:pPr>
            <a:r>
              <a:rPr lang="en-GB" sz="2400" dirty="0"/>
              <a:t>Remember to talk to all your back-end dependencies using TLS as well.</a:t>
            </a:r>
          </a:p>
        </p:txBody>
      </p:sp>
      <p:pic>
        <p:nvPicPr>
          <p:cNvPr id="6" name="Picture 5">
            <a:extLst>
              <a:ext uri="{FF2B5EF4-FFF2-40B4-BE49-F238E27FC236}">
                <a16:creationId xmlns:a16="http://schemas.microsoft.com/office/drawing/2014/main" id="{0951ABBC-523E-4927-8DA1-B93291A3541B}"/>
              </a:ext>
            </a:extLst>
          </p:cNvPr>
          <p:cNvPicPr>
            <a:picLocks noChangeAspect="1"/>
          </p:cNvPicPr>
          <p:nvPr/>
        </p:nvPicPr>
        <p:blipFill>
          <a:blip r:embed="rId2"/>
          <a:stretch>
            <a:fillRect/>
          </a:stretch>
        </p:blipFill>
        <p:spPr>
          <a:xfrm>
            <a:off x="8705007" y="655933"/>
            <a:ext cx="3092609" cy="1466925"/>
          </a:xfrm>
          <a:prstGeom prst="rect">
            <a:avLst/>
          </a:prstGeom>
        </p:spPr>
      </p:pic>
    </p:spTree>
    <p:extLst>
      <p:ext uri="{BB962C8B-B14F-4D97-AF65-F5344CB8AC3E}">
        <p14:creationId xmlns:p14="http://schemas.microsoft.com/office/powerpoint/2010/main" val="35768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799F05-FD6D-4EF4-B755-D217BEC20E09}"/>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ADB2C Authentication</a:t>
            </a:r>
          </a:p>
        </p:txBody>
      </p:sp>
      <p:sp>
        <p:nvSpPr>
          <p:cNvPr id="3" name="Text Placeholder 2">
            <a:extLst>
              <a:ext uri="{FF2B5EF4-FFF2-40B4-BE49-F238E27FC236}">
                <a16:creationId xmlns:a16="http://schemas.microsoft.com/office/drawing/2014/main" id="{127CF98D-A71D-472B-845B-A145BF64776B}"/>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endParaRPr lang="en-US" sz="2000" kern="1200">
              <a:solidFill>
                <a:srgbClr val="F6D56C"/>
              </a:solidFill>
              <a:latin typeface="+mn-lt"/>
              <a:ea typeface="+mn-ea"/>
              <a:cs typeface="+mn-cs"/>
            </a:endParaRPr>
          </a:p>
        </p:txBody>
      </p:sp>
      <p:pic>
        <p:nvPicPr>
          <p:cNvPr id="14338" name="Picture 2" descr="https://documents.lucidchart.com/documents/f4062454-7eb7-4e7a-abca-2d244417011b/pages/pYRjG7i55wKK?a=3511&amp;x=485&amp;y=608&amp;w=854&amp;h=275&amp;store=1&amp;accept=image%2F*&amp;auth=LCA%20bca5cc3c5d6fb07032282fdb59fd00ec94129d47-ts%3D1558601664">
            <a:extLst>
              <a:ext uri="{FF2B5EF4-FFF2-40B4-BE49-F238E27FC236}">
                <a16:creationId xmlns:a16="http://schemas.microsoft.com/office/drawing/2014/main" id="{0176D62B-771E-410D-8AE8-4ABFB47516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420138"/>
            <a:ext cx="11496821" cy="3772822"/>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AA320AEE-6961-4347-A9E4-61478C5543E4}"/>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spTree>
    <p:extLst>
      <p:ext uri="{BB962C8B-B14F-4D97-AF65-F5344CB8AC3E}">
        <p14:creationId xmlns:p14="http://schemas.microsoft.com/office/powerpoint/2010/main" val="174845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E31D4E-B32C-43F4-91D7-A21F646A254D}"/>
              </a:ext>
            </a:extLst>
          </p:cNvPr>
          <p:cNvSpPr>
            <a:spLocks noGrp="1"/>
          </p:cNvSpPr>
          <p:nvPr>
            <p:ph type="title"/>
          </p:nvPr>
        </p:nvSpPr>
        <p:spPr/>
        <p:txBody>
          <a:bodyPr/>
          <a:lstStyle/>
          <a:p>
            <a:r>
              <a:rPr lang="en-GB" dirty="0"/>
              <a:t>ADB2C/AAD Authentication benefits</a:t>
            </a:r>
          </a:p>
        </p:txBody>
      </p:sp>
      <p:sp>
        <p:nvSpPr>
          <p:cNvPr id="6" name="Content Placeholder 5">
            <a:extLst>
              <a:ext uri="{FF2B5EF4-FFF2-40B4-BE49-F238E27FC236}">
                <a16:creationId xmlns:a16="http://schemas.microsoft.com/office/drawing/2014/main" id="{F4DA59FB-CD7D-4001-B977-81C7528D7556}"/>
              </a:ext>
            </a:extLst>
          </p:cNvPr>
          <p:cNvSpPr>
            <a:spLocks noGrp="1"/>
          </p:cNvSpPr>
          <p:nvPr>
            <p:ph idx="1"/>
          </p:nvPr>
        </p:nvSpPr>
        <p:spPr/>
        <p:txBody>
          <a:bodyPr>
            <a:normAutofit lnSpcReduction="10000"/>
          </a:bodyPr>
          <a:lstStyle/>
          <a:p>
            <a:r>
              <a:rPr lang="en-GB" dirty="0"/>
              <a:t>You can use Azure AD (i.e. Office 365 accounts) and/or Azure AD B2C to manage logins to your application.</a:t>
            </a:r>
          </a:p>
          <a:p>
            <a:r>
              <a:rPr lang="en-GB" dirty="0"/>
              <a:t>ADB2C is “login as a service” that you can use for users in your application.</a:t>
            </a:r>
          </a:p>
          <a:p>
            <a:r>
              <a:rPr lang="en-GB" dirty="0"/>
              <a:t>They both provide very powerful security features, including Multi Factor Authentication (MFA) and machine-learning based detection of suspicious logins.</a:t>
            </a:r>
          </a:p>
          <a:p>
            <a:r>
              <a:rPr lang="en-GB" dirty="0"/>
              <a:t>Provides oAuth2 tokens for SPAs and other consumers.</a:t>
            </a:r>
          </a:p>
          <a:p>
            <a:r>
              <a:rPr lang="en-GB" dirty="0"/>
              <a:t>Provides a sign-up flow as well (beware of 15 minute time limit)</a:t>
            </a:r>
          </a:p>
          <a:p>
            <a:r>
              <a:rPr lang="en-GB" dirty="0"/>
              <a:t>Can integrate to other SSO providers</a:t>
            </a:r>
          </a:p>
        </p:txBody>
      </p:sp>
      <p:sp>
        <p:nvSpPr>
          <p:cNvPr id="4" name="Footer Placeholder 3">
            <a:extLst>
              <a:ext uri="{FF2B5EF4-FFF2-40B4-BE49-F238E27FC236}">
                <a16:creationId xmlns:a16="http://schemas.microsoft.com/office/drawing/2014/main" id="{6C66F59D-50C6-434C-90DD-64FCB9995A94}"/>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84241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68633A7-5815-4A25-82D4-2BB877965351}"/>
              </a:ext>
            </a:extLst>
          </p:cNvPr>
          <p:cNvSpPr>
            <a:spLocks noGrp="1"/>
          </p:cNvSpPr>
          <p:nvPr>
            <p:ph type="ftr" sz="quarter" idx="11"/>
          </p:nvPr>
        </p:nvSpPr>
        <p:spPr/>
        <p:txBody>
          <a:bodyPr/>
          <a:lstStyle/>
          <a:p>
            <a:r>
              <a:rPr lang="en-GB"/>
              <a:t>@flytzen  -  https://neworbit.co.uk</a:t>
            </a:r>
            <a:endParaRPr lang="en-GB" dirty="0"/>
          </a:p>
        </p:txBody>
      </p:sp>
      <p:sp>
        <p:nvSpPr>
          <p:cNvPr id="2" name="Title 1">
            <a:extLst>
              <a:ext uri="{FF2B5EF4-FFF2-40B4-BE49-F238E27FC236}">
                <a16:creationId xmlns:a16="http://schemas.microsoft.com/office/drawing/2014/main" id="{290B4197-B13F-4399-B61F-5BB39B61C76D}"/>
              </a:ext>
            </a:extLst>
          </p:cNvPr>
          <p:cNvSpPr>
            <a:spLocks noGrp="1"/>
          </p:cNvSpPr>
          <p:nvPr>
            <p:ph type="title"/>
          </p:nvPr>
        </p:nvSpPr>
        <p:spPr/>
        <p:txBody>
          <a:bodyPr>
            <a:normAutofit/>
          </a:bodyPr>
          <a:lstStyle/>
          <a:p>
            <a:r>
              <a:rPr lang="en-GB" sz="2800" dirty="0"/>
              <a:t>ADB2C  / AAD Authentication options</a:t>
            </a:r>
          </a:p>
        </p:txBody>
      </p:sp>
      <p:pic>
        <p:nvPicPr>
          <p:cNvPr id="5" name="Picture 4">
            <a:extLst>
              <a:ext uri="{FF2B5EF4-FFF2-40B4-BE49-F238E27FC236}">
                <a16:creationId xmlns:a16="http://schemas.microsoft.com/office/drawing/2014/main" id="{39838A7F-62A6-4C51-8384-9AF75E05156F}"/>
              </a:ext>
            </a:extLst>
          </p:cNvPr>
          <p:cNvPicPr>
            <a:picLocks noChangeAspect="1"/>
          </p:cNvPicPr>
          <p:nvPr/>
        </p:nvPicPr>
        <p:blipFill>
          <a:blip r:embed="rId3"/>
          <a:stretch>
            <a:fillRect/>
          </a:stretch>
        </p:blipFill>
        <p:spPr>
          <a:xfrm>
            <a:off x="217714" y="2463324"/>
            <a:ext cx="5053326" cy="3828628"/>
          </a:xfrm>
          <a:prstGeom prst="rect">
            <a:avLst/>
          </a:prstGeom>
          <a:ln>
            <a:solidFill>
              <a:schemeClr val="accent1"/>
            </a:solidFill>
          </a:ln>
        </p:spPr>
      </p:pic>
      <p:pic>
        <p:nvPicPr>
          <p:cNvPr id="5122" name="Picture 2" descr="https://documents.lucidchart.com/documents/f4062454-7eb7-4e7a-abca-2d244417011b/pages/KIwj31TcnzdG?a=1710&amp;x=61&amp;y=131&amp;w=413&amp;h=649&amp;store=1&amp;accept=image%2F*&amp;auth=LCA%205181a40044782a385257aae4a1cd88f6d615a6c2-ts%3D1558601664">
            <a:extLst>
              <a:ext uri="{FF2B5EF4-FFF2-40B4-BE49-F238E27FC236}">
                <a16:creationId xmlns:a16="http://schemas.microsoft.com/office/drawing/2014/main" id="{91672AF3-C192-4A1F-9DF0-04AEBB35C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8290" y="1654629"/>
            <a:ext cx="2952750" cy="463867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124" name="Picture 4" descr="https://documents.lucidchart.com/documents/f4062454-7eb7-4e7a-abca-2d244417011b/pages/KIwj31TcnzdG?a=1710&amp;x=821&amp;y=341&amp;w=423&amp;h=429&amp;store=1&amp;accept=image%2F*&amp;auth=LCA%207083c773392911b235e21a069692b69cbe44d20e-ts%3D1558601664">
            <a:extLst>
              <a:ext uri="{FF2B5EF4-FFF2-40B4-BE49-F238E27FC236}">
                <a16:creationId xmlns:a16="http://schemas.microsoft.com/office/drawing/2014/main" id="{58090456-C55E-412C-8A0D-EC4C4DFF9C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4288" y="3226254"/>
            <a:ext cx="3019425" cy="30670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CAC6899-05E8-4584-A67D-82AD756BE72E}"/>
              </a:ext>
            </a:extLst>
          </p:cNvPr>
          <p:cNvSpPr txBox="1"/>
          <p:nvPr/>
        </p:nvSpPr>
        <p:spPr>
          <a:xfrm>
            <a:off x="709227" y="1068363"/>
            <a:ext cx="3329373" cy="523220"/>
          </a:xfrm>
          <a:prstGeom prst="rect">
            <a:avLst/>
          </a:prstGeom>
          <a:noFill/>
        </p:spPr>
        <p:txBody>
          <a:bodyPr wrap="none" rtlCol="0">
            <a:spAutoFit/>
          </a:bodyPr>
          <a:lstStyle/>
          <a:p>
            <a:r>
              <a:rPr lang="en-GB" sz="2800" dirty="0"/>
              <a:t>Let Azure handle it all</a:t>
            </a:r>
          </a:p>
        </p:txBody>
      </p:sp>
      <p:sp>
        <p:nvSpPr>
          <p:cNvPr id="9" name="TextBox 8">
            <a:extLst>
              <a:ext uri="{FF2B5EF4-FFF2-40B4-BE49-F238E27FC236}">
                <a16:creationId xmlns:a16="http://schemas.microsoft.com/office/drawing/2014/main" id="{50B62F4F-443C-4FE8-BF27-735606898DEC}"/>
              </a:ext>
            </a:extLst>
          </p:cNvPr>
          <p:cNvSpPr txBox="1"/>
          <p:nvPr/>
        </p:nvSpPr>
        <p:spPr>
          <a:xfrm>
            <a:off x="7479313" y="1131409"/>
            <a:ext cx="2642326" cy="523220"/>
          </a:xfrm>
          <a:prstGeom prst="rect">
            <a:avLst/>
          </a:prstGeom>
          <a:noFill/>
        </p:spPr>
        <p:txBody>
          <a:bodyPr wrap="none" rtlCol="0">
            <a:spAutoFit/>
          </a:bodyPr>
          <a:lstStyle/>
          <a:p>
            <a:r>
              <a:rPr lang="en-GB" sz="2800" dirty="0"/>
              <a:t>Handle it in code</a:t>
            </a:r>
          </a:p>
        </p:txBody>
      </p:sp>
    </p:spTree>
    <p:extLst>
      <p:ext uri="{BB962C8B-B14F-4D97-AF65-F5344CB8AC3E}">
        <p14:creationId xmlns:p14="http://schemas.microsoft.com/office/powerpoint/2010/main" val="297297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E1DAD6-8EA0-460D-9E2F-277B9DE59CDE}"/>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Secret management</a:t>
            </a:r>
          </a:p>
        </p:txBody>
      </p:sp>
      <p:sp>
        <p:nvSpPr>
          <p:cNvPr id="6" name="Text Placeholder 5">
            <a:extLst>
              <a:ext uri="{FF2B5EF4-FFF2-40B4-BE49-F238E27FC236}">
                <a16:creationId xmlns:a16="http://schemas.microsoft.com/office/drawing/2014/main" id="{8FF55138-E1FF-4976-911A-5F12108D3D76}"/>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r>
              <a:rPr lang="en-US" sz="1700" kern="1200">
                <a:solidFill>
                  <a:srgbClr val="FCC20D"/>
                </a:solidFill>
                <a:latin typeface="+mn-lt"/>
                <a:ea typeface="+mn-ea"/>
                <a:cs typeface="+mn-cs"/>
              </a:rPr>
              <a:t>Avoid </a:t>
            </a:r>
            <a:r>
              <a:rPr lang="en-US" sz="1700" i="1" kern="1200">
                <a:solidFill>
                  <a:srgbClr val="FCC20D"/>
                </a:solidFill>
                <a:latin typeface="+mn-lt"/>
                <a:ea typeface="+mn-ea"/>
                <a:cs typeface="+mn-cs"/>
              </a:rPr>
              <a:t>anyone</a:t>
            </a:r>
            <a:r>
              <a:rPr lang="en-US" sz="1700" kern="1200">
                <a:solidFill>
                  <a:srgbClr val="FCC20D"/>
                </a:solidFill>
                <a:latin typeface="+mn-lt"/>
                <a:ea typeface="+mn-ea"/>
                <a:cs typeface="+mn-cs"/>
              </a:rPr>
              <a:t> being able to impersonate your application by not storing credentials in clear text</a:t>
            </a:r>
          </a:p>
        </p:txBody>
      </p:sp>
      <p:sp>
        <p:nvSpPr>
          <p:cNvPr id="4" name="Footer Placeholder 3">
            <a:extLst>
              <a:ext uri="{FF2B5EF4-FFF2-40B4-BE49-F238E27FC236}">
                <a16:creationId xmlns:a16="http://schemas.microsoft.com/office/drawing/2014/main" id="{F72917F3-8CB6-43DB-B724-E3A7E5E1E8E5}"/>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7" name="Picture 4" descr="https://documents.lucidchart.com/documents/f4062454-7eb7-4e7a-abca-2d244417011b/pages/fJxjMWPzd8kT?a=2161&amp;x=-36&amp;y=584&amp;w=1403&amp;h=803&amp;store=1&amp;accept=image%2F*&amp;auth=LCA%20c62089f71e06bd4b8a5a615639ad53038eef5538-ts%3D1558601664">
            <a:extLst>
              <a:ext uri="{FF2B5EF4-FFF2-40B4-BE49-F238E27FC236}">
                <a16:creationId xmlns:a16="http://schemas.microsoft.com/office/drawing/2014/main" id="{C6CCDFF4-898B-49CF-9191-75BDBB5D1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3304" y="81648"/>
            <a:ext cx="8405391" cy="48099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Diagram 15">
            <a:extLst>
              <a:ext uri="{FF2B5EF4-FFF2-40B4-BE49-F238E27FC236}">
                <a16:creationId xmlns:a16="http://schemas.microsoft.com/office/drawing/2014/main" id="{6CE73C66-4F87-4AFF-ADA2-816E86EDCE8C}"/>
              </a:ext>
            </a:extLst>
          </p:cNvPr>
          <p:cNvGraphicFramePr/>
          <p:nvPr>
            <p:extLst>
              <p:ext uri="{D42A27DB-BD31-4B8C-83A1-F6EECF244321}">
                <p14:modId xmlns:p14="http://schemas.microsoft.com/office/powerpoint/2010/main" val="1487631852"/>
              </p:ext>
            </p:extLst>
          </p:nvPr>
        </p:nvGraphicFramePr>
        <p:xfrm>
          <a:off x="116118" y="32659"/>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9851420"/>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5C3527-7DC8-49F2-9BDF-47E05B8CDF10}"/>
              </a:ext>
            </a:extLst>
          </p:cNvPr>
          <p:cNvSpPr>
            <a:spLocks noGrp="1"/>
          </p:cNvSpPr>
          <p:nvPr>
            <p:ph type="title"/>
          </p:nvPr>
        </p:nvSpPr>
        <p:spPr/>
        <p:txBody>
          <a:bodyPr/>
          <a:lstStyle/>
          <a:p>
            <a:r>
              <a:rPr lang="en-GB" dirty="0"/>
              <a:t>What you should achieve</a:t>
            </a:r>
          </a:p>
        </p:txBody>
      </p:sp>
      <p:sp>
        <p:nvSpPr>
          <p:cNvPr id="6" name="Content Placeholder 5">
            <a:extLst>
              <a:ext uri="{FF2B5EF4-FFF2-40B4-BE49-F238E27FC236}">
                <a16:creationId xmlns:a16="http://schemas.microsoft.com/office/drawing/2014/main" id="{BE5EF2EC-CBDF-43F1-A221-91D4306BB7B4}"/>
              </a:ext>
            </a:extLst>
          </p:cNvPr>
          <p:cNvSpPr>
            <a:spLocks noGrp="1"/>
          </p:cNvSpPr>
          <p:nvPr>
            <p:ph idx="1"/>
          </p:nvPr>
        </p:nvSpPr>
        <p:spPr/>
        <p:txBody>
          <a:bodyPr/>
          <a:lstStyle/>
          <a:p>
            <a:r>
              <a:rPr lang="en-GB" dirty="0"/>
              <a:t>Credentials for databases etc should not be stored anywhere where a developer or an ops person can get them.</a:t>
            </a:r>
          </a:p>
          <a:p>
            <a:pPr lvl="1"/>
            <a:r>
              <a:rPr lang="en-GB" dirty="0"/>
              <a:t>Can be accidentally leaked. Password in source code, anyone?</a:t>
            </a:r>
          </a:p>
          <a:p>
            <a:pPr lvl="1"/>
            <a:r>
              <a:rPr lang="en-GB" dirty="0"/>
              <a:t>You may not reset them when someone leaves.</a:t>
            </a:r>
          </a:p>
          <a:p>
            <a:pPr lvl="1"/>
            <a:r>
              <a:rPr lang="en-GB" dirty="0"/>
              <a:t>Someone </a:t>
            </a:r>
            <a:r>
              <a:rPr lang="en-GB" i="1" dirty="0"/>
              <a:t>will</a:t>
            </a:r>
            <a:r>
              <a:rPr lang="en-GB" dirty="0"/>
              <a:t> use them to access the database etc – and you won’t know it was them. </a:t>
            </a:r>
          </a:p>
          <a:p>
            <a:r>
              <a:rPr lang="en-GB" dirty="0"/>
              <a:t>Use Service Principals to authenticate to other services where possible.</a:t>
            </a:r>
          </a:p>
          <a:p>
            <a:r>
              <a:rPr lang="en-GB" dirty="0"/>
              <a:t>Use Managed Identity so no-one “knows the password” for the application. </a:t>
            </a:r>
          </a:p>
        </p:txBody>
      </p:sp>
      <p:sp>
        <p:nvSpPr>
          <p:cNvPr id="4" name="Footer Placeholder 3">
            <a:extLst>
              <a:ext uri="{FF2B5EF4-FFF2-40B4-BE49-F238E27FC236}">
                <a16:creationId xmlns:a16="http://schemas.microsoft.com/office/drawing/2014/main" id="{422E725B-12B1-46B4-B3D1-5582CB55FDF7}"/>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315104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0"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1" name="Oval 2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2"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3" name="Subtitle 2"/>
          <p:cNvSpPr>
            <a:spLocks noGrp="1"/>
          </p:cNvSpPr>
          <p:nvPr>
            <p:ph type="subTitle" idx="1"/>
          </p:nvPr>
        </p:nvSpPr>
        <p:spPr>
          <a:xfrm>
            <a:off x="1524000" y="4495800"/>
            <a:ext cx="9144000" cy="762000"/>
          </a:xfrm>
        </p:spPr>
        <p:txBody>
          <a:bodyPr>
            <a:normAutofit/>
          </a:bodyPr>
          <a:lstStyle/>
          <a:p>
            <a:endParaRPr lang="en-GB" sz="1800"/>
          </a:p>
        </p:txBody>
      </p:sp>
      <p:sp>
        <p:nvSpPr>
          <p:cNvPr id="24" name="Rectangle 2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GB" sz="4000" dirty="0">
                <a:solidFill>
                  <a:schemeClr val="bg2"/>
                </a:solidFill>
              </a:rPr>
              <a:t>Secure your Web App in Azure</a:t>
            </a:r>
          </a:p>
        </p:txBody>
      </p:sp>
      <p:sp>
        <p:nvSpPr>
          <p:cNvPr id="4" name="Footer Placeholder 3"/>
          <p:cNvSpPr>
            <a:spLocks noGrp="1"/>
          </p:cNvSpPr>
          <p:nvPr>
            <p:ph type="ftr" sz="quarter" idx="11"/>
          </p:nvPr>
        </p:nvSpPr>
        <p:spPr>
          <a:xfrm>
            <a:off x="4038600" y="6356350"/>
            <a:ext cx="4114800" cy="365125"/>
          </a:xfrm>
        </p:spPr>
        <p:txBody>
          <a:bodyPr>
            <a:normAutofit/>
          </a:bodyPr>
          <a:lstStyle/>
          <a:p>
            <a:pPr>
              <a:spcAft>
                <a:spcPts val="600"/>
              </a:spcAft>
            </a:pPr>
            <a:r>
              <a:rPr lang="en-GB" dirty="0">
                <a:solidFill>
                  <a:schemeClr val="tx1"/>
                </a:solidFill>
              </a:rPr>
              <a:t>@flytzen  -  https://neworbit.co.uk</a:t>
            </a:r>
          </a:p>
        </p:txBody>
      </p:sp>
    </p:spTree>
    <p:extLst>
      <p:ext uri="{BB962C8B-B14F-4D97-AF65-F5344CB8AC3E}">
        <p14:creationId xmlns:p14="http://schemas.microsoft.com/office/powerpoint/2010/main" val="126716793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44AC-2BE1-4637-A543-43E20650BB26}"/>
              </a:ext>
            </a:extLst>
          </p:cNvPr>
          <p:cNvSpPr>
            <a:spLocks noGrp="1"/>
          </p:cNvSpPr>
          <p:nvPr>
            <p:ph type="title"/>
          </p:nvPr>
        </p:nvSpPr>
        <p:spPr/>
        <p:txBody>
          <a:bodyPr/>
          <a:lstStyle/>
          <a:p>
            <a:r>
              <a:rPr lang="en-GB" dirty="0"/>
              <a:t>Service Principals</a:t>
            </a:r>
          </a:p>
        </p:txBody>
      </p:sp>
      <p:sp>
        <p:nvSpPr>
          <p:cNvPr id="3" name="Content Placeholder 2">
            <a:extLst>
              <a:ext uri="{FF2B5EF4-FFF2-40B4-BE49-F238E27FC236}">
                <a16:creationId xmlns:a16="http://schemas.microsoft.com/office/drawing/2014/main" id="{33CBF7B4-6682-4A7E-AB4F-D957D1D7950A}"/>
              </a:ext>
            </a:extLst>
          </p:cNvPr>
          <p:cNvSpPr>
            <a:spLocks noGrp="1"/>
          </p:cNvSpPr>
          <p:nvPr>
            <p:ph idx="1"/>
          </p:nvPr>
        </p:nvSpPr>
        <p:spPr>
          <a:xfrm>
            <a:off x="838200" y="1825625"/>
            <a:ext cx="5410200" cy="4351338"/>
          </a:xfrm>
        </p:spPr>
        <p:txBody>
          <a:bodyPr>
            <a:normAutofit fontScale="92500"/>
          </a:bodyPr>
          <a:lstStyle/>
          <a:p>
            <a:r>
              <a:rPr lang="en-GB" dirty="0"/>
              <a:t>A Service Principal is really just an Azure AD user that is intended to be used by an application. It can have permissions and roles, just like a normal user.</a:t>
            </a:r>
          </a:p>
          <a:p>
            <a:r>
              <a:rPr lang="en-GB" dirty="0"/>
              <a:t>Except, you have to “create an app” – which can be counter intuitive. Just embrace the weirdness.</a:t>
            </a:r>
          </a:p>
          <a:p>
            <a:r>
              <a:rPr lang="en-GB" dirty="0"/>
              <a:t>In the portal, Azure Active Directory -&gt; App Registration (choose Web and give it a dummy </a:t>
            </a:r>
            <a:r>
              <a:rPr lang="en-GB" dirty="0" err="1"/>
              <a:t>url</a:t>
            </a:r>
            <a:r>
              <a:rPr lang="en-GB" dirty="0"/>
              <a:t>)</a:t>
            </a:r>
          </a:p>
        </p:txBody>
      </p:sp>
      <p:sp>
        <p:nvSpPr>
          <p:cNvPr id="4" name="Footer Placeholder 3">
            <a:extLst>
              <a:ext uri="{FF2B5EF4-FFF2-40B4-BE49-F238E27FC236}">
                <a16:creationId xmlns:a16="http://schemas.microsoft.com/office/drawing/2014/main" id="{7E26D745-9E86-4CDF-9137-CD857EFC5D5E}"/>
              </a:ext>
            </a:extLst>
          </p:cNvPr>
          <p:cNvSpPr>
            <a:spLocks noGrp="1"/>
          </p:cNvSpPr>
          <p:nvPr>
            <p:ph type="ftr" sz="quarter" idx="11"/>
          </p:nvPr>
        </p:nvSpPr>
        <p:spPr/>
        <p:txBody>
          <a:bodyPr/>
          <a:lstStyle/>
          <a:p>
            <a:r>
              <a:rPr lang="en-GB"/>
              <a:t>@flytzen  -  https://neworbit.co.uk</a:t>
            </a:r>
            <a:endParaRPr lang="en-GB" dirty="0"/>
          </a:p>
        </p:txBody>
      </p:sp>
      <p:pic>
        <p:nvPicPr>
          <p:cNvPr id="5" name="Picture 4">
            <a:extLst>
              <a:ext uri="{FF2B5EF4-FFF2-40B4-BE49-F238E27FC236}">
                <a16:creationId xmlns:a16="http://schemas.microsoft.com/office/drawing/2014/main" id="{50A8465D-31B3-4639-B357-C84074062C2B}"/>
              </a:ext>
            </a:extLst>
          </p:cNvPr>
          <p:cNvPicPr>
            <a:picLocks noChangeAspect="1"/>
          </p:cNvPicPr>
          <p:nvPr/>
        </p:nvPicPr>
        <p:blipFill>
          <a:blip r:embed="rId2"/>
          <a:stretch>
            <a:fillRect/>
          </a:stretch>
        </p:blipFill>
        <p:spPr>
          <a:xfrm>
            <a:off x="6439207" y="365125"/>
            <a:ext cx="5670841" cy="6401129"/>
          </a:xfrm>
          <a:prstGeom prst="rect">
            <a:avLst/>
          </a:prstGeom>
        </p:spPr>
      </p:pic>
    </p:spTree>
    <p:extLst>
      <p:ext uri="{BB962C8B-B14F-4D97-AF65-F5344CB8AC3E}">
        <p14:creationId xmlns:p14="http://schemas.microsoft.com/office/powerpoint/2010/main" val="2570452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41FA-DF08-42D8-B3B9-AF2831BB9A79}"/>
              </a:ext>
            </a:extLst>
          </p:cNvPr>
          <p:cNvSpPr>
            <a:spLocks noGrp="1"/>
          </p:cNvSpPr>
          <p:nvPr>
            <p:ph type="title"/>
          </p:nvPr>
        </p:nvSpPr>
        <p:spPr/>
        <p:txBody>
          <a:bodyPr/>
          <a:lstStyle/>
          <a:p>
            <a:r>
              <a:rPr lang="en-GB" dirty="0"/>
              <a:t>Managed Identity</a:t>
            </a:r>
          </a:p>
        </p:txBody>
      </p:sp>
      <p:sp>
        <p:nvSpPr>
          <p:cNvPr id="3" name="Content Placeholder 2">
            <a:extLst>
              <a:ext uri="{FF2B5EF4-FFF2-40B4-BE49-F238E27FC236}">
                <a16:creationId xmlns:a16="http://schemas.microsoft.com/office/drawing/2014/main" id="{1ABD385F-7EF5-44C2-AAF6-0B9FD5ED7212}"/>
              </a:ext>
            </a:extLst>
          </p:cNvPr>
          <p:cNvSpPr>
            <a:spLocks noGrp="1"/>
          </p:cNvSpPr>
          <p:nvPr>
            <p:ph idx="1"/>
          </p:nvPr>
        </p:nvSpPr>
        <p:spPr>
          <a:xfrm>
            <a:off x="838200" y="1825625"/>
            <a:ext cx="5606143" cy="4351338"/>
          </a:xfrm>
        </p:spPr>
        <p:txBody>
          <a:bodyPr>
            <a:normAutofit lnSpcReduction="10000"/>
          </a:bodyPr>
          <a:lstStyle/>
          <a:p>
            <a:pPr>
              <a:spcBef>
                <a:spcPts val="600"/>
              </a:spcBef>
            </a:pPr>
            <a:r>
              <a:rPr lang="en-GB" dirty="0"/>
              <a:t>Azure will create a Service Principal for your web app.</a:t>
            </a:r>
          </a:p>
          <a:p>
            <a:pPr>
              <a:spcBef>
                <a:spcPts val="600"/>
              </a:spcBef>
            </a:pPr>
            <a:r>
              <a:rPr lang="en-GB" dirty="0"/>
              <a:t>You can get a bearer token for that Service Principal using an API running on localhost on the Web App =&gt; It can only ever be used by your web app.</a:t>
            </a:r>
          </a:p>
          <a:p>
            <a:pPr>
              <a:lnSpc>
                <a:spcPct val="100000"/>
              </a:lnSpc>
              <a:spcBef>
                <a:spcPts val="600"/>
              </a:spcBef>
            </a:pPr>
            <a:r>
              <a:rPr lang="en-GB" dirty="0"/>
              <a:t>In C# it’s as simple as</a:t>
            </a:r>
            <a:br>
              <a:rPr lang="en-GB" dirty="0"/>
            </a:br>
            <a:r>
              <a:rPr lang="en-GB" sz="1600" dirty="0">
                <a:solidFill>
                  <a:srgbClr val="569CD6"/>
                </a:solidFill>
                <a:highlight>
                  <a:srgbClr val="000000"/>
                </a:highlight>
                <a:latin typeface="Consolas" panose="020B0609020204030204" pitchFamily="49" charset="0"/>
              </a:rPr>
              <a:t>var</a:t>
            </a:r>
            <a:r>
              <a:rPr lang="en-GB" sz="1600" dirty="0">
                <a:solidFill>
                  <a:srgbClr val="D4D4D4"/>
                </a:solidFill>
                <a:highlight>
                  <a:srgbClr val="000000"/>
                </a:highlight>
                <a:latin typeface="Consolas" panose="020B0609020204030204" pitchFamily="49" charset="0"/>
              </a:rPr>
              <a:t> </a:t>
            </a:r>
            <a:r>
              <a:rPr lang="en-GB" sz="1600" dirty="0" err="1">
                <a:solidFill>
                  <a:srgbClr val="9CDCFE"/>
                </a:solidFill>
                <a:highlight>
                  <a:srgbClr val="000000"/>
                </a:highlight>
                <a:latin typeface="Consolas" panose="020B0609020204030204" pitchFamily="49" charset="0"/>
              </a:rPr>
              <a:t>atp</a:t>
            </a:r>
            <a:r>
              <a:rPr lang="en-GB" sz="1600" dirty="0">
                <a:solidFill>
                  <a:srgbClr val="D4D4D4"/>
                </a:solidFill>
                <a:highlight>
                  <a:srgbClr val="000000"/>
                </a:highlight>
                <a:latin typeface="Consolas" panose="020B0609020204030204" pitchFamily="49" charset="0"/>
              </a:rPr>
              <a:t> = </a:t>
            </a:r>
            <a:r>
              <a:rPr lang="en-GB" sz="1600" dirty="0">
                <a:solidFill>
                  <a:srgbClr val="569CD6"/>
                </a:solidFill>
                <a:highlight>
                  <a:srgbClr val="000000"/>
                </a:highlight>
                <a:latin typeface="Consolas" panose="020B0609020204030204" pitchFamily="49" charset="0"/>
              </a:rPr>
              <a:t>new</a:t>
            </a:r>
            <a:r>
              <a:rPr lang="en-GB" sz="1600" dirty="0">
                <a:solidFill>
                  <a:srgbClr val="D4D4D4"/>
                </a:solidFill>
                <a:highlight>
                  <a:srgbClr val="000000"/>
                </a:highlight>
                <a:latin typeface="Consolas" panose="020B0609020204030204" pitchFamily="49" charset="0"/>
              </a:rPr>
              <a:t> </a:t>
            </a:r>
            <a:r>
              <a:rPr lang="en-GB" sz="1600" dirty="0" err="1">
                <a:solidFill>
                  <a:srgbClr val="4EC9B0"/>
                </a:solidFill>
                <a:highlight>
                  <a:srgbClr val="000000"/>
                </a:highlight>
                <a:latin typeface="Consolas" panose="020B0609020204030204" pitchFamily="49" charset="0"/>
              </a:rPr>
              <a:t>AzureServiceTokenProvider</a:t>
            </a:r>
            <a:r>
              <a:rPr lang="en-GB" sz="1600" dirty="0">
                <a:solidFill>
                  <a:srgbClr val="D4D4D4"/>
                </a:solidFill>
                <a:highlight>
                  <a:srgbClr val="000000"/>
                </a:highlight>
                <a:latin typeface="Consolas" panose="020B0609020204030204" pitchFamily="49" charset="0"/>
              </a:rPr>
              <a:t>();</a:t>
            </a:r>
          </a:p>
          <a:p>
            <a:pPr marL="0" indent="0">
              <a:lnSpc>
                <a:spcPct val="100000"/>
              </a:lnSpc>
              <a:spcBef>
                <a:spcPts val="600"/>
              </a:spcBef>
              <a:buNone/>
            </a:pPr>
            <a:r>
              <a:rPr lang="en-GB" sz="2400" dirty="0"/>
              <a:t>(locally, that will seamlessly use your account instead)</a:t>
            </a:r>
          </a:p>
        </p:txBody>
      </p:sp>
      <p:sp>
        <p:nvSpPr>
          <p:cNvPr id="4" name="Footer Placeholder 3">
            <a:extLst>
              <a:ext uri="{FF2B5EF4-FFF2-40B4-BE49-F238E27FC236}">
                <a16:creationId xmlns:a16="http://schemas.microsoft.com/office/drawing/2014/main" id="{CA16207B-64A3-4621-9DDF-257906AD53A5}"/>
              </a:ext>
            </a:extLst>
          </p:cNvPr>
          <p:cNvSpPr>
            <a:spLocks noGrp="1"/>
          </p:cNvSpPr>
          <p:nvPr>
            <p:ph type="ftr" sz="quarter" idx="11"/>
          </p:nvPr>
        </p:nvSpPr>
        <p:spPr/>
        <p:txBody>
          <a:bodyPr/>
          <a:lstStyle/>
          <a:p>
            <a:r>
              <a:rPr lang="en-GB"/>
              <a:t>@flytzen  -  https://neworbit.co.uk</a:t>
            </a:r>
            <a:endParaRPr lang="en-GB" dirty="0"/>
          </a:p>
        </p:txBody>
      </p:sp>
      <p:pic>
        <p:nvPicPr>
          <p:cNvPr id="5" name="Picture 4">
            <a:extLst>
              <a:ext uri="{FF2B5EF4-FFF2-40B4-BE49-F238E27FC236}">
                <a16:creationId xmlns:a16="http://schemas.microsoft.com/office/drawing/2014/main" id="{7D5FBE05-CA0F-4C45-8F08-89984CD74DBE}"/>
              </a:ext>
            </a:extLst>
          </p:cNvPr>
          <p:cNvPicPr>
            <a:picLocks noChangeAspect="1"/>
          </p:cNvPicPr>
          <p:nvPr/>
        </p:nvPicPr>
        <p:blipFill>
          <a:blip r:embed="rId3"/>
          <a:stretch>
            <a:fillRect/>
          </a:stretch>
        </p:blipFill>
        <p:spPr>
          <a:xfrm>
            <a:off x="6593641" y="1690688"/>
            <a:ext cx="5449060" cy="4353533"/>
          </a:xfrm>
          <a:prstGeom prst="rect">
            <a:avLst/>
          </a:prstGeom>
        </p:spPr>
      </p:pic>
    </p:spTree>
    <p:extLst>
      <p:ext uri="{BB962C8B-B14F-4D97-AF65-F5344CB8AC3E}">
        <p14:creationId xmlns:p14="http://schemas.microsoft.com/office/powerpoint/2010/main" val="2413263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C1C2-16E8-40D9-A848-C8C25916E354}"/>
              </a:ext>
            </a:extLst>
          </p:cNvPr>
          <p:cNvSpPr>
            <a:spLocks noGrp="1"/>
          </p:cNvSpPr>
          <p:nvPr>
            <p:ph type="title"/>
          </p:nvPr>
        </p:nvSpPr>
        <p:spPr/>
        <p:txBody>
          <a:bodyPr/>
          <a:lstStyle/>
          <a:p>
            <a:r>
              <a:rPr lang="en-GB" dirty="0"/>
              <a:t>Use Azure Key Vault for Secrets</a:t>
            </a:r>
          </a:p>
        </p:txBody>
      </p:sp>
      <p:sp>
        <p:nvSpPr>
          <p:cNvPr id="3" name="Content Placeholder 2">
            <a:extLst>
              <a:ext uri="{FF2B5EF4-FFF2-40B4-BE49-F238E27FC236}">
                <a16:creationId xmlns:a16="http://schemas.microsoft.com/office/drawing/2014/main" id="{24C95257-B559-4B4A-99D8-30C2DF1D0CE2}"/>
              </a:ext>
            </a:extLst>
          </p:cNvPr>
          <p:cNvSpPr>
            <a:spLocks noGrp="1"/>
          </p:cNvSpPr>
          <p:nvPr>
            <p:ph idx="1"/>
          </p:nvPr>
        </p:nvSpPr>
        <p:spPr>
          <a:xfrm>
            <a:off x="838200" y="1825625"/>
            <a:ext cx="7554686" cy="4351338"/>
          </a:xfrm>
        </p:spPr>
        <p:txBody>
          <a:bodyPr/>
          <a:lstStyle/>
          <a:p>
            <a:r>
              <a:rPr lang="en-GB" dirty="0"/>
              <a:t>Add secrets, like Azure Storage connection strings in Azure Key Vault</a:t>
            </a:r>
          </a:p>
          <a:p>
            <a:r>
              <a:rPr lang="en-GB" dirty="0"/>
              <a:t>Give your Web App’s Managed Identity Service Principal access to read the secrets</a:t>
            </a:r>
          </a:p>
          <a:p>
            <a:r>
              <a:rPr lang="en-GB" dirty="0"/>
              <a:t>Add secrets to the Key Vault</a:t>
            </a:r>
          </a:p>
        </p:txBody>
      </p:sp>
      <p:sp>
        <p:nvSpPr>
          <p:cNvPr id="4" name="Footer Placeholder 3">
            <a:extLst>
              <a:ext uri="{FF2B5EF4-FFF2-40B4-BE49-F238E27FC236}">
                <a16:creationId xmlns:a16="http://schemas.microsoft.com/office/drawing/2014/main" id="{AEE4F752-6303-4E1A-8222-34E1E6437110}"/>
              </a:ext>
            </a:extLst>
          </p:cNvPr>
          <p:cNvSpPr>
            <a:spLocks noGrp="1"/>
          </p:cNvSpPr>
          <p:nvPr>
            <p:ph type="ftr" sz="quarter" idx="11"/>
          </p:nvPr>
        </p:nvSpPr>
        <p:spPr/>
        <p:txBody>
          <a:bodyPr/>
          <a:lstStyle/>
          <a:p>
            <a:r>
              <a:rPr lang="en-GB"/>
              <a:t>@flytzen  -  https://neworbit.co.uk</a:t>
            </a:r>
            <a:endParaRPr lang="en-GB" dirty="0"/>
          </a:p>
        </p:txBody>
      </p:sp>
      <p:pic>
        <p:nvPicPr>
          <p:cNvPr id="5" name="Picture 4">
            <a:extLst>
              <a:ext uri="{FF2B5EF4-FFF2-40B4-BE49-F238E27FC236}">
                <a16:creationId xmlns:a16="http://schemas.microsoft.com/office/drawing/2014/main" id="{5E07783B-3AE9-4FA4-99D3-177ED6310C86}"/>
              </a:ext>
            </a:extLst>
          </p:cNvPr>
          <p:cNvPicPr>
            <a:picLocks noChangeAspect="1"/>
          </p:cNvPicPr>
          <p:nvPr/>
        </p:nvPicPr>
        <p:blipFill>
          <a:blip r:embed="rId3"/>
          <a:stretch>
            <a:fillRect/>
          </a:stretch>
        </p:blipFill>
        <p:spPr>
          <a:xfrm>
            <a:off x="8968394" y="1690688"/>
            <a:ext cx="2876698" cy="3791145"/>
          </a:xfrm>
          <a:prstGeom prst="rect">
            <a:avLst/>
          </a:prstGeom>
        </p:spPr>
      </p:pic>
    </p:spTree>
    <p:extLst>
      <p:ext uri="{BB962C8B-B14F-4D97-AF65-F5344CB8AC3E}">
        <p14:creationId xmlns:p14="http://schemas.microsoft.com/office/powerpoint/2010/main" val="3367506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7584A4C-B9F1-4701-BCFF-0F653F162123}"/>
              </a:ext>
            </a:extLst>
          </p:cNvPr>
          <p:cNvSpPr>
            <a:spLocks noGrp="1"/>
          </p:cNvSpPr>
          <p:nvPr>
            <p:ph type="ftr" sz="quarter" idx="11"/>
          </p:nvPr>
        </p:nvSpPr>
        <p:spPr/>
        <p:txBody>
          <a:bodyPr/>
          <a:lstStyle/>
          <a:p>
            <a:r>
              <a:rPr lang="en-GB" dirty="0"/>
              <a:t>@flytzen  -  https://neworbit.co.uk</a:t>
            </a:r>
          </a:p>
        </p:txBody>
      </p:sp>
      <p:sp>
        <p:nvSpPr>
          <p:cNvPr id="2" name="Title 1">
            <a:extLst>
              <a:ext uri="{FF2B5EF4-FFF2-40B4-BE49-F238E27FC236}">
                <a16:creationId xmlns:a16="http://schemas.microsoft.com/office/drawing/2014/main" id="{FE82D417-91F0-421E-8B89-DA471C2A643B}"/>
              </a:ext>
            </a:extLst>
          </p:cNvPr>
          <p:cNvSpPr>
            <a:spLocks noGrp="1"/>
          </p:cNvSpPr>
          <p:nvPr>
            <p:ph type="title"/>
          </p:nvPr>
        </p:nvSpPr>
        <p:spPr/>
        <p:txBody>
          <a:bodyPr/>
          <a:lstStyle/>
          <a:p>
            <a:r>
              <a:rPr lang="en-GB" dirty="0"/>
              <a:t>Retrieve secrets from Key Vault</a:t>
            </a:r>
          </a:p>
        </p:txBody>
      </p:sp>
      <p:sp>
        <p:nvSpPr>
          <p:cNvPr id="5" name="TextBox 4">
            <a:extLst>
              <a:ext uri="{FF2B5EF4-FFF2-40B4-BE49-F238E27FC236}">
                <a16:creationId xmlns:a16="http://schemas.microsoft.com/office/drawing/2014/main" id="{2379AF87-DF80-4DB9-BDA0-390586EFEBF5}"/>
              </a:ext>
            </a:extLst>
          </p:cNvPr>
          <p:cNvSpPr txBox="1"/>
          <p:nvPr/>
        </p:nvSpPr>
        <p:spPr>
          <a:xfrm>
            <a:off x="1564524" y="1237745"/>
            <a:ext cx="8905771" cy="369332"/>
          </a:xfrm>
          <a:prstGeom prst="rect">
            <a:avLst/>
          </a:prstGeom>
          <a:noFill/>
        </p:spPr>
        <p:txBody>
          <a:bodyPr wrap="none" rtlCol="0">
            <a:spAutoFit/>
          </a:bodyPr>
          <a:lstStyle/>
          <a:p>
            <a:r>
              <a:rPr lang="en-GB" dirty="0" err="1"/>
              <a:t>Nuget</a:t>
            </a:r>
            <a:r>
              <a:rPr lang="en-GB" dirty="0"/>
              <a:t> Packages: </a:t>
            </a:r>
            <a:r>
              <a:rPr lang="en-GB" b="1" dirty="0" err="1"/>
              <a:t>Microsoft.Azure.Services.AppAuthentication</a:t>
            </a:r>
            <a:r>
              <a:rPr lang="en-GB" dirty="0"/>
              <a:t> and </a:t>
            </a:r>
            <a:r>
              <a:rPr lang="en-GB" b="1" dirty="0" err="1"/>
              <a:t>Microsoft.Azure.KeyVault</a:t>
            </a:r>
            <a:r>
              <a:rPr lang="en-GB" dirty="0"/>
              <a:t> </a:t>
            </a:r>
          </a:p>
        </p:txBody>
      </p:sp>
      <p:sp>
        <p:nvSpPr>
          <p:cNvPr id="6" name="TextBox 5">
            <a:extLst>
              <a:ext uri="{FF2B5EF4-FFF2-40B4-BE49-F238E27FC236}">
                <a16:creationId xmlns:a16="http://schemas.microsoft.com/office/drawing/2014/main" id="{004FEC38-44F6-48A7-91A5-187D8C6FC715}"/>
              </a:ext>
            </a:extLst>
          </p:cNvPr>
          <p:cNvSpPr txBox="1"/>
          <p:nvPr/>
        </p:nvSpPr>
        <p:spPr>
          <a:xfrm>
            <a:off x="0" y="2313131"/>
            <a:ext cx="5752618" cy="3724096"/>
          </a:xfrm>
          <a:prstGeom prst="rect">
            <a:avLst/>
          </a:prstGeom>
          <a:solidFill>
            <a:schemeClr val="tx1"/>
          </a:solidFill>
        </p:spPr>
        <p:txBody>
          <a:bodyPr wrap="square" rtlCol="0">
            <a:spAutoFit/>
          </a:bodyPr>
          <a:lstStyle/>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Services</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AppAuthentication</a:t>
            </a:r>
            <a:r>
              <a:rPr lang="en-GB" sz="1600" dirty="0">
                <a:solidFill>
                  <a:srgbClr val="D4D4D4"/>
                </a:solidFill>
                <a:latin typeface="Consolas" panose="020B0609020204030204" pitchFamily="49" charset="0"/>
              </a:rPr>
              <a:t>;</a:t>
            </a:r>
          </a:p>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KeyVault</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6A9955"/>
                </a:solidFill>
                <a:latin typeface="Consolas" panose="020B0609020204030204" pitchFamily="49" charset="0"/>
              </a:rPr>
              <a:t>// Instantiate a new </a:t>
            </a:r>
            <a:r>
              <a:rPr lang="en-GB" sz="1600" dirty="0" err="1">
                <a:solidFill>
                  <a:srgbClr val="6A9955"/>
                </a:solidFill>
                <a:latin typeface="Consolas" panose="020B0609020204030204" pitchFamily="49" charset="0"/>
              </a:rPr>
              <a:t>KeyVaultClient</a:t>
            </a:r>
            <a:r>
              <a:rPr lang="en-GB" sz="1600" dirty="0">
                <a:solidFill>
                  <a:srgbClr val="6A9955"/>
                </a:solidFill>
                <a:latin typeface="Consolas" panose="020B0609020204030204" pitchFamily="49" charset="0"/>
              </a:rPr>
              <a:t> object, with an access token to Key Vault</a:t>
            </a:r>
            <a:endParaRPr lang="en-GB" sz="1600" dirty="0">
              <a:solidFill>
                <a:srgbClr val="D4D4D4"/>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atp</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AzureServiceTokenProvider</a:t>
            </a:r>
            <a:r>
              <a:rPr lang="en-GB" sz="16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a:solidFill>
                  <a:srgbClr val="D4D4D4"/>
                </a:solidFill>
                <a:latin typeface="Consolas" panose="020B0609020204030204" pitchFamily="49" charset="0"/>
              </a:rPr>
              <a:t>(</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AuthenticationCallback</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atp</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KeyVaultTokenCallback</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6A9955"/>
                </a:solidFill>
                <a:latin typeface="Consolas" panose="020B0609020204030204" pitchFamily="49" charset="0"/>
              </a:rPr>
              <a:t>// Retrieve an individual secret called "secret"</a:t>
            </a:r>
            <a:endParaRPr lang="en-GB" sz="1600" dirty="0">
              <a:solidFill>
                <a:srgbClr val="D4D4D4"/>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secret</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await</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GetSecretAsync</a:t>
            </a:r>
            <a:r>
              <a:rPr lang="en-GB" sz="1600" dirty="0">
                <a:solidFill>
                  <a:srgbClr val="D4D4D4"/>
                </a:solidFill>
                <a:latin typeface="Consolas" panose="020B0609020204030204" pitchFamily="49" charset="0"/>
              </a:rPr>
              <a:t>(</a:t>
            </a:r>
          </a:p>
          <a:p>
            <a:r>
              <a:rPr lang="en-GB" sz="1200" dirty="0">
                <a:solidFill>
                  <a:srgbClr val="CE9178"/>
                </a:solidFill>
                <a:latin typeface="Consolas" panose="020B0609020204030204" pitchFamily="49" charset="0"/>
              </a:rPr>
              <a:t>        "https://[</a:t>
            </a:r>
            <a:r>
              <a:rPr lang="en-GB" sz="1200" dirty="0" err="1">
                <a:solidFill>
                  <a:srgbClr val="CE9178"/>
                </a:solidFill>
                <a:latin typeface="Consolas" panose="020B0609020204030204" pitchFamily="49" charset="0"/>
              </a:rPr>
              <a:t>keyvaultname</a:t>
            </a:r>
            <a:r>
              <a:rPr lang="en-GB" sz="1200" dirty="0">
                <a:solidFill>
                  <a:srgbClr val="CE9178"/>
                </a:solidFill>
                <a:latin typeface="Consolas" panose="020B0609020204030204" pitchFamily="49" charset="0"/>
              </a:rPr>
              <a:t>].vault.azure.net/secrets/secret"</a:t>
            </a:r>
            <a:r>
              <a:rPr lang="en-GB" sz="12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secretValue</a:t>
            </a:r>
            <a:r>
              <a:rPr lang="en-GB" sz="1600" dirty="0">
                <a:solidFill>
                  <a:srgbClr val="D4D4D4"/>
                </a:solidFill>
                <a:latin typeface="Consolas" panose="020B0609020204030204" pitchFamily="49" charset="0"/>
              </a:rPr>
              <a:t> = </a:t>
            </a:r>
            <a:r>
              <a:rPr lang="en-GB" sz="1600" dirty="0" err="1">
                <a:solidFill>
                  <a:srgbClr val="9CDCFE"/>
                </a:solidFill>
                <a:latin typeface="Consolas" panose="020B0609020204030204" pitchFamily="49" charset="0"/>
              </a:rPr>
              <a:t>secret</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Value</a:t>
            </a:r>
            <a:r>
              <a:rPr lang="en-GB" sz="1600" dirty="0">
                <a:solidFill>
                  <a:srgbClr val="D4D4D4"/>
                </a:solidFill>
                <a:latin typeface="Consolas" panose="020B0609020204030204" pitchFamily="49" charset="0"/>
              </a:rPr>
              <a:t>;</a:t>
            </a:r>
          </a:p>
          <a:p>
            <a:endParaRPr lang="en-GB" sz="1600" dirty="0"/>
          </a:p>
        </p:txBody>
      </p:sp>
      <p:sp>
        <p:nvSpPr>
          <p:cNvPr id="7" name="TextBox 6">
            <a:extLst>
              <a:ext uri="{FF2B5EF4-FFF2-40B4-BE49-F238E27FC236}">
                <a16:creationId xmlns:a16="http://schemas.microsoft.com/office/drawing/2014/main" id="{1DF8D10D-F967-40C1-ABE8-F8C75E3722BB}"/>
              </a:ext>
            </a:extLst>
          </p:cNvPr>
          <p:cNvSpPr txBox="1"/>
          <p:nvPr/>
        </p:nvSpPr>
        <p:spPr>
          <a:xfrm>
            <a:off x="6296629" y="2316025"/>
            <a:ext cx="5895372" cy="3724096"/>
          </a:xfrm>
          <a:prstGeom prst="rect">
            <a:avLst/>
          </a:prstGeom>
          <a:solidFill>
            <a:schemeClr val="tx1"/>
          </a:solidFill>
        </p:spPr>
        <p:txBody>
          <a:bodyPr wrap="square" rtlCol="0">
            <a:spAutoFit/>
          </a:bodyPr>
          <a:lstStyle/>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Services</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AppAuthentication</a:t>
            </a:r>
            <a:r>
              <a:rPr lang="en-GB" sz="1600" dirty="0">
                <a:solidFill>
                  <a:srgbClr val="D4D4D4"/>
                </a:solidFill>
                <a:latin typeface="Consolas" panose="020B0609020204030204" pitchFamily="49" charset="0"/>
              </a:rPr>
              <a:t>;</a:t>
            </a:r>
          </a:p>
          <a:p>
            <a:r>
              <a:rPr lang="en-GB" sz="1600" dirty="0">
                <a:solidFill>
                  <a:srgbClr val="C586C0"/>
                </a:solidFill>
                <a:latin typeface="Consolas" panose="020B0609020204030204" pitchFamily="49" charset="0"/>
              </a:rPr>
              <a:t>using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Microsoft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Azure</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KeyVault</a:t>
            </a:r>
            <a:r>
              <a:rPr lang="en-GB" sz="1600" dirty="0">
                <a:solidFill>
                  <a:srgbClr val="D4D4D4"/>
                </a:solidFill>
                <a:latin typeface="Consolas" panose="020B0609020204030204" pitchFamily="49" charset="0"/>
              </a:rPr>
              <a:t>;</a:t>
            </a:r>
          </a:p>
          <a:p>
            <a:endParaRPr lang="en-GB" sz="1600" dirty="0">
              <a:solidFill>
                <a:srgbClr val="569CD6"/>
              </a:solidFill>
              <a:latin typeface="Consolas" panose="020B0609020204030204" pitchFamily="49" charset="0"/>
            </a:endParaRP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atp</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AzureServiceTokenProvider</a:t>
            </a:r>
            <a:r>
              <a:rPr lang="en-GB" sz="16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a:solidFill>
                  <a:srgbClr val="D4D4D4"/>
                </a:solidFill>
                <a:latin typeface="Consolas" panose="020B0609020204030204" pitchFamily="49" charset="0"/>
              </a:rPr>
              <a:t>(</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KeyVaultClient</a:t>
            </a:r>
            <a:r>
              <a:rPr lang="en-GB" sz="1600" dirty="0" err="1">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AuthenticationCallback</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atp</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KeyVaultTokenCallback</a:t>
            </a:r>
            <a:r>
              <a:rPr lang="en-GB" sz="1600" dirty="0">
                <a:solidFill>
                  <a:srgbClr val="D4D4D4"/>
                </a:solidFill>
                <a:latin typeface="Consolas" panose="020B0609020204030204" pitchFamily="49" charset="0"/>
              </a:rPr>
              <a:t>));</a:t>
            </a:r>
          </a:p>
          <a:p>
            <a:br>
              <a:rPr lang="en-GB" sz="1600" dirty="0">
                <a:solidFill>
                  <a:srgbClr val="D4D4D4"/>
                </a:solidFill>
                <a:latin typeface="Consolas" panose="020B0609020204030204" pitchFamily="49" charset="0"/>
              </a:rPr>
            </a:br>
            <a:r>
              <a:rPr lang="en-GB" sz="1600" dirty="0">
                <a:solidFill>
                  <a:srgbClr val="569CD6"/>
                </a:solidFill>
                <a:latin typeface="Consolas" panose="020B0609020204030204" pitchFamily="49" charset="0"/>
              </a:rPr>
              <a:t>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builder</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ConfigurationBuilder</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AddJsonFile</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a:t>
            </a:r>
            <a:r>
              <a:rPr lang="en-GB" sz="1600" dirty="0" err="1">
                <a:solidFill>
                  <a:srgbClr val="CE9178"/>
                </a:solidFill>
                <a:latin typeface="Consolas" panose="020B0609020204030204" pitchFamily="49" charset="0"/>
              </a:rPr>
              <a:t>appsettings.json</a:t>
            </a:r>
            <a:r>
              <a:rPr lang="en-GB" sz="1600" dirty="0">
                <a:solidFill>
                  <a:srgbClr val="CE9178"/>
                </a:solidFill>
                <a:latin typeface="Consolas" panose="020B0609020204030204" pitchFamily="49" charset="0"/>
              </a:rPr>
              <a:t>"</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AddEnvironmentVariables</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AddAzureKeyVault</a:t>
            </a:r>
            <a:r>
              <a:rPr lang="en-GB" sz="1600" dirty="0">
                <a:solidFill>
                  <a:srgbClr val="D4D4D4"/>
                </a:solidFill>
                <a:latin typeface="Consolas" panose="020B0609020204030204" pitchFamily="49" charset="0"/>
              </a:rPr>
              <a:t>(</a:t>
            </a:r>
          </a:p>
          <a:p>
            <a:r>
              <a:rPr lang="en-GB" sz="1200" dirty="0">
                <a:solidFill>
                  <a:srgbClr val="CE9178"/>
                </a:solidFill>
                <a:latin typeface="Consolas" panose="020B0609020204030204" pitchFamily="49" charset="0"/>
              </a:rPr>
              <a:t>         "https://[</a:t>
            </a:r>
            <a:r>
              <a:rPr lang="en-GB" sz="1200" dirty="0" err="1">
                <a:solidFill>
                  <a:srgbClr val="CE9178"/>
                </a:solidFill>
                <a:latin typeface="Consolas" panose="020B0609020204030204" pitchFamily="49" charset="0"/>
              </a:rPr>
              <a:t>keyvaultname</a:t>
            </a:r>
            <a:r>
              <a:rPr lang="en-GB" sz="1200" dirty="0">
                <a:solidFill>
                  <a:srgbClr val="CE9178"/>
                </a:solidFill>
                <a:latin typeface="Consolas" panose="020B0609020204030204" pitchFamily="49" charset="0"/>
              </a:rPr>
              <a:t>].vault.azure.net/"</a:t>
            </a:r>
            <a:r>
              <a:rPr lang="en-GB" sz="1200" dirty="0">
                <a:solidFill>
                  <a:srgbClr val="D4D4D4"/>
                </a:solidFill>
                <a:latin typeface="Consolas" panose="020B0609020204030204" pitchFamily="49" charset="0"/>
              </a:rPr>
              <a:t>, </a:t>
            </a: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kv</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DefaultKeyVaultSecretManager</a:t>
            </a:r>
            <a:r>
              <a:rPr lang="en-GB" sz="1600" dirty="0">
                <a:solidFill>
                  <a:srgbClr val="D4D4D4"/>
                </a:solidFill>
                <a:latin typeface="Consolas" panose="020B0609020204030204" pitchFamily="49" charset="0"/>
              </a:rPr>
              <a:t>());;</a:t>
            </a:r>
          </a:p>
          <a:p>
            <a:endParaRPr lang="en-GB" sz="1600" dirty="0"/>
          </a:p>
        </p:txBody>
      </p:sp>
      <p:sp>
        <p:nvSpPr>
          <p:cNvPr id="8" name="TextBox 7">
            <a:extLst>
              <a:ext uri="{FF2B5EF4-FFF2-40B4-BE49-F238E27FC236}">
                <a16:creationId xmlns:a16="http://schemas.microsoft.com/office/drawing/2014/main" id="{155D2D01-C056-4339-B44F-6CDE05DCACC2}"/>
              </a:ext>
            </a:extLst>
          </p:cNvPr>
          <p:cNvSpPr txBox="1"/>
          <p:nvPr/>
        </p:nvSpPr>
        <p:spPr>
          <a:xfrm>
            <a:off x="-1" y="1809342"/>
            <a:ext cx="5752617" cy="400110"/>
          </a:xfrm>
          <a:prstGeom prst="rect">
            <a:avLst/>
          </a:prstGeom>
          <a:noFill/>
        </p:spPr>
        <p:txBody>
          <a:bodyPr wrap="square" rtlCol="0">
            <a:spAutoFit/>
          </a:bodyPr>
          <a:lstStyle/>
          <a:p>
            <a:pPr algn="ctr"/>
            <a:r>
              <a:rPr lang="en-GB" sz="2000" b="1" dirty="0"/>
              <a:t>General Purpose</a:t>
            </a:r>
          </a:p>
        </p:txBody>
      </p:sp>
      <p:sp>
        <p:nvSpPr>
          <p:cNvPr id="9" name="TextBox 8">
            <a:extLst>
              <a:ext uri="{FF2B5EF4-FFF2-40B4-BE49-F238E27FC236}">
                <a16:creationId xmlns:a16="http://schemas.microsoft.com/office/drawing/2014/main" id="{34EFB977-83AE-4096-B3F0-A0F8E3EA021A}"/>
              </a:ext>
            </a:extLst>
          </p:cNvPr>
          <p:cNvSpPr txBox="1"/>
          <p:nvPr/>
        </p:nvSpPr>
        <p:spPr>
          <a:xfrm>
            <a:off x="6296629" y="1809342"/>
            <a:ext cx="5895371" cy="400110"/>
          </a:xfrm>
          <a:prstGeom prst="rect">
            <a:avLst/>
          </a:prstGeom>
          <a:noFill/>
        </p:spPr>
        <p:txBody>
          <a:bodyPr wrap="square" rtlCol="0">
            <a:spAutoFit/>
          </a:bodyPr>
          <a:lstStyle/>
          <a:p>
            <a:pPr algn="ctr"/>
            <a:r>
              <a:rPr lang="en-GB" sz="2000" b="1" dirty="0" err="1"/>
              <a:t>ASP.Net</a:t>
            </a:r>
            <a:r>
              <a:rPr lang="en-GB" sz="2000" b="1" dirty="0"/>
              <a:t> Core Config Integration</a:t>
            </a:r>
          </a:p>
        </p:txBody>
      </p:sp>
    </p:spTree>
    <p:extLst>
      <p:ext uri="{BB962C8B-B14F-4D97-AF65-F5344CB8AC3E}">
        <p14:creationId xmlns:p14="http://schemas.microsoft.com/office/powerpoint/2010/main" val="92729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E699AE-C775-4C33-B5D3-D3EB3579ABD3}"/>
              </a:ext>
            </a:extLst>
          </p:cNvPr>
          <p:cNvSpPr>
            <a:spLocks noGrp="1"/>
          </p:cNvSpPr>
          <p:nvPr>
            <p:ph type="title"/>
          </p:nvPr>
        </p:nvSpPr>
        <p:spPr/>
        <p:txBody>
          <a:bodyPr>
            <a:normAutofit/>
          </a:bodyPr>
          <a:lstStyle/>
          <a:p>
            <a:r>
              <a:rPr lang="en-GB" sz="4000" dirty="0"/>
              <a:t>Connect to Azure SQL using Managed Identity</a:t>
            </a:r>
          </a:p>
        </p:txBody>
      </p:sp>
      <p:sp>
        <p:nvSpPr>
          <p:cNvPr id="5" name="Content Placeholder 4">
            <a:extLst>
              <a:ext uri="{FF2B5EF4-FFF2-40B4-BE49-F238E27FC236}">
                <a16:creationId xmlns:a16="http://schemas.microsoft.com/office/drawing/2014/main" id="{6F4547C3-A00A-4265-AA54-25ED843EFCF6}"/>
              </a:ext>
            </a:extLst>
          </p:cNvPr>
          <p:cNvSpPr>
            <a:spLocks noGrp="1"/>
          </p:cNvSpPr>
          <p:nvPr>
            <p:ph idx="1"/>
          </p:nvPr>
        </p:nvSpPr>
        <p:spPr>
          <a:xfrm>
            <a:off x="838200" y="1825625"/>
            <a:ext cx="7296150" cy="4351338"/>
          </a:xfrm>
        </p:spPr>
        <p:txBody>
          <a:bodyPr>
            <a:normAutofit fontScale="92500" lnSpcReduction="20000"/>
          </a:bodyPr>
          <a:lstStyle/>
          <a:p>
            <a:r>
              <a:rPr lang="en-GB" dirty="0"/>
              <a:t>Add your Managed Identity Service principal as a user to the SQL Database.</a:t>
            </a:r>
          </a:p>
          <a:p>
            <a:r>
              <a:rPr lang="en-GB" dirty="0"/>
              <a:t>It’s a bit long-winded how to do that properly so I will skip over it here. The easiest, but not best, way is to;</a:t>
            </a:r>
          </a:p>
          <a:p>
            <a:pPr lvl="1"/>
            <a:r>
              <a:rPr lang="en-GB" dirty="0"/>
              <a:t>Create a Security Group in Azure AD</a:t>
            </a:r>
          </a:p>
          <a:p>
            <a:pPr lvl="1"/>
            <a:r>
              <a:rPr lang="en-GB" dirty="0"/>
              <a:t>Add your Managed Identity Service Principal to that Group</a:t>
            </a:r>
          </a:p>
          <a:p>
            <a:pPr lvl="1"/>
            <a:r>
              <a:rPr lang="en-GB" dirty="0"/>
              <a:t>Make that Group the “AD Admin” of your Azure SQL Server (not database)</a:t>
            </a:r>
          </a:p>
          <a:p>
            <a:r>
              <a:rPr lang="en-GB" dirty="0"/>
              <a:t>Better way is to add the Service Principal as a user in SQL using T-SQL and giving it only the appropriate rights.</a:t>
            </a:r>
          </a:p>
        </p:txBody>
      </p:sp>
      <p:sp>
        <p:nvSpPr>
          <p:cNvPr id="2" name="Footer Placeholder 1">
            <a:extLst>
              <a:ext uri="{FF2B5EF4-FFF2-40B4-BE49-F238E27FC236}">
                <a16:creationId xmlns:a16="http://schemas.microsoft.com/office/drawing/2014/main" id="{F1A0630D-D3A7-412B-807A-E92B4939DA21}"/>
              </a:ext>
            </a:extLst>
          </p:cNvPr>
          <p:cNvSpPr>
            <a:spLocks noGrp="1"/>
          </p:cNvSpPr>
          <p:nvPr>
            <p:ph type="ftr" sz="quarter" idx="11"/>
          </p:nvPr>
        </p:nvSpPr>
        <p:spPr/>
        <p:txBody>
          <a:bodyPr/>
          <a:lstStyle/>
          <a:p>
            <a:r>
              <a:rPr lang="en-GB"/>
              <a:t>@flytzen  -  https://neworbit.co.uk</a:t>
            </a:r>
            <a:endParaRPr lang="en-GB" dirty="0"/>
          </a:p>
        </p:txBody>
      </p:sp>
      <p:pic>
        <p:nvPicPr>
          <p:cNvPr id="7170" name="Picture 2" descr="https://documents.lucidchart.com/documents/f4062454-7eb7-4e7a-abca-2d244417011b/pages/UyMjXhvREMPM?a=2239&amp;x=498&amp;y=593&amp;w=568&amp;h=604&amp;store=1&amp;accept=image%2F*&amp;auth=LCA%2065bc391401f958fd2c63a7594f2412b50a0bb331-ts%3D1558601664">
            <a:extLst>
              <a:ext uri="{FF2B5EF4-FFF2-40B4-BE49-F238E27FC236}">
                <a16:creationId xmlns:a16="http://schemas.microsoft.com/office/drawing/2014/main" id="{4949B22C-FF87-4664-B671-0D603ABB1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350" y="1843881"/>
            <a:ext cx="40576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06A3-0C80-4F7E-933B-B8E7B7C459E8}"/>
              </a:ext>
            </a:extLst>
          </p:cNvPr>
          <p:cNvSpPr>
            <a:spLocks noGrp="1"/>
          </p:cNvSpPr>
          <p:nvPr>
            <p:ph type="title"/>
          </p:nvPr>
        </p:nvSpPr>
        <p:spPr/>
        <p:txBody>
          <a:bodyPr/>
          <a:lstStyle/>
          <a:p>
            <a:r>
              <a:rPr lang="en-GB" dirty="0"/>
              <a:t>Connect to Azure SQL using Managed Identity</a:t>
            </a:r>
          </a:p>
        </p:txBody>
      </p:sp>
      <p:sp>
        <p:nvSpPr>
          <p:cNvPr id="3" name="Content Placeholder 2">
            <a:extLst>
              <a:ext uri="{FF2B5EF4-FFF2-40B4-BE49-F238E27FC236}">
                <a16:creationId xmlns:a16="http://schemas.microsoft.com/office/drawing/2014/main" id="{70ECD949-2959-46CB-B94C-56689CDAC163}"/>
              </a:ext>
            </a:extLst>
          </p:cNvPr>
          <p:cNvSpPr>
            <a:spLocks noGrp="1"/>
          </p:cNvSpPr>
          <p:nvPr>
            <p:ph idx="1"/>
          </p:nvPr>
        </p:nvSpPr>
        <p:spPr>
          <a:xfrm>
            <a:off x="838200" y="1825625"/>
            <a:ext cx="10515600" cy="1057074"/>
          </a:xfrm>
        </p:spPr>
        <p:txBody>
          <a:bodyPr/>
          <a:lstStyle/>
          <a:p>
            <a:r>
              <a:rPr lang="en-GB" dirty="0"/>
              <a:t>Remove Username and Password from your Connection String</a:t>
            </a:r>
          </a:p>
          <a:p>
            <a:r>
              <a:rPr lang="en-GB" dirty="0"/>
              <a:t>Add a constructor like this to your </a:t>
            </a:r>
            <a:r>
              <a:rPr lang="en-GB" dirty="0" err="1"/>
              <a:t>DbContext</a:t>
            </a:r>
            <a:r>
              <a:rPr lang="en-GB" dirty="0"/>
              <a:t>:</a:t>
            </a:r>
          </a:p>
          <a:p>
            <a:pPr marL="0" indent="0">
              <a:buNone/>
            </a:pPr>
            <a:endParaRPr lang="en-GB" dirty="0"/>
          </a:p>
        </p:txBody>
      </p:sp>
      <p:sp>
        <p:nvSpPr>
          <p:cNvPr id="4" name="Footer Placeholder 3">
            <a:extLst>
              <a:ext uri="{FF2B5EF4-FFF2-40B4-BE49-F238E27FC236}">
                <a16:creationId xmlns:a16="http://schemas.microsoft.com/office/drawing/2014/main" id="{9DD0C59D-2398-4FCD-A0B3-F60E7097E77D}"/>
              </a:ext>
            </a:extLst>
          </p:cNvPr>
          <p:cNvSpPr>
            <a:spLocks noGrp="1"/>
          </p:cNvSpPr>
          <p:nvPr>
            <p:ph type="ftr" sz="quarter" idx="11"/>
          </p:nvPr>
        </p:nvSpPr>
        <p:spPr/>
        <p:txBody>
          <a:bodyPr/>
          <a:lstStyle/>
          <a:p>
            <a:r>
              <a:rPr lang="en-GB"/>
              <a:t>@flytzen  -  https://neworbit.co.uk</a:t>
            </a:r>
            <a:endParaRPr lang="en-GB" dirty="0"/>
          </a:p>
        </p:txBody>
      </p:sp>
      <p:sp>
        <p:nvSpPr>
          <p:cNvPr id="5" name="TextBox 4">
            <a:extLst>
              <a:ext uri="{FF2B5EF4-FFF2-40B4-BE49-F238E27FC236}">
                <a16:creationId xmlns:a16="http://schemas.microsoft.com/office/drawing/2014/main" id="{8CF235A7-158C-445F-ABBF-FB8BB72F85F2}"/>
              </a:ext>
            </a:extLst>
          </p:cNvPr>
          <p:cNvSpPr txBox="1"/>
          <p:nvPr/>
        </p:nvSpPr>
        <p:spPr>
          <a:xfrm>
            <a:off x="378178" y="2882699"/>
            <a:ext cx="11435644" cy="2062103"/>
          </a:xfrm>
          <a:prstGeom prst="rect">
            <a:avLst/>
          </a:prstGeom>
          <a:solidFill>
            <a:schemeClr val="tx1"/>
          </a:solidFill>
        </p:spPr>
        <p:txBody>
          <a:bodyPr wrap="square" rtlCol="0">
            <a:spAutoFit/>
          </a:bodyPr>
          <a:lstStyle/>
          <a:p>
            <a:r>
              <a:rPr lang="en-GB" sz="1600" dirty="0">
                <a:solidFill>
                  <a:srgbClr val="569CD6"/>
                </a:solidFill>
                <a:latin typeface="Consolas" panose="020B0609020204030204" pitchFamily="49" charset="0"/>
              </a:rPr>
              <a:t>public</a:t>
            </a:r>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MyDatabaseContext</a:t>
            </a:r>
            <a:r>
              <a:rPr lang="en-GB" sz="1600" dirty="0">
                <a:solidFill>
                  <a:srgbClr val="D4D4D4"/>
                </a:solidFill>
                <a:latin typeface="Consolas" panose="020B0609020204030204" pitchFamily="49" charset="0"/>
              </a:rPr>
              <a:t>(</a:t>
            </a:r>
            <a:r>
              <a:rPr lang="en-GB" sz="1600" dirty="0" err="1">
                <a:solidFill>
                  <a:srgbClr val="4EC9B0"/>
                </a:solidFill>
                <a:latin typeface="Consolas" panose="020B0609020204030204" pitchFamily="49" charset="0"/>
              </a:rPr>
              <a:t>SqlConnection</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conn</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base</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conn</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true</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conn</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ConnectionString</a:t>
            </a:r>
            <a:r>
              <a:rPr lang="en-GB" sz="1600" dirty="0">
                <a:solidFill>
                  <a:srgbClr val="D4D4D4"/>
                </a:solidFill>
                <a:latin typeface="Consolas" panose="020B0609020204030204" pitchFamily="49" charset="0"/>
              </a:rPr>
              <a:t> = [</a:t>
            </a:r>
            <a:r>
              <a:rPr lang="en-GB" sz="1600" dirty="0">
                <a:solidFill>
                  <a:srgbClr val="9CDCFE"/>
                </a:solidFill>
                <a:latin typeface="Consolas" panose="020B0609020204030204" pitchFamily="49" charset="0"/>
              </a:rPr>
              <a:t>retrieve</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connection</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string</a:t>
            </a:r>
            <a:r>
              <a:rPr lang="en-GB" sz="1600" dirty="0">
                <a:solidFill>
                  <a:srgbClr val="D4D4D4"/>
                </a:solidFill>
                <a:latin typeface="Consolas" panose="020B0609020204030204" pitchFamily="49" charset="0"/>
              </a:rPr>
              <a:t> </a:t>
            </a:r>
            <a:r>
              <a:rPr lang="en-GB" sz="1600" dirty="0">
                <a:solidFill>
                  <a:srgbClr val="4EC9B0"/>
                </a:solidFill>
                <a:latin typeface="Consolas" panose="020B0609020204030204" pitchFamily="49" charset="0"/>
              </a:rPr>
              <a:t>from</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config</a:t>
            </a:r>
            <a:r>
              <a:rPr lang="en-GB" sz="1600" dirty="0">
                <a:solidFill>
                  <a:srgbClr val="D4D4D4"/>
                </a:solidFill>
                <a:latin typeface="Consolas" panose="020B0609020204030204" pitchFamily="49" charset="0"/>
              </a:rPr>
              <a:t>];</a:t>
            </a: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conn</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AccessToken</a:t>
            </a:r>
            <a:r>
              <a:rPr lang="en-GB" sz="1600" dirty="0">
                <a:solidFill>
                  <a:srgbClr val="D4D4D4"/>
                </a:solidFill>
                <a:latin typeface="Consolas" panose="020B0609020204030204" pitchFamily="49" charset="0"/>
              </a:rPr>
              <a:t> = (</a:t>
            </a:r>
          </a:p>
          <a:p>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AzureServiceTokenProvider</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GetAccessTokenAsync</a:t>
            </a:r>
            <a:r>
              <a:rPr lang="en-GB" sz="1600" dirty="0">
                <a:solidFill>
                  <a:srgbClr val="D4D4D4"/>
                </a:solidFill>
                <a:latin typeface="Consolas" panose="020B0609020204030204" pitchFamily="49" charset="0"/>
              </a:rPr>
              <a:t>(</a:t>
            </a:r>
            <a:r>
              <a:rPr lang="en-GB" sz="1600" dirty="0">
                <a:solidFill>
                  <a:srgbClr val="CE9178"/>
                </a:solidFill>
                <a:latin typeface="Consolas" panose="020B0609020204030204" pitchFamily="49" charset="0"/>
              </a:rPr>
              <a:t>"https://database.windows.net/"</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Result</a:t>
            </a:r>
            <a:r>
              <a:rPr lang="en-GB" sz="1600" dirty="0">
                <a:solidFill>
                  <a:srgbClr val="D4D4D4"/>
                </a:solidFill>
                <a:latin typeface="Consolas" panose="020B0609020204030204" pitchFamily="49" charset="0"/>
              </a:rPr>
              <a:t>; </a:t>
            </a:r>
          </a:p>
          <a:p>
            <a:r>
              <a:rPr lang="en-GB" sz="1600" dirty="0">
                <a:solidFill>
                  <a:srgbClr val="D4D4D4"/>
                </a:solidFill>
                <a:latin typeface="Consolas" panose="020B0609020204030204" pitchFamily="49" charset="0"/>
              </a:rPr>
              <a:t>}</a:t>
            </a:r>
          </a:p>
          <a:p>
            <a:endParaRPr lang="en-GB" sz="1600" dirty="0"/>
          </a:p>
        </p:txBody>
      </p:sp>
      <p:sp>
        <p:nvSpPr>
          <p:cNvPr id="6" name="TextBox 5">
            <a:extLst>
              <a:ext uri="{FF2B5EF4-FFF2-40B4-BE49-F238E27FC236}">
                <a16:creationId xmlns:a16="http://schemas.microsoft.com/office/drawing/2014/main" id="{0B4D34FF-5DF5-4533-83AA-603FA29BB32C}"/>
              </a:ext>
            </a:extLst>
          </p:cNvPr>
          <p:cNvSpPr txBox="1"/>
          <p:nvPr/>
        </p:nvSpPr>
        <p:spPr>
          <a:xfrm>
            <a:off x="3908927" y="5642097"/>
            <a:ext cx="4374146" cy="461665"/>
          </a:xfrm>
          <a:prstGeom prst="rect">
            <a:avLst/>
          </a:prstGeom>
          <a:noFill/>
        </p:spPr>
        <p:txBody>
          <a:bodyPr wrap="none" rtlCol="0">
            <a:spAutoFit/>
          </a:bodyPr>
          <a:lstStyle/>
          <a:p>
            <a:r>
              <a:rPr lang="en-GB" sz="2400" dirty="0">
                <a:solidFill>
                  <a:srgbClr val="FF0000"/>
                </a:solidFill>
              </a:rPr>
              <a:t>Requires </a:t>
            </a:r>
            <a:r>
              <a:rPr lang="en-GB" sz="2400" dirty="0" err="1">
                <a:solidFill>
                  <a:srgbClr val="FF0000"/>
                </a:solidFill>
              </a:rPr>
              <a:t>.Net</a:t>
            </a:r>
            <a:r>
              <a:rPr lang="en-GB" sz="2400" dirty="0">
                <a:solidFill>
                  <a:srgbClr val="FF0000"/>
                </a:solidFill>
              </a:rPr>
              <a:t> 4.6 or </a:t>
            </a:r>
            <a:r>
              <a:rPr lang="en-GB" sz="2400" dirty="0" err="1">
                <a:solidFill>
                  <a:srgbClr val="FF0000"/>
                </a:solidFill>
              </a:rPr>
              <a:t>.Net</a:t>
            </a:r>
            <a:r>
              <a:rPr lang="en-GB" sz="2400" dirty="0">
                <a:solidFill>
                  <a:srgbClr val="FF0000"/>
                </a:solidFill>
              </a:rPr>
              <a:t> Core 2.</a:t>
            </a:r>
            <a:r>
              <a:rPr lang="en-GB" sz="2400" b="1" dirty="0">
                <a:solidFill>
                  <a:srgbClr val="FF0000"/>
                </a:solidFill>
              </a:rPr>
              <a:t>2</a:t>
            </a:r>
          </a:p>
        </p:txBody>
      </p:sp>
    </p:spTree>
    <p:extLst>
      <p:ext uri="{BB962C8B-B14F-4D97-AF65-F5344CB8AC3E}">
        <p14:creationId xmlns:p14="http://schemas.microsoft.com/office/powerpoint/2010/main" val="2067803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20D788-10BE-493A-8BA9-067E8DC57878}"/>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Network isolation</a:t>
            </a:r>
          </a:p>
        </p:txBody>
      </p:sp>
      <p:sp>
        <p:nvSpPr>
          <p:cNvPr id="6" name="Text Placeholder 5">
            <a:extLst>
              <a:ext uri="{FF2B5EF4-FFF2-40B4-BE49-F238E27FC236}">
                <a16:creationId xmlns:a16="http://schemas.microsoft.com/office/drawing/2014/main" id="{76415DD2-4417-43DF-A303-DD8A8016879E}"/>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r>
              <a:rPr lang="en-US" sz="2000" kern="1200" dirty="0">
                <a:solidFill>
                  <a:srgbClr val="FCC30D"/>
                </a:solidFill>
                <a:latin typeface="+mn-lt"/>
                <a:ea typeface="+mn-ea"/>
                <a:cs typeface="+mn-cs"/>
              </a:rPr>
              <a:t>Avoid people listening in and make it harder to attack</a:t>
            </a:r>
          </a:p>
        </p:txBody>
      </p:sp>
      <p:sp>
        <p:nvSpPr>
          <p:cNvPr id="4" name="Footer Placeholder 3">
            <a:extLst>
              <a:ext uri="{FF2B5EF4-FFF2-40B4-BE49-F238E27FC236}">
                <a16:creationId xmlns:a16="http://schemas.microsoft.com/office/drawing/2014/main" id="{DC5E571C-7901-4B43-BF30-783A0A991338}"/>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8196" name="Picture 4" descr="https://documents.lucidchart.com/documents/f4062454-7eb7-4e7a-abca-2d244417011b/pages/7uMjpj97liPH?a=2623&amp;x=116&amp;y=437&amp;w=977&amp;h=736&amp;store=1&amp;accept=image%2F*&amp;auth=LCA%2066a26d37cf45270c294d3f227447350aecf3c1ca-ts%3D1558601664">
            <a:extLst>
              <a:ext uri="{FF2B5EF4-FFF2-40B4-BE49-F238E27FC236}">
                <a16:creationId xmlns:a16="http://schemas.microsoft.com/office/drawing/2014/main" id="{470992F7-D5F8-43EA-81B4-BE97E8BBF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652" y="117194"/>
            <a:ext cx="6272695" cy="47237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Diagram 10">
            <a:extLst>
              <a:ext uri="{FF2B5EF4-FFF2-40B4-BE49-F238E27FC236}">
                <a16:creationId xmlns:a16="http://schemas.microsoft.com/office/drawing/2014/main" id="{F097B88D-A8ED-4C3A-A56C-2BC28A6621AA}"/>
              </a:ext>
            </a:extLst>
          </p:cNvPr>
          <p:cNvGraphicFramePr/>
          <p:nvPr>
            <p:extLst>
              <p:ext uri="{D42A27DB-BD31-4B8C-83A1-F6EECF244321}">
                <p14:modId xmlns:p14="http://schemas.microsoft.com/office/powerpoint/2010/main" val="3755661349"/>
              </p:ext>
            </p:extLst>
          </p:nvPr>
        </p:nvGraphicFramePr>
        <p:xfrm>
          <a:off x="116118" y="32659"/>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46265889"/>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85F911-3264-4741-AA11-81A57C79E82C}"/>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F3A01BC3-FFD1-4CA1-B9B1-DFEBEC5DD7CA}"/>
              </a:ext>
            </a:extLst>
          </p:cNvPr>
          <p:cNvSpPr>
            <a:spLocks noGrp="1"/>
          </p:cNvSpPr>
          <p:nvPr>
            <p:ph type="title"/>
          </p:nvPr>
        </p:nvSpPr>
        <p:spPr/>
        <p:txBody>
          <a:bodyPr/>
          <a:lstStyle/>
          <a:p>
            <a:r>
              <a:rPr lang="en-GB" dirty="0"/>
              <a:t>Limit access to back-end services</a:t>
            </a:r>
          </a:p>
        </p:txBody>
      </p:sp>
      <p:pic>
        <p:nvPicPr>
          <p:cNvPr id="10242" name="Picture 2" descr="https://documents.lucidchart.com/documents/f4062454-7eb7-4e7a-abca-2d244417011b/pages/7uMjpj97liPH?a=2828&amp;x=65&amp;y=589&amp;w=1210&amp;h=911&amp;store=1&amp;accept=image%2F*&amp;auth=LCA%20121da0e6bd103dae635fa1f897ba85e2c68b1ebf-ts%3D1558601664">
            <a:extLst>
              <a:ext uri="{FF2B5EF4-FFF2-40B4-BE49-F238E27FC236}">
                <a16:creationId xmlns:a16="http://schemas.microsoft.com/office/drawing/2014/main" id="{202EF22E-B985-4AA9-9BC5-802FA82B5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88" y="649279"/>
            <a:ext cx="7667333" cy="57673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1FFDE3-50FD-4FC1-B7E9-900A8E223347}"/>
              </a:ext>
            </a:extLst>
          </p:cNvPr>
          <p:cNvSpPr txBox="1"/>
          <p:nvPr/>
        </p:nvSpPr>
        <p:spPr>
          <a:xfrm>
            <a:off x="7892144" y="891212"/>
            <a:ext cx="4020963" cy="564770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GB" sz="2400" dirty="0"/>
              <a:t>Create a Virtual Network and a Subnet</a:t>
            </a:r>
          </a:p>
          <a:p>
            <a:pPr marL="285750" indent="-285750">
              <a:spcBef>
                <a:spcPts val="600"/>
              </a:spcBef>
              <a:buFont typeface="Arial" panose="020B0604020202020204" pitchFamily="34" charset="0"/>
              <a:buChar char="•"/>
            </a:pPr>
            <a:r>
              <a:rPr lang="en-GB" sz="2400" dirty="0"/>
              <a:t>Add Service End Points for each type of Service</a:t>
            </a:r>
          </a:p>
          <a:p>
            <a:pPr marL="285750" indent="-285750">
              <a:spcBef>
                <a:spcPts val="600"/>
              </a:spcBef>
              <a:buFont typeface="Arial" panose="020B0604020202020204" pitchFamily="34" charset="0"/>
              <a:buChar char="•"/>
            </a:pPr>
            <a:r>
              <a:rPr lang="en-GB" sz="2400" dirty="0"/>
              <a:t>Restrict access to each service to limit it to only traffic from that </a:t>
            </a:r>
            <a:r>
              <a:rPr lang="en-GB" sz="2400" dirty="0" err="1"/>
              <a:t>vNet</a:t>
            </a:r>
            <a:endParaRPr lang="en-GB" sz="2400" dirty="0"/>
          </a:p>
          <a:p>
            <a:pPr marL="285750" indent="-285750">
              <a:spcBef>
                <a:spcPts val="600"/>
              </a:spcBef>
              <a:buFont typeface="Arial" panose="020B0604020202020204" pitchFamily="34" charset="0"/>
              <a:buChar char="•"/>
            </a:pPr>
            <a:r>
              <a:rPr lang="en-GB" sz="2400" dirty="0"/>
              <a:t>Allow the Web App to use that </a:t>
            </a:r>
            <a:r>
              <a:rPr lang="en-GB" sz="2400" dirty="0" err="1"/>
              <a:t>vNet</a:t>
            </a:r>
            <a:endParaRPr lang="en-GB" sz="2400" dirty="0"/>
          </a:p>
          <a:p>
            <a:pPr marL="285750" indent="-285750">
              <a:spcBef>
                <a:spcPts val="600"/>
              </a:spcBef>
              <a:buFont typeface="Arial" panose="020B0604020202020204" pitchFamily="34" charset="0"/>
              <a:buChar char="•"/>
            </a:pPr>
            <a:r>
              <a:rPr lang="en-GB" sz="2400" dirty="0"/>
              <a:t>There is a performance benefit too</a:t>
            </a:r>
          </a:p>
          <a:p>
            <a:pPr marL="285750" indent="-285750">
              <a:spcBef>
                <a:spcPts val="600"/>
              </a:spcBef>
              <a:buFont typeface="Arial" panose="020B0604020202020204" pitchFamily="34" charset="0"/>
              <a:buChar char="•"/>
            </a:pPr>
            <a:r>
              <a:rPr lang="en-GB" sz="2400" dirty="0">
                <a:solidFill>
                  <a:srgbClr val="FF0000"/>
                </a:solidFill>
              </a:rPr>
              <a:t>Note: it often takes 15-30 minutes before changes take effect!</a:t>
            </a:r>
          </a:p>
        </p:txBody>
      </p:sp>
      <p:sp>
        <p:nvSpPr>
          <p:cNvPr id="5" name="TextBox 4">
            <a:extLst>
              <a:ext uri="{FF2B5EF4-FFF2-40B4-BE49-F238E27FC236}">
                <a16:creationId xmlns:a16="http://schemas.microsoft.com/office/drawing/2014/main" id="{F5222955-F356-4CCF-8682-F82C1F9306E0}"/>
              </a:ext>
            </a:extLst>
          </p:cNvPr>
          <p:cNvSpPr txBox="1"/>
          <p:nvPr/>
        </p:nvSpPr>
        <p:spPr>
          <a:xfrm>
            <a:off x="1366157" y="2677885"/>
            <a:ext cx="5344886" cy="369332"/>
          </a:xfrm>
          <a:prstGeom prst="rect">
            <a:avLst/>
          </a:prstGeom>
          <a:solidFill>
            <a:srgbClr val="FF0000"/>
          </a:solidFill>
        </p:spPr>
        <p:txBody>
          <a:bodyPr wrap="square" rtlCol="0">
            <a:spAutoFit/>
          </a:bodyPr>
          <a:lstStyle/>
          <a:p>
            <a:r>
              <a:rPr lang="en-GB" dirty="0">
                <a:solidFill>
                  <a:schemeClr val="bg1"/>
                </a:solidFill>
              </a:rPr>
              <a:t>Only works with preview, which has other limitations.</a:t>
            </a:r>
          </a:p>
        </p:txBody>
      </p:sp>
    </p:spTree>
    <p:extLst>
      <p:ext uri="{BB962C8B-B14F-4D97-AF65-F5344CB8AC3E}">
        <p14:creationId xmlns:p14="http://schemas.microsoft.com/office/powerpoint/2010/main" val="72858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A021DD-3E55-4E20-B461-5EFACA026B18}"/>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0EDC6505-77DF-4035-BE13-875F31715E37}"/>
              </a:ext>
            </a:extLst>
          </p:cNvPr>
          <p:cNvSpPr>
            <a:spLocks noGrp="1"/>
          </p:cNvSpPr>
          <p:nvPr>
            <p:ph type="title"/>
          </p:nvPr>
        </p:nvSpPr>
        <p:spPr/>
        <p:txBody>
          <a:bodyPr/>
          <a:lstStyle/>
          <a:p>
            <a:r>
              <a:rPr lang="en-GB" dirty="0"/>
              <a:t>Block access to SQL Server</a:t>
            </a:r>
          </a:p>
        </p:txBody>
      </p:sp>
      <p:pic>
        <p:nvPicPr>
          <p:cNvPr id="4" name="Picture 3">
            <a:extLst>
              <a:ext uri="{FF2B5EF4-FFF2-40B4-BE49-F238E27FC236}">
                <a16:creationId xmlns:a16="http://schemas.microsoft.com/office/drawing/2014/main" id="{0975C25F-6C81-47DD-ABD1-ACC24FD6FA1E}"/>
              </a:ext>
            </a:extLst>
          </p:cNvPr>
          <p:cNvPicPr>
            <a:picLocks noChangeAspect="1"/>
          </p:cNvPicPr>
          <p:nvPr/>
        </p:nvPicPr>
        <p:blipFill>
          <a:blip r:embed="rId2"/>
          <a:stretch>
            <a:fillRect/>
          </a:stretch>
        </p:blipFill>
        <p:spPr>
          <a:xfrm>
            <a:off x="1642854" y="809668"/>
            <a:ext cx="8906291" cy="5546682"/>
          </a:xfrm>
          <a:prstGeom prst="rect">
            <a:avLst/>
          </a:prstGeom>
        </p:spPr>
      </p:pic>
    </p:spTree>
    <p:extLst>
      <p:ext uri="{BB962C8B-B14F-4D97-AF65-F5344CB8AC3E}">
        <p14:creationId xmlns:p14="http://schemas.microsoft.com/office/powerpoint/2010/main" val="307723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AF0359-27A6-4872-A607-AF586029EAA1}"/>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CBF9C385-1385-4C70-8909-115C005E1BDA}"/>
              </a:ext>
            </a:extLst>
          </p:cNvPr>
          <p:cNvSpPr>
            <a:spLocks noGrp="1"/>
          </p:cNvSpPr>
          <p:nvPr>
            <p:ph type="title"/>
          </p:nvPr>
        </p:nvSpPr>
        <p:spPr/>
        <p:txBody>
          <a:bodyPr/>
          <a:lstStyle/>
          <a:p>
            <a:r>
              <a:rPr lang="en-GB" dirty="0"/>
              <a:t>Allow Web App to use </a:t>
            </a:r>
            <a:r>
              <a:rPr lang="en-GB" dirty="0" err="1"/>
              <a:t>VNet</a:t>
            </a:r>
            <a:endParaRPr lang="en-GB" dirty="0"/>
          </a:p>
        </p:txBody>
      </p:sp>
      <p:pic>
        <p:nvPicPr>
          <p:cNvPr id="4" name="Picture 3">
            <a:extLst>
              <a:ext uri="{FF2B5EF4-FFF2-40B4-BE49-F238E27FC236}">
                <a16:creationId xmlns:a16="http://schemas.microsoft.com/office/drawing/2014/main" id="{C1B043F2-F499-4750-B40A-30B0CFE4FC87}"/>
              </a:ext>
            </a:extLst>
          </p:cNvPr>
          <p:cNvPicPr>
            <a:picLocks noChangeAspect="1"/>
          </p:cNvPicPr>
          <p:nvPr/>
        </p:nvPicPr>
        <p:blipFill>
          <a:blip r:embed="rId2"/>
          <a:stretch>
            <a:fillRect/>
          </a:stretch>
        </p:blipFill>
        <p:spPr>
          <a:xfrm>
            <a:off x="1223784" y="949124"/>
            <a:ext cx="9147402" cy="5407226"/>
          </a:xfrm>
          <a:prstGeom prst="rect">
            <a:avLst/>
          </a:prstGeom>
        </p:spPr>
      </p:pic>
    </p:spTree>
    <p:extLst>
      <p:ext uri="{BB962C8B-B14F-4D97-AF65-F5344CB8AC3E}">
        <p14:creationId xmlns:p14="http://schemas.microsoft.com/office/powerpoint/2010/main" val="202999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ECF3-92CA-40F3-870A-E250569C62D2}"/>
              </a:ext>
            </a:extLst>
          </p:cNvPr>
          <p:cNvSpPr>
            <a:spLocks noGrp="1"/>
          </p:cNvSpPr>
          <p:nvPr>
            <p:ph type="ctrTitle"/>
          </p:nvPr>
        </p:nvSpPr>
        <p:spPr/>
        <p:txBody>
          <a:bodyPr/>
          <a:lstStyle/>
          <a:p>
            <a:r>
              <a:rPr lang="en-GB" dirty="0"/>
              <a:t>Introduction</a:t>
            </a:r>
          </a:p>
        </p:txBody>
      </p:sp>
      <p:sp>
        <p:nvSpPr>
          <p:cNvPr id="3" name="Subtitle 2">
            <a:extLst>
              <a:ext uri="{FF2B5EF4-FFF2-40B4-BE49-F238E27FC236}">
                <a16:creationId xmlns:a16="http://schemas.microsoft.com/office/drawing/2014/main" id="{6FDE2018-193F-4EC0-94AC-8BB4741B9FC1}"/>
              </a:ext>
            </a:extLst>
          </p:cNvPr>
          <p:cNvSpPr>
            <a:spLocks noGrp="1"/>
          </p:cNvSpPr>
          <p:nvPr>
            <p:ph type="subTitle" idx="1"/>
          </p:nvPr>
        </p:nvSpPr>
        <p:spPr/>
        <p:txBody>
          <a:bodyPr>
            <a:normAutofit/>
          </a:bodyPr>
          <a:lstStyle/>
          <a:p>
            <a:r>
              <a:rPr lang="en-GB" dirty="0"/>
              <a:t>Frans Lytzen, CTO NewOrbit</a:t>
            </a:r>
          </a:p>
          <a:p>
            <a:r>
              <a:rPr lang="en-GB" dirty="0"/>
              <a:t>https://www.lytzen.name</a:t>
            </a:r>
          </a:p>
          <a:p>
            <a:r>
              <a:rPr lang="en-GB" dirty="0"/>
              <a:t>@flytzen</a:t>
            </a:r>
          </a:p>
        </p:txBody>
      </p:sp>
      <p:sp>
        <p:nvSpPr>
          <p:cNvPr id="4" name="Footer Placeholder 3">
            <a:extLst>
              <a:ext uri="{FF2B5EF4-FFF2-40B4-BE49-F238E27FC236}">
                <a16:creationId xmlns:a16="http://schemas.microsoft.com/office/drawing/2014/main" id="{96ACFB46-258D-4D62-9B9D-8B6D73317C5E}"/>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4148374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8D85BF-DC47-40F3-92B6-5A7D38FCDBD2}"/>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BFCFC814-3C16-4038-9CE5-0B7EF435FD87}"/>
              </a:ext>
            </a:extLst>
          </p:cNvPr>
          <p:cNvSpPr>
            <a:spLocks noGrp="1"/>
          </p:cNvSpPr>
          <p:nvPr>
            <p:ph type="title"/>
          </p:nvPr>
        </p:nvSpPr>
        <p:spPr/>
        <p:txBody>
          <a:bodyPr/>
          <a:lstStyle/>
          <a:p>
            <a:r>
              <a:rPr lang="en-GB" dirty="0"/>
              <a:t>IP Restrictions instead</a:t>
            </a:r>
          </a:p>
        </p:txBody>
      </p:sp>
      <p:sp>
        <p:nvSpPr>
          <p:cNvPr id="6" name="TextBox 5">
            <a:extLst>
              <a:ext uri="{FF2B5EF4-FFF2-40B4-BE49-F238E27FC236}">
                <a16:creationId xmlns:a16="http://schemas.microsoft.com/office/drawing/2014/main" id="{4DB37922-F431-43C8-AE83-22BC172DC77F}"/>
              </a:ext>
            </a:extLst>
          </p:cNvPr>
          <p:cNvSpPr txBox="1"/>
          <p:nvPr/>
        </p:nvSpPr>
        <p:spPr>
          <a:xfrm>
            <a:off x="553674" y="2206305"/>
            <a:ext cx="4848836" cy="4524315"/>
          </a:xfrm>
          <a:prstGeom prst="rect">
            <a:avLst/>
          </a:prstGeom>
          <a:noFill/>
        </p:spPr>
        <p:txBody>
          <a:bodyPr wrap="square" rtlCol="0">
            <a:spAutoFit/>
          </a:bodyPr>
          <a:lstStyle/>
          <a:p>
            <a:pPr marL="285750" indent="-285750">
              <a:buFont typeface="Arial" panose="020B0604020202020204" pitchFamily="34" charset="0"/>
              <a:buChar char="•"/>
            </a:pPr>
            <a:r>
              <a:rPr lang="en-GB" sz="2400" dirty="0"/>
              <a:t>Virtual Networks in preview have limits</a:t>
            </a:r>
          </a:p>
          <a:p>
            <a:pPr marL="285750" indent="-285750">
              <a:buFont typeface="Arial" panose="020B0604020202020204" pitchFamily="34" charset="0"/>
              <a:buChar char="•"/>
            </a:pPr>
            <a:r>
              <a:rPr lang="en-GB" sz="2400" dirty="0"/>
              <a:t>You </a:t>
            </a:r>
            <a:r>
              <a:rPr lang="en-GB" sz="2400" i="1" dirty="0"/>
              <a:t>can</a:t>
            </a:r>
            <a:r>
              <a:rPr lang="en-GB" sz="2400" dirty="0"/>
              <a:t> use IP address restrictions instead</a:t>
            </a:r>
          </a:p>
          <a:p>
            <a:pPr marL="742950" lvl="1" indent="-285750">
              <a:buFont typeface="Arial" panose="020B0604020202020204" pitchFamily="34" charset="0"/>
              <a:buChar char="•"/>
            </a:pPr>
            <a:r>
              <a:rPr lang="en-GB" sz="2400" dirty="0"/>
              <a:t>Use the outbound IP addresses from your web app.</a:t>
            </a:r>
          </a:p>
          <a:p>
            <a:pPr marL="742950" lvl="1" indent="-285750">
              <a:buFont typeface="Arial" panose="020B0604020202020204" pitchFamily="34" charset="0"/>
              <a:buChar char="•"/>
            </a:pPr>
            <a:r>
              <a:rPr lang="en-GB" sz="2400" dirty="0"/>
              <a:t>They </a:t>
            </a:r>
            <a:r>
              <a:rPr lang="en-GB" sz="2400" i="1" dirty="0"/>
              <a:t>can</a:t>
            </a:r>
            <a:r>
              <a:rPr lang="en-GB" sz="2400" dirty="0"/>
              <a:t> change.</a:t>
            </a:r>
          </a:p>
          <a:p>
            <a:pPr marL="742950" lvl="1" indent="-285750">
              <a:buFont typeface="Arial" panose="020B0604020202020204" pitchFamily="34" charset="0"/>
              <a:buChar char="•"/>
            </a:pPr>
            <a:r>
              <a:rPr lang="en-GB" sz="2400" dirty="0"/>
              <a:t>They are shared with lots of other sites.</a:t>
            </a:r>
          </a:p>
          <a:p>
            <a:pPr marL="285750" indent="-285750">
              <a:buFont typeface="Arial" panose="020B0604020202020204" pitchFamily="34" charset="0"/>
              <a:buChar char="•"/>
            </a:pPr>
            <a:r>
              <a:rPr lang="en-GB" sz="2400" dirty="0"/>
              <a:t>Databases and micro services can have inbound IP address range restrictions</a:t>
            </a:r>
          </a:p>
        </p:txBody>
      </p:sp>
      <p:pic>
        <p:nvPicPr>
          <p:cNvPr id="7" name="Picture 6">
            <a:extLst>
              <a:ext uri="{FF2B5EF4-FFF2-40B4-BE49-F238E27FC236}">
                <a16:creationId xmlns:a16="http://schemas.microsoft.com/office/drawing/2014/main" id="{EEEB67DC-D065-4DA2-A748-2EB2C8D5D156}"/>
              </a:ext>
            </a:extLst>
          </p:cNvPr>
          <p:cNvPicPr>
            <a:picLocks noChangeAspect="1"/>
          </p:cNvPicPr>
          <p:nvPr/>
        </p:nvPicPr>
        <p:blipFill>
          <a:blip r:embed="rId2"/>
          <a:stretch>
            <a:fillRect/>
          </a:stretch>
        </p:blipFill>
        <p:spPr>
          <a:xfrm>
            <a:off x="5614335" y="1524856"/>
            <a:ext cx="5897480" cy="4855806"/>
          </a:xfrm>
          <a:prstGeom prst="rect">
            <a:avLst/>
          </a:prstGeom>
          <a:ln>
            <a:solidFill>
              <a:schemeClr val="tx1"/>
            </a:solidFill>
          </a:ln>
        </p:spPr>
      </p:pic>
      <p:pic>
        <p:nvPicPr>
          <p:cNvPr id="8" name="Picture 7">
            <a:extLst>
              <a:ext uri="{FF2B5EF4-FFF2-40B4-BE49-F238E27FC236}">
                <a16:creationId xmlns:a16="http://schemas.microsoft.com/office/drawing/2014/main" id="{766221A5-4E3D-4083-85A8-562114FD7C3C}"/>
              </a:ext>
            </a:extLst>
          </p:cNvPr>
          <p:cNvPicPr>
            <a:picLocks noChangeAspect="1"/>
          </p:cNvPicPr>
          <p:nvPr/>
        </p:nvPicPr>
        <p:blipFill>
          <a:blip r:embed="rId3"/>
          <a:stretch>
            <a:fillRect/>
          </a:stretch>
        </p:blipFill>
        <p:spPr>
          <a:xfrm>
            <a:off x="5236143" y="4128640"/>
            <a:ext cx="6822870" cy="2601980"/>
          </a:xfrm>
          <a:prstGeom prst="rect">
            <a:avLst/>
          </a:prstGeom>
          <a:ln>
            <a:solidFill>
              <a:schemeClr val="tx1"/>
            </a:solidFill>
          </a:ln>
        </p:spPr>
      </p:pic>
    </p:spTree>
    <p:extLst>
      <p:ext uri="{BB962C8B-B14F-4D97-AF65-F5344CB8AC3E}">
        <p14:creationId xmlns:p14="http://schemas.microsoft.com/office/powerpoint/2010/main" val="31503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C64364-FEF7-4F78-AE85-285BA3CD1589}"/>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Encryption</a:t>
            </a:r>
          </a:p>
        </p:txBody>
      </p:sp>
      <p:sp>
        <p:nvSpPr>
          <p:cNvPr id="6" name="Text Placeholder 5">
            <a:extLst>
              <a:ext uri="{FF2B5EF4-FFF2-40B4-BE49-F238E27FC236}">
                <a16:creationId xmlns:a16="http://schemas.microsoft.com/office/drawing/2014/main" id="{FD07C7E2-6334-4D36-B51B-DD1CC4C1F86B}"/>
              </a:ext>
            </a:extLst>
          </p:cNvPr>
          <p:cNvSpPr>
            <a:spLocks noGrp="1"/>
          </p:cNvSpPr>
          <p:nvPr>
            <p:ph type="body" idx="1"/>
          </p:nvPr>
        </p:nvSpPr>
        <p:spPr>
          <a:xfrm>
            <a:off x="1524000" y="5815698"/>
            <a:ext cx="9144000" cy="420001"/>
          </a:xfrm>
        </p:spPr>
        <p:txBody>
          <a:bodyPr vert="horz" lIns="91440" tIns="45720" rIns="91440" bIns="45720" rtlCol="0">
            <a:normAutofit/>
          </a:bodyPr>
          <a:lstStyle/>
          <a:p>
            <a:pPr algn="ctr"/>
            <a:endParaRPr lang="en-US" sz="2000" kern="1200">
              <a:solidFill>
                <a:srgbClr val="FCC20D"/>
              </a:solidFill>
              <a:latin typeface="+mn-lt"/>
              <a:ea typeface="+mn-ea"/>
              <a:cs typeface="+mn-cs"/>
            </a:endParaRPr>
          </a:p>
        </p:txBody>
      </p:sp>
      <p:sp>
        <p:nvSpPr>
          <p:cNvPr id="4" name="Footer Placeholder 3">
            <a:extLst>
              <a:ext uri="{FF2B5EF4-FFF2-40B4-BE49-F238E27FC236}">
                <a16:creationId xmlns:a16="http://schemas.microsoft.com/office/drawing/2014/main" id="{7ADC6312-1575-4ECD-BF64-6F2ED8D99AC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11266" name="Picture 2" descr="https://documents.lucidchart.com/documents/f4062454-7eb7-4e7a-abca-2d244417011b/pages/UsQji9XxIZmU?a=3119&amp;x=177&amp;y=588&amp;w=935&amp;h=703&amp;store=1&amp;accept=image%2F*&amp;auth=LCA%20c34b036a4ac1debe7d07f4f31fe4f9a3ed2a5084-ts%3D1558601664">
            <a:extLst>
              <a:ext uri="{FF2B5EF4-FFF2-40B4-BE49-F238E27FC236}">
                <a16:creationId xmlns:a16="http://schemas.microsoft.com/office/drawing/2014/main" id="{4E66AA40-03A5-4C71-9CA8-B3DFD0D3EB6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90157" y="79611"/>
            <a:ext cx="6411685" cy="48247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0563C0F2-37D5-4997-936A-6C08BDDC6041}"/>
              </a:ext>
            </a:extLst>
          </p:cNvPr>
          <p:cNvGraphicFramePr/>
          <p:nvPr>
            <p:extLst>
              <p:ext uri="{D42A27DB-BD31-4B8C-83A1-F6EECF244321}">
                <p14:modId xmlns:p14="http://schemas.microsoft.com/office/powerpoint/2010/main" val="256894996"/>
              </p:ext>
            </p:extLst>
          </p:nvPr>
        </p:nvGraphicFramePr>
        <p:xfrm>
          <a:off x="116118" y="195944"/>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97520584"/>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42C381-E7AE-4F69-A1E4-788CFAE37497}"/>
              </a:ext>
            </a:extLst>
          </p:cNvPr>
          <p:cNvSpPr>
            <a:spLocks noGrp="1"/>
          </p:cNvSpPr>
          <p:nvPr>
            <p:ph type="ftr" sz="quarter" idx="11"/>
          </p:nvPr>
        </p:nvSpPr>
        <p:spPr>
          <a:xfrm>
            <a:off x="4038600" y="6356350"/>
            <a:ext cx="4114800" cy="365125"/>
          </a:xfrm>
        </p:spPr>
        <p:txBody>
          <a:bodyPr/>
          <a:lstStyle/>
          <a:p>
            <a:r>
              <a:rPr lang="en-GB"/>
              <a:t>@flytzen  -  https://neworbit.co.uk</a:t>
            </a:r>
            <a:endParaRPr lang="en-GB" dirty="0"/>
          </a:p>
        </p:txBody>
      </p:sp>
      <p:sp>
        <p:nvSpPr>
          <p:cNvPr id="6" name="Title 5">
            <a:extLst>
              <a:ext uri="{FF2B5EF4-FFF2-40B4-BE49-F238E27FC236}">
                <a16:creationId xmlns:a16="http://schemas.microsoft.com/office/drawing/2014/main" id="{C298CA2B-EADF-4E89-938A-022AE3ACEE60}"/>
              </a:ext>
            </a:extLst>
          </p:cNvPr>
          <p:cNvSpPr>
            <a:spLocks noGrp="1"/>
          </p:cNvSpPr>
          <p:nvPr>
            <p:ph type="title"/>
          </p:nvPr>
        </p:nvSpPr>
        <p:spPr/>
        <p:txBody>
          <a:bodyPr/>
          <a:lstStyle/>
          <a:p>
            <a:r>
              <a:rPr lang="en-GB" dirty="0"/>
              <a:t>Layers</a:t>
            </a:r>
          </a:p>
        </p:txBody>
      </p:sp>
      <p:graphicFrame>
        <p:nvGraphicFramePr>
          <p:cNvPr id="7" name="Diagram 6">
            <a:extLst>
              <a:ext uri="{FF2B5EF4-FFF2-40B4-BE49-F238E27FC236}">
                <a16:creationId xmlns:a16="http://schemas.microsoft.com/office/drawing/2014/main" id="{1FC320D9-7A39-49D3-B995-4FA09C7F31BF}"/>
              </a:ext>
            </a:extLst>
          </p:cNvPr>
          <p:cNvGraphicFramePr/>
          <p:nvPr>
            <p:extLst>
              <p:ext uri="{D42A27DB-BD31-4B8C-83A1-F6EECF244321}">
                <p14:modId xmlns:p14="http://schemas.microsoft.com/office/powerpoint/2010/main" val="1790177314"/>
              </p:ext>
            </p:extLst>
          </p:nvPr>
        </p:nvGraphicFramePr>
        <p:xfrm>
          <a:off x="442694"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84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graphicEl>
                                              <a:dgm id="{E50DF384-F8D0-4B92-ADE5-F1371ECF891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E2C63FAA-D024-4525-BD32-696BF9482ED4}"/>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graphicEl>
                                              <a:dgm id="{1B0A4ACC-5EE7-4FFB-B36E-43F1BD09127B}"/>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graphicEl>
                                              <a:dgm id="{B93AD41E-BC4C-4CDF-BF7F-DEDBF8FB7FD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dgm id="{AD648D7B-D423-438E-A48F-6B5FCF817647}"/>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graphicEl>
                                              <a:dgm id="{0B082587-E628-42CA-BFAE-6DC7B35DADD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81AD25-60FF-403D-AC6C-344FE9BEB8FF}"/>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966DDEB6-C8CB-46E2-A775-4FEDC8835E96}"/>
              </a:ext>
            </a:extLst>
          </p:cNvPr>
          <p:cNvSpPr>
            <a:spLocks noGrp="1"/>
          </p:cNvSpPr>
          <p:nvPr>
            <p:ph type="title"/>
          </p:nvPr>
        </p:nvSpPr>
        <p:spPr/>
        <p:txBody>
          <a:bodyPr>
            <a:normAutofit fontScale="90000"/>
          </a:bodyPr>
          <a:lstStyle/>
          <a:p>
            <a:r>
              <a:rPr lang="en-GB" dirty="0"/>
              <a:t>Storage</a:t>
            </a:r>
            <a:br>
              <a:rPr lang="en-GB" dirty="0"/>
            </a:br>
            <a:r>
              <a:rPr lang="en-GB" dirty="0"/>
              <a:t>Client-side encryption</a:t>
            </a:r>
          </a:p>
        </p:txBody>
      </p:sp>
      <p:sp>
        <p:nvSpPr>
          <p:cNvPr id="4" name="Content Placeholder 5">
            <a:extLst>
              <a:ext uri="{FF2B5EF4-FFF2-40B4-BE49-F238E27FC236}">
                <a16:creationId xmlns:a16="http://schemas.microsoft.com/office/drawing/2014/main" id="{FE7D79C0-673B-4FF2-8212-C4A0713852F5}"/>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Blobs, Tables and Queues are all supported, but </a:t>
            </a:r>
            <a:br>
              <a:rPr lang="en-GB" dirty="0"/>
            </a:br>
            <a:r>
              <a:rPr lang="en-GB" dirty="0"/>
              <a:t>obviously use different setups to function.</a:t>
            </a:r>
          </a:p>
          <a:p>
            <a:r>
              <a:rPr lang="en-GB" dirty="0"/>
              <a:t>Azure Key Vault is used to automatically manage the</a:t>
            </a:r>
            <a:br>
              <a:rPr lang="en-GB" dirty="0"/>
            </a:br>
            <a:r>
              <a:rPr lang="en-GB" dirty="0"/>
              <a:t>secrets</a:t>
            </a:r>
          </a:p>
          <a:p>
            <a:r>
              <a:rPr lang="en-GB" dirty="0"/>
              <a:t>The Storage libraries have native support for it.</a:t>
            </a:r>
          </a:p>
          <a:p>
            <a:r>
              <a:rPr lang="en-GB" dirty="0"/>
              <a:t>Set up Key Vault using your Managed Identity as discussed above</a:t>
            </a:r>
          </a:p>
          <a:p>
            <a:r>
              <a:rPr lang="en-GB" dirty="0"/>
              <a:t>Items will automatically be encrypted and decrypted with rotating keys.</a:t>
            </a:r>
          </a:p>
          <a:p>
            <a:r>
              <a:rPr lang="en-GB" dirty="0"/>
              <a:t>Even users with legitimate access to your storage account will only see encrypted data</a:t>
            </a:r>
          </a:p>
        </p:txBody>
      </p:sp>
    </p:spTree>
    <p:extLst>
      <p:ext uri="{BB962C8B-B14F-4D97-AF65-F5344CB8AC3E}">
        <p14:creationId xmlns:p14="http://schemas.microsoft.com/office/powerpoint/2010/main" val="1903924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FADE46-3270-484F-A008-144374BE1358}"/>
              </a:ext>
            </a:extLst>
          </p:cNvPr>
          <p:cNvSpPr>
            <a:spLocks noGrp="1"/>
          </p:cNvSpPr>
          <p:nvPr>
            <p:ph type="ftr" sz="quarter" idx="11"/>
          </p:nvPr>
        </p:nvSpPr>
        <p:spPr/>
        <p:txBody>
          <a:bodyPr/>
          <a:lstStyle/>
          <a:p>
            <a:r>
              <a:rPr lang="en-GB"/>
              <a:t>@flytzen  -  https://neworbit.co.uk</a:t>
            </a:r>
            <a:endParaRPr lang="en-GB" dirty="0"/>
          </a:p>
        </p:txBody>
      </p:sp>
      <p:sp>
        <p:nvSpPr>
          <p:cNvPr id="4" name="Title 3">
            <a:extLst>
              <a:ext uri="{FF2B5EF4-FFF2-40B4-BE49-F238E27FC236}">
                <a16:creationId xmlns:a16="http://schemas.microsoft.com/office/drawing/2014/main" id="{035B3257-4C34-492A-ACE9-6189F6DAC2C9}"/>
              </a:ext>
            </a:extLst>
          </p:cNvPr>
          <p:cNvSpPr>
            <a:spLocks noGrp="1"/>
          </p:cNvSpPr>
          <p:nvPr>
            <p:ph type="title"/>
          </p:nvPr>
        </p:nvSpPr>
        <p:spPr/>
        <p:txBody>
          <a:bodyPr/>
          <a:lstStyle/>
          <a:p>
            <a:r>
              <a:rPr lang="en-GB" dirty="0"/>
              <a:t>SQL Always Encrypted</a:t>
            </a:r>
          </a:p>
        </p:txBody>
      </p:sp>
      <p:pic>
        <p:nvPicPr>
          <p:cNvPr id="5" name="Picture 4">
            <a:extLst>
              <a:ext uri="{FF2B5EF4-FFF2-40B4-BE49-F238E27FC236}">
                <a16:creationId xmlns:a16="http://schemas.microsoft.com/office/drawing/2014/main" id="{84DB4525-9445-4B22-BB6C-9A34A5BEFE6E}"/>
              </a:ext>
            </a:extLst>
          </p:cNvPr>
          <p:cNvPicPr>
            <a:picLocks noChangeAspect="1"/>
          </p:cNvPicPr>
          <p:nvPr/>
        </p:nvPicPr>
        <p:blipFill>
          <a:blip r:embed="rId2"/>
          <a:stretch>
            <a:fillRect/>
          </a:stretch>
        </p:blipFill>
        <p:spPr>
          <a:xfrm>
            <a:off x="109594" y="561646"/>
            <a:ext cx="6693031" cy="5774505"/>
          </a:xfrm>
          <a:prstGeom prst="rect">
            <a:avLst/>
          </a:prstGeom>
        </p:spPr>
      </p:pic>
      <p:pic>
        <p:nvPicPr>
          <p:cNvPr id="6" name="Picture 5">
            <a:extLst>
              <a:ext uri="{FF2B5EF4-FFF2-40B4-BE49-F238E27FC236}">
                <a16:creationId xmlns:a16="http://schemas.microsoft.com/office/drawing/2014/main" id="{A8EC132B-43C6-4E63-A5CB-83357133194A}"/>
              </a:ext>
            </a:extLst>
          </p:cNvPr>
          <p:cNvPicPr>
            <a:picLocks noChangeAspect="1"/>
          </p:cNvPicPr>
          <p:nvPr/>
        </p:nvPicPr>
        <p:blipFill>
          <a:blip r:embed="rId3"/>
          <a:stretch>
            <a:fillRect/>
          </a:stretch>
        </p:blipFill>
        <p:spPr>
          <a:xfrm>
            <a:off x="1180716" y="743537"/>
            <a:ext cx="6163222" cy="5713067"/>
          </a:xfrm>
          <a:prstGeom prst="rect">
            <a:avLst/>
          </a:prstGeom>
        </p:spPr>
      </p:pic>
      <p:pic>
        <p:nvPicPr>
          <p:cNvPr id="7" name="Picture 6">
            <a:extLst>
              <a:ext uri="{FF2B5EF4-FFF2-40B4-BE49-F238E27FC236}">
                <a16:creationId xmlns:a16="http://schemas.microsoft.com/office/drawing/2014/main" id="{49B14863-E7C3-4A49-B030-EA62815E92D1}"/>
              </a:ext>
            </a:extLst>
          </p:cNvPr>
          <p:cNvPicPr>
            <a:picLocks noChangeAspect="1"/>
          </p:cNvPicPr>
          <p:nvPr/>
        </p:nvPicPr>
        <p:blipFill>
          <a:blip r:embed="rId4"/>
          <a:stretch>
            <a:fillRect/>
          </a:stretch>
        </p:blipFill>
        <p:spPr>
          <a:xfrm>
            <a:off x="3316243" y="957383"/>
            <a:ext cx="6140160" cy="5713067"/>
          </a:xfrm>
          <a:prstGeom prst="rect">
            <a:avLst/>
          </a:prstGeom>
        </p:spPr>
      </p:pic>
      <p:pic>
        <p:nvPicPr>
          <p:cNvPr id="8" name="Picture 7">
            <a:extLst>
              <a:ext uri="{FF2B5EF4-FFF2-40B4-BE49-F238E27FC236}">
                <a16:creationId xmlns:a16="http://schemas.microsoft.com/office/drawing/2014/main" id="{1F16D4C7-6B6A-4D1C-9A8E-FEA64BCC895E}"/>
              </a:ext>
            </a:extLst>
          </p:cNvPr>
          <p:cNvPicPr>
            <a:picLocks noChangeAspect="1"/>
          </p:cNvPicPr>
          <p:nvPr/>
        </p:nvPicPr>
        <p:blipFill>
          <a:blip r:embed="rId5"/>
          <a:stretch>
            <a:fillRect/>
          </a:stretch>
        </p:blipFill>
        <p:spPr>
          <a:xfrm>
            <a:off x="5656577" y="1530375"/>
            <a:ext cx="6102664" cy="3943553"/>
          </a:xfrm>
          <a:prstGeom prst="rect">
            <a:avLst/>
          </a:prstGeom>
        </p:spPr>
      </p:pic>
    </p:spTree>
    <p:extLst>
      <p:ext uri="{BB962C8B-B14F-4D97-AF65-F5344CB8AC3E}">
        <p14:creationId xmlns:p14="http://schemas.microsoft.com/office/powerpoint/2010/main" val="221742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E01F48-6AE3-47AB-8E81-205EBFAAB81F}"/>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E4EB1408-1E4F-4962-9385-E6B5512CCF68}"/>
              </a:ext>
            </a:extLst>
          </p:cNvPr>
          <p:cNvSpPr>
            <a:spLocks noGrp="1"/>
          </p:cNvSpPr>
          <p:nvPr>
            <p:ph type="title"/>
          </p:nvPr>
        </p:nvSpPr>
        <p:spPr/>
        <p:txBody>
          <a:bodyPr/>
          <a:lstStyle/>
          <a:p>
            <a:r>
              <a:rPr lang="en-GB" dirty="0"/>
              <a:t>SQL Always Encrypted</a:t>
            </a:r>
          </a:p>
        </p:txBody>
      </p:sp>
      <p:sp>
        <p:nvSpPr>
          <p:cNvPr id="4" name="Content Placeholder 5">
            <a:extLst>
              <a:ext uri="{FF2B5EF4-FFF2-40B4-BE49-F238E27FC236}">
                <a16:creationId xmlns:a16="http://schemas.microsoft.com/office/drawing/2014/main" id="{F93427A7-0174-45FF-9EA9-9487E0F6C581}"/>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5" name="Content Placeholder 5">
            <a:extLst>
              <a:ext uri="{FF2B5EF4-FFF2-40B4-BE49-F238E27FC236}">
                <a16:creationId xmlns:a16="http://schemas.microsoft.com/office/drawing/2014/main" id="{CE4469DB-F0E8-44B0-AAF2-0692B1E5168F}"/>
              </a:ext>
            </a:extLst>
          </p:cNvPr>
          <p:cNvSpPr txBox="1">
            <a:spLocks/>
          </p:cNvSpPr>
          <p:nvPr/>
        </p:nvSpPr>
        <p:spPr>
          <a:xfrm>
            <a:off x="990600" y="1978025"/>
            <a:ext cx="10515600" cy="18428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create, get, list, sign, verify, </a:t>
            </a:r>
            <a:r>
              <a:rPr lang="en-US" dirty="0" err="1"/>
              <a:t>wrapKey</a:t>
            </a:r>
            <a:r>
              <a:rPr lang="en-US" dirty="0"/>
              <a:t>, and </a:t>
            </a:r>
            <a:r>
              <a:rPr lang="en-US" dirty="0" err="1"/>
              <a:t>unwrapKey</a:t>
            </a:r>
            <a:r>
              <a:rPr lang="en-GB" dirty="0"/>
              <a:t> Key Vault Policy permission are required.</a:t>
            </a:r>
          </a:p>
          <a:p>
            <a:r>
              <a:rPr lang="en-GB" dirty="0"/>
              <a:t>Change your connection string to include </a:t>
            </a:r>
            <a:br>
              <a:rPr lang="en-GB" dirty="0"/>
            </a:br>
            <a:r>
              <a:rPr lang="en-GB" dirty="0">
                <a:latin typeface="Consolas" panose="020B0609020204030204" pitchFamily="49" charset="0"/>
              </a:rPr>
              <a:t>; Column Encryption Setting=enabled;</a:t>
            </a:r>
          </a:p>
        </p:txBody>
      </p:sp>
      <p:sp>
        <p:nvSpPr>
          <p:cNvPr id="6" name="TextBox 5">
            <a:extLst>
              <a:ext uri="{FF2B5EF4-FFF2-40B4-BE49-F238E27FC236}">
                <a16:creationId xmlns:a16="http://schemas.microsoft.com/office/drawing/2014/main" id="{73084E98-E620-4D39-AD0A-B7063C807FF1}"/>
              </a:ext>
            </a:extLst>
          </p:cNvPr>
          <p:cNvSpPr txBox="1"/>
          <p:nvPr/>
        </p:nvSpPr>
        <p:spPr>
          <a:xfrm>
            <a:off x="359228" y="3958333"/>
            <a:ext cx="11473544" cy="2308324"/>
          </a:xfrm>
          <a:prstGeom prst="rect">
            <a:avLst/>
          </a:prstGeom>
          <a:solidFill>
            <a:schemeClr val="tx1"/>
          </a:solidFill>
        </p:spPr>
        <p:txBody>
          <a:bodyPr wrap="square" rtlCol="0">
            <a:spAutoFit/>
          </a:bodyPr>
          <a:lstStyle/>
          <a:p>
            <a:r>
              <a:rPr lang="en-GB" sz="1600" dirty="0">
                <a:solidFill>
                  <a:srgbClr val="569CD6"/>
                </a:solidFill>
                <a:latin typeface="Consolas" panose="020B0609020204030204" pitchFamily="49" charset="0"/>
              </a:rPr>
              <a:t>private</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static</a:t>
            </a:r>
            <a:r>
              <a:rPr lang="en-GB" sz="1600" dirty="0">
                <a:solidFill>
                  <a:srgbClr val="D4D4D4"/>
                </a:solidFill>
                <a:latin typeface="Consolas" panose="020B0609020204030204" pitchFamily="49" charset="0"/>
              </a:rPr>
              <a:t> </a:t>
            </a:r>
            <a:r>
              <a:rPr lang="en-GB" sz="1600" dirty="0">
                <a:solidFill>
                  <a:srgbClr val="569CD6"/>
                </a:solidFill>
                <a:latin typeface="Consolas" panose="020B0609020204030204" pitchFamily="49" charset="0"/>
              </a:rPr>
              <a:t>void</a:t>
            </a:r>
            <a:r>
              <a:rPr lang="en-GB" sz="1600" dirty="0">
                <a:solidFill>
                  <a:srgbClr val="D4D4D4"/>
                </a:solidFill>
                <a:latin typeface="Consolas" panose="020B0609020204030204" pitchFamily="49" charset="0"/>
              </a:rPr>
              <a:t> </a:t>
            </a:r>
            <a:r>
              <a:rPr lang="en-GB" sz="1600" dirty="0" err="1">
                <a:solidFill>
                  <a:srgbClr val="DCDCAA"/>
                </a:solidFill>
                <a:latin typeface="Consolas" panose="020B0609020204030204" pitchFamily="49" charset="0"/>
              </a:rPr>
              <a:t>TellEFToUseKeyVaultForConnections</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a:solidFill>
                  <a:srgbClr val="569CD6"/>
                </a:solidFill>
                <a:latin typeface="Consolas" panose="020B0609020204030204" pitchFamily="49" charset="0"/>
              </a:rPr>
              <a:t>  var</a:t>
            </a:r>
            <a:r>
              <a:rPr lang="en-GB" sz="1600" dirty="0">
                <a:solidFill>
                  <a:srgbClr val="D4D4D4"/>
                </a:solidFill>
                <a:latin typeface="Consolas" panose="020B0609020204030204" pitchFamily="49" charset="0"/>
              </a:rPr>
              <a:t> </a:t>
            </a:r>
            <a:r>
              <a:rPr lang="en-GB" sz="1600" dirty="0">
                <a:solidFill>
                  <a:srgbClr val="9CDCFE"/>
                </a:solidFill>
                <a:latin typeface="Consolas" panose="020B0609020204030204" pitchFamily="49" charset="0"/>
              </a:rPr>
              <a:t>providers</a:t>
            </a:r>
            <a:r>
              <a:rPr lang="en-GB" sz="1600" dirty="0">
                <a:solidFill>
                  <a:srgbClr val="D4D4D4"/>
                </a:solidFill>
                <a:latin typeface="Consolas" panose="020B0609020204030204" pitchFamily="49" charset="0"/>
              </a:rPr>
              <a:t> = </a:t>
            </a:r>
            <a:r>
              <a:rPr lang="en-GB" sz="1600" dirty="0">
                <a:solidFill>
                  <a:srgbClr val="569CD6"/>
                </a:solidFill>
                <a:latin typeface="Consolas" panose="020B0609020204030204" pitchFamily="49" charset="0"/>
              </a:rPr>
              <a:t>new</a:t>
            </a:r>
            <a:r>
              <a:rPr lang="en-GB" sz="1600" dirty="0">
                <a:solidFill>
                  <a:srgbClr val="D4D4D4"/>
                </a:solidFill>
                <a:latin typeface="Consolas" panose="020B0609020204030204" pitchFamily="49" charset="0"/>
              </a:rPr>
              <a:t> </a:t>
            </a:r>
            <a:r>
              <a:rPr lang="en-GB" sz="1600" dirty="0">
                <a:solidFill>
                  <a:srgbClr val="4EC9B0"/>
                </a:solidFill>
                <a:latin typeface="Consolas" panose="020B0609020204030204" pitchFamily="49" charset="0"/>
              </a:rPr>
              <a:t>Dictionary</a:t>
            </a:r>
            <a:r>
              <a:rPr lang="en-GB" sz="1600" dirty="0">
                <a:solidFill>
                  <a:srgbClr val="D4D4D4"/>
                </a:solidFill>
                <a:latin typeface="Consolas" panose="020B0609020204030204" pitchFamily="49" charset="0"/>
              </a:rPr>
              <a:t>&lt;</a:t>
            </a:r>
            <a:r>
              <a:rPr lang="en-GB" sz="1600" dirty="0">
                <a:solidFill>
                  <a:srgbClr val="569CD6"/>
                </a:solidFill>
                <a:latin typeface="Consolas" panose="020B0609020204030204" pitchFamily="49" charset="0"/>
              </a:rPr>
              <a:t>string</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SqlColumnEncryptionKeyStoreProvider</a:t>
            </a:r>
            <a:r>
              <a:rPr lang="en-GB" sz="1600" dirty="0">
                <a:solidFill>
                  <a:srgbClr val="D4D4D4"/>
                </a:solidFill>
                <a:latin typeface="Consolas" panose="020B0609020204030204" pitchFamily="49" charset="0"/>
              </a:rPr>
              <a:t>&gt;</a:t>
            </a:r>
          </a:p>
          <a:p>
            <a:r>
              <a:rPr lang="en-GB" sz="1600" dirty="0">
                <a:solidFill>
                  <a:srgbClr val="D4D4D4"/>
                </a:solidFill>
                <a:latin typeface="Consolas" panose="020B0609020204030204" pitchFamily="49" charset="0"/>
              </a:rPr>
              <a:t>  { { </a:t>
            </a:r>
            <a:r>
              <a:rPr lang="en-GB" sz="1600" dirty="0" err="1">
                <a:solidFill>
                  <a:srgbClr val="9CDCFE"/>
                </a:solidFill>
                <a:latin typeface="Consolas" panose="020B0609020204030204" pitchFamily="49" charset="0"/>
              </a:rPr>
              <a:t>SqlColumnEncryptionAzureKeyVaultProvider</a:t>
            </a:r>
            <a:r>
              <a:rPr lang="en-GB" sz="1600" dirty="0" err="1">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ProviderName</a:t>
            </a:r>
            <a:r>
              <a:rPr lang="en-GB" sz="1600" dirty="0">
                <a:solidFill>
                  <a:srgbClr val="D4D4D4"/>
                </a:solidFill>
                <a:latin typeface="Consolas" panose="020B0609020204030204" pitchFamily="49" charset="0"/>
              </a:rPr>
              <a:t>, </a:t>
            </a:r>
          </a:p>
          <a:p>
            <a:r>
              <a:rPr lang="en-GB" sz="1600" dirty="0">
                <a:solidFill>
                  <a:srgbClr val="569CD6"/>
                </a:solidFill>
                <a:latin typeface="Consolas" panose="020B0609020204030204" pitchFamily="49" charset="0"/>
              </a:rPr>
              <a:t>            new</a:t>
            </a:r>
            <a:r>
              <a:rPr lang="en-GB" sz="1600" dirty="0">
                <a:solidFill>
                  <a:srgbClr val="D4D4D4"/>
                </a:solidFill>
                <a:latin typeface="Consolas" panose="020B0609020204030204" pitchFamily="49" charset="0"/>
              </a:rPr>
              <a:t> </a:t>
            </a:r>
            <a:r>
              <a:rPr lang="en-GB" sz="1600" dirty="0" err="1">
                <a:solidFill>
                  <a:srgbClr val="4EC9B0"/>
                </a:solidFill>
                <a:latin typeface="Consolas" panose="020B0609020204030204" pitchFamily="49" charset="0"/>
              </a:rPr>
              <a:t>SqlColumnEncryptionAzureKeyVaultProvider</a:t>
            </a:r>
            <a:r>
              <a:rPr lang="en-GB" sz="1600" dirty="0">
                <a:solidFill>
                  <a:srgbClr val="D4D4D4"/>
                </a:solidFill>
                <a:latin typeface="Consolas" panose="020B0609020204030204" pitchFamily="49" charset="0"/>
              </a:rPr>
              <a:t>(</a:t>
            </a:r>
            <a:r>
              <a:rPr lang="en-GB" sz="1600" dirty="0" err="1">
                <a:solidFill>
                  <a:srgbClr val="9CDCFE"/>
                </a:solidFill>
                <a:latin typeface="Consolas" panose="020B0609020204030204" pitchFamily="49" charset="0"/>
              </a:rPr>
              <a:t>GetAuthToken</a:t>
            </a:r>
            <a:r>
              <a:rPr lang="en-GB" sz="1600" dirty="0">
                <a:solidFill>
                  <a:srgbClr val="D4D4D4"/>
                </a:solidFill>
                <a:latin typeface="Consolas" panose="020B0609020204030204" pitchFamily="49" charset="0"/>
              </a:rPr>
              <a:t>) } };</a:t>
            </a:r>
          </a:p>
          <a:p>
            <a:r>
              <a:rPr lang="en-GB" sz="1600" dirty="0">
                <a:solidFill>
                  <a:srgbClr val="6A9955"/>
                </a:solidFill>
                <a:latin typeface="Consolas" panose="020B0609020204030204" pitchFamily="49" charset="0"/>
              </a:rPr>
              <a:t>// This is a static method</a:t>
            </a:r>
            <a:endParaRPr lang="en-GB" sz="1600" dirty="0">
              <a:solidFill>
                <a:srgbClr val="D4D4D4"/>
              </a:solidFill>
              <a:latin typeface="Consolas" panose="020B0609020204030204" pitchFamily="49" charset="0"/>
            </a:endParaRPr>
          </a:p>
          <a:p>
            <a:r>
              <a:rPr lang="en-GB" sz="1600" dirty="0">
                <a:solidFill>
                  <a:srgbClr val="9CDCFE"/>
                </a:solidFill>
                <a:latin typeface="Consolas" panose="020B0609020204030204" pitchFamily="49" charset="0"/>
              </a:rPr>
              <a:t>  </a:t>
            </a:r>
            <a:r>
              <a:rPr lang="en-GB" sz="1600" dirty="0" err="1">
                <a:solidFill>
                  <a:srgbClr val="9CDCFE"/>
                </a:solidFill>
                <a:latin typeface="Consolas" panose="020B0609020204030204" pitchFamily="49" charset="0"/>
              </a:rPr>
              <a:t>SqlConnection</a:t>
            </a:r>
            <a:r>
              <a:rPr lang="en-GB" sz="1600" dirty="0" err="1">
                <a:solidFill>
                  <a:srgbClr val="D4D4D4"/>
                </a:solidFill>
                <a:latin typeface="Consolas" panose="020B0609020204030204" pitchFamily="49" charset="0"/>
              </a:rPr>
              <a:t>.</a:t>
            </a:r>
            <a:r>
              <a:rPr lang="en-GB" sz="1600" dirty="0" err="1">
                <a:solidFill>
                  <a:srgbClr val="DCDCAA"/>
                </a:solidFill>
                <a:latin typeface="Consolas" panose="020B0609020204030204" pitchFamily="49" charset="0"/>
              </a:rPr>
              <a:t>RegisterColumnEncryptionKeyStoreProviders</a:t>
            </a:r>
            <a:r>
              <a:rPr lang="en-GB" sz="1600" dirty="0">
                <a:solidFill>
                  <a:srgbClr val="D4D4D4"/>
                </a:solidFill>
                <a:latin typeface="Consolas" panose="020B0609020204030204" pitchFamily="49" charset="0"/>
              </a:rPr>
              <a:t>(</a:t>
            </a:r>
            <a:r>
              <a:rPr lang="en-GB" sz="1600" dirty="0">
                <a:solidFill>
                  <a:srgbClr val="9CDCFE"/>
                </a:solidFill>
                <a:latin typeface="Consolas" panose="020B0609020204030204" pitchFamily="49" charset="0"/>
              </a:rPr>
              <a:t>providers</a:t>
            </a:r>
            <a:r>
              <a:rPr lang="en-GB" sz="1600" dirty="0">
                <a:solidFill>
                  <a:srgbClr val="D4D4D4"/>
                </a:solidFill>
                <a:latin typeface="Consolas" panose="020B0609020204030204" pitchFamily="49" charset="0"/>
              </a:rPr>
              <a:t>);</a:t>
            </a:r>
          </a:p>
          <a:p>
            <a:r>
              <a:rPr lang="en-GB" sz="1600" dirty="0">
                <a:solidFill>
                  <a:srgbClr val="D4D4D4"/>
                </a:solidFill>
                <a:latin typeface="Consolas" panose="020B0609020204030204" pitchFamily="49" charset="0"/>
              </a:rPr>
              <a:t>}</a:t>
            </a:r>
          </a:p>
          <a:p>
            <a:r>
              <a:rPr lang="en-GB" sz="1600" dirty="0">
                <a:solidFill>
                  <a:srgbClr val="6A9955"/>
                </a:solidFill>
                <a:latin typeface="Consolas" panose="020B0609020204030204" pitchFamily="49" charset="0"/>
              </a:rPr>
              <a:t>// </a:t>
            </a:r>
            <a:r>
              <a:rPr lang="en-GB" sz="1600" dirty="0" err="1">
                <a:solidFill>
                  <a:srgbClr val="6A9955"/>
                </a:solidFill>
                <a:latin typeface="Consolas" panose="020B0609020204030204" pitchFamily="49" charset="0"/>
              </a:rPr>
              <a:t>GetAuthToken</a:t>
            </a:r>
            <a:r>
              <a:rPr lang="en-GB" sz="1600" dirty="0">
                <a:solidFill>
                  <a:srgbClr val="6A9955"/>
                </a:solidFill>
                <a:latin typeface="Consolas" panose="020B0609020204030204" pitchFamily="49" charset="0"/>
              </a:rPr>
              <a:t> is a </a:t>
            </a:r>
            <a:r>
              <a:rPr lang="en-GB" sz="1600" dirty="0" err="1">
                <a:solidFill>
                  <a:srgbClr val="6A9955"/>
                </a:solidFill>
                <a:latin typeface="Consolas" panose="020B0609020204030204" pitchFamily="49" charset="0"/>
              </a:rPr>
              <a:t>KeyVault</a:t>
            </a:r>
            <a:r>
              <a:rPr lang="en-GB" sz="1600" dirty="0">
                <a:solidFill>
                  <a:srgbClr val="6A9955"/>
                </a:solidFill>
                <a:latin typeface="Consolas" panose="020B0609020204030204" pitchFamily="49" charset="0"/>
              </a:rPr>
              <a:t> </a:t>
            </a:r>
            <a:r>
              <a:rPr lang="en-GB" sz="1600" dirty="0" err="1">
                <a:solidFill>
                  <a:srgbClr val="6A9955"/>
                </a:solidFill>
                <a:latin typeface="Consolas" panose="020B0609020204030204" pitchFamily="49" charset="0"/>
              </a:rPr>
              <a:t>callback</a:t>
            </a:r>
            <a:r>
              <a:rPr lang="en-GB" sz="1600" dirty="0">
                <a:solidFill>
                  <a:srgbClr val="6A9955"/>
                </a:solidFill>
                <a:latin typeface="Consolas" panose="020B0609020204030204" pitchFamily="49" charset="0"/>
              </a:rPr>
              <a:t> similar to what we did for authentication earlier</a:t>
            </a:r>
            <a:endParaRPr lang="en-GB"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66384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456415-6DC2-405A-B376-EEE52F7458FE}"/>
              </a:ext>
            </a:extLst>
          </p:cNvPr>
          <p:cNvSpPr>
            <a:spLocks noGrp="1"/>
          </p:cNvSpPr>
          <p:nvPr>
            <p:ph type="title"/>
          </p:nvPr>
        </p:nvSpPr>
        <p:spPr>
          <a:xfrm>
            <a:off x="526073" y="475663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Detection</a:t>
            </a:r>
          </a:p>
        </p:txBody>
      </p:sp>
      <p:sp>
        <p:nvSpPr>
          <p:cNvPr id="6" name="Text Placeholder 5">
            <a:extLst>
              <a:ext uri="{FF2B5EF4-FFF2-40B4-BE49-F238E27FC236}">
                <a16:creationId xmlns:a16="http://schemas.microsoft.com/office/drawing/2014/main" id="{23BD4508-F604-4FEF-ABE3-411D70C51B16}"/>
              </a:ext>
            </a:extLst>
          </p:cNvPr>
          <p:cNvSpPr>
            <a:spLocks noGrp="1"/>
          </p:cNvSpPr>
          <p:nvPr>
            <p:ph type="body" idx="1"/>
          </p:nvPr>
        </p:nvSpPr>
        <p:spPr>
          <a:xfrm>
            <a:off x="1524000" y="5815698"/>
            <a:ext cx="9144000" cy="420001"/>
          </a:xfrm>
        </p:spPr>
        <p:txBody>
          <a:bodyPr vert="horz" lIns="91440" tIns="45720" rIns="91440" bIns="45720" rtlCol="0">
            <a:normAutofit fontScale="70000" lnSpcReduction="20000"/>
          </a:bodyPr>
          <a:lstStyle/>
          <a:p>
            <a:pPr algn="ctr"/>
            <a:r>
              <a:rPr lang="en-US" sz="2000" kern="1200" dirty="0">
                <a:solidFill>
                  <a:srgbClr val="64C3E9"/>
                </a:solidFill>
                <a:latin typeface="+mn-lt"/>
                <a:ea typeface="+mn-ea"/>
                <a:cs typeface="+mn-cs"/>
              </a:rPr>
              <a:t>How do you know you are </a:t>
            </a:r>
            <a:r>
              <a:rPr lang="en-US" sz="2000" dirty="0">
                <a:solidFill>
                  <a:srgbClr val="64C3E9"/>
                </a:solidFill>
              </a:rPr>
              <a:t>being attacked?</a:t>
            </a:r>
            <a:br>
              <a:rPr lang="en-US" sz="2000" dirty="0">
                <a:solidFill>
                  <a:srgbClr val="64C3E9"/>
                </a:solidFill>
              </a:rPr>
            </a:br>
            <a:r>
              <a:rPr lang="en-US" sz="2000" dirty="0">
                <a:solidFill>
                  <a:srgbClr val="64C3E9"/>
                </a:solidFill>
              </a:rPr>
              <a:t>How do you know if your own people are accessing data they shouldn’t?</a:t>
            </a:r>
            <a:endParaRPr lang="en-US" sz="2000" kern="1200" dirty="0">
              <a:solidFill>
                <a:srgbClr val="64C3E9"/>
              </a:solidFill>
              <a:latin typeface="+mn-lt"/>
              <a:ea typeface="+mn-ea"/>
              <a:cs typeface="+mn-cs"/>
            </a:endParaRPr>
          </a:p>
        </p:txBody>
      </p:sp>
      <p:sp>
        <p:nvSpPr>
          <p:cNvPr id="4" name="Footer Placeholder 3">
            <a:extLst>
              <a:ext uri="{FF2B5EF4-FFF2-40B4-BE49-F238E27FC236}">
                <a16:creationId xmlns:a16="http://schemas.microsoft.com/office/drawing/2014/main" id="{4C6CED67-494A-4414-ADA1-AB3C0FBEAFA9}"/>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@flytzen  -  https://neworbit.co.uk</a:t>
            </a:r>
          </a:p>
        </p:txBody>
      </p:sp>
      <p:pic>
        <p:nvPicPr>
          <p:cNvPr id="12290" name="Picture 2" descr="https://documents.lucidchart.com/documents/f4062454-7eb7-4e7a-abca-2d244417011b/pages/lhRj07fEMdyv?a=3379&amp;x=199&amp;y=578&amp;w=1053&amp;h=933&amp;store=1&amp;accept=image%2F*&amp;auth=LCA%20191f2842062b10f80b3982fe5d4c27a8d10a8768-ts%3D1558601664">
            <a:extLst>
              <a:ext uri="{FF2B5EF4-FFF2-40B4-BE49-F238E27FC236}">
                <a16:creationId xmlns:a16="http://schemas.microsoft.com/office/drawing/2014/main" id="{CF538ED7-15E6-4707-A97F-1B160EA655D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67989" y="102543"/>
            <a:ext cx="5456022" cy="48285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16F1CC9C-7BEA-44B8-AE01-318A2F61E18A}"/>
              </a:ext>
            </a:extLst>
          </p:cNvPr>
          <p:cNvGraphicFramePr/>
          <p:nvPr>
            <p:extLst>
              <p:ext uri="{D42A27DB-BD31-4B8C-83A1-F6EECF244321}">
                <p14:modId xmlns:p14="http://schemas.microsoft.com/office/powerpoint/2010/main" val="2283490002"/>
              </p:ext>
            </p:extLst>
          </p:nvPr>
        </p:nvGraphicFramePr>
        <p:xfrm>
          <a:off x="116118" y="195943"/>
          <a:ext cx="1625596" cy="61939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42245676"/>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F1DC8C-C727-418F-A72D-3B1F5F3C2B3D}"/>
              </a:ext>
            </a:extLst>
          </p:cNvPr>
          <p:cNvSpPr>
            <a:spLocks noGrp="1"/>
          </p:cNvSpPr>
          <p:nvPr>
            <p:ph type="ctrTitle"/>
          </p:nvPr>
        </p:nvSpPr>
        <p:spPr/>
        <p:txBody>
          <a:bodyPr/>
          <a:lstStyle/>
          <a:p>
            <a:r>
              <a:rPr lang="en-GB" dirty="0"/>
              <a:t>Automated alerts</a:t>
            </a:r>
          </a:p>
        </p:txBody>
      </p:sp>
      <p:sp>
        <p:nvSpPr>
          <p:cNvPr id="6" name="Content Placeholder 5">
            <a:extLst>
              <a:ext uri="{FF2B5EF4-FFF2-40B4-BE49-F238E27FC236}">
                <a16:creationId xmlns:a16="http://schemas.microsoft.com/office/drawing/2014/main" id="{F8C3992C-99F3-48E6-9BC5-C51273E2A013}"/>
              </a:ext>
            </a:extLst>
          </p:cNvPr>
          <p:cNvSpPr>
            <a:spLocks noGrp="1"/>
          </p:cNvSpPr>
          <p:nvPr>
            <p:ph type="subTitle" idx="1"/>
          </p:nvPr>
        </p:nvSpPr>
        <p:spPr/>
        <p:txBody>
          <a:bodyPr/>
          <a:lstStyle/>
          <a:p>
            <a:r>
              <a:rPr lang="en-GB" dirty="0"/>
              <a:t>Machine Learning-based tools to automatically tell when something is not normal</a:t>
            </a:r>
          </a:p>
        </p:txBody>
      </p:sp>
      <p:sp>
        <p:nvSpPr>
          <p:cNvPr id="4" name="Footer Placeholder 3">
            <a:extLst>
              <a:ext uri="{FF2B5EF4-FFF2-40B4-BE49-F238E27FC236}">
                <a16:creationId xmlns:a16="http://schemas.microsoft.com/office/drawing/2014/main" id="{4936C01B-1B6E-4B5D-AC98-673DFD037FDB}"/>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2807773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DA6BB3-DC5C-4999-B47E-C9C223FF8B04}"/>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Application Insights</a:t>
            </a:r>
          </a:p>
        </p:txBody>
      </p:sp>
      <p:sp>
        <p:nvSpPr>
          <p:cNvPr id="3" name="Content Placeholder 2">
            <a:extLst>
              <a:ext uri="{FF2B5EF4-FFF2-40B4-BE49-F238E27FC236}">
                <a16:creationId xmlns:a16="http://schemas.microsoft.com/office/drawing/2014/main" id="{46EE1750-1B99-442F-90BF-6E941FED1B15}"/>
              </a:ext>
            </a:extLst>
          </p:cNvPr>
          <p:cNvSpPr>
            <a:spLocks noGrp="1"/>
          </p:cNvSpPr>
          <p:nvPr>
            <p:ph idx="1"/>
          </p:nvPr>
        </p:nvSpPr>
        <p:spPr>
          <a:xfrm>
            <a:off x="966951" y="3355130"/>
            <a:ext cx="2669407" cy="2427333"/>
          </a:xfrm>
        </p:spPr>
        <p:txBody>
          <a:bodyPr>
            <a:normAutofit/>
          </a:bodyPr>
          <a:lstStyle/>
          <a:p>
            <a:r>
              <a:rPr lang="en-GB" sz="1600"/>
              <a:t>Just switch on Application Insights and it will “baseline” your application and alert you when things are “different to normal”.</a:t>
            </a:r>
          </a:p>
          <a:p>
            <a:r>
              <a:rPr lang="en-GB" sz="1600"/>
              <a:t>Unless hackers are very careful, they will cause disturbances as they prod your system.</a:t>
            </a:r>
          </a:p>
        </p:txBody>
      </p:sp>
      <p:pic>
        <p:nvPicPr>
          <p:cNvPr id="5" name="Picture 4" descr="A screenshot of a social media post&#10;&#10;Description automatically generated">
            <a:extLst>
              <a:ext uri="{FF2B5EF4-FFF2-40B4-BE49-F238E27FC236}">
                <a16:creationId xmlns:a16="http://schemas.microsoft.com/office/drawing/2014/main" id="{769C5B83-1386-4846-9BC4-7EC6AE1B1CF4}"/>
              </a:ext>
            </a:extLst>
          </p:cNvPr>
          <p:cNvPicPr>
            <a:picLocks noChangeAspect="1"/>
          </p:cNvPicPr>
          <p:nvPr/>
        </p:nvPicPr>
        <p:blipFill>
          <a:blip r:embed="rId2"/>
          <a:stretch>
            <a:fillRect/>
          </a:stretch>
        </p:blipFill>
        <p:spPr>
          <a:xfrm>
            <a:off x="4662102" y="994326"/>
            <a:ext cx="6903723" cy="4746310"/>
          </a:xfrm>
          <a:prstGeom prst="rect">
            <a:avLst/>
          </a:prstGeom>
          <a:ln w="25400">
            <a:solidFill>
              <a:schemeClr val="accent4"/>
            </a:solidFill>
          </a:ln>
        </p:spPr>
      </p:pic>
      <p:sp>
        <p:nvSpPr>
          <p:cNvPr id="4" name="Footer Placeholder 3">
            <a:extLst>
              <a:ext uri="{FF2B5EF4-FFF2-40B4-BE49-F238E27FC236}">
                <a16:creationId xmlns:a16="http://schemas.microsoft.com/office/drawing/2014/main" id="{A000FD57-B510-45D2-B07C-DF7D7F863086}"/>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3297336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C64C82-C84E-464C-96F4-71ABAA293C82}"/>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Threat Detection</a:t>
            </a:r>
          </a:p>
        </p:txBody>
      </p:sp>
      <p:sp>
        <p:nvSpPr>
          <p:cNvPr id="3" name="Content Placeholder 2">
            <a:extLst>
              <a:ext uri="{FF2B5EF4-FFF2-40B4-BE49-F238E27FC236}">
                <a16:creationId xmlns:a16="http://schemas.microsoft.com/office/drawing/2014/main" id="{D26974D0-1E13-4944-9926-7A5EEA276F5F}"/>
              </a:ext>
            </a:extLst>
          </p:cNvPr>
          <p:cNvSpPr>
            <a:spLocks noGrp="1"/>
          </p:cNvSpPr>
          <p:nvPr>
            <p:ph idx="1"/>
          </p:nvPr>
        </p:nvSpPr>
        <p:spPr>
          <a:xfrm>
            <a:off x="966951" y="3355130"/>
            <a:ext cx="2669407" cy="2427333"/>
          </a:xfrm>
        </p:spPr>
        <p:txBody>
          <a:bodyPr>
            <a:normAutofit/>
          </a:bodyPr>
          <a:lstStyle/>
          <a:p>
            <a:r>
              <a:rPr lang="en-GB" sz="1500" dirty="0"/>
              <a:t>Part of SQL Advanced Data Security</a:t>
            </a:r>
          </a:p>
          <a:p>
            <a:r>
              <a:rPr lang="en-GB" sz="1500" dirty="0"/>
              <a:t>In preview for Storage</a:t>
            </a:r>
          </a:p>
          <a:p>
            <a:r>
              <a:rPr lang="en-GB" sz="1500" dirty="0"/>
              <a:t>Base-lines “normal” behaviour in your app and alerts you to changes.</a:t>
            </a:r>
          </a:p>
          <a:p>
            <a:r>
              <a:rPr lang="en-GB" sz="1500" dirty="0"/>
              <a:t>Detects SQL injection and other common attack patterns.</a:t>
            </a:r>
          </a:p>
        </p:txBody>
      </p:sp>
      <p:pic>
        <p:nvPicPr>
          <p:cNvPr id="5" name="Picture 4" descr="A screenshot of a cell phone&#10;&#10;Description automatically generated">
            <a:extLst>
              <a:ext uri="{FF2B5EF4-FFF2-40B4-BE49-F238E27FC236}">
                <a16:creationId xmlns:a16="http://schemas.microsoft.com/office/drawing/2014/main" id="{53394A72-EF5A-421C-881C-7B0D51F10D2A}"/>
              </a:ext>
            </a:extLst>
          </p:cNvPr>
          <p:cNvPicPr>
            <a:picLocks noChangeAspect="1"/>
          </p:cNvPicPr>
          <p:nvPr/>
        </p:nvPicPr>
        <p:blipFill>
          <a:blip r:embed="rId2"/>
          <a:stretch>
            <a:fillRect/>
          </a:stretch>
        </p:blipFill>
        <p:spPr>
          <a:xfrm>
            <a:off x="6557706" y="321269"/>
            <a:ext cx="4195638" cy="5951261"/>
          </a:xfrm>
          <a:prstGeom prst="rect">
            <a:avLst/>
          </a:prstGeom>
          <a:ln w="25400">
            <a:solidFill>
              <a:schemeClr val="accent4"/>
            </a:solidFill>
          </a:ln>
        </p:spPr>
      </p:pic>
      <p:sp>
        <p:nvSpPr>
          <p:cNvPr id="4" name="Footer Placeholder 3">
            <a:extLst>
              <a:ext uri="{FF2B5EF4-FFF2-40B4-BE49-F238E27FC236}">
                <a16:creationId xmlns:a16="http://schemas.microsoft.com/office/drawing/2014/main" id="{0C34DE30-568B-462B-AE68-A64C20DC5754}"/>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111971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FFE344-8C3A-4FA1-81BD-A9BA86071299}"/>
              </a:ext>
            </a:extLst>
          </p:cNvPr>
          <p:cNvSpPr>
            <a:spLocks noGrp="1"/>
          </p:cNvSpPr>
          <p:nvPr>
            <p:ph type="title"/>
          </p:nvPr>
        </p:nvSpPr>
        <p:spPr/>
        <p:txBody>
          <a:bodyPr/>
          <a:lstStyle/>
          <a:p>
            <a:r>
              <a:rPr lang="en-GB" dirty="0"/>
              <a:t>Scope</a:t>
            </a:r>
          </a:p>
        </p:txBody>
      </p:sp>
      <p:sp>
        <p:nvSpPr>
          <p:cNvPr id="2" name="Content Placeholder 1">
            <a:extLst>
              <a:ext uri="{FF2B5EF4-FFF2-40B4-BE49-F238E27FC236}">
                <a16:creationId xmlns:a16="http://schemas.microsoft.com/office/drawing/2014/main" id="{CDC75F38-FFD1-43EC-8BA4-A5C774B21833}"/>
              </a:ext>
            </a:extLst>
          </p:cNvPr>
          <p:cNvSpPr>
            <a:spLocks noGrp="1"/>
          </p:cNvSpPr>
          <p:nvPr>
            <p:ph idx="1"/>
          </p:nvPr>
        </p:nvSpPr>
        <p:spPr/>
        <p:txBody>
          <a:bodyPr/>
          <a:lstStyle/>
          <a:p>
            <a:r>
              <a:rPr lang="en-GB" dirty="0"/>
              <a:t>Hosting a web app in Azure App Services</a:t>
            </a:r>
          </a:p>
          <a:p>
            <a:pPr lvl="1"/>
            <a:r>
              <a:rPr lang="en-GB" dirty="0"/>
              <a:t>Functions are basically they same so what I say here goes for them too</a:t>
            </a:r>
          </a:p>
          <a:p>
            <a:r>
              <a:rPr lang="en-GB" dirty="0"/>
              <a:t>There are a </a:t>
            </a:r>
            <a:r>
              <a:rPr lang="en-GB" i="1" dirty="0"/>
              <a:t>lot</a:t>
            </a:r>
            <a:r>
              <a:rPr lang="en-GB" dirty="0"/>
              <a:t> of concepts and tools – I will try to give you an overview so you can choose what is right for you</a:t>
            </a:r>
          </a:p>
          <a:p>
            <a:pPr lvl="1"/>
            <a:r>
              <a:rPr lang="en-GB" dirty="0"/>
              <a:t>Many individual slides in this talk could fill the whole session.</a:t>
            </a:r>
          </a:p>
          <a:p>
            <a:r>
              <a:rPr lang="en-GB" dirty="0"/>
              <a:t>I won’t – can’t – cover everything</a:t>
            </a:r>
          </a:p>
          <a:p>
            <a:r>
              <a:rPr lang="en-GB" dirty="0"/>
              <a:t>It’s mainly infrastructure and configuration – but the few code examples are in </a:t>
            </a:r>
            <a:r>
              <a:rPr lang="en-GB" dirty="0" err="1"/>
              <a:t>.Net</a:t>
            </a:r>
            <a:r>
              <a:rPr lang="en-GB" dirty="0"/>
              <a:t> just because I use that most.</a:t>
            </a:r>
          </a:p>
        </p:txBody>
      </p:sp>
      <p:sp>
        <p:nvSpPr>
          <p:cNvPr id="4" name="Footer Placeholder 3">
            <a:extLst>
              <a:ext uri="{FF2B5EF4-FFF2-40B4-BE49-F238E27FC236}">
                <a16:creationId xmlns:a16="http://schemas.microsoft.com/office/drawing/2014/main" id="{ED45783C-DBDF-4400-B8DE-2F4D329A89A0}"/>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424738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C59E-2523-46CF-9EC7-AA7C50F2FE1B}"/>
              </a:ext>
            </a:extLst>
          </p:cNvPr>
          <p:cNvSpPr>
            <a:spLocks noGrp="1"/>
          </p:cNvSpPr>
          <p:nvPr>
            <p:ph type="title"/>
          </p:nvPr>
        </p:nvSpPr>
        <p:spPr/>
        <p:txBody>
          <a:bodyPr/>
          <a:lstStyle/>
          <a:p>
            <a:r>
              <a:rPr lang="en-GB" dirty="0"/>
              <a:t>Manual Alerts</a:t>
            </a:r>
          </a:p>
        </p:txBody>
      </p:sp>
      <p:sp>
        <p:nvSpPr>
          <p:cNvPr id="3" name="Content Placeholder 2">
            <a:extLst>
              <a:ext uri="{FF2B5EF4-FFF2-40B4-BE49-F238E27FC236}">
                <a16:creationId xmlns:a16="http://schemas.microsoft.com/office/drawing/2014/main" id="{774CBB55-BA54-4FC0-983E-C599A5019005}"/>
              </a:ext>
            </a:extLst>
          </p:cNvPr>
          <p:cNvSpPr>
            <a:spLocks noGrp="1"/>
          </p:cNvSpPr>
          <p:nvPr>
            <p:ph idx="1"/>
          </p:nvPr>
        </p:nvSpPr>
        <p:spPr/>
        <p:txBody>
          <a:bodyPr/>
          <a:lstStyle/>
          <a:p>
            <a:r>
              <a:rPr lang="en-GB" dirty="0"/>
              <a:t>Look for specific patterns you know are suspicious</a:t>
            </a:r>
          </a:p>
          <a:p>
            <a:r>
              <a:rPr lang="en-GB" dirty="0"/>
              <a:t>A rise in 404s may mean someone is scanning your app to find vulnerable URLs</a:t>
            </a:r>
          </a:p>
          <a:p>
            <a:r>
              <a:rPr lang="en-GB" dirty="0"/>
              <a:t>A rise in 403s may mean an authenticated user is trying to escalate their privileges (basically trying to access URLs they are not meant to)</a:t>
            </a:r>
          </a:p>
          <a:p>
            <a:r>
              <a:rPr lang="en-GB" dirty="0"/>
              <a:t>A rise in failed logins may mean someone is trying to guess a username/password </a:t>
            </a:r>
          </a:p>
          <a:p>
            <a:r>
              <a:rPr lang="en-GB" dirty="0"/>
              <a:t>You need to know when your operators read data directly from SQL</a:t>
            </a:r>
          </a:p>
        </p:txBody>
      </p:sp>
      <p:sp>
        <p:nvSpPr>
          <p:cNvPr id="4" name="Footer Placeholder 3">
            <a:extLst>
              <a:ext uri="{FF2B5EF4-FFF2-40B4-BE49-F238E27FC236}">
                <a16:creationId xmlns:a16="http://schemas.microsoft.com/office/drawing/2014/main" id="{C3D36575-1F3E-411B-8055-B778159A830C}"/>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314071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C80821-6A10-4702-82C3-99972FCB5D0C}"/>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Alerts in Application Insights</a:t>
            </a:r>
          </a:p>
        </p:txBody>
      </p:sp>
      <p:sp>
        <p:nvSpPr>
          <p:cNvPr id="3" name="Content Placeholder 2">
            <a:extLst>
              <a:ext uri="{FF2B5EF4-FFF2-40B4-BE49-F238E27FC236}">
                <a16:creationId xmlns:a16="http://schemas.microsoft.com/office/drawing/2014/main" id="{BA76AA1B-6536-4ED3-98AF-9EBEB95EEF78}"/>
              </a:ext>
            </a:extLst>
          </p:cNvPr>
          <p:cNvSpPr>
            <a:spLocks noGrp="1"/>
          </p:cNvSpPr>
          <p:nvPr>
            <p:ph idx="1"/>
          </p:nvPr>
        </p:nvSpPr>
        <p:spPr>
          <a:xfrm>
            <a:off x="966951" y="3355130"/>
            <a:ext cx="2669407" cy="2427333"/>
          </a:xfrm>
        </p:spPr>
        <p:txBody>
          <a:bodyPr>
            <a:normAutofit/>
          </a:bodyPr>
          <a:lstStyle/>
          <a:p>
            <a:r>
              <a:rPr lang="en-GB" sz="1600" dirty="0"/>
              <a:t>Application Insights -&gt; Analytics -&gt; New Alert Rule</a:t>
            </a:r>
          </a:p>
          <a:p>
            <a:r>
              <a:rPr lang="en-GB" sz="1600" dirty="0"/>
              <a:t>Create a search, tell it how often to run and when to email you.</a:t>
            </a:r>
          </a:p>
        </p:txBody>
      </p:sp>
      <p:pic>
        <p:nvPicPr>
          <p:cNvPr id="5" name="Picture 4">
            <a:extLst>
              <a:ext uri="{FF2B5EF4-FFF2-40B4-BE49-F238E27FC236}">
                <a16:creationId xmlns:a16="http://schemas.microsoft.com/office/drawing/2014/main" id="{739E5826-73CE-4C2E-9538-2A993F0DBC43}"/>
              </a:ext>
            </a:extLst>
          </p:cNvPr>
          <p:cNvPicPr>
            <a:picLocks noChangeAspect="1"/>
          </p:cNvPicPr>
          <p:nvPr/>
        </p:nvPicPr>
        <p:blipFill>
          <a:blip r:embed="rId2"/>
          <a:stretch>
            <a:fillRect/>
          </a:stretch>
        </p:blipFill>
        <p:spPr>
          <a:xfrm>
            <a:off x="4811486" y="40730"/>
            <a:ext cx="6988627" cy="6307236"/>
          </a:xfrm>
          <a:prstGeom prst="rect">
            <a:avLst/>
          </a:prstGeom>
          <a:ln w="25400">
            <a:solidFill>
              <a:schemeClr val="accent4"/>
            </a:solidFill>
          </a:ln>
        </p:spPr>
      </p:pic>
      <p:sp>
        <p:nvSpPr>
          <p:cNvPr id="4" name="Footer Placeholder 3">
            <a:extLst>
              <a:ext uri="{FF2B5EF4-FFF2-40B4-BE49-F238E27FC236}">
                <a16:creationId xmlns:a16="http://schemas.microsoft.com/office/drawing/2014/main" id="{1D8B7910-7E5B-4A7C-ACF9-C552D73ACDAE}"/>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3423170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ABE4DB-9718-4A0F-BF10-6C390ECD5709}"/>
              </a:ext>
            </a:extLst>
          </p:cNvPr>
          <p:cNvSpPr>
            <a:spLocks noGrp="1"/>
          </p:cNvSpPr>
          <p:nvPr>
            <p:ph type="title"/>
          </p:nvPr>
        </p:nvSpPr>
        <p:spPr>
          <a:xfrm>
            <a:off x="966952" y="1204108"/>
            <a:ext cx="2669406" cy="1781175"/>
          </a:xfrm>
        </p:spPr>
        <p:txBody>
          <a:bodyPr>
            <a:normAutofit/>
          </a:bodyPr>
          <a:lstStyle/>
          <a:p>
            <a:r>
              <a:rPr lang="en-GB" sz="3200">
                <a:solidFill>
                  <a:srgbClr val="FFFFFF"/>
                </a:solidFill>
              </a:rPr>
              <a:t>Alerts in SQL</a:t>
            </a:r>
          </a:p>
        </p:txBody>
      </p:sp>
      <p:sp>
        <p:nvSpPr>
          <p:cNvPr id="3" name="Content Placeholder 2">
            <a:extLst>
              <a:ext uri="{FF2B5EF4-FFF2-40B4-BE49-F238E27FC236}">
                <a16:creationId xmlns:a16="http://schemas.microsoft.com/office/drawing/2014/main" id="{792776DD-132A-4630-9F13-A2793FC53073}"/>
              </a:ext>
            </a:extLst>
          </p:cNvPr>
          <p:cNvSpPr>
            <a:spLocks noGrp="1"/>
          </p:cNvSpPr>
          <p:nvPr>
            <p:ph idx="1"/>
          </p:nvPr>
        </p:nvSpPr>
        <p:spPr>
          <a:xfrm>
            <a:off x="966951" y="3355130"/>
            <a:ext cx="2669407" cy="2427333"/>
          </a:xfrm>
        </p:spPr>
        <p:txBody>
          <a:bodyPr>
            <a:normAutofit/>
          </a:bodyPr>
          <a:lstStyle/>
          <a:p>
            <a:r>
              <a:rPr lang="en-GB" sz="1600" dirty="0"/>
              <a:t>Configure SQL to write </a:t>
            </a:r>
            <a:r>
              <a:rPr lang="en-GB" sz="1600" i="1" dirty="0"/>
              <a:t>all</a:t>
            </a:r>
            <a:r>
              <a:rPr lang="en-GB" sz="1600" dirty="0"/>
              <a:t> SQL statements to Log Analytics</a:t>
            </a:r>
          </a:p>
          <a:p>
            <a:r>
              <a:rPr lang="en-GB" sz="1600" dirty="0"/>
              <a:t>Create an alert that tells you each day who – other than your application – logged in.</a:t>
            </a:r>
          </a:p>
        </p:txBody>
      </p:sp>
      <p:pic>
        <p:nvPicPr>
          <p:cNvPr id="5" name="Picture 4">
            <a:extLst>
              <a:ext uri="{FF2B5EF4-FFF2-40B4-BE49-F238E27FC236}">
                <a16:creationId xmlns:a16="http://schemas.microsoft.com/office/drawing/2014/main" id="{F8FF5242-9B46-44AC-A2A5-D11EA679DE34}"/>
              </a:ext>
            </a:extLst>
          </p:cNvPr>
          <p:cNvPicPr>
            <a:picLocks noChangeAspect="1"/>
          </p:cNvPicPr>
          <p:nvPr/>
        </p:nvPicPr>
        <p:blipFill>
          <a:blip r:embed="rId2"/>
          <a:stretch>
            <a:fillRect/>
          </a:stretch>
        </p:blipFill>
        <p:spPr>
          <a:xfrm>
            <a:off x="4904685" y="952500"/>
            <a:ext cx="6418556" cy="4829963"/>
          </a:xfrm>
          <a:prstGeom prst="rect">
            <a:avLst/>
          </a:prstGeom>
          <a:ln w="25400">
            <a:solidFill>
              <a:schemeClr val="accent4"/>
            </a:solidFill>
          </a:ln>
        </p:spPr>
      </p:pic>
      <p:sp>
        <p:nvSpPr>
          <p:cNvPr id="4" name="Footer Placeholder 3">
            <a:extLst>
              <a:ext uri="{FF2B5EF4-FFF2-40B4-BE49-F238E27FC236}">
                <a16:creationId xmlns:a16="http://schemas.microsoft.com/office/drawing/2014/main" id="{D2C152C1-D364-4AB9-AFD7-3FBDD54F9C9A}"/>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n-GB">
                <a:solidFill>
                  <a:prstClr val="black">
                    <a:tint val="75000"/>
                  </a:prstClr>
                </a:solidFill>
              </a:rPr>
              <a:t>@flytzen  -  https://neworbit.co.uk</a:t>
            </a:r>
          </a:p>
        </p:txBody>
      </p:sp>
    </p:spTree>
    <p:extLst>
      <p:ext uri="{BB962C8B-B14F-4D97-AF65-F5344CB8AC3E}">
        <p14:creationId xmlns:p14="http://schemas.microsoft.com/office/powerpoint/2010/main" val="2649397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3BAE-D148-4333-A206-6AB7BFDFB9C6}"/>
              </a:ext>
            </a:extLst>
          </p:cNvPr>
          <p:cNvSpPr>
            <a:spLocks noGrp="1"/>
          </p:cNvSpPr>
          <p:nvPr>
            <p:ph type="title"/>
          </p:nvPr>
        </p:nvSpPr>
        <p:spPr/>
        <p:txBody>
          <a:bodyPr/>
          <a:lstStyle/>
          <a:p>
            <a:r>
              <a:rPr lang="en-GB" dirty="0"/>
              <a:t>SQL Advanced Data Security</a:t>
            </a:r>
          </a:p>
        </p:txBody>
      </p:sp>
      <p:sp>
        <p:nvSpPr>
          <p:cNvPr id="3" name="Content Placeholder 2">
            <a:extLst>
              <a:ext uri="{FF2B5EF4-FFF2-40B4-BE49-F238E27FC236}">
                <a16:creationId xmlns:a16="http://schemas.microsoft.com/office/drawing/2014/main" id="{5EBB9BA5-86D7-4EC7-892A-6C3B0B5D273B}"/>
              </a:ext>
            </a:extLst>
          </p:cNvPr>
          <p:cNvSpPr>
            <a:spLocks noGrp="1"/>
          </p:cNvSpPr>
          <p:nvPr>
            <p:ph idx="1"/>
          </p:nvPr>
        </p:nvSpPr>
        <p:spPr/>
        <p:txBody>
          <a:bodyPr/>
          <a:lstStyle/>
          <a:p>
            <a:r>
              <a:rPr lang="en-GB" dirty="0"/>
              <a:t>Includes Threat Detection</a:t>
            </a:r>
          </a:p>
          <a:p>
            <a:r>
              <a:rPr lang="en-GB" dirty="0"/>
              <a:t>Analyses your database to find weaknesses, such as too many users etc.</a:t>
            </a:r>
          </a:p>
          <a:p>
            <a:r>
              <a:rPr lang="en-GB" dirty="0"/>
              <a:t>Analyses your database to find potentially sensitive data.</a:t>
            </a:r>
          </a:p>
          <a:p>
            <a:r>
              <a:rPr lang="en-GB" dirty="0"/>
              <a:t>A fantastic tool for compliance and ongoing monitoring.</a:t>
            </a:r>
          </a:p>
        </p:txBody>
      </p:sp>
      <p:sp>
        <p:nvSpPr>
          <p:cNvPr id="4" name="Footer Placeholder 3">
            <a:extLst>
              <a:ext uri="{FF2B5EF4-FFF2-40B4-BE49-F238E27FC236}">
                <a16:creationId xmlns:a16="http://schemas.microsoft.com/office/drawing/2014/main" id="{84D8C1FC-4001-464A-A732-C36993BDE05C}"/>
              </a:ext>
            </a:extLst>
          </p:cNvPr>
          <p:cNvSpPr>
            <a:spLocks noGrp="1"/>
          </p:cNvSpPr>
          <p:nvPr>
            <p:ph type="ftr" sz="quarter" idx="11"/>
          </p:nvPr>
        </p:nvSpPr>
        <p:spPr/>
        <p:txBody>
          <a:bodyPr/>
          <a:lstStyle/>
          <a:p>
            <a:r>
              <a:rPr lang="en-GB"/>
              <a:t>@flytzen  -  https://neworbit.co.uk</a:t>
            </a:r>
            <a:endParaRPr lang="en-GB" dirty="0"/>
          </a:p>
        </p:txBody>
      </p:sp>
    </p:spTree>
    <p:extLst>
      <p:ext uri="{BB962C8B-B14F-4D97-AF65-F5344CB8AC3E}">
        <p14:creationId xmlns:p14="http://schemas.microsoft.com/office/powerpoint/2010/main" val="2590032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D583C-EC46-46E0-962F-FC023140C1EB}"/>
              </a:ext>
            </a:extLst>
          </p:cNvPr>
          <p:cNvSpPr>
            <a:spLocks noGrp="1"/>
          </p:cNvSpPr>
          <p:nvPr>
            <p:ph type="title"/>
          </p:nvPr>
        </p:nvSpPr>
        <p:spPr/>
        <p:txBody>
          <a:bodyPr/>
          <a:lstStyle/>
          <a:p>
            <a:r>
              <a:rPr lang="en-GB" dirty="0"/>
              <a:t>Closing notes</a:t>
            </a:r>
          </a:p>
        </p:txBody>
      </p:sp>
      <p:sp>
        <p:nvSpPr>
          <p:cNvPr id="6" name="Text Placeholder 5">
            <a:extLst>
              <a:ext uri="{FF2B5EF4-FFF2-40B4-BE49-F238E27FC236}">
                <a16:creationId xmlns:a16="http://schemas.microsoft.com/office/drawing/2014/main" id="{0A578790-3A5F-4980-9D73-34F51E3BE2F7}"/>
              </a:ext>
            </a:extLst>
          </p:cNvPr>
          <p:cNvSpPr>
            <a:spLocks noGrp="1"/>
          </p:cNvSpPr>
          <p:nvPr>
            <p:ph type="body" idx="1"/>
          </p:nvPr>
        </p:nvSpPr>
        <p:spPr/>
        <p:txBody>
          <a:bodyPr/>
          <a:lstStyle/>
          <a:p>
            <a:endParaRPr lang="en-GB"/>
          </a:p>
        </p:txBody>
      </p:sp>
      <p:sp>
        <p:nvSpPr>
          <p:cNvPr id="4" name="Footer Placeholder 3">
            <a:extLst>
              <a:ext uri="{FF2B5EF4-FFF2-40B4-BE49-F238E27FC236}">
                <a16:creationId xmlns:a16="http://schemas.microsoft.com/office/drawing/2014/main" id="{CB1B5DD5-0D4D-40E6-9A39-AF4E5D6F0029}"/>
              </a:ext>
            </a:extLst>
          </p:cNvPr>
          <p:cNvSpPr>
            <a:spLocks noGrp="1"/>
          </p:cNvSpPr>
          <p:nvPr>
            <p:ph type="ftr" sz="quarter" idx="11"/>
          </p:nvPr>
        </p:nvSpPr>
        <p:spPr/>
        <p:txBody>
          <a:bodyPr/>
          <a:lstStyle/>
          <a:p>
            <a:r>
              <a:rPr lang="en-GB"/>
              <a:t>@flytzen  -  https://neworbit.co.uk</a:t>
            </a:r>
            <a:endParaRPr lang="en-GB" dirty="0"/>
          </a:p>
        </p:txBody>
      </p:sp>
      <p:pic>
        <p:nvPicPr>
          <p:cNvPr id="13314" name="Picture 2" descr="https://documents.lucidchart.com/documents/f4062454-7eb7-4e7a-abca-2d244417011b/pages/0_0?a=3446&amp;x=-160&amp;y=-86&amp;w=1533&amp;h=1890&amp;store=1&amp;accept=image%2F*&amp;auth=LCA%20c0ee106f657d5047c917ec6a21de90ea3b2c8b18-ts%3D1558601664">
            <a:extLst>
              <a:ext uri="{FF2B5EF4-FFF2-40B4-BE49-F238E27FC236}">
                <a16:creationId xmlns:a16="http://schemas.microsoft.com/office/drawing/2014/main" id="{2D80BA3B-35E4-40E3-A5C4-080A575F1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629" y="-26466"/>
            <a:ext cx="5584371" cy="688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350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370667" y="2187743"/>
            <a:ext cx="5293449" cy="2482515"/>
          </a:xfrm>
        </p:spPr>
        <p:txBody>
          <a:bodyPr vert="horz" lIns="91440" tIns="45720" rIns="91440" bIns="45720" rtlCol="0" anchor="ctr">
            <a:normAutofit/>
          </a:bodyPr>
          <a:lstStyle/>
          <a:p>
            <a:r>
              <a:rPr lang="en-US" kern="1200">
                <a:solidFill>
                  <a:schemeClr val="tx1"/>
                </a:solidFill>
                <a:latin typeface="+mj-lt"/>
                <a:ea typeface="+mj-ea"/>
                <a:cs typeface="+mj-cs"/>
              </a:rPr>
              <a:t>What Questions do you have?</a:t>
            </a:r>
          </a:p>
        </p:txBody>
      </p:sp>
      <p:sp>
        <p:nvSpPr>
          <p:cNvPr id="6" name="Text Placeholder 5"/>
          <p:cNvSpPr>
            <a:spLocks noGrp="1"/>
          </p:cNvSpPr>
          <p:nvPr>
            <p:ph type="body" idx="1"/>
          </p:nvPr>
        </p:nvSpPr>
        <p:spPr>
          <a:xfrm>
            <a:off x="2370667" y="4670258"/>
            <a:ext cx="5293449" cy="1371405"/>
          </a:xfrm>
        </p:spPr>
        <p:txBody>
          <a:bodyPr vert="horz" lIns="91440" tIns="45720" rIns="91440" bIns="45720" rtlCol="0">
            <a:normAutofit/>
          </a:bodyPr>
          <a:lstStyle/>
          <a:p>
            <a:endParaRPr lang="en-US" sz="2400" kern="1200">
              <a:solidFill>
                <a:schemeClr val="tx1"/>
              </a:solidFill>
              <a:latin typeface="+mn-lt"/>
              <a:ea typeface="+mn-ea"/>
              <a:cs typeface="+mn-cs"/>
            </a:endParaRPr>
          </a:p>
        </p:txBody>
      </p:sp>
      <p:pic>
        <p:nvPicPr>
          <p:cNvPr id="10" name="Graphic 9" descr="Questions">
            <a:extLst>
              <a:ext uri="{FF2B5EF4-FFF2-40B4-BE49-F238E27FC236}">
                <a16:creationId xmlns:a16="http://schemas.microsoft.com/office/drawing/2014/main" id="{BDE6FF17-8BB9-46C7-90A2-557EEC2D2C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12" name="Graphic 11">
            <a:extLst>
              <a:ext uri="{FF2B5EF4-FFF2-40B4-BE49-F238E27FC236}">
                <a16:creationId xmlns:a16="http://schemas.microsoft.com/office/drawing/2014/main" id="{3ED277A9-9D5D-444F-8C7C-79D837C2AB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4" name="Footer Placeholder 3"/>
          <p:cNvSpPr>
            <a:spLocks noGrp="1"/>
          </p:cNvSpPr>
          <p:nvPr>
            <p:ph type="ftr" sz="quarter" idx="11"/>
          </p:nvPr>
        </p:nvSpPr>
        <p:spPr>
          <a:xfrm>
            <a:off x="2370667"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@flytzen  -  https://neworbit.co.uk</a:t>
            </a:r>
          </a:p>
        </p:txBody>
      </p:sp>
    </p:spTree>
    <p:extLst>
      <p:ext uri="{BB962C8B-B14F-4D97-AF65-F5344CB8AC3E}">
        <p14:creationId xmlns:p14="http://schemas.microsoft.com/office/powerpoint/2010/main" val="145783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CC9617-4543-4DF2-93F4-C1EAECC6FE90}"/>
              </a:ext>
            </a:extLst>
          </p:cNvPr>
          <p:cNvSpPr>
            <a:spLocks noGrp="1"/>
          </p:cNvSpPr>
          <p:nvPr>
            <p:ph type="title"/>
          </p:nvPr>
        </p:nvSpPr>
        <p:spPr/>
        <p:txBody>
          <a:bodyPr/>
          <a:lstStyle/>
          <a:p>
            <a:r>
              <a:rPr lang="en-GB" dirty="0"/>
              <a:t>Concepts</a:t>
            </a:r>
          </a:p>
        </p:txBody>
      </p:sp>
      <p:sp>
        <p:nvSpPr>
          <p:cNvPr id="6" name="Text Placeholder 5">
            <a:extLst>
              <a:ext uri="{FF2B5EF4-FFF2-40B4-BE49-F238E27FC236}">
                <a16:creationId xmlns:a16="http://schemas.microsoft.com/office/drawing/2014/main" id="{15174AF1-E8A4-499E-9A18-7B531049517A}"/>
              </a:ext>
            </a:extLst>
          </p:cNvPr>
          <p:cNvSpPr>
            <a:spLocks noGrp="1"/>
          </p:cNvSpPr>
          <p:nvPr>
            <p:ph type="body" idx="1"/>
          </p:nvPr>
        </p:nvSpPr>
        <p:spPr/>
        <p:txBody>
          <a:bodyPr/>
          <a:lstStyle/>
          <a:p>
            <a:endParaRPr lang="en-GB"/>
          </a:p>
        </p:txBody>
      </p:sp>
      <p:sp>
        <p:nvSpPr>
          <p:cNvPr id="4" name="Footer Placeholder 3">
            <a:extLst>
              <a:ext uri="{FF2B5EF4-FFF2-40B4-BE49-F238E27FC236}">
                <a16:creationId xmlns:a16="http://schemas.microsoft.com/office/drawing/2014/main" id="{4EC2644B-D96B-4636-999F-AA13C3451EDA}"/>
              </a:ext>
            </a:extLst>
          </p:cNvPr>
          <p:cNvSpPr>
            <a:spLocks noGrp="1"/>
          </p:cNvSpPr>
          <p:nvPr>
            <p:ph type="ftr" sz="quarter" idx="11"/>
          </p:nvPr>
        </p:nvSpPr>
        <p:spPr/>
        <p:txBody>
          <a:bodyPr/>
          <a:lstStyle/>
          <a:p>
            <a:r>
              <a:rPr lang="en-GB" dirty="0"/>
              <a:t>@flytzen  -  https://neworbit.co.uk</a:t>
            </a:r>
          </a:p>
        </p:txBody>
      </p:sp>
    </p:spTree>
    <p:extLst>
      <p:ext uri="{BB962C8B-B14F-4D97-AF65-F5344CB8AC3E}">
        <p14:creationId xmlns:p14="http://schemas.microsoft.com/office/powerpoint/2010/main" val="251377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6D006-9209-49F9-B1B1-F709EB9FDE23}"/>
              </a:ext>
            </a:extLst>
          </p:cNvPr>
          <p:cNvSpPr>
            <a:spLocks noGrp="1"/>
          </p:cNvSpPr>
          <p:nvPr>
            <p:ph type="ftr" sz="quarter" idx="11"/>
          </p:nvPr>
        </p:nvSpPr>
        <p:spPr/>
        <p:txBody>
          <a:bodyPr/>
          <a:lstStyle/>
          <a:p>
            <a:r>
              <a:rPr lang="en-GB" dirty="0"/>
              <a:t>@flytzen  -  https://neworbit.co.uk</a:t>
            </a:r>
          </a:p>
        </p:txBody>
      </p:sp>
      <p:sp>
        <p:nvSpPr>
          <p:cNvPr id="3" name="Title 2">
            <a:extLst>
              <a:ext uri="{FF2B5EF4-FFF2-40B4-BE49-F238E27FC236}">
                <a16:creationId xmlns:a16="http://schemas.microsoft.com/office/drawing/2014/main" id="{89DCB35E-D494-492C-8082-115FD9C3B8CE}"/>
              </a:ext>
            </a:extLst>
          </p:cNvPr>
          <p:cNvSpPr>
            <a:spLocks noGrp="1"/>
          </p:cNvSpPr>
          <p:nvPr>
            <p:ph type="title"/>
          </p:nvPr>
        </p:nvSpPr>
        <p:spPr/>
        <p:txBody>
          <a:bodyPr/>
          <a:lstStyle/>
          <a:p>
            <a:r>
              <a:rPr lang="en-GB" dirty="0"/>
              <a:t>Understand your exposure</a:t>
            </a:r>
          </a:p>
        </p:txBody>
      </p:sp>
      <p:sp>
        <p:nvSpPr>
          <p:cNvPr id="4" name="Content Placeholder 1">
            <a:extLst>
              <a:ext uri="{FF2B5EF4-FFF2-40B4-BE49-F238E27FC236}">
                <a16:creationId xmlns:a16="http://schemas.microsoft.com/office/drawing/2014/main" id="{1D65BBA8-6647-46C8-B32B-4C0982F921D8}"/>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Internal actors are probably a bigger threat than external actors</a:t>
            </a:r>
          </a:p>
          <a:p>
            <a:pPr lvl="1"/>
            <a:r>
              <a:rPr lang="en-GB" dirty="0"/>
              <a:t>Usually more through stupidity than evil intent</a:t>
            </a:r>
          </a:p>
          <a:p>
            <a:r>
              <a:rPr lang="en-GB" dirty="0"/>
              <a:t>How sensitive is your data?</a:t>
            </a:r>
          </a:p>
          <a:p>
            <a:pPr lvl="1"/>
            <a:r>
              <a:rPr lang="en-GB" dirty="0"/>
              <a:t>How bad would it </a:t>
            </a:r>
            <a:r>
              <a:rPr lang="en-GB" i="1" dirty="0"/>
              <a:t>actually</a:t>
            </a:r>
            <a:r>
              <a:rPr lang="en-GB" dirty="0"/>
              <a:t> be for your business if all the data in your system was leaked on the internet?</a:t>
            </a:r>
          </a:p>
          <a:p>
            <a:r>
              <a:rPr lang="en-GB" dirty="0"/>
              <a:t>How likely are you to be directly targeted?</a:t>
            </a:r>
          </a:p>
          <a:p>
            <a:pPr lvl="1"/>
            <a:r>
              <a:rPr lang="en-GB" dirty="0"/>
              <a:t>You are always vulnerable to “drive-by” attacks</a:t>
            </a:r>
          </a:p>
          <a:p>
            <a:r>
              <a:rPr lang="en-GB" dirty="0"/>
              <a:t>There is no such thing as 100% secure – there is only “an appropriate security level for a given risk level”</a:t>
            </a:r>
          </a:p>
          <a:p>
            <a:endParaRPr lang="en-GB" dirty="0"/>
          </a:p>
        </p:txBody>
      </p:sp>
    </p:spTree>
    <p:extLst>
      <p:ext uri="{BB962C8B-B14F-4D97-AF65-F5344CB8AC3E}">
        <p14:creationId xmlns:p14="http://schemas.microsoft.com/office/powerpoint/2010/main" val="275763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75C7CF-1E36-4F1A-B9B2-7747944926A7}"/>
              </a:ext>
            </a:extLst>
          </p:cNvPr>
          <p:cNvSpPr>
            <a:spLocks noGrp="1"/>
          </p:cNvSpPr>
          <p:nvPr>
            <p:ph type="ftr" sz="quarter" idx="11"/>
          </p:nvPr>
        </p:nvSpPr>
        <p:spPr/>
        <p:txBody>
          <a:bodyPr/>
          <a:lstStyle/>
          <a:p>
            <a:r>
              <a:rPr lang="en-GB"/>
              <a:t>@flytzen  -  https://neworbit.co.uk</a:t>
            </a:r>
            <a:endParaRPr lang="en-GB" dirty="0"/>
          </a:p>
        </p:txBody>
      </p:sp>
      <p:sp>
        <p:nvSpPr>
          <p:cNvPr id="3" name="Title 2">
            <a:extLst>
              <a:ext uri="{FF2B5EF4-FFF2-40B4-BE49-F238E27FC236}">
                <a16:creationId xmlns:a16="http://schemas.microsoft.com/office/drawing/2014/main" id="{73EC559A-3FE6-4613-9B05-879DA677710A}"/>
              </a:ext>
            </a:extLst>
          </p:cNvPr>
          <p:cNvSpPr>
            <a:spLocks noGrp="1"/>
          </p:cNvSpPr>
          <p:nvPr>
            <p:ph type="title"/>
          </p:nvPr>
        </p:nvSpPr>
        <p:spPr/>
        <p:txBody>
          <a:bodyPr/>
          <a:lstStyle/>
          <a:p>
            <a:r>
              <a:rPr lang="en-GB" dirty="0"/>
              <a:t>Concepts</a:t>
            </a:r>
          </a:p>
        </p:txBody>
      </p:sp>
      <p:graphicFrame>
        <p:nvGraphicFramePr>
          <p:cNvPr id="4" name="Diagram 3">
            <a:extLst>
              <a:ext uri="{FF2B5EF4-FFF2-40B4-BE49-F238E27FC236}">
                <a16:creationId xmlns:a16="http://schemas.microsoft.com/office/drawing/2014/main" id="{825660F0-21C8-4662-B85A-8B87E6E3D5D0}"/>
              </a:ext>
            </a:extLst>
          </p:cNvPr>
          <p:cNvGraphicFramePr/>
          <p:nvPr>
            <p:extLst>
              <p:ext uri="{D42A27DB-BD31-4B8C-83A1-F6EECF244321}">
                <p14:modId xmlns:p14="http://schemas.microsoft.com/office/powerpoint/2010/main" val="2148162692"/>
              </p:ext>
            </p:extLst>
          </p:nvPr>
        </p:nvGraphicFramePr>
        <p:xfrm>
          <a:off x="2032000" y="94826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584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CF25D5A-AD86-4B9F-95A4-3C636BACD880}"/>
              </a:ext>
            </a:extLst>
          </p:cNvPr>
          <p:cNvSpPr>
            <a:spLocks noGrp="1"/>
          </p:cNvSpPr>
          <p:nvPr>
            <p:ph type="ftr" sz="quarter" idx="11"/>
          </p:nvPr>
        </p:nvSpPr>
        <p:spPr/>
        <p:txBody>
          <a:bodyPr/>
          <a:lstStyle/>
          <a:p>
            <a:r>
              <a:rPr lang="en-GB" dirty="0"/>
              <a:t>@flytzen  -  https://neworbit.co.uk</a:t>
            </a:r>
          </a:p>
        </p:txBody>
      </p:sp>
      <p:sp>
        <p:nvSpPr>
          <p:cNvPr id="5" name="Title 4">
            <a:extLst>
              <a:ext uri="{FF2B5EF4-FFF2-40B4-BE49-F238E27FC236}">
                <a16:creationId xmlns:a16="http://schemas.microsoft.com/office/drawing/2014/main" id="{BB5552B4-4E4B-4C44-B910-346C93DB6160}"/>
              </a:ext>
            </a:extLst>
          </p:cNvPr>
          <p:cNvSpPr>
            <a:spLocks noGrp="1"/>
          </p:cNvSpPr>
          <p:nvPr>
            <p:ph type="title"/>
          </p:nvPr>
        </p:nvSpPr>
        <p:spPr/>
        <p:txBody>
          <a:bodyPr/>
          <a:lstStyle/>
          <a:p>
            <a:r>
              <a:rPr lang="en-GB" dirty="0"/>
              <a:t>Concepts</a:t>
            </a:r>
          </a:p>
        </p:txBody>
      </p:sp>
      <p:graphicFrame>
        <p:nvGraphicFramePr>
          <p:cNvPr id="3" name="Table 2">
            <a:extLst>
              <a:ext uri="{FF2B5EF4-FFF2-40B4-BE49-F238E27FC236}">
                <a16:creationId xmlns:a16="http://schemas.microsoft.com/office/drawing/2014/main" id="{BEC4C1FD-3ABE-44D2-AD0C-4EACAD24308F}"/>
              </a:ext>
            </a:extLst>
          </p:cNvPr>
          <p:cNvGraphicFramePr>
            <a:graphicFrameLocks noGrp="1"/>
          </p:cNvGraphicFramePr>
          <p:nvPr>
            <p:extLst>
              <p:ext uri="{D42A27DB-BD31-4B8C-83A1-F6EECF244321}">
                <p14:modId xmlns:p14="http://schemas.microsoft.com/office/powerpoint/2010/main" val="3040072012"/>
              </p:ext>
            </p:extLst>
          </p:nvPr>
        </p:nvGraphicFramePr>
        <p:xfrm>
          <a:off x="92502" y="1333815"/>
          <a:ext cx="11999415" cy="5034280"/>
        </p:xfrm>
        <a:graphic>
          <a:graphicData uri="http://schemas.openxmlformats.org/drawingml/2006/table">
            <a:tbl>
              <a:tblPr firstRow="1" bandRow="1">
                <a:tableStyleId>{5C22544A-7EE6-4342-B048-85BDC9FD1C3A}</a:tableStyleId>
              </a:tblPr>
              <a:tblGrid>
                <a:gridCol w="1272274">
                  <a:extLst>
                    <a:ext uri="{9D8B030D-6E8A-4147-A177-3AD203B41FA5}">
                      <a16:colId xmlns:a16="http://schemas.microsoft.com/office/drawing/2014/main" val="3359294993"/>
                    </a:ext>
                  </a:extLst>
                </a:gridCol>
                <a:gridCol w="5281684">
                  <a:extLst>
                    <a:ext uri="{9D8B030D-6E8A-4147-A177-3AD203B41FA5}">
                      <a16:colId xmlns:a16="http://schemas.microsoft.com/office/drawing/2014/main" val="2635274943"/>
                    </a:ext>
                  </a:extLst>
                </a:gridCol>
                <a:gridCol w="5445457">
                  <a:extLst>
                    <a:ext uri="{9D8B030D-6E8A-4147-A177-3AD203B41FA5}">
                      <a16:colId xmlns:a16="http://schemas.microsoft.com/office/drawing/2014/main" val="2896531974"/>
                    </a:ext>
                  </a:extLst>
                </a:gridCol>
              </a:tblGrid>
              <a:tr h="370840">
                <a:tc>
                  <a:txBody>
                    <a:bodyPr/>
                    <a:lstStyle/>
                    <a:p>
                      <a:endParaRPr lang="en-GB" dirty="0"/>
                    </a:p>
                  </a:txBody>
                  <a:tcPr/>
                </a:tc>
                <a:tc>
                  <a:txBody>
                    <a:bodyPr/>
                    <a:lstStyle/>
                    <a:p>
                      <a:r>
                        <a:rPr lang="en-GB" dirty="0"/>
                        <a:t>External Actors</a:t>
                      </a:r>
                    </a:p>
                  </a:txBody>
                  <a:tcPr/>
                </a:tc>
                <a:tc>
                  <a:txBody>
                    <a:bodyPr/>
                    <a:lstStyle/>
                    <a:p>
                      <a:r>
                        <a:rPr lang="en-GB" dirty="0"/>
                        <a:t>Internal Actors</a:t>
                      </a:r>
                    </a:p>
                  </a:txBody>
                  <a:tcPr/>
                </a:tc>
                <a:extLst>
                  <a:ext uri="{0D108BD9-81ED-4DB2-BD59-A6C34878D82A}">
                    <a16:rowId xmlns:a16="http://schemas.microsoft.com/office/drawing/2014/main" val="3970514278"/>
                  </a:ext>
                </a:extLst>
              </a:tr>
              <a:tr h="370840">
                <a:tc>
                  <a:txBody>
                    <a:bodyPr/>
                    <a:lstStyle/>
                    <a:p>
                      <a:r>
                        <a:rPr lang="en-GB" dirty="0"/>
                        <a:t>PREVENT</a:t>
                      </a:r>
                    </a:p>
                  </a:txBody>
                  <a:tcPr/>
                </a:tc>
                <a:tc>
                  <a:txBody>
                    <a:bodyPr/>
                    <a:lstStyle/>
                    <a:p>
                      <a:pPr marL="285750" indent="-285750">
                        <a:buFont typeface="Arial" panose="020B0604020202020204" pitchFamily="34" charset="0"/>
                        <a:buChar char="•"/>
                      </a:pPr>
                      <a:r>
                        <a:rPr lang="en-GB" dirty="0"/>
                        <a:t>Secure your code – see Troy Hunt’s courses as a starting point.</a:t>
                      </a:r>
                    </a:p>
                    <a:p>
                      <a:pPr marL="285750" indent="-285750">
                        <a:buFont typeface="Arial" panose="020B0604020202020204" pitchFamily="34" charset="0"/>
                        <a:buChar char="•"/>
                      </a:pPr>
                      <a:r>
                        <a:rPr lang="en-GB" dirty="0"/>
                        <a:t>Lock down your servers</a:t>
                      </a:r>
                    </a:p>
                    <a:p>
                      <a:pPr marL="285750" indent="-285750">
                        <a:buFont typeface="Arial" panose="020B0604020202020204" pitchFamily="34" charset="0"/>
                        <a:buChar char="•"/>
                      </a:pPr>
                      <a:r>
                        <a:rPr lang="en-GB" dirty="0"/>
                        <a:t>Use Firewalls and Intrusion Detection/Prevention Systems</a:t>
                      </a:r>
                    </a:p>
                    <a:p>
                      <a:pPr marL="285750" indent="-285750">
                        <a:buFont typeface="Arial" panose="020B0604020202020204" pitchFamily="34" charset="0"/>
                        <a:buChar char="•"/>
                      </a:pPr>
                      <a:r>
                        <a:rPr lang="en-GB" dirty="0"/>
                        <a:t>Encrypt everything in transit</a:t>
                      </a:r>
                    </a:p>
                  </a:txBody>
                  <a:tcPr/>
                </a:tc>
                <a:tc>
                  <a:txBody>
                    <a:bodyPr/>
                    <a:lstStyle/>
                    <a:p>
                      <a:pPr marL="285750" indent="-285750">
                        <a:buFont typeface="Arial" panose="020B0604020202020204" pitchFamily="34" charset="0"/>
                        <a:buChar char="•"/>
                      </a:pPr>
                      <a:r>
                        <a:rPr lang="en-GB" dirty="0"/>
                        <a:t>Protect your passwords/secrets</a:t>
                      </a:r>
                    </a:p>
                    <a:p>
                      <a:pPr marL="285750" indent="-285750">
                        <a:buFont typeface="Arial" panose="020B0604020202020204" pitchFamily="34" charset="0"/>
                        <a:buChar char="•"/>
                      </a:pPr>
                      <a:r>
                        <a:rPr lang="en-GB" dirty="0"/>
                        <a:t>Process for granting and removing access</a:t>
                      </a:r>
                    </a:p>
                    <a:p>
                      <a:pPr marL="285750" indent="-285750">
                        <a:buFont typeface="Arial" panose="020B0604020202020204" pitchFamily="34" charset="0"/>
                        <a:buChar char="•"/>
                      </a:pPr>
                      <a:r>
                        <a:rPr lang="en-GB" dirty="0"/>
                        <a:t>Use Azure AD for all access, including SQL</a:t>
                      </a:r>
                    </a:p>
                    <a:p>
                      <a:pPr marL="285750" indent="-285750">
                        <a:buFont typeface="Arial" panose="020B0604020202020204" pitchFamily="34" charset="0"/>
                        <a:buChar char="•"/>
                      </a:pPr>
                      <a:r>
                        <a:rPr lang="en-GB" dirty="0"/>
                        <a:t>Audit who has access on a regular basis and remove unnecessary access</a:t>
                      </a:r>
                    </a:p>
                  </a:txBody>
                  <a:tcPr/>
                </a:tc>
                <a:extLst>
                  <a:ext uri="{0D108BD9-81ED-4DB2-BD59-A6C34878D82A}">
                    <a16:rowId xmlns:a16="http://schemas.microsoft.com/office/drawing/2014/main" val="189334688"/>
                  </a:ext>
                </a:extLst>
              </a:tr>
              <a:tr h="370840">
                <a:tc>
                  <a:txBody>
                    <a:bodyPr/>
                    <a:lstStyle/>
                    <a:p>
                      <a:r>
                        <a:rPr lang="en-GB" dirty="0"/>
                        <a:t>DETECT</a:t>
                      </a:r>
                    </a:p>
                  </a:txBody>
                  <a:tcPr/>
                </a:tc>
                <a:tc>
                  <a:txBody>
                    <a:bodyPr/>
                    <a:lstStyle/>
                    <a:p>
                      <a:pPr marL="285750" indent="-285750">
                        <a:buFont typeface="Arial" panose="020B0604020202020204" pitchFamily="34" charset="0"/>
                        <a:buChar char="•"/>
                      </a:pPr>
                      <a:r>
                        <a:rPr lang="en-GB" dirty="0"/>
                        <a:t>Log and alert on any unusual application activity</a:t>
                      </a:r>
                    </a:p>
                    <a:p>
                      <a:pPr marL="742950" lvl="1" indent="-285750">
                        <a:buFont typeface="Arial" panose="020B0604020202020204" pitchFamily="34" charset="0"/>
                        <a:buChar char="•"/>
                      </a:pPr>
                      <a:r>
                        <a:rPr lang="en-GB" dirty="0"/>
                        <a:t>403s and 404s </a:t>
                      </a:r>
                    </a:p>
                    <a:p>
                      <a:pPr marL="742950" lvl="1" indent="-285750">
                        <a:buFont typeface="Arial" panose="020B0604020202020204" pitchFamily="34" charset="0"/>
                        <a:buChar char="•"/>
                      </a:pPr>
                      <a:r>
                        <a:rPr lang="en-GB" dirty="0"/>
                        <a:t>Failed logins</a:t>
                      </a:r>
                    </a:p>
                    <a:p>
                      <a:pPr marL="742950" lvl="1" indent="-285750">
                        <a:buFont typeface="Arial" panose="020B0604020202020204" pitchFamily="34" charset="0"/>
                        <a:buChar char="•"/>
                      </a:pPr>
                      <a:r>
                        <a:rPr lang="en-GB" dirty="0"/>
                        <a:t>High CPU/memory, increased load</a:t>
                      </a:r>
                    </a:p>
                    <a:p>
                      <a:pPr marL="742950" lvl="1" indent="-285750">
                        <a:buFont typeface="Arial" panose="020B0604020202020204" pitchFamily="34" charset="0"/>
                        <a:buChar char="•"/>
                      </a:pPr>
                      <a:r>
                        <a:rPr lang="en-GB" dirty="0"/>
                        <a:t>Etc</a:t>
                      </a:r>
                    </a:p>
                    <a:p>
                      <a:pPr marL="285750" lvl="0" indent="-285750">
                        <a:buFont typeface="Arial" panose="020B0604020202020204" pitchFamily="34" charset="0"/>
                        <a:buChar char="•"/>
                      </a:pPr>
                      <a:r>
                        <a:rPr lang="en-GB" dirty="0"/>
                        <a:t>Use Advanced Threat Protection</a:t>
                      </a:r>
                    </a:p>
                    <a:p>
                      <a:pPr marL="285750" indent="-285750">
                        <a:buFont typeface="Arial" panose="020B0604020202020204" pitchFamily="34" charset="0"/>
                        <a:buChar char="•"/>
                      </a:pPr>
                      <a:endParaRPr lang="en-GB" dirty="0"/>
                    </a:p>
                  </a:txBody>
                  <a:tcPr/>
                </a:tc>
                <a:tc>
                  <a:txBody>
                    <a:bodyPr/>
                    <a:lstStyle/>
                    <a:p>
                      <a:pPr marL="285750" indent="-285750">
                        <a:buFont typeface="Arial" panose="020B0604020202020204" pitchFamily="34" charset="0"/>
                        <a:buChar char="•"/>
                      </a:pPr>
                      <a:r>
                        <a:rPr lang="en-GB" dirty="0"/>
                        <a:t>Log </a:t>
                      </a:r>
                      <a:r>
                        <a:rPr lang="en-GB" i="1" dirty="0"/>
                        <a:t>and alert</a:t>
                      </a:r>
                      <a:r>
                        <a:rPr lang="en-GB" dirty="0"/>
                        <a:t> on all access to the backend by internal users</a:t>
                      </a:r>
                    </a:p>
                    <a:p>
                      <a:pPr marL="285750" indent="-285750">
                        <a:buFont typeface="Arial" panose="020B0604020202020204" pitchFamily="34" charset="0"/>
                        <a:buChar char="•"/>
                      </a:pPr>
                      <a:r>
                        <a:rPr lang="en-GB" dirty="0"/>
                        <a:t>Log </a:t>
                      </a:r>
                      <a:r>
                        <a:rPr lang="en-GB" i="1" dirty="0"/>
                        <a:t>and alert </a:t>
                      </a:r>
                      <a:r>
                        <a:rPr lang="en-GB" dirty="0"/>
                        <a:t>on unusual access patterns by application users</a:t>
                      </a:r>
                    </a:p>
                    <a:p>
                      <a:pPr marL="285750" indent="-285750">
                        <a:buFont typeface="Arial" panose="020B0604020202020204" pitchFamily="34" charset="0"/>
                        <a:buChar char="•"/>
                      </a:pPr>
                      <a:r>
                        <a:rPr lang="en-GB" dirty="0"/>
                        <a:t>Consider DLP tools</a:t>
                      </a:r>
                    </a:p>
                  </a:txBody>
                  <a:tcPr/>
                </a:tc>
                <a:extLst>
                  <a:ext uri="{0D108BD9-81ED-4DB2-BD59-A6C34878D82A}">
                    <a16:rowId xmlns:a16="http://schemas.microsoft.com/office/drawing/2014/main" val="1475078854"/>
                  </a:ext>
                </a:extLst>
              </a:tr>
              <a:tr h="370840">
                <a:tc>
                  <a:txBody>
                    <a:bodyPr/>
                    <a:lstStyle/>
                    <a:p>
                      <a:r>
                        <a:rPr lang="en-GB" dirty="0"/>
                        <a:t>MITIGATE</a:t>
                      </a:r>
                    </a:p>
                  </a:txBody>
                  <a:tcPr/>
                </a:tc>
                <a:tc gridSpan="2">
                  <a:txBody>
                    <a:bodyPr/>
                    <a:lstStyle/>
                    <a:p>
                      <a:pPr marL="285750" indent="-285750">
                        <a:buFont typeface="Arial" panose="020B0604020202020204" pitchFamily="34" charset="0"/>
                        <a:buChar char="•"/>
                      </a:pPr>
                      <a:r>
                        <a:rPr lang="en-GB" dirty="0"/>
                        <a:t>Encrypt sensitive data at the application layer</a:t>
                      </a:r>
                    </a:p>
                    <a:p>
                      <a:pPr marL="285750" indent="-285750">
                        <a:buFont typeface="Arial" panose="020B0604020202020204" pitchFamily="34" charset="0"/>
                        <a:buChar char="•"/>
                      </a:pPr>
                      <a:r>
                        <a:rPr lang="en-GB" dirty="0"/>
                        <a:t>Have ways of locking out certain users or IP addresses</a:t>
                      </a:r>
                    </a:p>
                    <a:p>
                      <a:pPr marL="285750" indent="-285750">
                        <a:buFont typeface="Arial" panose="020B0604020202020204" pitchFamily="34" charset="0"/>
                        <a:buChar char="•"/>
                      </a:pPr>
                      <a:r>
                        <a:rPr lang="en-GB" dirty="0"/>
                        <a:t>For very sensitive systems, consider multi-layered architectures to contain breaches</a:t>
                      </a:r>
                    </a:p>
                  </a:txBody>
                  <a:tcPr/>
                </a:tc>
                <a:tc hMerge="1">
                  <a:txBody>
                    <a:bodyPr/>
                    <a:lstStyle/>
                    <a:p>
                      <a:endParaRPr lang="en-GB" dirty="0"/>
                    </a:p>
                  </a:txBody>
                  <a:tcPr/>
                </a:tc>
                <a:extLst>
                  <a:ext uri="{0D108BD9-81ED-4DB2-BD59-A6C34878D82A}">
                    <a16:rowId xmlns:a16="http://schemas.microsoft.com/office/drawing/2014/main" val="3507540807"/>
                  </a:ext>
                </a:extLst>
              </a:tr>
            </a:tbl>
          </a:graphicData>
        </a:graphic>
      </p:graphicFrame>
    </p:spTree>
    <p:extLst>
      <p:ext uri="{BB962C8B-B14F-4D97-AF65-F5344CB8AC3E}">
        <p14:creationId xmlns:p14="http://schemas.microsoft.com/office/powerpoint/2010/main" val="408849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2A5C99F-03B8-4B5B-9EFB-31BE1D7A618C}"/>
              </a:ext>
            </a:extLst>
          </p:cNvPr>
          <p:cNvSpPr>
            <a:spLocks noGrp="1"/>
          </p:cNvSpPr>
          <p:nvPr>
            <p:ph type="ftr" sz="quarter" idx="11"/>
          </p:nvPr>
        </p:nvSpPr>
        <p:spPr/>
        <p:txBody>
          <a:bodyPr/>
          <a:lstStyle/>
          <a:p>
            <a:r>
              <a:rPr lang="en-GB"/>
              <a:t>@flytzen  -  https://neworbit.co.uk</a:t>
            </a:r>
            <a:endParaRPr lang="en-GB" dirty="0"/>
          </a:p>
        </p:txBody>
      </p:sp>
      <p:sp>
        <p:nvSpPr>
          <p:cNvPr id="7" name="Title 6">
            <a:extLst>
              <a:ext uri="{FF2B5EF4-FFF2-40B4-BE49-F238E27FC236}">
                <a16:creationId xmlns:a16="http://schemas.microsoft.com/office/drawing/2014/main" id="{5FB86197-2115-4369-A6BD-9DB1E9E26048}"/>
              </a:ext>
            </a:extLst>
          </p:cNvPr>
          <p:cNvSpPr>
            <a:spLocks noGrp="1"/>
          </p:cNvSpPr>
          <p:nvPr>
            <p:ph type="title"/>
          </p:nvPr>
        </p:nvSpPr>
        <p:spPr/>
        <p:txBody>
          <a:bodyPr/>
          <a:lstStyle/>
          <a:p>
            <a:r>
              <a:rPr lang="en-GB" dirty="0"/>
              <a:t>Idealised</a:t>
            </a:r>
          </a:p>
        </p:txBody>
      </p:sp>
      <p:pic>
        <p:nvPicPr>
          <p:cNvPr id="1028" name="Picture 4" descr="https://documents.lucidchart.com/documents/f4062454-7eb7-4e7a-abca-2d244417011b/pages/0_0?a=3446&amp;x=-160&amp;y=-86&amp;w=1533&amp;h=1890&amp;store=1&amp;accept=image%2F*&amp;auth=LCA%20c0ee106f657d5047c917ec6a21de90ea3b2c8b18-ts%3D1558601664">
            <a:extLst>
              <a:ext uri="{FF2B5EF4-FFF2-40B4-BE49-F238E27FC236}">
                <a16:creationId xmlns:a16="http://schemas.microsoft.com/office/drawing/2014/main" id="{23CBB5BB-0692-44FA-A561-4BE05F97E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0"/>
            <a:ext cx="55626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 8">
            <a:extLst>
              <a:ext uri="{FF2B5EF4-FFF2-40B4-BE49-F238E27FC236}">
                <a16:creationId xmlns:a16="http://schemas.microsoft.com/office/drawing/2014/main" id="{698D6C19-D216-47B6-A5BD-AD58B615BD60}"/>
              </a:ext>
            </a:extLst>
          </p:cNvPr>
          <p:cNvGraphicFramePr/>
          <p:nvPr>
            <p:extLst>
              <p:ext uri="{D42A27DB-BD31-4B8C-83A1-F6EECF244321}">
                <p14:modId xmlns:p14="http://schemas.microsoft.com/office/powerpoint/2010/main" val="3850613308"/>
              </p:ext>
            </p:extLst>
          </p:nvPr>
        </p:nvGraphicFramePr>
        <p:xfrm>
          <a:off x="116118" y="391885"/>
          <a:ext cx="3089886" cy="61939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8268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theme/theme1.xml><?xml version="1.0" encoding="utf-8"?>
<a:theme xmlns:a="http://schemas.openxmlformats.org/drawingml/2006/main" name="NewOrbit Supplier Respons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ewO">
      <a:majorFont>
        <a:latin typeface="Co Headline"/>
        <a:ea typeface=""/>
        <a:cs typeface=""/>
      </a:majorFont>
      <a:minorFont>
        <a:latin typeface="Co T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 ma:contentTypeID="0x010100976AC37510C88D479D531BBFABFCDE900011A7F68A1903154A91D44024D91FAF39" ma:contentTypeVersion="16" ma:contentTypeDescription="Create a new presentation." ma:contentTypeScope="" ma:versionID="772d872658fd4845e9b312f582f454cc">
  <xsd:schema xmlns:xsd="http://www.w3.org/2001/XMLSchema" xmlns:xs="http://www.w3.org/2001/XMLSchema" xmlns:p="http://schemas.microsoft.com/office/2006/metadata/properties" xmlns:ns2="2f74b058-fe85-403b-8175-7901dcda25ac" xmlns:ns3="4763dc9f-8761-47a6-86ab-ee58c5661e24" targetNamespace="http://schemas.microsoft.com/office/2006/metadata/properties" ma:root="true" ma:fieldsID="b87fca586b85890120cc39cf3d3c2ac6" ns2:_="" ns3:_="">
    <xsd:import namespace="2f74b058-fe85-403b-8175-7901dcda25ac"/>
    <xsd:import namespace="4763dc9f-8761-47a6-86ab-ee58c5661e24"/>
    <xsd:element name="properties">
      <xsd:complexType>
        <xsd:sequence>
          <xsd:element name="documentManagement">
            <xsd:complexType>
              <xsd:all>
                <xsd:element ref="ns2:Process_x0020_Owner" minOccurs="0"/>
                <xsd:element ref="ns2:ProcessSponsor" minOccurs="0"/>
                <xsd:element ref="ns3:Proc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74b058-fe85-403b-8175-7901dcda25ac" elementFormDefault="qualified">
    <xsd:import namespace="http://schemas.microsoft.com/office/2006/documentManagement/types"/>
    <xsd:import namespace="http://schemas.microsoft.com/office/infopath/2007/PartnerControls"/>
    <xsd:element name="Process_x0020_Owner" ma:index="8" nillable="true" ma:displayName="Template Owner" ma:list="UserInfo" ma:SharePointGroup="0" ma:internalName="Process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cessSponsor" ma:index="9" nillable="true" ma:displayName="Template Sponsor" ma:list="UserInfo" ma:SharePointGroup="0" ma:internalName="ProcessSpons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763dc9f-8761-47a6-86ab-ee58c5661e24" elementFormDefault="qualified">
    <xsd:import namespace="http://schemas.microsoft.com/office/2006/documentManagement/types"/>
    <xsd:import namespace="http://schemas.microsoft.com/office/infopath/2007/PartnerControls"/>
    <xsd:element name="Process" ma:index="10" nillable="true" ma:displayName="Process" ma:format="Hyperlink" ma:internalName="Process">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rocessSponsor xmlns="2f74b058-fe85-403b-8175-7901dcda25ac">
      <UserInfo>
        <DisplayName/>
        <AccountId xsi:nil="true"/>
        <AccountType/>
      </UserInfo>
    </ProcessSponsor>
    <Process xmlns="4763dc9f-8761-47a6-86ab-ee58c5661e24">
      <Url xsi:nil="true"/>
      <Description xsi:nil="true"/>
    </Process>
    <Process_x0020_Owner xmlns="2f74b058-fe85-403b-8175-7901dcda25ac">
      <UserInfo>
        <DisplayName/>
        <AccountId xsi:nil="true"/>
        <AccountType/>
      </UserInfo>
    </Process_x0020_Owner>
  </documentManagement>
</p:properties>
</file>

<file path=customXml/itemProps1.xml><?xml version="1.0" encoding="utf-8"?>
<ds:datastoreItem xmlns:ds="http://schemas.openxmlformats.org/officeDocument/2006/customXml" ds:itemID="{135AE3B8-9C3B-4D7F-9825-9FF3B12E45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74b058-fe85-403b-8175-7901dcda25ac"/>
    <ds:schemaRef ds:uri="4763dc9f-8761-47a6-86ab-ee58c5661e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908196-7EAA-4352-A770-5E6EE2A23B7D}">
  <ds:schemaRefs>
    <ds:schemaRef ds:uri="http://schemas.microsoft.com/sharepoint/v3/contenttype/forms"/>
  </ds:schemaRefs>
</ds:datastoreItem>
</file>

<file path=customXml/itemProps3.xml><?xml version="1.0" encoding="utf-8"?>
<ds:datastoreItem xmlns:ds="http://schemas.openxmlformats.org/officeDocument/2006/customXml" ds:itemID="{C3741FF2-811B-4A2F-958B-8203D11F14EB}">
  <ds:schemaRefs>
    <ds:schemaRef ds:uri="http://www.w3.org/XML/1998/namespace"/>
    <ds:schemaRef ds:uri="http://schemas.microsoft.com/office/2006/documentManagement/types"/>
    <ds:schemaRef ds:uri="http://purl.org/dc/elements/1.1/"/>
    <ds:schemaRef ds:uri="http://purl.org/dc/terms/"/>
    <ds:schemaRef ds:uri="http://schemas.microsoft.com/office/infopath/2007/PartnerControls"/>
    <ds:schemaRef ds:uri="http://schemas.microsoft.com/office/2006/metadata/properties"/>
    <ds:schemaRef ds:uri="http://schemas.openxmlformats.org/package/2006/metadata/core-properties"/>
    <ds:schemaRef ds:uri="4763dc9f-8761-47a6-86ab-ee58c5661e24"/>
    <ds:schemaRef ds:uri="2f74b058-fe85-403b-8175-7901dcda25ac"/>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433</TotalTime>
  <Words>2870</Words>
  <Application>Microsoft Office PowerPoint</Application>
  <PresentationFormat>Widescreen</PresentationFormat>
  <Paragraphs>353</Paragraphs>
  <Slides>45</Slides>
  <Notes>20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Co Headline</vt:lpstr>
      <vt:lpstr>Co Text Light</vt:lpstr>
      <vt:lpstr>Consolas</vt:lpstr>
      <vt:lpstr>NewOrbit Supplier Response</vt:lpstr>
      <vt:lpstr>Secure your Web Apps in Azure</vt:lpstr>
      <vt:lpstr>Secure your Web App in Azure</vt:lpstr>
      <vt:lpstr>Introduction</vt:lpstr>
      <vt:lpstr>Scope</vt:lpstr>
      <vt:lpstr>Concepts</vt:lpstr>
      <vt:lpstr>Understand your exposure</vt:lpstr>
      <vt:lpstr>Concepts</vt:lpstr>
      <vt:lpstr>Concepts</vt:lpstr>
      <vt:lpstr>Idealised</vt:lpstr>
      <vt:lpstr>Getting in</vt:lpstr>
      <vt:lpstr>Make your code secure</vt:lpstr>
      <vt:lpstr>Firewalls</vt:lpstr>
      <vt:lpstr>Can I have my own firewall?</vt:lpstr>
      <vt:lpstr>TLS/SSL</vt:lpstr>
      <vt:lpstr>ADB2C Authentication</vt:lpstr>
      <vt:lpstr>ADB2C/AAD Authentication benefits</vt:lpstr>
      <vt:lpstr>ADB2C  / AAD Authentication options</vt:lpstr>
      <vt:lpstr>Secret management</vt:lpstr>
      <vt:lpstr>What you should achieve</vt:lpstr>
      <vt:lpstr>Service Principals</vt:lpstr>
      <vt:lpstr>Managed Identity</vt:lpstr>
      <vt:lpstr>Use Azure Key Vault for Secrets</vt:lpstr>
      <vt:lpstr>Retrieve secrets from Key Vault</vt:lpstr>
      <vt:lpstr>Connect to Azure SQL using Managed Identity</vt:lpstr>
      <vt:lpstr>Connect to Azure SQL using Managed Identity</vt:lpstr>
      <vt:lpstr>Network isolation</vt:lpstr>
      <vt:lpstr>Limit access to back-end services</vt:lpstr>
      <vt:lpstr>Block access to SQL Server</vt:lpstr>
      <vt:lpstr>Allow Web App to use VNet</vt:lpstr>
      <vt:lpstr>IP Restrictions instead</vt:lpstr>
      <vt:lpstr>Encryption</vt:lpstr>
      <vt:lpstr>Layers</vt:lpstr>
      <vt:lpstr>Storage Client-side encryption</vt:lpstr>
      <vt:lpstr>SQL Always Encrypted</vt:lpstr>
      <vt:lpstr>SQL Always Encrypted</vt:lpstr>
      <vt:lpstr>Detection</vt:lpstr>
      <vt:lpstr>Automated alerts</vt:lpstr>
      <vt:lpstr>Application Insights</vt:lpstr>
      <vt:lpstr>Threat Detection</vt:lpstr>
      <vt:lpstr>Manual Alerts</vt:lpstr>
      <vt:lpstr>Alerts in Application Insights</vt:lpstr>
      <vt:lpstr>Alerts in SQL</vt:lpstr>
      <vt:lpstr>SQL Advanced Data Security</vt:lpstr>
      <vt:lpstr>Closing notes</vt:lpstr>
      <vt:lpstr>What Questions do you have?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your Web Apps in Azure</dc:title>
  <dc:creator>Frans Lytzen</dc:creator>
  <cp:lastModifiedBy>Frans Lytzen</cp:lastModifiedBy>
  <cp:revision>5</cp:revision>
  <dcterms:created xsi:type="dcterms:W3CDTF">2019-10-15T08:00:23Z</dcterms:created>
  <dcterms:modified xsi:type="dcterms:W3CDTF">2019-10-15T15:13:47Z</dcterms:modified>
</cp:coreProperties>
</file>