
<file path=[Content_Types].xml><?xml version="1.0" encoding="utf-8"?>
<Types xmlns="http://schemas.openxmlformats.org/package/2006/content-types">
  <Default Extension="png" ContentType="image/png"/>
  <Default Extension="jpeg" ContentType="image/jpeg"/>
  <Default Extension="png&amp;ehk=pPHKhRzYAcXPns2hAZqVtA&amp;r=0&amp;pid=OfficeInsert" ContentType="image/png"/>
  <Default Extension="rels" ContentType="application/vnd.openxmlformats-package.relationships+xml"/>
  <Default Extension="xml" ContentType="application/xml"/>
  <Default Extension="jpeg&amp;ehk=B8" ContentType="image/jpeg"/>
  <Default Extension="jpg&amp;ehk=4gPFoVxUMxrusibvT1F" ContentType="image/jpeg"/>
  <Default Extension="tif" ContentType="image/tiff"/>
  <Default Extension="jpg&amp;ehk=O7hbvf86TVm00Lp5kPQwEw&amp;r=0&amp;pid=OfficeInsert" ContentType="image/jpeg"/>
  <Default Extension="png&amp;ehk=Byn92oIU43nJaF" ContentType="image/png"/>
  <Default Extension="jpg&amp;ehk=j5fv4k5a6ux8bhSH4FFaeg&amp;r=0&amp;pid=OfficeInsert" ContentType="image/jpeg"/>
  <Default Extension="jpg" ContentType="image/jpeg"/>
  <Default Extension="jpg&amp;ehk=ec" ContentType="image/jpeg"/>
  <Default Extension="png&amp;ehk=qLITk4OXRjkluJjX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72" r:id="rId16"/>
    <p:sldId id="269" r:id="rId17"/>
    <p:sldId id="276" r:id="rId18"/>
    <p:sldId id="277" r:id="rId19"/>
    <p:sldId id="289" r:id="rId20"/>
    <p:sldId id="278" r:id="rId21"/>
    <p:sldId id="285" r:id="rId22"/>
    <p:sldId id="283" r:id="rId23"/>
    <p:sldId id="293" r:id="rId24"/>
    <p:sldId id="280" r:id="rId25"/>
    <p:sldId id="290" r:id="rId26"/>
    <p:sldId id="292" r:id="rId27"/>
    <p:sldId id="279" r:id="rId28"/>
    <p:sldId id="294" r:id="rId29"/>
    <p:sldId id="281" r:id="rId30"/>
    <p:sldId id="282" r:id="rId31"/>
    <p:sldId id="288" r:id="rId32"/>
    <p:sldId id="296" r:id="rId33"/>
    <p:sldId id="295" r:id="rId34"/>
    <p:sldId id="291" r:id="rId35"/>
    <p:sldId id="27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  <a:srgbClr val="FE8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14" autoAdjust="0"/>
  </p:normalViewPr>
  <p:slideViewPr>
    <p:cSldViewPr snapToGrid="0">
      <p:cViewPr varScale="1">
        <p:scale>
          <a:sx n="58" d="100"/>
          <a:sy n="58" d="100"/>
        </p:scale>
        <p:origin x="2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22845-8822-4EA4-9D68-8698F1CE2DF3}" type="doc">
      <dgm:prSet loTypeId="urn:microsoft.com/office/officeart/2005/8/layout/vList5" loCatId="Inbox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18046068-1E1D-41B0-AEE7-0CFF6E3FE338}">
      <dgm:prSet/>
      <dgm:spPr/>
      <dgm:t>
        <a:bodyPr/>
        <a:lstStyle/>
        <a:p>
          <a:r>
            <a:rPr lang="en-GB"/>
            <a:t>SQL Vulnerability Assessment</a:t>
          </a:r>
          <a:endParaRPr lang="en-US"/>
        </a:p>
      </dgm:t>
    </dgm:pt>
    <dgm:pt modelId="{E57B4CE8-CFF6-44DD-ADDF-6FA6AD95C0F5}" type="parTrans" cxnId="{38536B37-DC45-4247-A650-262CD1B5970A}">
      <dgm:prSet/>
      <dgm:spPr/>
      <dgm:t>
        <a:bodyPr/>
        <a:lstStyle/>
        <a:p>
          <a:endParaRPr lang="en-US"/>
        </a:p>
      </dgm:t>
    </dgm:pt>
    <dgm:pt modelId="{0D44001D-9565-4026-9DE9-9E74F73B02C6}" type="sibTrans" cxnId="{38536B37-DC45-4247-A650-262CD1B5970A}">
      <dgm:prSet/>
      <dgm:spPr/>
      <dgm:t>
        <a:bodyPr/>
        <a:lstStyle/>
        <a:p>
          <a:endParaRPr lang="en-US"/>
        </a:p>
      </dgm:t>
    </dgm:pt>
    <dgm:pt modelId="{164F7FA1-693C-420E-8EF9-92ADA64F16FD}">
      <dgm:prSet/>
      <dgm:spPr/>
      <dgm:t>
        <a:bodyPr/>
        <a:lstStyle/>
        <a:p>
          <a:r>
            <a:rPr lang="en-GB"/>
            <a:t>SQL Server specific</a:t>
          </a:r>
          <a:endParaRPr lang="en-US"/>
        </a:p>
      </dgm:t>
    </dgm:pt>
    <dgm:pt modelId="{BDBA1FD0-984B-461B-ACED-91D3FA109F7C}" type="parTrans" cxnId="{0C9EDF35-AE9D-4B7A-920B-7899DB5C72C9}">
      <dgm:prSet/>
      <dgm:spPr/>
      <dgm:t>
        <a:bodyPr/>
        <a:lstStyle/>
        <a:p>
          <a:endParaRPr lang="en-US"/>
        </a:p>
      </dgm:t>
    </dgm:pt>
    <dgm:pt modelId="{AB6E492A-3785-4F01-91AB-C6FEBE05B3F3}" type="sibTrans" cxnId="{0C9EDF35-AE9D-4B7A-920B-7899DB5C72C9}">
      <dgm:prSet/>
      <dgm:spPr/>
      <dgm:t>
        <a:bodyPr/>
        <a:lstStyle/>
        <a:p>
          <a:endParaRPr lang="en-US"/>
        </a:p>
      </dgm:t>
    </dgm:pt>
    <dgm:pt modelId="{CCD4A20A-B459-49E8-9FA7-EF61CCC49EEE}">
      <dgm:prSet/>
      <dgm:spPr/>
      <dgm:t>
        <a:bodyPr/>
        <a:lstStyle/>
        <a:p>
          <a:r>
            <a:rPr lang="en-GB"/>
            <a:t>Carries out a series of checks on your SQL Server configuration</a:t>
          </a:r>
          <a:endParaRPr lang="en-US"/>
        </a:p>
      </dgm:t>
    </dgm:pt>
    <dgm:pt modelId="{8DF552A7-5056-42CE-9117-7EA45265314B}" type="parTrans" cxnId="{EE2F23E8-5B7A-44EA-9687-0D1F3F514176}">
      <dgm:prSet/>
      <dgm:spPr/>
      <dgm:t>
        <a:bodyPr/>
        <a:lstStyle/>
        <a:p>
          <a:endParaRPr lang="en-US"/>
        </a:p>
      </dgm:t>
    </dgm:pt>
    <dgm:pt modelId="{54C6730E-81ED-4CB0-97D5-5450C43D7A58}" type="sibTrans" cxnId="{EE2F23E8-5B7A-44EA-9687-0D1F3F514176}">
      <dgm:prSet/>
      <dgm:spPr/>
      <dgm:t>
        <a:bodyPr/>
        <a:lstStyle/>
        <a:p>
          <a:endParaRPr lang="en-US"/>
        </a:p>
      </dgm:t>
    </dgm:pt>
    <dgm:pt modelId="{1E272C74-0F74-4A31-8B3D-023407250991}">
      <dgm:prSet/>
      <dgm:spPr/>
      <dgm:t>
        <a:bodyPr/>
        <a:lstStyle/>
        <a:p>
          <a:r>
            <a:rPr lang="en-GB"/>
            <a:t>Identifies fields that may have sensitive data and recommends you encrypt them.</a:t>
          </a:r>
          <a:endParaRPr lang="en-US"/>
        </a:p>
      </dgm:t>
    </dgm:pt>
    <dgm:pt modelId="{C24EC10E-12BC-4E3A-AC39-C1E5BF101E38}" type="parTrans" cxnId="{6C29A7AB-0BA1-4BA3-895A-5E9FC2B6C829}">
      <dgm:prSet/>
      <dgm:spPr/>
      <dgm:t>
        <a:bodyPr/>
        <a:lstStyle/>
        <a:p>
          <a:endParaRPr lang="en-US"/>
        </a:p>
      </dgm:t>
    </dgm:pt>
    <dgm:pt modelId="{C24FF042-B8FD-4A57-B29B-B60C715594FD}" type="sibTrans" cxnId="{6C29A7AB-0BA1-4BA3-895A-5E9FC2B6C829}">
      <dgm:prSet/>
      <dgm:spPr/>
      <dgm:t>
        <a:bodyPr/>
        <a:lstStyle/>
        <a:p>
          <a:endParaRPr lang="en-US"/>
        </a:p>
      </dgm:t>
    </dgm:pt>
    <dgm:pt modelId="{8CF215F8-D4EE-4A9E-9DB9-25306178F851}">
      <dgm:prSet/>
      <dgm:spPr/>
      <dgm:t>
        <a:bodyPr/>
        <a:lstStyle/>
        <a:p>
          <a:r>
            <a:rPr lang="en-GB"/>
            <a:t>Azure Security Centre</a:t>
          </a:r>
          <a:endParaRPr lang="en-US"/>
        </a:p>
      </dgm:t>
    </dgm:pt>
    <dgm:pt modelId="{4736F4A2-4DBA-46D7-B31C-E78D395373B5}" type="parTrans" cxnId="{8ADCDDBB-647C-4873-B3E6-E60066B86890}">
      <dgm:prSet/>
      <dgm:spPr/>
      <dgm:t>
        <a:bodyPr/>
        <a:lstStyle/>
        <a:p>
          <a:endParaRPr lang="en-US"/>
        </a:p>
      </dgm:t>
    </dgm:pt>
    <dgm:pt modelId="{477FC7F0-B035-4440-8160-1E40D82EF2D8}" type="sibTrans" cxnId="{8ADCDDBB-647C-4873-B3E6-E60066B86890}">
      <dgm:prSet/>
      <dgm:spPr/>
      <dgm:t>
        <a:bodyPr/>
        <a:lstStyle/>
        <a:p>
          <a:endParaRPr lang="en-US"/>
        </a:p>
      </dgm:t>
    </dgm:pt>
    <dgm:pt modelId="{74911EEB-9A57-433A-B337-B9B6514E9F22}">
      <dgm:prSet/>
      <dgm:spPr/>
      <dgm:t>
        <a:bodyPr/>
        <a:lstStyle/>
        <a:p>
          <a:r>
            <a:rPr lang="en-GB"/>
            <a:t>Identifies potential weaknesses in your Azure setup</a:t>
          </a:r>
          <a:endParaRPr lang="en-US"/>
        </a:p>
      </dgm:t>
    </dgm:pt>
    <dgm:pt modelId="{34649D84-60C3-411D-845D-9CF10A0C545B}" type="parTrans" cxnId="{B52956FC-DA1F-4C80-A4B0-5DD3F1F9D43F}">
      <dgm:prSet/>
      <dgm:spPr/>
      <dgm:t>
        <a:bodyPr/>
        <a:lstStyle/>
        <a:p>
          <a:endParaRPr lang="en-US"/>
        </a:p>
      </dgm:t>
    </dgm:pt>
    <dgm:pt modelId="{76A7746E-D486-43DA-ADE8-2C62D4E6753D}" type="sibTrans" cxnId="{B52956FC-DA1F-4C80-A4B0-5DD3F1F9D43F}">
      <dgm:prSet/>
      <dgm:spPr/>
      <dgm:t>
        <a:bodyPr/>
        <a:lstStyle/>
        <a:p>
          <a:endParaRPr lang="en-US"/>
        </a:p>
      </dgm:t>
    </dgm:pt>
    <dgm:pt modelId="{B64203CD-0866-4759-B87E-67A8FC1FEFDF}" type="pres">
      <dgm:prSet presAssocID="{26B22845-8822-4EA4-9D68-8698F1CE2DF3}" presName="Name0" presStyleCnt="0">
        <dgm:presLayoutVars>
          <dgm:dir/>
          <dgm:animLvl val="lvl"/>
          <dgm:resizeHandles val="exact"/>
        </dgm:presLayoutVars>
      </dgm:prSet>
      <dgm:spPr/>
    </dgm:pt>
    <dgm:pt modelId="{221F6282-B5DD-4008-8F32-CBDF5B8D9EB2}" type="pres">
      <dgm:prSet presAssocID="{18046068-1E1D-41B0-AEE7-0CFF6E3FE338}" presName="linNode" presStyleCnt="0"/>
      <dgm:spPr/>
    </dgm:pt>
    <dgm:pt modelId="{CAE40F8B-9FA5-4FD1-8906-AD7F1679BDAA}" type="pres">
      <dgm:prSet presAssocID="{18046068-1E1D-41B0-AEE7-0CFF6E3FE3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F5869A8-149E-4A28-B219-8A1BC37BD064}" type="pres">
      <dgm:prSet presAssocID="{18046068-1E1D-41B0-AEE7-0CFF6E3FE338}" presName="descendantText" presStyleLbl="alignAccFollowNode1" presStyleIdx="0" presStyleCnt="2">
        <dgm:presLayoutVars>
          <dgm:bulletEnabled val="1"/>
        </dgm:presLayoutVars>
      </dgm:prSet>
      <dgm:spPr/>
    </dgm:pt>
    <dgm:pt modelId="{02A9CE5F-27F9-42FA-B10C-6C9434BBA123}" type="pres">
      <dgm:prSet presAssocID="{0D44001D-9565-4026-9DE9-9E74F73B02C6}" presName="sp" presStyleCnt="0"/>
      <dgm:spPr/>
    </dgm:pt>
    <dgm:pt modelId="{BB2BE429-5F27-496C-92D4-D88F7F50814B}" type="pres">
      <dgm:prSet presAssocID="{8CF215F8-D4EE-4A9E-9DB9-25306178F851}" presName="linNode" presStyleCnt="0"/>
      <dgm:spPr/>
    </dgm:pt>
    <dgm:pt modelId="{1FEE017D-E477-4645-9588-0A79FC7FCAB2}" type="pres">
      <dgm:prSet presAssocID="{8CF215F8-D4EE-4A9E-9DB9-25306178F85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9C44CBF-291A-4C8C-9ED1-178A95385EE1}" type="pres">
      <dgm:prSet presAssocID="{8CF215F8-D4EE-4A9E-9DB9-25306178F85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CAB501-7F82-4BED-A20B-5BB1762DBDF0}" type="presOf" srcId="{26B22845-8822-4EA4-9D68-8698F1CE2DF3}" destId="{B64203CD-0866-4759-B87E-67A8FC1FEFDF}" srcOrd="0" destOrd="0" presId="urn:microsoft.com/office/officeart/2005/8/layout/vList5"/>
    <dgm:cxn modelId="{E4B4450D-B6B8-4EFB-A43D-9F1CFA01EDC2}" type="presOf" srcId="{1E272C74-0F74-4A31-8B3D-023407250991}" destId="{AF5869A8-149E-4A28-B219-8A1BC37BD064}" srcOrd="0" destOrd="2" presId="urn:microsoft.com/office/officeart/2005/8/layout/vList5"/>
    <dgm:cxn modelId="{0C9EDF35-AE9D-4B7A-920B-7899DB5C72C9}" srcId="{18046068-1E1D-41B0-AEE7-0CFF6E3FE338}" destId="{164F7FA1-693C-420E-8EF9-92ADA64F16FD}" srcOrd="0" destOrd="0" parTransId="{BDBA1FD0-984B-461B-ACED-91D3FA109F7C}" sibTransId="{AB6E492A-3785-4F01-91AB-C6FEBE05B3F3}"/>
    <dgm:cxn modelId="{38536B37-DC45-4247-A650-262CD1B5970A}" srcId="{26B22845-8822-4EA4-9D68-8698F1CE2DF3}" destId="{18046068-1E1D-41B0-AEE7-0CFF6E3FE338}" srcOrd="0" destOrd="0" parTransId="{E57B4CE8-CFF6-44DD-ADDF-6FA6AD95C0F5}" sibTransId="{0D44001D-9565-4026-9DE9-9E74F73B02C6}"/>
    <dgm:cxn modelId="{79A27440-0D0E-4D78-8CA9-5DB64E5E97A0}" type="presOf" srcId="{74911EEB-9A57-433A-B337-B9B6514E9F22}" destId="{09C44CBF-291A-4C8C-9ED1-178A95385EE1}" srcOrd="0" destOrd="0" presId="urn:microsoft.com/office/officeart/2005/8/layout/vList5"/>
    <dgm:cxn modelId="{D67F9670-C55D-4F6F-BFDB-1EF02F14FB17}" type="presOf" srcId="{CCD4A20A-B459-49E8-9FA7-EF61CCC49EEE}" destId="{AF5869A8-149E-4A28-B219-8A1BC37BD064}" srcOrd="0" destOrd="1" presId="urn:microsoft.com/office/officeart/2005/8/layout/vList5"/>
    <dgm:cxn modelId="{9100EF9B-7736-40F6-B949-4421CB9F2135}" type="presOf" srcId="{18046068-1E1D-41B0-AEE7-0CFF6E3FE338}" destId="{CAE40F8B-9FA5-4FD1-8906-AD7F1679BDAA}" srcOrd="0" destOrd="0" presId="urn:microsoft.com/office/officeart/2005/8/layout/vList5"/>
    <dgm:cxn modelId="{6C29A7AB-0BA1-4BA3-895A-5E9FC2B6C829}" srcId="{18046068-1E1D-41B0-AEE7-0CFF6E3FE338}" destId="{1E272C74-0F74-4A31-8B3D-023407250991}" srcOrd="2" destOrd="0" parTransId="{C24EC10E-12BC-4E3A-AC39-C1E5BF101E38}" sibTransId="{C24FF042-B8FD-4A57-B29B-B60C715594FD}"/>
    <dgm:cxn modelId="{8ADCDDBB-647C-4873-B3E6-E60066B86890}" srcId="{26B22845-8822-4EA4-9D68-8698F1CE2DF3}" destId="{8CF215F8-D4EE-4A9E-9DB9-25306178F851}" srcOrd="1" destOrd="0" parTransId="{4736F4A2-4DBA-46D7-B31C-E78D395373B5}" sibTransId="{477FC7F0-B035-4440-8160-1E40D82EF2D8}"/>
    <dgm:cxn modelId="{22940ADF-1282-49E2-89F6-05231170741F}" type="presOf" srcId="{8CF215F8-D4EE-4A9E-9DB9-25306178F851}" destId="{1FEE017D-E477-4645-9588-0A79FC7FCAB2}" srcOrd="0" destOrd="0" presId="urn:microsoft.com/office/officeart/2005/8/layout/vList5"/>
    <dgm:cxn modelId="{EE2F23E8-5B7A-44EA-9687-0D1F3F514176}" srcId="{18046068-1E1D-41B0-AEE7-0CFF6E3FE338}" destId="{CCD4A20A-B459-49E8-9FA7-EF61CCC49EEE}" srcOrd="1" destOrd="0" parTransId="{8DF552A7-5056-42CE-9117-7EA45265314B}" sibTransId="{54C6730E-81ED-4CB0-97D5-5450C43D7A58}"/>
    <dgm:cxn modelId="{EB2B8EFB-6E67-4D2E-9EB4-8859B46B3371}" type="presOf" srcId="{164F7FA1-693C-420E-8EF9-92ADA64F16FD}" destId="{AF5869A8-149E-4A28-B219-8A1BC37BD064}" srcOrd="0" destOrd="0" presId="urn:microsoft.com/office/officeart/2005/8/layout/vList5"/>
    <dgm:cxn modelId="{B52956FC-DA1F-4C80-A4B0-5DD3F1F9D43F}" srcId="{8CF215F8-D4EE-4A9E-9DB9-25306178F851}" destId="{74911EEB-9A57-433A-B337-B9B6514E9F22}" srcOrd="0" destOrd="0" parTransId="{34649D84-60C3-411D-845D-9CF10A0C545B}" sibTransId="{76A7746E-D486-43DA-ADE8-2C62D4E6753D}"/>
    <dgm:cxn modelId="{8934B123-1C68-4A25-BF8B-0F02ECBF2726}" type="presParOf" srcId="{B64203CD-0866-4759-B87E-67A8FC1FEFDF}" destId="{221F6282-B5DD-4008-8F32-CBDF5B8D9EB2}" srcOrd="0" destOrd="0" presId="urn:microsoft.com/office/officeart/2005/8/layout/vList5"/>
    <dgm:cxn modelId="{07FC789C-8067-4244-8A67-C72F71E6C40E}" type="presParOf" srcId="{221F6282-B5DD-4008-8F32-CBDF5B8D9EB2}" destId="{CAE40F8B-9FA5-4FD1-8906-AD7F1679BDAA}" srcOrd="0" destOrd="0" presId="urn:microsoft.com/office/officeart/2005/8/layout/vList5"/>
    <dgm:cxn modelId="{70817735-FC16-4AFC-AA1C-F613BB9B44C3}" type="presParOf" srcId="{221F6282-B5DD-4008-8F32-CBDF5B8D9EB2}" destId="{AF5869A8-149E-4A28-B219-8A1BC37BD064}" srcOrd="1" destOrd="0" presId="urn:microsoft.com/office/officeart/2005/8/layout/vList5"/>
    <dgm:cxn modelId="{06EC400D-96D5-4995-B7A7-9037D4CDA0C9}" type="presParOf" srcId="{B64203CD-0866-4759-B87E-67A8FC1FEFDF}" destId="{02A9CE5F-27F9-42FA-B10C-6C9434BBA123}" srcOrd="1" destOrd="0" presId="urn:microsoft.com/office/officeart/2005/8/layout/vList5"/>
    <dgm:cxn modelId="{FFC47F0D-C53A-4791-973D-55BC74600451}" type="presParOf" srcId="{B64203CD-0866-4759-B87E-67A8FC1FEFDF}" destId="{BB2BE429-5F27-496C-92D4-D88F7F50814B}" srcOrd="2" destOrd="0" presId="urn:microsoft.com/office/officeart/2005/8/layout/vList5"/>
    <dgm:cxn modelId="{8CE208FE-3939-4388-B041-D3849A5B071F}" type="presParOf" srcId="{BB2BE429-5F27-496C-92D4-D88F7F50814B}" destId="{1FEE017D-E477-4645-9588-0A79FC7FCAB2}" srcOrd="0" destOrd="0" presId="urn:microsoft.com/office/officeart/2005/8/layout/vList5"/>
    <dgm:cxn modelId="{6646BD4D-52F2-4F2C-BA80-E178C162B657}" type="presParOf" srcId="{BB2BE429-5F27-496C-92D4-D88F7F50814B}" destId="{09C44CBF-291A-4C8C-9ED1-178A95385EE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8A0D5-2978-4770-9E93-BD687D1EB968}" type="doc">
      <dgm:prSet loTypeId="urn:microsoft.com/office/officeart/2008/layout/LinedList" loCatId="Inbox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F256548B-866D-4D67-AF02-AFE2AF20215B}">
      <dgm:prSet/>
      <dgm:spPr/>
      <dgm:t>
        <a:bodyPr/>
        <a:lstStyle/>
        <a:p>
          <a:r>
            <a:rPr lang="en-GB"/>
            <a:t>Hacking your build server is a popular target </a:t>
          </a:r>
          <a:endParaRPr lang="en-US"/>
        </a:p>
      </dgm:t>
    </dgm:pt>
    <dgm:pt modelId="{1A817E26-9A01-4089-9429-6F06AF99611F}" type="parTrans" cxnId="{563A168A-61C4-4CE3-A3CB-38E50B67CBE9}">
      <dgm:prSet/>
      <dgm:spPr/>
      <dgm:t>
        <a:bodyPr/>
        <a:lstStyle/>
        <a:p>
          <a:endParaRPr lang="en-US"/>
        </a:p>
      </dgm:t>
    </dgm:pt>
    <dgm:pt modelId="{89B753C0-E60D-40A8-95E6-672767241211}" type="sibTrans" cxnId="{563A168A-61C4-4CE3-A3CB-38E50B67CBE9}">
      <dgm:prSet/>
      <dgm:spPr/>
      <dgm:t>
        <a:bodyPr/>
        <a:lstStyle/>
        <a:p>
          <a:endParaRPr lang="en-US"/>
        </a:p>
      </dgm:t>
    </dgm:pt>
    <dgm:pt modelId="{AF326A26-9212-40D0-95AB-4D3547529C42}">
      <dgm:prSet/>
      <dgm:spPr/>
      <dgm:t>
        <a:bodyPr/>
        <a:lstStyle/>
        <a:p>
          <a:r>
            <a:rPr lang="en-GB"/>
            <a:t>Ensure you treat your build pipe line as at least as sensitive as your production environments</a:t>
          </a:r>
          <a:endParaRPr lang="en-US"/>
        </a:p>
      </dgm:t>
    </dgm:pt>
    <dgm:pt modelId="{6AC2A057-4C74-48F8-BEC2-06373A30B793}" type="parTrans" cxnId="{0E5B4638-8F26-4DE5-A6E1-70FFAC6C7C3D}">
      <dgm:prSet/>
      <dgm:spPr/>
      <dgm:t>
        <a:bodyPr/>
        <a:lstStyle/>
        <a:p>
          <a:endParaRPr lang="en-US"/>
        </a:p>
      </dgm:t>
    </dgm:pt>
    <dgm:pt modelId="{E8DD7C68-2ABC-4271-97D6-D9923CE754A2}" type="sibTrans" cxnId="{0E5B4638-8F26-4DE5-A6E1-70FFAC6C7C3D}">
      <dgm:prSet/>
      <dgm:spPr/>
      <dgm:t>
        <a:bodyPr/>
        <a:lstStyle/>
        <a:p>
          <a:endParaRPr lang="en-US"/>
        </a:p>
      </dgm:t>
    </dgm:pt>
    <dgm:pt modelId="{886F7F2C-34CC-4F03-BB8F-0BFA35D26CF2}" type="pres">
      <dgm:prSet presAssocID="{9968A0D5-2978-4770-9E93-BD687D1EB968}" presName="vert0" presStyleCnt="0">
        <dgm:presLayoutVars>
          <dgm:dir/>
          <dgm:animOne val="branch"/>
          <dgm:animLvl val="lvl"/>
        </dgm:presLayoutVars>
      </dgm:prSet>
      <dgm:spPr/>
    </dgm:pt>
    <dgm:pt modelId="{60D32798-B4A6-49BE-9DA8-F0FB007A7736}" type="pres">
      <dgm:prSet presAssocID="{F256548B-866D-4D67-AF02-AFE2AF20215B}" presName="thickLine" presStyleLbl="alignNode1" presStyleIdx="0" presStyleCnt="2"/>
      <dgm:spPr/>
    </dgm:pt>
    <dgm:pt modelId="{1B03069B-98A5-4E65-AEF7-C0DF31F9571C}" type="pres">
      <dgm:prSet presAssocID="{F256548B-866D-4D67-AF02-AFE2AF20215B}" presName="horz1" presStyleCnt="0"/>
      <dgm:spPr/>
    </dgm:pt>
    <dgm:pt modelId="{A018F800-2E0D-4A26-8A8D-1641ACB7F368}" type="pres">
      <dgm:prSet presAssocID="{F256548B-866D-4D67-AF02-AFE2AF20215B}" presName="tx1" presStyleLbl="revTx" presStyleIdx="0" presStyleCnt="2"/>
      <dgm:spPr/>
    </dgm:pt>
    <dgm:pt modelId="{14340834-7CA5-440C-843D-151ECB620B61}" type="pres">
      <dgm:prSet presAssocID="{F256548B-866D-4D67-AF02-AFE2AF20215B}" presName="vert1" presStyleCnt="0"/>
      <dgm:spPr/>
    </dgm:pt>
    <dgm:pt modelId="{7265E93A-D31A-4A49-9B8C-2FD19B18CE01}" type="pres">
      <dgm:prSet presAssocID="{AF326A26-9212-40D0-95AB-4D3547529C42}" presName="thickLine" presStyleLbl="alignNode1" presStyleIdx="1" presStyleCnt="2"/>
      <dgm:spPr/>
    </dgm:pt>
    <dgm:pt modelId="{13DEFB94-90CD-4640-B816-69B925FF6DDC}" type="pres">
      <dgm:prSet presAssocID="{AF326A26-9212-40D0-95AB-4D3547529C42}" presName="horz1" presStyleCnt="0"/>
      <dgm:spPr/>
    </dgm:pt>
    <dgm:pt modelId="{7F34BC0D-B2BA-40D4-AF71-F6B8654591AA}" type="pres">
      <dgm:prSet presAssocID="{AF326A26-9212-40D0-95AB-4D3547529C42}" presName="tx1" presStyleLbl="revTx" presStyleIdx="1" presStyleCnt="2"/>
      <dgm:spPr/>
    </dgm:pt>
    <dgm:pt modelId="{1710ABE1-C019-438C-9583-61E36B9BBCE0}" type="pres">
      <dgm:prSet presAssocID="{AF326A26-9212-40D0-95AB-4D3547529C42}" presName="vert1" presStyleCnt="0"/>
      <dgm:spPr/>
    </dgm:pt>
  </dgm:ptLst>
  <dgm:cxnLst>
    <dgm:cxn modelId="{0E5B4638-8F26-4DE5-A6E1-70FFAC6C7C3D}" srcId="{9968A0D5-2978-4770-9E93-BD687D1EB968}" destId="{AF326A26-9212-40D0-95AB-4D3547529C42}" srcOrd="1" destOrd="0" parTransId="{6AC2A057-4C74-48F8-BEC2-06373A30B793}" sibTransId="{E8DD7C68-2ABC-4271-97D6-D9923CE754A2}"/>
    <dgm:cxn modelId="{67F22276-6076-439A-BA6B-FE03C50D4959}" type="presOf" srcId="{9968A0D5-2978-4770-9E93-BD687D1EB968}" destId="{886F7F2C-34CC-4F03-BB8F-0BFA35D26CF2}" srcOrd="0" destOrd="0" presId="urn:microsoft.com/office/officeart/2008/layout/LinedList"/>
    <dgm:cxn modelId="{563A168A-61C4-4CE3-A3CB-38E50B67CBE9}" srcId="{9968A0D5-2978-4770-9E93-BD687D1EB968}" destId="{F256548B-866D-4D67-AF02-AFE2AF20215B}" srcOrd="0" destOrd="0" parTransId="{1A817E26-9A01-4089-9429-6F06AF99611F}" sibTransId="{89B753C0-E60D-40A8-95E6-672767241211}"/>
    <dgm:cxn modelId="{11A642A0-3D94-45F4-86C2-0AF71D9AAB8A}" type="presOf" srcId="{AF326A26-9212-40D0-95AB-4D3547529C42}" destId="{7F34BC0D-B2BA-40D4-AF71-F6B8654591AA}" srcOrd="0" destOrd="0" presId="urn:microsoft.com/office/officeart/2008/layout/LinedList"/>
    <dgm:cxn modelId="{FA0EBBCD-1617-47DD-99E1-B1CE547DEC3C}" type="presOf" srcId="{F256548B-866D-4D67-AF02-AFE2AF20215B}" destId="{A018F800-2E0D-4A26-8A8D-1641ACB7F368}" srcOrd="0" destOrd="0" presId="urn:microsoft.com/office/officeart/2008/layout/LinedList"/>
    <dgm:cxn modelId="{FC8D587C-45B3-4815-BD5E-E7CC7373374E}" type="presParOf" srcId="{886F7F2C-34CC-4F03-BB8F-0BFA35D26CF2}" destId="{60D32798-B4A6-49BE-9DA8-F0FB007A7736}" srcOrd="0" destOrd="0" presId="urn:microsoft.com/office/officeart/2008/layout/LinedList"/>
    <dgm:cxn modelId="{929B321A-5846-45F3-8BD4-7BE8A0444D2C}" type="presParOf" srcId="{886F7F2C-34CC-4F03-BB8F-0BFA35D26CF2}" destId="{1B03069B-98A5-4E65-AEF7-C0DF31F9571C}" srcOrd="1" destOrd="0" presId="urn:microsoft.com/office/officeart/2008/layout/LinedList"/>
    <dgm:cxn modelId="{F9857D10-E07B-4FB7-89DC-D2EC649B9DD7}" type="presParOf" srcId="{1B03069B-98A5-4E65-AEF7-C0DF31F9571C}" destId="{A018F800-2E0D-4A26-8A8D-1641ACB7F368}" srcOrd="0" destOrd="0" presId="urn:microsoft.com/office/officeart/2008/layout/LinedList"/>
    <dgm:cxn modelId="{D583013D-6BBF-4B2D-A9D0-7A716289C719}" type="presParOf" srcId="{1B03069B-98A5-4E65-AEF7-C0DF31F9571C}" destId="{14340834-7CA5-440C-843D-151ECB620B61}" srcOrd="1" destOrd="0" presId="urn:microsoft.com/office/officeart/2008/layout/LinedList"/>
    <dgm:cxn modelId="{45E7FD01-CC13-4FD4-BDBE-F4C78FF408F7}" type="presParOf" srcId="{886F7F2C-34CC-4F03-BB8F-0BFA35D26CF2}" destId="{7265E93A-D31A-4A49-9B8C-2FD19B18CE01}" srcOrd="2" destOrd="0" presId="urn:microsoft.com/office/officeart/2008/layout/LinedList"/>
    <dgm:cxn modelId="{A3329EBD-0F46-4235-BBE2-96E7702AB2CD}" type="presParOf" srcId="{886F7F2C-34CC-4F03-BB8F-0BFA35D26CF2}" destId="{13DEFB94-90CD-4640-B816-69B925FF6DDC}" srcOrd="3" destOrd="0" presId="urn:microsoft.com/office/officeart/2008/layout/LinedList"/>
    <dgm:cxn modelId="{EE8997BB-2DAD-4393-8F7D-778F1E3AD4B9}" type="presParOf" srcId="{13DEFB94-90CD-4640-B816-69B925FF6DDC}" destId="{7F34BC0D-B2BA-40D4-AF71-F6B8654591AA}" srcOrd="0" destOrd="0" presId="urn:microsoft.com/office/officeart/2008/layout/LinedList"/>
    <dgm:cxn modelId="{47B9D0A2-82EE-4839-AC73-8EFA9B6710E2}" type="presParOf" srcId="{13DEFB94-90CD-4640-B816-69B925FF6DDC}" destId="{1710ABE1-C019-438C-9583-61E36B9BB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869A8-149E-4A28-B219-8A1BC37BD064}">
      <dsp:nvSpPr>
        <dsp:cNvPr id="0" name=""/>
        <dsp:cNvSpPr/>
      </dsp:nvSpPr>
      <dsp:spPr>
        <a:xfrm rot="5400000">
          <a:off x="3175728" y="-647002"/>
          <a:ext cx="2174434" cy="40121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SQL Server specific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Carries out a series of checks on your SQL Server configuration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Identifies fields that may have sensitive data and recommends you encrypt them.</a:t>
          </a:r>
          <a:endParaRPr lang="en-US" sz="2100" kern="1200"/>
        </a:p>
      </dsp:txBody>
      <dsp:txXfrm rot="-5400000">
        <a:off x="2256854" y="378019"/>
        <a:ext cx="3906037" cy="1962140"/>
      </dsp:txXfrm>
    </dsp:sp>
    <dsp:sp modelId="{CAE40F8B-9FA5-4FD1-8906-AD7F1679BDAA}">
      <dsp:nvSpPr>
        <dsp:cNvPr id="0" name=""/>
        <dsp:cNvSpPr/>
      </dsp:nvSpPr>
      <dsp:spPr>
        <a:xfrm>
          <a:off x="0" y="68"/>
          <a:ext cx="2256853" cy="27180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SQL Vulnerability Assessment</a:t>
          </a:r>
          <a:endParaRPr lang="en-US" sz="2700" kern="1200"/>
        </a:p>
      </dsp:txBody>
      <dsp:txXfrm>
        <a:off x="110170" y="110238"/>
        <a:ext cx="2036513" cy="2497703"/>
      </dsp:txXfrm>
    </dsp:sp>
    <dsp:sp modelId="{09C44CBF-291A-4C8C-9ED1-178A95385EE1}">
      <dsp:nvSpPr>
        <dsp:cNvPr id="0" name=""/>
        <dsp:cNvSpPr/>
      </dsp:nvSpPr>
      <dsp:spPr>
        <a:xfrm rot="5400000">
          <a:off x="3175728" y="2206943"/>
          <a:ext cx="2174434" cy="40121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69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6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Identifies potential weaknesses in your Azure setup</a:t>
          </a:r>
          <a:endParaRPr lang="en-US" sz="2100" kern="1200"/>
        </a:p>
      </dsp:txBody>
      <dsp:txXfrm rot="-5400000">
        <a:off x="2256854" y="3231965"/>
        <a:ext cx="3906037" cy="1962140"/>
      </dsp:txXfrm>
    </dsp:sp>
    <dsp:sp modelId="{1FEE017D-E477-4645-9588-0A79FC7FCAB2}">
      <dsp:nvSpPr>
        <dsp:cNvPr id="0" name=""/>
        <dsp:cNvSpPr/>
      </dsp:nvSpPr>
      <dsp:spPr>
        <a:xfrm>
          <a:off x="0" y="2854013"/>
          <a:ext cx="2256853" cy="27180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200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200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200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Azure Security Centre</a:t>
          </a:r>
          <a:endParaRPr lang="en-US" sz="2700" kern="1200"/>
        </a:p>
      </dsp:txBody>
      <dsp:txXfrm>
        <a:off x="110170" y="2964183"/>
        <a:ext cx="2036513" cy="2497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32798-B4A6-49BE-9DA8-F0FB007A7736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18F800-2E0D-4A26-8A8D-1641ACB7F368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Hacking your build server is a popular target </a:t>
          </a:r>
          <a:endParaRPr lang="en-US" sz="4300" kern="1200"/>
        </a:p>
      </dsp:txBody>
      <dsp:txXfrm>
        <a:off x="0" y="0"/>
        <a:ext cx="6269038" cy="2786062"/>
      </dsp:txXfrm>
    </dsp:sp>
    <dsp:sp modelId="{7265E93A-D31A-4A49-9B8C-2FD19B18CE01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34BC0D-B2BA-40D4-AF71-F6B8654591AA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Ensure you treat your build pipe line as at least as sensitive as your production environments</a:t>
          </a:r>
          <a:endParaRPr lang="en-US" sz="4300" kern="1200"/>
        </a:p>
      </dsp:txBody>
      <dsp:txXfrm>
        <a:off x="0" y="2786062"/>
        <a:ext cx="6269038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E8609-1E2D-4BD0-B119-301B3379EA8F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2BAC-9C9E-46AD-8F75-7933303CE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r>
              <a:rPr lang="en-GB" baseline="0" dirty="0"/>
              <a:t>My name is Frans Lytzen, I am CTO and co-founder of NewOrbit, a software company based in Chalgrove just outside Oxford.</a:t>
            </a:r>
          </a:p>
          <a:p>
            <a:r>
              <a:rPr lang="en-GB" baseline="0" dirty="0"/>
              <a:t>I work with a number of systems that has a lot of personal data in it, so this is all very relevant, and we are looking into it a lot. We are only small – less than 30 – so I don’t have the luxury of passing the buck to some other dept.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We have also found that Azure can *help*, but not *solve* your compliance requirements and we now have a side business helping other business move to Azure, in part because of this, so we getting deeper and deeper into GDPR. </a:t>
            </a:r>
            <a:r>
              <a:rPr lang="en-GB" dirty="0"/>
              <a:t>Don’t worry, I am not here to talk about Azure or try to sell you anything. </a:t>
            </a:r>
          </a:p>
          <a:p>
            <a:endParaRPr lang="en-GB" dirty="0"/>
          </a:p>
          <a:p>
            <a:r>
              <a:rPr lang="en-GB" dirty="0"/>
              <a:t>How many of you are in the cloud – which ones?</a:t>
            </a:r>
          </a:p>
          <a:p>
            <a:r>
              <a:rPr lang="en-GB" dirty="0"/>
              <a:t>On-</a:t>
            </a:r>
            <a:r>
              <a:rPr lang="en-GB" dirty="0" err="1"/>
              <a:t>prem</a:t>
            </a:r>
            <a:r>
              <a:rPr lang="en-GB" dirty="0"/>
              <a:t> – where do you keep the audit log for access to the cupboard that has the backup tapes?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71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1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5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quite possible that the next part of this presentation will be a bit vacuous and you may already know everything I am going to say.</a:t>
            </a:r>
          </a:p>
          <a:p>
            <a:endParaRPr lang="en-GB" dirty="0"/>
          </a:p>
          <a:p>
            <a:r>
              <a:rPr lang="en-GB" dirty="0"/>
              <a:t>What I am going to try to do is to give you a kind of checklist of things you should think about; The key is that “being secure by design and by default” means you have to consider a lot of things, from application code through your deployment process to your internal processes for support access to production data.</a:t>
            </a:r>
          </a:p>
          <a:p>
            <a:endParaRPr lang="en-GB" dirty="0"/>
          </a:p>
          <a:p>
            <a:r>
              <a:rPr lang="en-GB" dirty="0"/>
              <a:t>It’s a bit of a hodgepodge </a:t>
            </a:r>
            <a:r>
              <a:rPr lang="en-GB" dirty="0" err="1"/>
              <a:t>tbh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You do not have to do everything – but you should *think* about everything and then decide what is right for you. Also, I strongly recommend you write down your deliberations so you have some proof that you had at least considered things before you get audited.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5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technical section I will draw a fair bit on my experience with Azure. Please forgive if you are on another platform…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9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went for cheesiest picture I could find…</a:t>
            </a:r>
          </a:p>
          <a:p>
            <a:r>
              <a:rPr lang="en-GB" dirty="0"/>
              <a:t>Now, this is about your development team and not you, but everything starts there; You can’t mitigate poor code, no matter how you deploy or host it.</a:t>
            </a:r>
          </a:p>
          <a:p>
            <a:r>
              <a:rPr lang="en-GB" dirty="0"/>
              <a:t>It’s probably fairly self-evident, but it’s worth stating anyway.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87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specifics are, well, specific to your infrastructure and topology. I can only really give you some vague ideas.</a:t>
            </a:r>
          </a:p>
          <a:p>
            <a:r>
              <a:rPr lang="en-GB" dirty="0"/>
              <a:t>WAF is really not a substitute for proper code and I am personally ambivalent. </a:t>
            </a:r>
          </a:p>
          <a:p>
            <a:r>
              <a:rPr lang="en-GB" dirty="0"/>
              <a:t>In Azure, </a:t>
            </a:r>
            <a:r>
              <a:rPr lang="en-GB" dirty="0" err="1"/>
              <a:t>Vnets</a:t>
            </a:r>
            <a:r>
              <a:rPr lang="en-GB" dirty="0"/>
              <a:t> are really basic firewalls with NAT, routing, port control etc.</a:t>
            </a:r>
          </a:p>
          <a:p>
            <a:r>
              <a:rPr lang="en-GB" dirty="0"/>
              <a:t>Just because you are inside a DC, don’t send anything over the wire unencrypted. Other tenants may listen in. NSA and GCHQ are even notorious for hacking into the fibre optic cables.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6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Azure encryption-at-rest is just a </a:t>
            </a:r>
            <a:r>
              <a:rPr lang="en-GB" dirty="0" err="1"/>
              <a:t>tickbox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Application level in Azure is also now very simple; they have added a bunch of stuff to the SDKs in the last couple of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0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boring, but it is essential that you lock down access to data and systems internally and think hard about how to stop your own people losing data – especially due to social engineering.</a:t>
            </a:r>
          </a:p>
          <a:p>
            <a:r>
              <a:rPr lang="en-GB" dirty="0"/>
              <a:t>It’s a cultural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99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boring, but it is essential that you lock down access to data and systems internally and think hard about how to stop your own people losing data – especially due to social engineering.</a:t>
            </a:r>
          </a:p>
          <a:p>
            <a:r>
              <a:rPr lang="en-GB" dirty="0"/>
              <a:t>Don’t let people in your org have access by default</a:t>
            </a:r>
          </a:p>
          <a:p>
            <a:r>
              <a:rPr lang="en-GB" dirty="0"/>
              <a:t>It’s a cultural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4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you still need to log in to the key vault, right? Azure Managed Identity can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0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goal is that you leave here with more questions than answers.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73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Again, if you use Azure, look at Log Analytics and SQL Threat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79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Imgur</a:t>
            </a:r>
            <a:r>
              <a:rPr lang="en-GB" dirty="0"/>
              <a:t> and Discourse had leaks. They went public inside 24 hours.</a:t>
            </a:r>
          </a:p>
          <a:p>
            <a:r>
              <a:rPr lang="en-GB" dirty="0"/>
              <a:t>Equifax had a leak and handled it atrociously, adding significantly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38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Hopefully the ICO will produce sensible guidelines.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3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7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</a:t>
            </a:r>
            <a:r>
              <a:rPr lang="en-GB" baseline="0" dirty="0"/>
              <a:t> me</a:t>
            </a:r>
          </a:p>
          <a:p>
            <a:endParaRPr lang="en-GB" dirty="0"/>
          </a:p>
          <a:p>
            <a:r>
              <a:rPr lang="en-GB" dirty="0"/>
              <a:t>What I am here to talk about is GDPR and more specifically how it applies to ops. I know this meetup is about </a:t>
            </a:r>
            <a:r>
              <a:rPr lang="en-GB" dirty="0" err="1"/>
              <a:t>devops</a:t>
            </a:r>
            <a:r>
              <a:rPr lang="en-GB" dirty="0"/>
              <a:t>, but as I was thinking about it, I think in many ways this is particularly relevant to DevOps; In the traditional Ops world, you had this separate silo that would automatically block other people. With DevOps we tend to move faster and boundaries are more fluid.</a:t>
            </a:r>
          </a:p>
          <a:p>
            <a:endParaRPr lang="en-GB" dirty="0"/>
          </a:p>
          <a:p>
            <a:r>
              <a:rPr lang="en-GB" dirty="0"/>
              <a:t>Also, my focus is on building software, not on the running of your business or the use of </a:t>
            </a:r>
            <a:r>
              <a:rPr lang="en-GB" dirty="0" err="1"/>
              <a:t>shrinkwrap</a:t>
            </a:r>
            <a:r>
              <a:rPr lang="en-GB" dirty="0"/>
              <a:t>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2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old Data Protection Act of 1998 was pretty lame and was not enforced much</a:t>
            </a:r>
          </a:p>
          <a:p>
            <a:r>
              <a:rPr lang="en-GB" dirty="0"/>
              <a:t>Personally identifiable information – PII. IP address. Email. VMC example.</a:t>
            </a:r>
          </a:p>
          <a:p>
            <a:endParaRPr lang="en-GB" dirty="0"/>
          </a:p>
          <a:p>
            <a:r>
              <a:rPr lang="en-GB" dirty="0"/>
              <a:t>I will talk about GDPR as it applies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4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lots of stuff I won’t talk about.</a:t>
            </a:r>
          </a:p>
          <a:p>
            <a:endParaRPr lang="en-GB" dirty="0"/>
          </a:p>
          <a:p>
            <a:r>
              <a:rPr lang="en-GB" dirty="0"/>
              <a:t>Key to understand is that the data needs to be in a “filing system” where it can be retrieved by keywords etc. </a:t>
            </a:r>
            <a:r>
              <a:rPr lang="en-GB"/>
              <a:t>Email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51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am just going to very briefly cover the main software design and business concerns, just for your awareness. I do separate talks about those at other events if you are interested.</a:t>
            </a:r>
          </a:p>
          <a:p>
            <a:endParaRPr lang="en-GB" dirty="0"/>
          </a:p>
          <a:p>
            <a:r>
              <a:rPr lang="en-GB" dirty="0"/>
              <a:t>Consent – Charity, explicit, withdraw</a:t>
            </a:r>
          </a:p>
          <a:p>
            <a:r>
              <a:rPr lang="en-GB" dirty="0"/>
              <a:t>SAR – free</a:t>
            </a:r>
          </a:p>
          <a:p>
            <a:r>
              <a:rPr lang="en-GB" dirty="0" err="1"/>
              <a:t>Erasuse</a:t>
            </a:r>
            <a:r>
              <a:rPr lang="en-GB" dirty="0"/>
              <a:t> &amp; retention – Only keep data for as long as actually need it. </a:t>
            </a:r>
            <a:r>
              <a:rPr lang="en-GB" dirty="0" err="1"/>
              <a:t>Pseudonymisatoin</a:t>
            </a:r>
            <a:r>
              <a:rPr lang="en-GB" dirty="0"/>
              <a:t> is only risk reduction. </a:t>
            </a:r>
            <a:r>
              <a:rPr lang="en-GB" dirty="0" err="1"/>
              <a:t>Anonymisatoin</a:t>
            </a:r>
            <a:r>
              <a:rPr lang="en-GB" dirty="0"/>
              <a:t> is hard.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2BAC-9C9E-46AD-8F75-7933303CE5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23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four things I want to highlight today. They are not everything, but they are IMO the key things for software designers.</a:t>
            </a:r>
          </a:p>
          <a:p>
            <a:r>
              <a:rPr lang="en-GB"/>
              <a:t>What do you need to get consent for; Charity example</a:t>
            </a:r>
          </a:p>
          <a:p>
            <a:endParaRPr lang="en-GB"/>
          </a:p>
          <a:p>
            <a:r>
              <a:rPr lang="en-GB"/>
              <a:t>Withdraw:</a:t>
            </a:r>
          </a:p>
          <a:p>
            <a:pPr marL="228600" indent="-228600">
              <a:buAutoNum type="arabicParenR"/>
            </a:pPr>
            <a:r>
              <a:rPr lang="en-GB"/>
              <a:t>Your software now needs to be able to *stop* processing in the future</a:t>
            </a:r>
          </a:p>
          <a:p>
            <a:pPr marL="228600" indent="-228600">
              <a:buAutoNum type="arabicParenR"/>
            </a:pPr>
            <a:r>
              <a:rPr lang="en-GB"/>
              <a:t>For some software with transient users, making it easy to withdraw may be a headache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3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96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2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0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73"/>
          <a:stretch/>
        </p:blipFill>
        <p:spPr>
          <a:xfrm>
            <a:off x="8929876" y="4001294"/>
            <a:ext cx="3673799" cy="372379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729465" y="-595901"/>
            <a:ext cx="13746821" cy="858376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DFE9-84D1-4AC5-8E86-4EDCBA242CD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6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r-hubeny-science.wikispaces.com/Class+Contract" TargetMode="External"/><Relationship Id="rId2" Type="http://schemas.openxmlformats.org/officeDocument/2006/relationships/image" Target="../media/image10.jpg&amp;ehk=ec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eworbit.co.uk/gdpr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survivalsherpa.wordpress.com/2013/05/31/certainty-the-perfect-prepping-poi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&amp;ehk=4gPFoVxUMxrusibvT1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gadgetynews.com/hacker-gives-security-tips-busines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&amp;ehk=B8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vocabclub.wikispaces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&amp;ehk=Byn92oIU43nJa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&amp;ehk=pPHKhRzYAcXPns2hAZqVtA&amp;r=0&amp;pid=OfficeInsert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j5fv4k5a6ux8bhSH4FFaeg&amp;r=0&amp;pid=OfficeInsert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inter-alia.net/blo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qLITk4OXRjkluJj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2012.igem.org/Team:Calgary/Project/FRED/Detect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&amp;ehk=O7hbvf86TVm00Lp5kPQwEw&amp;r=0&amp;pid=OfficeInsert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2.5/" TargetMode="External"/><Relationship Id="rId4" Type="http://schemas.openxmlformats.org/officeDocument/2006/relationships/hyperlink" Target="http://deeps-mythoughts.blogspot.com/2011_08_01_archive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eworbit.co.uk/gdp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8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3" name="Rectangle 23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</a:rPr>
              <a:t>GDPR for 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26716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120D18-2683-4421-B0D5-D02CF96156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r="25742" b="1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79E49-A4FC-45C9-8F0E-764117DB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38608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Erasure and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AD0-AB61-456B-AE2A-DFE32FA8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605280"/>
            <a:ext cx="6639440" cy="4815839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400"/>
              <a:t>People have the right to ask you to delete their data.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There are certain loop-holes, but as a software builder, assume you will have to handle data being deleted – and build a way to do it.</a:t>
            </a:r>
          </a:p>
          <a:p>
            <a:pPr>
              <a:lnSpc>
                <a:spcPct val="90000"/>
              </a:lnSpc>
            </a:pPr>
            <a:r>
              <a:rPr lang="en-GB" sz="2400"/>
              <a:t>You must only collect the data you need.</a:t>
            </a:r>
          </a:p>
          <a:p>
            <a:pPr>
              <a:lnSpc>
                <a:spcPct val="90000"/>
              </a:lnSpc>
            </a:pPr>
            <a:r>
              <a:rPr lang="en-GB" sz="2400"/>
              <a:t>You must only keep data for as long as you actually need it. 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Not technically new, but much more explicit and likely to be enforced more.</a:t>
            </a:r>
          </a:p>
          <a:p>
            <a:pPr>
              <a:lnSpc>
                <a:spcPct val="90000"/>
              </a:lnSpc>
            </a:pPr>
            <a:r>
              <a:rPr lang="en-GB" sz="2400"/>
              <a:t>Anonymisation and Pseudonymisation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Anonymised data is when “a determined person cannot connect it to a real person”, so no IP addresses, twitter handles, job titles, departments, etc etc…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Pseudonymisation is </a:t>
            </a:r>
            <a:r>
              <a:rPr lang="en-GB" sz="2400" i="1"/>
              <a:t>risk reduction</a:t>
            </a:r>
            <a:r>
              <a:rPr lang="en-GB" sz="2400"/>
              <a:t> strategy, it does not exempt you or allow you to keep the data longer.</a:t>
            </a:r>
          </a:p>
        </p:txBody>
      </p:sp>
    </p:spTree>
    <p:extLst>
      <p:ext uri="{BB962C8B-B14F-4D97-AF65-F5344CB8AC3E}">
        <p14:creationId xmlns:p14="http://schemas.microsoft.com/office/powerpoint/2010/main" val="36554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DA41-28A8-480F-BB87-49BF5264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Profiling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4F2B-2560-432A-BECE-0681250F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We’re all getting excited about building automated decisioning tools, now that Machine Learning and AI is taking off.</a:t>
            </a:r>
          </a:p>
          <a:p>
            <a:r>
              <a:rPr lang="en-GB"/>
              <a:t>Individuals now have an explicit right to object to an automated decision and to have it redone by a human and the reasoning explained. </a:t>
            </a:r>
          </a:p>
          <a:p>
            <a:r>
              <a:rPr lang="en-GB"/>
              <a:t>Automated decisions based on “special categories” (gender, religion etc) is only allowed in special cases.</a:t>
            </a:r>
          </a:p>
          <a:p>
            <a:r>
              <a:rPr lang="en-GB"/>
              <a:t>Consider getting specialist advice if you are planning on using automated decision making.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1641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E727-DB62-4B50-BED0-C7B4E072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Children under the age of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91B-B4C5-480F-993B-67D0C27C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Consent needs to be given by the legal guardian.</a:t>
            </a:r>
          </a:p>
          <a:p>
            <a:r>
              <a:rPr lang="en-GB"/>
              <a:t>They have extra rights to have their data deleted.</a:t>
            </a:r>
          </a:p>
          <a:p>
            <a:r>
              <a:rPr lang="en-GB"/>
              <a:t>They have extra protection against automated decision making.</a:t>
            </a:r>
          </a:p>
          <a:p>
            <a:r>
              <a:rPr lang="en-GB" i="1"/>
              <a:t>Do</a:t>
            </a:r>
            <a:r>
              <a:rPr lang="en-GB"/>
              <a:t> seek specialist advice if you plan to process children’s data.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37945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39D077-9AEC-4FDC-8407-B7C4E8110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8" r="1449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777CD7-E452-4634-8F69-E86EAEA6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C128-EDD9-41CC-B2FD-45C6E8D6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91920"/>
            <a:ext cx="6333067" cy="4302929"/>
          </a:xfrm>
        </p:spPr>
        <p:txBody>
          <a:bodyPr anchor="ctr">
            <a:normAutofit/>
          </a:bodyPr>
          <a:lstStyle/>
          <a:p>
            <a:r>
              <a:rPr lang="en-GB" sz="2400"/>
              <a:t>Encryption is the only technology explicitly mentioned in the GDPR.</a:t>
            </a:r>
          </a:p>
          <a:p>
            <a:r>
              <a:rPr lang="en-GB" sz="2400"/>
              <a:t>You are exempt from the need to report to the ICO if the stolen data is encrypted.</a:t>
            </a:r>
          </a:p>
          <a:p>
            <a:r>
              <a:rPr lang="en-GB" sz="2400"/>
              <a:t>Encryption at rest and in transit (TDE/TLS etc) is a good starting point. But consider your attack surface, including from your own staff and consider further encrypting some data at the application level.</a:t>
            </a:r>
          </a:p>
        </p:txBody>
      </p:sp>
    </p:spTree>
    <p:extLst>
      <p:ext uri="{BB962C8B-B14F-4D97-AF65-F5344CB8AC3E}">
        <p14:creationId xmlns:p14="http://schemas.microsoft.com/office/powerpoint/2010/main" val="259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58590-8739-49B8-8B2A-1069176EA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219" r="32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381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0B04B1-B3CC-4A36-9229-667D9296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Business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2074-921A-42C2-888E-8FBA3828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dirty="0"/>
              <a:t>Contracts</a:t>
            </a:r>
          </a:p>
          <a:p>
            <a:pPr lvl="1"/>
            <a:r>
              <a:rPr lang="en-GB" sz="2800" dirty="0"/>
              <a:t>Processors</a:t>
            </a:r>
          </a:p>
          <a:p>
            <a:pPr lvl="1"/>
            <a:r>
              <a:rPr lang="en-GB" sz="2800" dirty="0"/>
              <a:t>Controllers</a:t>
            </a:r>
          </a:p>
          <a:p>
            <a:pPr lvl="1"/>
            <a:r>
              <a:rPr lang="en-GB" sz="2800" dirty="0"/>
              <a:t>Joint Controllers</a:t>
            </a:r>
          </a:p>
          <a:p>
            <a:r>
              <a:rPr lang="en-GB" dirty="0"/>
              <a:t>Some business models are no longer viable</a:t>
            </a:r>
          </a:p>
          <a:p>
            <a:r>
              <a:rPr lang="en-GB" dirty="0"/>
              <a:t>Business 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60F2A-0442-4DFE-8F11-E689E0B50BBB}"/>
              </a:ext>
            </a:extLst>
          </p:cNvPr>
          <p:cNvSpPr txBox="1"/>
          <p:nvPr/>
        </p:nvSpPr>
        <p:spPr>
          <a:xfrm>
            <a:off x="2328549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mr-hubeny-science.wikispaces.com/Class+Contract"/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/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1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8B67-8F16-4563-A96A-F1FA4315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More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A383-7B4A-4423-BBFD-3CEA1E40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>
                <a:hlinkClick r:id="rId2"/>
              </a:rPr>
              <a:t>https://neworbit.co.uk/gdpr</a:t>
            </a:r>
            <a:endParaRPr lang="en-GB"/>
          </a:p>
          <a:p>
            <a:r>
              <a:rPr lang="en-GB"/>
              <a:t>@flytzen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07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AE08A-D860-48F2-BC21-EB6BCCA66D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" b="167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5E6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D2F6767-BA40-4574-99F5-C4ED4EF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3400"/>
              <a:t>The GDPR has little to no actionable content from an ops perspective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733247-8933-48F6-8BB1-9C21E0EF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400" dirty="0"/>
              <a:t>It has some extremely vague principles that you are supposed to interpret yourself.</a:t>
            </a:r>
          </a:p>
          <a:p>
            <a:r>
              <a:rPr lang="en-GB" sz="2400" dirty="0"/>
              <a:t>Everything that follows is an interpretation of what is probably a good idea. Take it as such.</a:t>
            </a:r>
          </a:p>
          <a:p>
            <a:r>
              <a:rPr lang="en-GB" sz="2400" dirty="0"/>
              <a:t>The content has been reviewed by a firm of solicitors and by one of Microsoft’s GDPR leads.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20675-B779-4965-AA9E-7F7B20C1A533}"/>
              </a:ext>
            </a:extLst>
          </p:cNvPr>
          <p:cNvSpPr txBox="1"/>
          <p:nvPr/>
        </p:nvSpPr>
        <p:spPr>
          <a:xfrm>
            <a:off x="2315725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://survivalsherpa.wordpress.com/2013/05/31/certainty-the-perfect-prepping-poison"/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-nc/3.0/"/>
              </a:rPr>
              <a:t>CC BY-NC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3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761-4A7E-42FD-80FE-7681EDE9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for Operations – vague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9966-84E2-4253-9B47-52E44F2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5121655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Systems must be secure</a:t>
            </a:r>
            <a:r>
              <a:rPr lang="en-GB" dirty="0"/>
              <a:t> by design and by default</a:t>
            </a:r>
          </a:p>
          <a:p>
            <a:r>
              <a:rPr lang="en-GB" b="1" dirty="0"/>
              <a:t>You must ensure that your processing is done in a manner that ensures "appropriate security" of the data</a:t>
            </a:r>
            <a:r>
              <a:rPr lang="en-GB" dirty="0"/>
              <a:t> using both technological and </a:t>
            </a:r>
            <a:r>
              <a:rPr lang="en-GB" u="sng" dirty="0"/>
              <a:t>organisational</a:t>
            </a:r>
            <a:r>
              <a:rPr lang="en-GB" dirty="0"/>
              <a:t> measures and that these measures are periodically tested. </a:t>
            </a:r>
          </a:p>
          <a:p>
            <a:r>
              <a:rPr lang="en-GB" b="1" dirty="0"/>
              <a:t>Report data breaches</a:t>
            </a:r>
            <a:r>
              <a:rPr lang="en-GB" dirty="0"/>
              <a:t> within 72 hours of becoming aware.</a:t>
            </a:r>
          </a:p>
          <a:p>
            <a:r>
              <a:rPr lang="en-GB" dirty="0"/>
              <a:t>You need to </a:t>
            </a:r>
            <a:r>
              <a:rPr lang="en-GB" b="1" dirty="0"/>
              <a:t>ensure that breaches are identified quickly </a:t>
            </a:r>
            <a:r>
              <a:rPr lang="en-GB" dirty="0"/>
              <a:t>by building necessary capabilities.</a:t>
            </a:r>
          </a:p>
          <a:p>
            <a:r>
              <a:rPr lang="en-GB" b="1" dirty="0"/>
              <a:t>Encryption</a:t>
            </a:r>
            <a:r>
              <a:rPr lang="en-GB" dirty="0"/>
              <a:t> is not required by the GDPR, but is specifically referenced and recommended.</a:t>
            </a:r>
          </a:p>
          <a:p>
            <a:r>
              <a:rPr lang="en-GB" b="1" dirty="0"/>
              <a:t>Losing the data</a:t>
            </a:r>
            <a:r>
              <a:rPr lang="en-GB" dirty="0"/>
              <a:t>, as in the data being deleted and you don't have a backup, is also considered a data breach under the GDPR, meaning that an inadequate backup strategy will put you in breach of the GDPR.</a:t>
            </a:r>
          </a:p>
        </p:txBody>
      </p:sp>
    </p:spTree>
    <p:extLst>
      <p:ext uri="{BB962C8B-B14F-4D97-AF65-F5344CB8AC3E}">
        <p14:creationId xmlns:p14="http://schemas.microsoft.com/office/powerpoint/2010/main" val="21873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8EBF969-324B-4A5C-B8F0-A01742FC4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Technical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6D3E3A-029C-4E62-82DE-43931FBB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0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521419-630F-454B-8AA5-24B4717FB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196" r="10038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E4CB5-CB28-4B7C-BCF9-C06F5DE9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 sz="4100"/>
              <a:t>Make your application code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311C-0EB2-4A77-8AA8-DB6E8AF0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120113" cy="3961233"/>
          </a:xfrm>
        </p:spPr>
        <p:txBody>
          <a:bodyPr>
            <a:normAutofit/>
          </a:bodyPr>
          <a:lstStyle/>
          <a:p>
            <a:r>
              <a:rPr lang="en-GB" dirty="0"/>
              <a:t>Train developers on OWASP etc</a:t>
            </a:r>
          </a:p>
          <a:p>
            <a:r>
              <a:rPr lang="en-GB" dirty="0"/>
              <a:t>Use code reviews</a:t>
            </a:r>
          </a:p>
          <a:p>
            <a:r>
              <a:rPr lang="en-GB" dirty="0"/>
              <a:t>Foster a security-aware culture</a:t>
            </a:r>
          </a:p>
          <a:p>
            <a:r>
              <a:rPr lang="en-GB" dirty="0"/>
              <a:t>Do Penetration tests</a:t>
            </a:r>
          </a:p>
          <a:p>
            <a:r>
              <a:rPr lang="en-GB" dirty="0"/>
              <a:t>Consider static code analysis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3B636-E799-4609-BC80-2B736B37EC20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://gadgetynews.com/hacker-gives-security-tips-business/"/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-sa/3.0/"/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24487-79DB-481D-A46E-8E57FCFB8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82" r="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E975BB3-4759-4F57-85F0-DE158B1A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/>
              <a:t>Before we begin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BC2A43-6368-4CEB-8263-92262501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05000"/>
            <a:ext cx="5127029" cy="4876800"/>
          </a:xfrm>
        </p:spPr>
        <p:txBody>
          <a:bodyPr>
            <a:normAutofit/>
          </a:bodyPr>
          <a:lstStyle/>
          <a:p>
            <a:r>
              <a:rPr lang="en-GB" sz="1800" dirty="0"/>
              <a:t>I am not a lawyer.</a:t>
            </a:r>
          </a:p>
          <a:p>
            <a:r>
              <a:rPr lang="en-GB" sz="1800" dirty="0"/>
              <a:t>Nothing in this presentation is intended to give you legal advice. </a:t>
            </a:r>
          </a:p>
          <a:p>
            <a:r>
              <a:rPr lang="en-GB" sz="1800" b="1" dirty="0"/>
              <a:t>It </a:t>
            </a:r>
            <a:r>
              <a:rPr lang="en-GB" sz="1800" b="1" i="1" dirty="0"/>
              <a:t>is</a:t>
            </a:r>
            <a:r>
              <a:rPr lang="en-GB" sz="1800" b="1" dirty="0"/>
              <a:t> intended to prompt you to ask questions.</a:t>
            </a:r>
          </a:p>
          <a:p>
            <a:r>
              <a:rPr lang="en-GB" sz="1800" dirty="0"/>
              <a:t>You are strongly advised to seek appropriate advice.</a:t>
            </a:r>
          </a:p>
          <a:p>
            <a:r>
              <a:rPr lang="en-GB" sz="1800" dirty="0"/>
              <a:t>If you do something wrong, don’t blame me. </a:t>
            </a:r>
          </a:p>
          <a:p>
            <a:r>
              <a:rPr lang="en-GB" sz="1800" dirty="0"/>
              <a:t>I don’t know you.</a:t>
            </a:r>
          </a:p>
          <a:p>
            <a:r>
              <a:rPr lang="en-GB" sz="1800" dirty="0"/>
              <a:t>We never spoke.</a:t>
            </a:r>
          </a:p>
          <a:p>
            <a:r>
              <a:rPr lang="en-GB" sz="1800" dirty="0"/>
              <a:t>I wasn’t here.</a:t>
            </a:r>
          </a:p>
          <a:p>
            <a:r>
              <a:rPr lang="en-GB" sz="1800" dirty="0"/>
              <a:t>This is just a dream you had. </a:t>
            </a:r>
          </a:p>
          <a:p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C5138-2493-4F6C-A4EB-350DD31E037D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://vocabclub.wikispaces.com"/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-sa/3.0/"/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B5882-FAFB-4F85-9A3C-DDEAAB9F7C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b="24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96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3E4CB5-CB28-4B7C-BCF9-C06F5DE9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 dirty="0"/>
              <a:t>Lock down your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311C-0EB2-4A77-8AA8-DB6E8AF0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Web Application Firewall for Websites (</a:t>
            </a:r>
            <a:r>
              <a:rPr lang="en-GB" dirty="0" err="1"/>
              <a:t>Cloudflare</a:t>
            </a:r>
            <a:r>
              <a:rPr lang="en-GB" dirty="0"/>
              <a:t>, Azure, etc)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VNets</a:t>
            </a:r>
            <a:r>
              <a:rPr lang="en-GB" dirty="0"/>
              <a:t> and port lockdown</a:t>
            </a:r>
          </a:p>
          <a:p>
            <a:pPr>
              <a:spcAft>
                <a:spcPts val="600"/>
              </a:spcAft>
            </a:pPr>
            <a:r>
              <a:rPr lang="en-GB" dirty="0"/>
              <a:t>Use end-to-end encryption, including between your webserver and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528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98FF3-5966-47A1-8FE0-579816874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r="1402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336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2DD582-9793-4970-8C10-24A91A6E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Encryption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1B3B-FD03-460C-98A7-CB2E827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At a bare minimum, you should encrypt all data at rest. </a:t>
            </a:r>
          </a:p>
          <a:p>
            <a:r>
              <a:rPr lang="en-GB" sz="2000" dirty="0"/>
              <a:t>You should consider also doing application-level encryption</a:t>
            </a:r>
          </a:p>
          <a:p>
            <a:pPr lvl="1"/>
            <a:r>
              <a:rPr lang="en-GB" sz="2000" dirty="0"/>
              <a:t>Databases</a:t>
            </a:r>
          </a:p>
          <a:p>
            <a:pPr lvl="1"/>
            <a:r>
              <a:rPr lang="en-GB" sz="2000" dirty="0"/>
              <a:t>Files</a:t>
            </a:r>
          </a:p>
          <a:p>
            <a:pPr lvl="1"/>
            <a:r>
              <a:rPr lang="en-GB" sz="2000" dirty="0"/>
              <a:t>Etc</a:t>
            </a:r>
          </a:p>
          <a:p>
            <a:r>
              <a:rPr lang="en-GB" sz="2000" dirty="0"/>
              <a:t>Data Masking is an interesting hybrid</a:t>
            </a:r>
          </a:p>
        </p:txBody>
      </p:sp>
    </p:spTree>
    <p:extLst>
      <p:ext uri="{BB962C8B-B14F-4D97-AF65-F5344CB8AC3E}">
        <p14:creationId xmlns:p14="http://schemas.microsoft.com/office/powerpoint/2010/main" val="237843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6D74AD-EFC3-4ACD-A3B3-959F1B8D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Static tools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5944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76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335ABD7-3932-4520-8680-54415DAD1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Process / Approach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414FEA-EDE4-4FCD-B02F-CE3A0057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3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95AC6-4592-498B-927C-C0DA44E2B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</a:rPr>
              <a:t>According to Verizon, 25% of data breaches involved internal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70F7-6675-4778-8522-FDE28AE1B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pPr lvl="1"/>
            <a:r>
              <a:rPr lang="en-GB" sz="1800" dirty="0"/>
              <a:t>Personally, I believe that to be much higher, especially when you include social engineering and accidental disclosures</a:t>
            </a:r>
          </a:p>
        </p:txBody>
      </p:sp>
    </p:spTree>
    <p:extLst>
      <p:ext uri="{BB962C8B-B14F-4D97-AF65-F5344CB8AC3E}">
        <p14:creationId xmlns:p14="http://schemas.microsoft.com/office/powerpoint/2010/main" val="180648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BDFA86-51D3-4729-B154-7969183728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FCE0B-7802-4386-96C1-9621FA029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68" y="2084832"/>
            <a:ext cx="2721820" cy="30496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CE7C6-BE91-42A7-9214-F33FD918C3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D95AC6-4592-498B-927C-C0DA44E2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Internal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70F7-6675-4778-8522-FDE28AE1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5081232" cy="413308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You should implement processes for restricting access to data internally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ISO27001 principles are relatively easy and a very good start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Need-to-know policy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Information Asset Register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Data Access Approval Process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It’s a culture change so treat it as such</a:t>
            </a:r>
          </a:p>
          <a:p>
            <a:r>
              <a:rPr lang="en-GB" sz="2000" dirty="0">
                <a:solidFill>
                  <a:srgbClr val="FFFFFF"/>
                </a:solidFill>
              </a:rPr>
              <a:t>Avoid shared credentials (because you can’t audit them)</a:t>
            </a:r>
          </a:p>
          <a:p>
            <a:r>
              <a:rPr lang="en-GB" sz="2000" dirty="0">
                <a:solidFill>
                  <a:srgbClr val="FFFFFF"/>
                </a:solidFill>
              </a:rPr>
              <a:t>Use 2FA for privileged access</a:t>
            </a:r>
          </a:p>
        </p:txBody>
      </p:sp>
    </p:spTree>
    <p:extLst>
      <p:ext uri="{BB962C8B-B14F-4D97-AF65-F5344CB8AC3E}">
        <p14:creationId xmlns:p14="http://schemas.microsoft.com/office/powerpoint/2010/main" val="30631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E8C75-8A2F-429F-9038-96958AE9B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05301" y="1820333"/>
            <a:ext cx="4036181" cy="403618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667D-B3E2-4F6F-8467-85C6632A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Securing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A9AA-C85E-4632-A3C0-07DAE4DF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Configuration in code is great. But…</a:t>
            </a:r>
          </a:p>
          <a:p>
            <a:r>
              <a:rPr lang="en-GB" sz="2000">
                <a:solidFill>
                  <a:schemeClr val="bg1"/>
                </a:solidFill>
              </a:rPr>
              <a:t>Octopus et.al. can substitute at deploy time – but may still be accessible to some people.</a:t>
            </a:r>
          </a:p>
          <a:p>
            <a:r>
              <a:rPr lang="en-GB" sz="2000">
                <a:solidFill>
                  <a:schemeClr val="bg1"/>
                </a:solidFill>
              </a:rPr>
              <a:t>Key Vaults allow you to store credentials securely and only retrieve them at runtime.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F2F37-A1B0-48C6-B0F8-8BB490564488}"/>
              </a:ext>
            </a:extLst>
          </p:cNvPr>
          <p:cNvSpPr txBox="1"/>
          <p:nvPr/>
        </p:nvSpPr>
        <p:spPr>
          <a:xfrm>
            <a:off x="9054666" y="5656459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://inter-alia.net/blog"/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/3.0/"/>
              </a:rPr>
              <a:t>CC BY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11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5AEEB6-B189-4344-ACF3-FB0FAB10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Securing your build pipeline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720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66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836CFE-FB70-4315-9F9A-600337F702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141" b="-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A2FBA-04B8-4B05-BF2E-213647FC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6531-0495-4593-8B80-66351AE7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400" dirty="0"/>
              <a:t>You should audit all data access, especially access not through the application</a:t>
            </a:r>
          </a:p>
          <a:p>
            <a:r>
              <a:rPr lang="en-GB" sz="2400" dirty="0"/>
              <a:t>Alert on unusual patterns, like unusual numbers of</a:t>
            </a:r>
          </a:p>
          <a:p>
            <a:pPr lvl="1"/>
            <a:r>
              <a:rPr lang="en-GB" dirty="0"/>
              <a:t>Data access not through the application</a:t>
            </a:r>
          </a:p>
          <a:p>
            <a:pPr lvl="1"/>
            <a:r>
              <a:rPr lang="en-GB" dirty="0"/>
              <a:t>Failed logins</a:t>
            </a:r>
          </a:p>
          <a:p>
            <a:pPr lvl="1"/>
            <a:r>
              <a:rPr lang="en-GB" dirty="0"/>
              <a:t>403s and 404s </a:t>
            </a:r>
          </a:p>
          <a:p>
            <a:r>
              <a:rPr lang="en-GB" sz="2400" dirty="0"/>
              <a:t>If using SQL Azure, use Threat Detection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56FBD-B27D-4AC8-878A-30950F2DD75B}"/>
              </a:ext>
            </a:extLst>
          </p:cNvPr>
          <p:cNvSpPr txBox="1"/>
          <p:nvPr/>
        </p:nvSpPr>
        <p:spPr>
          <a:xfrm>
            <a:off x="9365520" y="6017864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://2012.igem.org/Team:Calgary/Project/FRED/Detecting"/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/3.0/"/>
              </a:rPr>
              <a:t>CC BY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02EC354B-8408-4148-B6AA-57160670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Final considerations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3D0174B-BF96-4CE5-84A1-F68F5F40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8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914220"/>
          </a:xfrm>
        </p:spPr>
        <p:txBody>
          <a:bodyPr>
            <a:normAutofit/>
          </a:bodyPr>
          <a:lstStyle/>
          <a:p>
            <a:r>
              <a:rPr lang="en-GB"/>
              <a:t>General Data </a:t>
            </a:r>
            <a:br>
              <a:rPr lang="en-GB"/>
            </a:br>
            <a:r>
              <a:rPr lang="en-GB"/>
              <a:t>Protection Regulations</a:t>
            </a:r>
            <a:br>
              <a:rPr lang="en-GB"/>
            </a:br>
            <a:r>
              <a:rPr lang="en-GB"/>
              <a:t>(GDPR)</a:t>
            </a:r>
          </a:p>
        </p:txBody>
      </p:sp>
    </p:spTree>
    <p:extLst>
      <p:ext uri="{BB962C8B-B14F-4D97-AF65-F5344CB8AC3E}">
        <p14:creationId xmlns:p14="http://schemas.microsoft.com/office/powerpoint/2010/main" val="1265726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02E02-ED4F-4D68-89D7-A4B7B9213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94E2D-A6BA-43C0-912A-7F9885E7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Prepare for a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C8D9-537D-48C8-A10D-2FC883C5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It is probably going to happen</a:t>
            </a:r>
          </a:p>
          <a:p>
            <a:r>
              <a:rPr lang="en-GB" sz="2000" dirty="0">
                <a:solidFill>
                  <a:schemeClr val="bg1"/>
                </a:solidFill>
              </a:rPr>
              <a:t>You will only have 72 hours to report it to the ICO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long-term impact on your business reputation will depend hugely on how you act in the first 48 – 72 hours</a:t>
            </a:r>
          </a:p>
          <a:p>
            <a:r>
              <a:rPr lang="en-GB" sz="2000" dirty="0">
                <a:solidFill>
                  <a:schemeClr val="bg1"/>
                </a:solidFill>
              </a:rPr>
              <a:t>War game it with the whole business, including the executives, so you are emotionally and practically prepared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Imgur</a:t>
            </a:r>
            <a:r>
              <a:rPr lang="en-GB" sz="2000" dirty="0">
                <a:solidFill>
                  <a:schemeClr val="bg1"/>
                </a:solidFill>
              </a:rPr>
              <a:t> and Discourse had leaks. They went public inside 24 hours and were widely praised.</a:t>
            </a:r>
          </a:p>
          <a:p>
            <a:r>
              <a:rPr lang="en-GB" sz="2000" dirty="0">
                <a:solidFill>
                  <a:schemeClr val="bg1"/>
                </a:solidFill>
              </a:rPr>
              <a:t>Equifax… not so much.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4BEE-6A21-4BBD-9303-6D3965A0C104}"/>
              </a:ext>
            </a:extLst>
          </p:cNvPr>
          <p:cNvSpPr txBox="1"/>
          <p:nvPr/>
        </p:nvSpPr>
        <p:spPr>
          <a:xfrm>
            <a:off x="1598975" y="4941683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://deeps-mythoughts.blogspot.com/2011_08_01_archive.html"/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-sa/2.5/"/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2CBAF2-2F75-4264-9603-66FD6C0173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8" r="25303" b="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2A645C-B587-48C1-8007-BBA7E957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Erasure and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DAFE-5A90-4B4C-AB29-30A4F99F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/>
              <a:t>The GDPR requires you to erase data you no longer need</a:t>
            </a:r>
          </a:p>
          <a:p>
            <a:r>
              <a:rPr lang="en-GB" sz="2000"/>
              <a:t>The GDPR gives individuals the “right to be deleted”</a:t>
            </a:r>
          </a:p>
          <a:p>
            <a:r>
              <a:rPr lang="en-GB" sz="2000"/>
              <a:t>Sometimes this is technically not possible;</a:t>
            </a:r>
          </a:p>
          <a:p>
            <a:pPr lvl="1"/>
            <a:r>
              <a:rPr lang="en-GB" sz="2000"/>
              <a:t>Backups</a:t>
            </a:r>
          </a:p>
          <a:p>
            <a:pPr lvl="1"/>
            <a:r>
              <a:rPr lang="en-GB" sz="2000"/>
              <a:t>Temporal Tables</a:t>
            </a:r>
          </a:p>
          <a:p>
            <a:pPr lvl="1"/>
            <a:r>
              <a:rPr lang="en-GB" sz="2000"/>
              <a:t>Log Files</a:t>
            </a:r>
          </a:p>
          <a:p>
            <a:pPr lvl="1"/>
            <a:r>
              <a:rPr lang="en-GB" sz="2000"/>
              <a:t>Audit Files</a:t>
            </a:r>
          </a:p>
          <a:p>
            <a:r>
              <a:rPr lang="en-GB" sz="2000"/>
              <a:t>There is no answer to this at this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27081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B10-3452-42F0-B8DF-31F72B9A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A943-DE74-4BFD-A2B9-E579F79E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n-GB" sz="2400"/>
              <a:t>Azure is already GDPR compliant.</a:t>
            </a:r>
          </a:p>
          <a:p>
            <a:r>
              <a:rPr lang="en-GB" sz="2400"/>
              <a:t>SQL Transparent Data Encryption and Blob Storage encryption as a starting point.</a:t>
            </a:r>
          </a:p>
          <a:p>
            <a:r>
              <a:rPr lang="en-GB" sz="2400"/>
              <a:t>Azure Key Vault and Always Encrypted for application-level encryption.</a:t>
            </a:r>
          </a:p>
          <a:p>
            <a:r>
              <a:rPr lang="en-GB" sz="2400"/>
              <a:t>SQL Azure Data Masking to reduce exposure to some users.</a:t>
            </a:r>
          </a:p>
          <a:p>
            <a:r>
              <a:rPr lang="en-GB" sz="2400"/>
              <a:t>SQL Security </a:t>
            </a:r>
            <a:r>
              <a:rPr lang="en-GB" sz="2400" err="1"/>
              <a:t>Center</a:t>
            </a:r>
            <a:r>
              <a:rPr lang="en-GB" sz="2400"/>
              <a:t> and Threat Detection to help guard against attack.</a:t>
            </a:r>
          </a:p>
          <a:p>
            <a:r>
              <a:rPr lang="en-GB" sz="2400"/>
              <a:t>Azure AD and 2FA for all admin access.</a:t>
            </a:r>
          </a:p>
          <a:p>
            <a:r>
              <a:rPr lang="en-GB" sz="2400"/>
              <a:t>Lock down access to services.</a:t>
            </a:r>
          </a:p>
          <a:p>
            <a:r>
              <a:rPr lang="en-GB" sz="2400"/>
              <a:t>Audit all the things.</a:t>
            </a:r>
          </a:p>
          <a:p>
            <a:r>
              <a:rPr lang="en-GB" sz="2400"/>
              <a:t>Use Service Principals for the application’s resource access to avoid humans knowing the credentials. Massively helps with auditing.</a:t>
            </a:r>
          </a:p>
          <a:p>
            <a:r>
              <a:rPr lang="en-GB" sz="2400"/>
              <a:t>On-premise question: Where do you keep the audit log for access to the cupboard that holds the backup tapes? </a:t>
            </a:r>
          </a:p>
          <a:p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1048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4641-B26E-493B-A6AC-10758107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0FB0-0D42-4FCE-B519-778AD544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https://neworbit.co.uk/gdpr</a:t>
            </a:r>
            <a:r>
              <a:rPr lang="en-GB" dirty="0"/>
              <a:t> </a:t>
            </a:r>
          </a:p>
          <a:p>
            <a:r>
              <a:rPr lang="en-GB" dirty="0"/>
              <a:t>@</a:t>
            </a:r>
            <a:r>
              <a:rPr lang="en-GB" dirty="0" err="1"/>
              <a:t>flytzen</a:t>
            </a:r>
            <a:r>
              <a:rPr lang="en-GB" dirty="0"/>
              <a:t> on twitter</a:t>
            </a:r>
          </a:p>
          <a:p>
            <a:r>
              <a:rPr lang="en-GB" dirty="0"/>
              <a:t>Troy Hunt has a free course “The GDPR Attack Plan”</a:t>
            </a:r>
          </a:p>
          <a:p>
            <a:r>
              <a:rPr lang="en-GB" dirty="0"/>
              <a:t>Download the full text of the regulation. </a:t>
            </a:r>
          </a:p>
          <a:p>
            <a:r>
              <a:rPr lang="en-GB" dirty="0"/>
              <a:t>Go ask Facebook for a copy of your data.</a:t>
            </a:r>
          </a:p>
        </p:txBody>
      </p:sp>
    </p:spTree>
    <p:extLst>
      <p:ext uri="{BB962C8B-B14F-4D97-AF65-F5344CB8AC3E}">
        <p14:creationId xmlns:p14="http://schemas.microsoft.com/office/powerpoint/2010/main" val="13054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A16C35-D48F-4234-8C17-5FCA96544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2409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7A8F9-83EB-4CA4-9F08-A81EAF83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930302"/>
            <a:ext cx="6586491" cy="985125"/>
          </a:xfrm>
        </p:spPr>
        <p:txBody>
          <a:bodyPr anchor="b">
            <a:normAutofit/>
          </a:bodyPr>
          <a:lstStyle/>
          <a:p>
            <a:r>
              <a:rPr lang="en-GB" dirty="0"/>
              <a:t>Why you should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05DA-E23A-4C14-9A0E-1CE0204D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It’s data protection done right. </a:t>
            </a:r>
          </a:p>
          <a:p>
            <a:pPr lvl="1"/>
            <a:r>
              <a:rPr lang="en-GB" sz="1600" dirty="0"/>
              <a:t>The old Data Protection Act was the minimum the government could get away with.</a:t>
            </a:r>
          </a:p>
          <a:p>
            <a:r>
              <a:rPr lang="en-GB" sz="1600" dirty="0"/>
              <a:t>You may have PII even if you don’t think you have</a:t>
            </a:r>
          </a:p>
          <a:p>
            <a:r>
              <a:rPr lang="en-GB" sz="1600" dirty="0"/>
              <a:t>Maximum fine is now €20 million or 4% of worldwide turnover, whichever is higher.</a:t>
            </a:r>
          </a:p>
          <a:p>
            <a:pPr lvl="1"/>
            <a:r>
              <a:rPr lang="en-GB" sz="1600" dirty="0"/>
              <a:t>TalkTalk was fined £400k in 2016 for losing records on 157,000 customers. Under GDPR rules, that would have been £59 million.</a:t>
            </a:r>
          </a:p>
          <a:p>
            <a:r>
              <a:rPr lang="en-GB" sz="1600" dirty="0"/>
              <a:t>You must now report data breaches to ICO and to those affected.</a:t>
            </a:r>
          </a:p>
          <a:p>
            <a:r>
              <a:rPr lang="en-GB" sz="1600" dirty="0"/>
              <a:t>The Information Commissioner’s Office (ICO) have hired 200 new lawyers (+40%) to help enforce the GDPR.</a:t>
            </a:r>
          </a:p>
          <a:p>
            <a:pPr lvl="1"/>
            <a:r>
              <a:rPr lang="en-GB" sz="1600" dirty="0"/>
              <a:t>ICO are doing pro-active audits.</a:t>
            </a:r>
          </a:p>
          <a:p>
            <a:r>
              <a:rPr lang="en-GB" sz="1600" dirty="0"/>
              <a:t>Brexit does not exempt you.</a:t>
            </a:r>
          </a:p>
          <a:p>
            <a:r>
              <a:rPr lang="en-GB" sz="1600" dirty="0"/>
              <a:t>Final date for compliance is 25 May 2018. </a:t>
            </a:r>
          </a:p>
        </p:txBody>
      </p:sp>
    </p:spTree>
    <p:extLst>
      <p:ext uri="{BB962C8B-B14F-4D97-AF65-F5344CB8AC3E}">
        <p14:creationId xmlns:p14="http://schemas.microsoft.com/office/powerpoint/2010/main" val="4675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1526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734E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DB60AC-829B-4489-8EBF-3283A9C5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Lots of hype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400" dirty="0"/>
              <a:t>There is a lot of hype, especially around what organisations will have to do.</a:t>
            </a:r>
          </a:p>
          <a:p>
            <a:r>
              <a:rPr lang="en-US" sz="2400" dirty="0"/>
              <a:t>Today we’ll focus on how GDPR impacts you when deploying and running </a:t>
            </a:r>
            <a:r>
              <a:rPr lang="en-GB" sz="2400" dirty="0"/>
              <a:t>software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21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09535-DA74-471F-8E65-A3FC1D64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BFB19-058A-4C78-8F29-87285B43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C344-DD47-4AE8-BCC7-466F008F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old law was about “data” and the protection thereof</a:t>
            </a:r>
          </a:p>
          <a:p>
            <a:r>
              <a:rPr lang="en-GB" sz="2400" dirty="0"/>
              <a:t>The new law is about “protecting the fundamental rights and freedoms of people”</a:t>
            </a:r>
          </a:p>
          <a:p>
            <a:r>
              <a:rPr lang="en-GB" sz="2400" dirty="0"/>
              <a:t>The focus is on the </a:t>
            </a:r>
            <a:r>
              <a:rPr lang="en-GB" sz="2400" i="1" dirty="0"/>
              <a:t>processing</a:t>
            </a:r>
            <a:r>
              <a:rPr lang="en-GB" sz="2400" dirty="0"/>
              <a:t> of data rather than on the data itself</a:t>
            </a:r>
          </a:p>
          <a:p>
            <a:r>
              <a:rPr lang="en-GB" sz="2400" dirty="0"/>
              <a:t>Think of it more as human rights law</a:t>
            </a:r>
          </a:p>
        </p:txBody>
      </p:sp>
    </p:spTree>
    <p:extLst>
      <p:ext uri="{BB962C8B-B14F-4D97-AF65-F5344CB8AC3E}">
        <p14:creationId xmlns:p14="http://schemas.microsoft.com/office/powerpoint/2010/main" val="360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1249-7079-4507-9A44-8F06466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50152" cy="1325563"/>
          </a:xfrm>
        </p:spPr>
        <p:txBody>
          <a:bodyPr/>
          <a:lstStyle/>
          <a:p>
            <a:r>
              <a:rPr lang="en-GB" dirty="0"/>
              <a:t>Software design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9910-9803-4A23-9FBD-17CC3246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0152" cy="4351338"/>
          </a:xfrm>
        </p:spPr>
        <p:txBody>
          <a:bodyPr/>
          <a:lstStyle/>
          <a:p>
            <a:r>
              <a:rPr lang="en-GB" dirty="0"/>
              <a:t>Consent</a:t>
            </a:r>
          </a:p>
          <a:p>
            <a:r>
              <a:rPr lang="en-GB" dirty="0"/>
              <a:t>Subject Access Requests</a:t>
            </a:r>
          </a:p>
          <a:p>
            <a:r>
              <a:rPr lang="en-GB" dirty="0"/>
              <a:t>Erasure and Retention</a:t>
            </a:r>
          </a:p>
          <a:p>
            <a:r>
              <a:rPr lang="en-GB" dirty="0"/>
              <a:t>Profiling and AI</a:t>
            </a:r>
          </a:p>
          <a:p>
            <a:r>
              <a:rPr lang="en-GB" dirty="0"/>
              <a:t>Children</a:t>
            </a:r>
          </a:p>
          <a:p>
            <a:r>
              <a:rPr lang="en-GB" dirty="0"/>
              <a:t>Application-level encryption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B614A-61BA-45BF-955D-0D3CD30B5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9" t="1" r="29669" b="1"/>
          <a:stretch/>
        </p:blipFill>
        <p:spPr>
          <a:xfrm>
            <a:off x="7620351" y="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54F134-E7E5-4788-ABB9-2E3361580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6" r="14287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BAC0A-160A-4DF0-B791-F8A741CF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248749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8F99-B363-49FC-85B2-DC66ECE5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127760"/>
            <a:ext cx="6710560" cy="5496559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000"/>
              <a:t>You need to get Consent to how you are </a:t>
            </a:r>
            <a:r>
              <a:rPr lang="en-GB" sz="2000" i="1"/>
              <a:t>going to use</a:t>
            </a:r>
            <a:r>
              <a:rPr lang="en-GB" sz="2000"/>
              <a:t> (process) people’s data.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17 charities got fined for combining donor data with wealth data in order to target them better.</a:t>
            </a:r>
          </a:p>
          <a:p>
            <a:pPr>
              <a:lnSpc>
                <a:spcPct val="80000"/>
              </a:lnSpc>
            </a:pPr>
            <a:r>
              <a:rPr lang="en-GB" sz="2000"/>
              <a:t>You do not need to get separate consent to “perform the contract”.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Placing an order is consent for you to store their address to ship the goods.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It is </a:t>
            </a:r>
            <a:r>
              <a:rPr lang="en-GB" sz="2000" i="1"/>
              <a:t>not</a:t>
            </a:r>
            <a:r>
              <a:rPr lang="en-GB" sz="2000"/>
              <a:t> consent to pass their data to someone else or even your own marketing team.</a:t>
            </a:r>
          </a:p>
          <a:p>
            <a:pPr>
              <a:lnSpc>
                <a:spcPct val="80000"/>
              </a:lnSpc>
            </a:pPr>
            <a:r>
              <a:rPr lang="en-GB" sz="2000"/>
              <a:t>Consent has to be </a:t>
            </a:r>
            <a:r>
              <a:rPr lang="en-GB" sz="2000" i="1"/>
              <a:t>actively</a:t>
            </a:r>
            <a:r>
              <a:rPr lang="en-GB" sz="2000"/>
              <a:t> and </a:t>
            </a:r>
            <a:r>
              <a:rPr lang="en-GB" sz="2000" i="1"/>
              <a:t>freely</a:t>
            </a:r>
            <a:r>
              <a:rPr lang="en-GB" sz="2000"/>
              <a:t> given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No pre-selected tick boxes.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You mustn’t </a:t>
            </a:r>
            <a:r>
              <a:rPr lang="en-GB" sz="2000" i="1"/>
              <a:t>require</a:t>
            </a:r>
            <a:r>
              <a:rPr lang="en-GB" sz="2000"/>
              <a:t> consent for additional processing in order to provide the service.</a:t>
            </a:r>
          </a:p>
          <a:p>
            <a:pPr>
              <a:lnSpc>
                <a:spcPct val="80000"/>
              </a:lnSpc>
            </a:pPr>
            <a:r>
              <a:rPr lang="en-GB" sz="2000"/>
              <a:t>It must be as easy to withdraw consent as it was to give it. </a:t>
            </a:r>
            <a:r>
              <a:rPr lang="en-GB" sz="2000">
                <a:solidFill>
                  <a:srgbClr val="FF0000"/>
                </a:solidFill>
              </a:rPr>
              <a:t>THIS IS HUGE.</a:t>
            </a:r>
          </a:p>
        </p:txBody>
      </p:sp>
    </p:spTree>
    <p:extLst>
      <p:ext uri="{BB962C8B-B14F-4D97-AF65-F5344CB8AC3E}">
        <p14:creationId xmlns:p14="http://schemas.microsoft.com/office/powerpoint/2010/main" val="11730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D1E09A-D614-4407-BFA4-7CF81028C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9" t="1" r="29669" b="1"/>
          <a:stretch/>
        </p:blipFill>
        <p:spPr>
          <a:xfrm>
            <a:off x="7620351" y="0"/>
            <a:ext cx="45716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72887-F5CA-4082-8ABE-B819FEB4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Subject Access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3E4C-6E75-461E-BC42-539180A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1920"/>
            <a:ext cx="5978072" cy="4491355"/>
          </a:xfrm>
        </p:spPr>
        <p:txBody>
          <a:bodyPr anchor="ctr">
            <a:normAutofit/>
          </a:bodyPr>
          <a:lstStyle/>
          <a:p>
            <a:r>
              <a:rPr lang="en-GB" sz="2400"/>
              <a:t>Under the old rules, people had the right to ask for a copy of the data you hold on them. </a:t>
            </a:r>
          </a:p>
          <a:p>
            <a:r>
              <a:rPr lang="en-GB" sz="2400"/>
              <a:t>You used to be able to charge them £10 a pop. Now, you have to provide it for </a:t>
            </a:r>
            <a:r>
              <a:rPr lang="en-GB" sz="2400">
                <a:solidFill>
                  <a:srgbClr val="FF0000"/>
                </a:solidFill>
              </a:rPr>
              <a:t>free</a:t>
            </a:r>
            <a:r>
              <a:rPr lang="en-GB" sz="2400"/>
              <a:t> (at least the first one).</a:t>
            </a:r>
          </a:p>
          <a:p>
            <a:r>
              <a:rPr lang="en-GB" sz="2400"/>
              <a:t>You must provide the data in a “common electronic format” (no more paper).</a:t>
            </a:r>
          </a:p>
          <a:p>
            <a:r>
              <a:rPr lang="en-GB" sz="2400"/>
              <a:t>GDPR strongly encourages you to build an online portal for submitting requests.</a:t>
            </a:r>
          </a:p>
        </p:txBody>
      </p:sp>
    </p:spTree>
    <p:extLst>
      <p:ext uri="{BB962C8B-B14F-4D97-AF65-F5344CB8AC3E}">
        <p14:creationId xmlns:p14="http://schemas.microsoft.com/office/powerpoint/2010/main" val="7265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717171"/>
      </a:dk2>
      <a:lt2>
        <a:srgbClr val="F2F2F2"/>
      </a:lt2>
      <a:accent1>
        <a:srgbClr val="FE8B36"/>
      </a:accent1>
      <a:accent2>
        <a:srgbClr val="4883A1"/>
      </a:accent2>
      <a:accent3>
        <a:srgbClr val="919191"/>
      </a:accent3>
      <a:accent4>
        <a:srgbClr val="BFBFBF"/>
      </a:accent4>
      <a:accent5>
        <a:srgbClr val="F2F2F2"/>
      </a:accent5>
      <a:accent6>
        <a:srgbClr val="FFFFFF"/>
      </a:accent6>
      <a:hlink>
        <a:srgbClr val="4883A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ed PowerPoint Presentation" id="{5B202D97-4346-4613-B540-E4E1D711B452}" vid="{EB22041F-EE00-4213-90EC-1C3937C16B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976AC37510C88D479D531BBFABFCDE9000BFFEA7A361F0C245BAE2F10DE6A178C1" ma:contentTypeVersion="13" ma:contentTypeDescription="Create a new presentation." ma:contentTypeScope="" ma:versionID="9f9cacce0ef1b294134c5c90499933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626e4bbe234644448c28d209980f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B3C224-551E-40BF-A9D1-0BE28315333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BE3D07-4AC6-404A-8C16-83FDC770F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7C0504-C313-4497-9213-88CD999A1E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2832</Words>
  <Application>Microsoft Office PowerPoint</Application>
  <PresentationFormat>Widescreen</PresentationFormat>
  <Paragraphs>271</Paragraphs>
  <Slides>33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GDPR for Ops</vt:lpstr>
      <vt:lpstr>Before we begin</vt:lpstr>
      <vt:lpstr>General Data  Protection Regulations (GDPR)</vt:lpstr>
      <vt:lpstr>Why you should care</vt:lpstr>
      <vt:lpstr>Lots of hype</vt:lpstr>
      <vt:lpstr>Principles</vt:lpstr>
      <vt:lpstr>Software design concerns</vt:lpstr>
      <vt:lpstr>Consent</vt:lpstr>
      <vt:lpstr>Subject Access Requests</vt:lpstr>
      <vt:lpstr>Erasure and retention</vt:lpstr>
      <vt:lpstr>Profiling and AI</vt:lpstr>
      <vt:lpstr>Children under the age of 16</vt:lpstr>
      <vt:lpstr>Encryption</vt:lpstr>
      <vt:lpstr>Business concerns</vt:lpstr>
      <vt:lpstr>More information</vt:lpstr>
      <vt:lpstr>The GDPR has little to no actionable content from an ops perspective</vt:lpstr>
      <vt:lpstr>GDPR for Operations – vague principles</vt:lpstr>
      <vt:lpstr>Technical</vt:lpstr>
      <vt:lpstr>Make your application code secure</vt:lpstr>
      <vt:lpstr>Lock down your infrastructure</vt:lpstr>
      <vt:lpstr>Encryption</vt:lpstr>
      <vt:lpstr>Static tools</vt:lpstr>
      <vt:lpstr>Process / Approach</vt:lpstr>
      <vt:lpstr>According to Verizon, 25% of data breaches involved internal actors</vt:lpstr>
      <vt:lpstr>Internal Processes</vt:lpstr>
      <vt:lpstr>Securing credentials</vt:lpstr>
      <vt:lpstr>Securing your build pipeline</vt:lpstr>
      <vt:lpstr>Monitor</vt:lpstr>
      <vt:lpstr>Final considerations</vt:lpstr>
      <vt:lpstr>Prepare for a data breach</vt:lpstr>
      <vt:lpstr>Erasure and Deletion</vt:lpstr>
      <vt:lpstr>Azure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 for developers</dc:title>
  <dc:creator>Frans Lytzen</dc:creator>
  <cp:lastModifiedBy>Frans Lytzen</cp:lastModifiedBy>
  <cp:revision>15</cp:revision>
  <dcterms:modified xsi:type="dcterms:W3CDTF">2017-11-28T19:42:10Z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0x010100976AC37510C88D479D531BBFABFCDE9000BFFEA7A361F0C245BAE2F10DE6A178C1</vt:lpwstr>
  </property>
  <property fmtid="{D5CDD505-2E9C-101B-9397-08002B2CF9AE}" pid="3" name="Process Owner">
    <vt:lpwstr>66</vt:lpwstr>
  </property>
  <property fmtid="{D5CDD505-2E9C-101B-9397-08002B2CF9AE}" pid="4" name="ProcessSponsor">
    <vt:lpwstr>66</vt:lpwstr>
  </property>
</Properties>
</file>