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1"/>
    <a:srgbClr val="FE8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45" autoAdjust="0"/>
  </p:normalViewPr>
  <p:slideViewPr>
    <p:cSldViewPr snapToGrid="0">
      <p:cViewPr varScale="1">
        <p:scale>
          <a:sx n="81" d="100"/>
          <a:sy n="81" d="100"/>
        </p:scale>
        <p:origin x="17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E8609-1E2D-4BD0-B119-301B3379EA8F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92BAC-9C9E-46AD-8F75-7933303CE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7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My goal is that you leave here with more questions than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573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27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About</a:t>
            </a:r>
            <a:r>
              <a:rPr lang="en-GB" baseline="0"/>
              <a:t> me</a:t>
            </a:r>
          </a:p>
          <a:p>
            <a:endParaRPr lang="en-GB" baseline="0"/>
          </a:p>
          <a:p>
            <a:r>
              <a:rPr lang="en-GB" baseline="0"/>
              <a:t>My name is Frans Lytzen, I am CTO and co-founder of NewOrbit, a software company based in Chalgrove just outside Oxford.</a:t>
            </a:r>
          </a:p>
          <a:p>
            <a:r>
              <a:rPr lang="en-GB" baseline="0"/>
              <a:t>I work with a number of systems that has a lot of personal data in it, so this is all very relevant, and we are looking into it a lot.</a:t>
            </a:r>
          </a:p>
          <a:p>
            <a:r>
              <a:rPr lang="en-GB" baseline="0"/>
              <a:t>We have also found that Azure can *help*, but not *solve* your compliance requirements and we now have a side business helping other business move to Azure, in part because of this, so we getting deeper and deeper into GDPR.</a:t>
            </a:r>
          </a:p>
          <a:p>
            <a:endParaRPr lang="en-GB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02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old Data Protection Act of 1998 was pretty lame and was not enforced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14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There’s lots of stuff I won’t talk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51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a few things I want to highlight today. They are not everything, but they are IMO the key things for software designers.</a:t>
            </a:r>
          </a:p>
          <a:p>
            <a:r>
              <a:rPr lang="en-GB" dirty="0"/>
              <a:t>What do you need to get consent for; Charity example</a:t>
            </a:r>
          </a:p>
          <a:p>
            <a:endParaRPr lang="en-GB" dirty="0"/>
          </a:p>
          <a:p>
            <a:r>
              <a:rPr lang="en-GB" dirty="0"/>
              <a:t>Withdraw:</a:t>
            </a:r>
          </a:p>
          <a:p>
            <a:pPr marL="228600" indent="-228600">
              <a:buAutoNum type="arabicParenR"/>
            </a:pPr>
            <a:r>
              <a:rPr lang="en-GB" dirty="0"/>
              <a:t>Your software now needs to be able to *stop* processing in the future</a:t>
            </a:r>
          </a:p>
          <a:p>
            <a:pPr marL="228600" indent="-228600">
              <a:buAutoNum type="arabicParenR"/>
            </a:pPr>
            <a:r>
              <a:rPr lang="en-GB" dirty="0"/>
              <a:t>For some software with transient users, making it easy to withdraw may be a headache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51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forget all that nice tracking data you collect on how people use your system… Unless it is truly anonymised, you need to get consent and disclose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435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683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71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55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96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2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71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52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0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98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6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30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35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DFE9-84D1-4AC5-8E86-4EDCBA242CD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6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73"/>
          <a:stretch/>
        </p:blipFill>
        <p:spPr>
          <a:xfrm>
            <a:off x="8929876" y="4001294"/>
            <a:ext cx="3673799" cy="372379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729465" y="-595901"/>
            <a:ext cx="13746821" cy="8583763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0DFE9-84D1-4AC5-8E86-4EDCBA242CD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E53D-FE99-4767-8E3E-E15F7B9EA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6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worbit.co.uk/gdp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Software Designers and Developers</a:t>
            </a:r>
          </a:p>
        </p:txBody>
      </p:sp>
    </p:spTree>
    <p:extLst>
      <p:ext uri="{BB962C8B-B14F-4D97-AF65-F5344CB8AC3E}">
        <p14:creationId xmlns:p14="http://schemas.microsoft.com/office/powerpoint/2010/main" val="126716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DA41-28A8-480F-BB87-49BF5264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Profiling and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4F2B-2560-432A-BECE-0681250F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We’re all getting excited about building automated decisioning tools, now that Machine Learning and AI is taking off.</a:t>
            </a:r>
          </a:p>
          <a:p>
            <a:r>
              <a:rPr lang="en-GB"/>
              <a:t>Individuals now have an explicit right to object to an automated decision and to have it redone by a human and the reasoning explained. </a:t>
            </a:r>
          </a:p>
          <a:p>
            <a:r>
              <a:rPr lang="en-GB"/>
              <a:t>Automated decisions based on “special categories” (gender, religion etc) is only allowed in special cases.</a:t>
            </a:r>
          </a:p>
          <a:p>
            <a:r>
              <a:rPr lang="en-GB"/>
              <a:t>Consider getting specialist advice if you are planning on using automated decision making.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116412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E727-DB62-4B50-BED0-C7B4E072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Children under the age of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A91B-B4C5-480F-993B-67D0C27C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Consent needs to be given by the legal guardian.</a:t>
            </a:r>
          </a:p>
          <a:p>
            <a:r>
              <a:rPr lang="en-GB"/>
              <a:t>They have extra rights to have their data deleted.</a:t>
            </a:r>
          </a:p>
          <a:p>
            <a:r>
              <a:rPr lang="en-GB"/>
              <a:t>They have extra protection against automated decision making.</a:t>
            </a:r>
          </a:p>
          <a:p>
            <a:r>
              <a:rPr lang="en-GB" i="1"/>
              <a:t>Do</a:t>
            </a:r>
            <a:r>
              <a:rPr lang="en-GB"/>
              <a:t> seek specialist advice if you plan to process children’s data.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379457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39D077-9AEC-4FDC-8407-B7C4E81108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8" r="1449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777CD7-E452-4634-8F69-E86EAEA6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C128-EDD9-41CC-B2FD-45C6E8D6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391920"/>
            <a:ext cx="6333067" cy="4302929"/>
          </a:xfrm>
        </p:spPr>
        <p:txBody>
          <a:bodyPr anchor="ctr">
            <a:normAutofit/>
          </a:bodyPr>
          <a:lstStyle/>
          <a:p>
            <a:r>
              <a:rPr lang="en-GB" sz="2400"/>
              <a:t>Encryption is the only technology explicitly mentioned in the GDPR.</a:t>
            </a:r>
          </a:p>
          <a:p>
            <a:r>
              <a:rPr lang="en-GB" sz="2400"/>
              <a:t>You are exempt from the need to report to the ICO if the stolen data is encrypted.</a:t>
            </a:r>
          </a:p>
          <a:p>
            <a:r>
              <a:rPr lang="en-GB" sz="2400"/>
              <a:t>Encryption at rest and in transit (TDE/TLS etc) is a good starting point. But consider your attack surface, including from your own staff and consider further encrypting some data at the application level.</a:t>
            </a:r>
          </a:p>
        </p:txBody>
      </p:sp>
    </p:spTree>
    <p:extLst>
      <p:ext uri="{BB962C8B-B14F-4D97-AF65-F5344CB8AC3E}">
        <p14:creationId xmlns:p14="http://schemas.microsoft.com/office/powerpoint/2010/main" val="25903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CB10-3452-42F0-B8DF-31F72B9A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A943-DE74-4BFD-A2B9-E579F79E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 fontScale="92500" lnSpcReduction="20000"/>
          </a:bodyPr>
          <a:lstStyle/>
          <a:p>
            <a:r>
              <a:rPr lang="en-GB" sz="2400"/>
              <a:t>Azure is already GDPR compliant.</a:t>
            </a:r>
          </a:p>
          <a:p>
            <a:r>
              <a:rPr lang="en-GB" sz="2400"/>
              <a:t>SQL Transparent Data Encryption and Blob Storage encryption as a starting point.</a:t>
            </a:r>
          </a:p>
          <a:p>
            <a:r>
              <a:rPr lang="en-GB" sz="2400"/>
              <a:t>Azure Key Vault and Always Encrypted for application-level encryption.</a:t>
            </a:r>
          </a:p>
          <a:p>
            <a:r>
              <a:rPr lang="en-GB" sz="2400"/>
              <a:t>SQL Azure Data Masking to reduce exposure to some users.</a:t>
            </a:r>
          </a:p>
          <a:p>
            <a:r>
              <a:rPr lang="en-GB" sz="2400"/>
              <a:t>SQL Security </a:t>
            </a:r>
            <a:r>
              <a:rPr lang="en-GB" sz="2400" err="1"/>
              <a:t>Center</a:t>
            </a:r>
            <a:r>
              <a:rPr lang="en-GB" sz="2400"/>
              <a:t> and Threat Detection to help guard against attack.</a:t>
            </a:r>
          </a:p>
          <a:p>
            <a:r>
              <a:rPr lang="en-GB" sz="2400"/>
              <a:t>Azure AD and 2FA for all admin access.</a:t>
            </a:r>
          </a:p>
          <a:p>
            <a:r>
              <a:rPr lang="en-GB" sz="2400"/>
              <a:t>Lock down access to services.</a:t>
            </a:r>
          </a:p>
          <a:p>
            <a:r>
              <a:rPr lang="en-GB" sz="2400"/>
              <a:t>Audit all the things.</a:t>
            </a:r>
          </a:p>
          <a:p>
            <a:r>
              <a:rPr lang="en-GB" sz="2400"/>
              <a:t>Use Service Principals for the application’s resource access to avoid humans knowing the credentials. Massively helps with auditing.</a:t>
            </a:r>
          </a:p>
          <a:p>
            <a:r>
              <a:rPr lang="en-GB" sz="2400"/>
              <a:t>On-premise question: Where do you keep the audit log for access to the cupboard that holds the backup tapes? </a:t>
            </a:r>
          </a:p>
          <a:p>
            <a:endParaRPr lang="en-GB" sz="2400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41048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4641-B26E-493B-A6AC-10758107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0FB0-0D42-4FCE-B519-778AD544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https://www.neworbit.co.uk/gdpr</a:t>
            </a:r>
            <a:r>
              <a:rPr lang="en-GB" dirty="0"/>
              <a:t>  </a:t>
            </a:r>
          </a:p>
          <a:p>
            <a:r>
              <a:rPr lang="en-GB" dirty="0"/>
              <a:t>@</a:t>
            </a:r>
            <a:r>
              <a:rPr lang="en-GB" dirty="0" err="1"/>
              <a:t>flytzen</a:t>
            </a:r>
            <a:r>
              <a:rPr lang="en-GB" dirty="0"/>
              <a:t> on twitter</a:t>
            </a:r>
          </a:p>
          <a:p>
            <a:r>
              <a:rPr lang="en-GB" dirty="0"/>
              <a:t>Troy Hunt has a free course “The GDPR Attack Plan”</a:t>
            </a:r>
          </a:p>
          <a:p>
            <a:r>
              <a:rPr lang="en-GB" dirty="0"/>
              <a:t>Download the full text of the regulation. </a:t>
            </a:r>
          </a:p>
          <a:p>
            <a:r>
              <a:rPr lang="en-GB" dirty="0"/>
              <a:t>Go ask Facebook for a copy of your data.</a:t>
            </a:r>
          </a:p>
        </p:txBody>
      </p:sp>
    </p:spTree>
    <p:extLst>
      <p:ext uri="{BB962C8B-B14F-4D97-AF65-F5344CB8AC3E}">
        <p14:creationId xmlns:p14="http://schemas.microsoft.com/office/powerpoint/2010/main" val="130544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E975BB3-4759-4F57-85F0-DE158B1A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Before we begin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BC2A43-6368-4CEB-8263-92262501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I am not a lawyer.</a:t>
            </a:r>
          </a:p>
          <a:p>
            <a:r>
              <a:rPr lang="en-GB"/>
              <a:t>Nothing in this presentation is intended to give you legal advice. </a:t>
            </a:r>
          </a:p>
          <a:p>
            <a:r>
              <a:rPr lang="en-GB" b="1"/>
              <a:t>It </a:t>
            </a:r>
            <a:r>
              <a:rPr lang="en-GB" b="1" i="1"/>
              <a:t>is</a:t>
            </a:r>
            <a:r>
              <a:rPr lang="en-GB" b="1"/>
              <a:t> intended to prompt you to ask questions.</a:t>
            </a:r>
          </a:p>
          <a:p>
            <a:r>
              <a:rPr lang="en-GB"/>
              <a:t>You are strongly advised to seek appropriate advice.</a:t>
            </a:r>
          </a:p>
          <a:p>
            <a:r>
              <a:rPr lang="en-GB"/>
              <a:t>If you do something wrong, don’t blame me. </a:t>
            </a:r>
          </a:p>
          <a:p>
            <a:r>
              <a:rPr lang="en-GB"/>
              <a:t>I don’t know you.</a:t>
            </a:r>
          </a:p>
          <a:p>
            <a:r>
              <a:rPr lang="en-GB"/>
              <a:t>We never spoke.</a:t>
            </a:r>
          </a:p>
          <a:p>
            <a:r>
              <a:rPr lang="en-GB"/>
              <a:t>I wasn’t here.</a:t>
            </a:r>
          </a:p>
          <a:p>
            <a:r>
              <a:rPr lang="en-GB"/>
              <a:t>This is just a dream you had.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2914220"/>
          </a:xfrm>
        </p:spPr>
        <p:txBody>
          <a:bodyPr>
            <a:normAutofit/>
          </a:bodyPr>
          <a:lstStyle/>
          <a:p>
            <a:r>
              <a:rPr lang="en-GB"/>
              <a:t>General Data </a:t>
            </a:r>
            <a:br>
              <a:rPr lang="en-GB"/>
            </a:br>
            <a:r>
              <a:rPr lang="en-GB"/>
              <a:t>Protection Regulations</a:t>
            </a:r>
            <a:br>
              <a:rPr lang="en-GB"/>
            </a:br>
            <a:r>
              <a:rPr lang="en-GB"/>
              <a:t>(GDPR)</a:t>
            </a:r>
          </a:p>
        </p:txBody>
      </p:sp>
    </p:spTree>
    <p:extLst>
      <p:ext uri="{BB962C8B-B14F-4D97-AF65-F5344CB8AC3E}">
        <p14:creationId xmlns:p14="http://schemas.microsoft.com/office/powerpoint/2010/main" val="126572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A16C35-D48F-4234-8C17-5FCA965441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6" r="12875" b="4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7A8F9-83EB-4CA4-9F08-A81EAF83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/>
              <a:t>Why you should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05DA-E23A-4C14-9A0E-1CE0204D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51" y="1483360"/>
            <a:ext cx="6382316" cy="4819718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GB" sz="2000"/>
              <a:t>It’s data protection done right. 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The old Data Protection Act was the minimum the government could get away with.</a:t>
            </a:r>
          </a:p>
          <a:p>
            <a:pPr>
              <a:lnSpc>
                <a:spcPct val="80000"/>
              </a:lnSpc>
            </a:pPr>
            <a:r>
              <a:rPr lang="en-GB" sz="2000"/>
              <a:t>Maximum fine is now €20 million or 4% of worldwide turnover, whichever is higher.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TalkTalk was fined £400k in 2016 for losing records on 157,000 customers. Under GDPR rules, that would have been £59 million.</a:t>
            </a:r>
          </a:p>
          <a:p>
            <a:pPr>
              <a:lnSpc>
                <a:spcPct val="80000"/>
              </a:lnSpc>
            </a:pPr>
            <a:r>
              <a:rPr lang="en-GB" sz="2000"/>
              <a:t>You must now report data breaches to ICO and to those affected.</a:t>
            </a:r>
          </a:p>
          <a:p>
            <a:pPr>
              <a:lnSpc>
                <a:spcPct val="80000"/>
              </a:lnSpc>
            </a:pPr>
            <a:r>
              <a:rPr lang="en-GB" sz="2000"/>
              <a:t>The Information Commissioner’s Office (ICO) have hired 200 new lawyers (+40%) to help enforce the GDPR.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ICO are doing pro-active audits.</a:t>
            </a:r>
          </a:p>
          <a:p>
            <a:pPr>
              <a:lnSpc>
                <a:spcPct val="80000"/>
              </a:lnSpc>
            </a:pPr>
            <a:r>
              <a:rPr lang="en-GB" sz="2000"/>
              <a:t>Brexit does not exempt you.</a:t>
            </a:r>
          </a:p>
          <a:p>
            <a:pPr>
              <a:lnSpc>
                <a:spcPct val="80000"/>
              </a:lnSpc>
            </a:pPr>
            <a:r>
              <a:rPr lang="en-GB" sz="2000"/>
              <a:t>Final date for compliance is 25 May 2018. </a:t>
            </a:r>
          </a:p>
        </p:txBody>
      </p:sp>
    </p:spTree>
    <p:extLst>
      <p:ext uri="{BB962C8B-B14F-4D97-AF65-F5344CB8AC3E}">
        <p14:creationId xmlns:p14="http://schemas.microsoft.com/office/powerpoint/2010/main" val="4675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1" r="15778" b="-1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B60AC-829B-4489-8EBF-3283A9C5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/>
              <a:t>Lots of hype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r>
              <a:rPr lang="en-GB" sz="2400"/>
              <a:t>There is a lot of hype, especially around what organisations will have to do.</a:t>
            </a:r>
          </a:p>
          <a:p>
            <a:r>
              <a:rPr lang="en-US" sz="2400"/>
              <a:t>Today we’ll focus on how GDPR impacts you when designing and building </a:t>
            </a:r>
            <a:r>
              <a:rPr lang="en-GB" sz="2400"/>
              <a:t>software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21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09535-DA74-471F-8E65-A3FC1D6406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BFB19-058A-4C78-8F29-87285B43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/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C344-DD47-4AE8-BCC7-466F008F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r>
              <a:rPr lang="en-GB" sz="2400"/>
              <a:t>The old law was about “data” and the protection thereof</a:t>
            </a:r>
          </a:p>
          <a:p>
            <a:r>
              <a:rPr lang="en-GB" sz="2400"/>
              <a:t>The new law is about “protecting the fundamental rights and freedoms of people”</a:t>
            </a:r>
          </a:p>
          <a:p>
            <a:r>
              <a:rPr lang="en-GB" sz="2400"/>
              <a:t>The focus is on the </a:t>
            </a:r>
            <a:r>
              <a:rPr lang="en-GB" sz="2400" i="1"/>
              <a:t>processing</a:t>
            </a:r>
            <a:r>
              <a:rPr lang="en-GB" sz="2400"/>
              <a:t> of data rather than on the data itself.</a:t>
            </a:r>
          </a:p>
        </p:txBody>
      </p:sp>
    </p:spTree>
    <p:extLst>
      <p:ext uri="{BB962C8B-B14F-4D97-AF65-F5344CB8AC3E}">
        <p14:creationId xmlns:p14="http://schemas.microsoft.com/office/powerpoint/2010/main" val="360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54F134-E7E5-4788-ABB9-2E3361580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6" r="14287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BAC0A-160A-4DF0-B791-F8A741CF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248749"/>
            <a:ext cx="5978072" cy="970450"/>
          </a:xfrm>
        </p:spPr>
        <p:txBody>
          <a:bodyPr>
            <a:normAutofit/>
          </a:bodyPr>
          <a:lstStyle/>
          <a:p>
            <a:r>
              <a:rPr lang="en-GB"/>
              <a:t>Consent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8F99-B363-49FC-85B2-DC66ECE5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127760"/>
            <a:ext cx="6710560" cy="5496559"/>
          </a:xfr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000"/>
              <a:t>You need to get Consent to how you are </a:t>
            </a:r>
            <a:r>
              <a:rPr lang="en-GB" sz="2000" i="1"/>
              <a:t>going to use</a:t>
            </a:r>
            <a:r>
              <a:rPr lang="en-GB" sz="2000"/>
              <a:t> (process) people’s data.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17 charities got fined for combining donor data with wealth data in order to target them better.</a:t>
            </a:r>
          </a:p>
          <a:p>
            <a:pPr>
              <a:lnSpc>
                <a:spcPct val="80000"/>
              </a:lnSpc>
            </a:pPr>
            <a:r>
              <a:rPr lang="en-GB" sz="2000"/>
              <a:t>You do not need to get separate consent to “perform the contract”.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Placing an order is consent for you to store their address to ship the goods.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It is </a:t>
            </a:r>
            <a:r>
              <a:rPr lang="en-GB" sz="2000" i="1"/>
              <a:t>not</a:t>
            </a:r>
            <a:r>
              <a:rPr lang="en-GB" sz="2000"/>
              <a:t> consent to pass their data to someone else or even your own marketing team.</a:t>
            </a:r>
          </a:p>
          <a:p>
            <a:pPr>
              <a:lnSpc>
                <a:spcPct val="80000"/>
              </a:lnSpc>
            </a:pPr>
            <a:r>
              <a:rPr lang="en-GB" sz="2000"/>
              <a:t>Consent has to be </a:t>
            </a:r>
            <a:r>
              <a:rPr lang="en-GB" sz="2000" i="1"/>
              <a:t>actively</a:t>
            </a:r>
            <a:r>
              <a:rPr lang="en-GB" sz="2000"/>
              <a:t> and </a:t>
            </a:r>
            <a:r>
              <a:rPr lang="en-GB" sz="2000" i="1"/>
              <a:t>freely</a:t>
            </a:r>
            <a:r>
              <a:rPr lang="en-GB" sz="2000"/>
              <a:t> given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No pre-selected tick boxes.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You mustn’t </a:t>
            </a:r>
            <a:r>
              <a:rPr lang="en-GB" sz="2000" i="1"/>
              <a:t>require</a:t>
            </a:r>
            <a:r>
              <a:rPr lang="en-GB" sz="2000"/>
              <a:t> consent for additional processing in order to provide the service.</a:t>
            </a:r>
          </a:p>
          <a:p>
            <a:pPr>
              <a:lnSpc>
                <a:spcPct val="80000"/>
              </a:lnSpc>
            </a:pPr>
            <a:r>
              <a:rPr lang="en-GB" sz="2000"/>
              <a:t>It must be as easy to withdraw consent as it was to give it. </a:t>
            </a:r>
            <a:r>
              <a:rPr lang="en-GB" sz="2000">
                <a:solidFill>
                  <a:srgbClr val="FF0000"/>
                </a:solidFill>
              </a:rPr>
              <a:t>THIS IS HUGE.</a:t>
            </a:r>
          </a:p>
        </p:txBody>
      </p:sp>
    </p:spTree>
    <p:extLst>
      <p:ext uri="{BB962C8B-B14F-4D97-AF65-F5344CB8AC3E}">
        <p14:creationId xmlns:p14="http://schemas.microsoft.com/office/powerpoint/2010/main" val="117300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D1E09A-D614-4407-BFA4-7CF81028C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9" t="1" r="29669" b="1"/>
          <a:stretch/>
        </p:blipFill>
        <p:spPr>
          <a:xfrm>
            <a:off x="7620351" y="0"/>
            <a:ext cx="457164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72887-F5CA-4082-8ABE-B819FEB4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/>
              <a:t>Subject Access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3E4C-6E75-461E-BC42-539180A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1920"/>
            <a:ext cx="5978072" cy="4491355"/>
          </a:xfrm>
        </p:spPr>
        <p:txBody>
          <a:bodyPr anchor="ctr">
            <a:normAutofit/>
          </a:bodyPr>
          <a:lstStyle/>
          <a:p>
            <a:r>
              <a:rPr lang="en-GB" sz="2400"/>
              <a:t>Under the old rules, people had the right to ask for a copy of the data you hold on them. </a:t>
            </a:r>
          </a:p>
          <a:p>
            <a:r>
              <a:rPr lang="en-GB" sz="2400"/>
              <a:t>You used to be able to charge them £10 a pop. Now, you have to provide it for </a:t>
            </a:r>
            <a:r>
              <a:rPr lang="en-GB" sz="2400">
                <a:solidFill>
                  <a:srgbClr val="FF0000"/>
                </a:solidFill>
              </a:rPr>
              <a:t>free</a:t>
            </a:r>
            <a:r>
              <a:rPr lang="en-GB" sz="2400"/>
              <a:t> (at least the first one).</a:t>
            </a:r>
          </a:p>
          <a:p>
            <a:r>
              <a:rPr lang="en-GB" sz="2400"/>
              <a:t>You must provide the data in a “common electronic format” (no more paper).</a:t>
            </a:r>
          </a:p>
          <a:p>
            <a:r>
              <a:rPr lang="en-GB" sz="2400"/>
              <a:t>GDPR strongly encourages you to build an online portal for submitting requests.</a:t>
            </a:r>
          </a:p>
        </p:txBody>
      </p:sp>
    </p:spTree>
    <p:extLst>
      <p:ext uri="{BB962C8B-B14F-4D97-AF65-F5344CB8AC3E}">
        <p14:creationId xmlns:p14="http://schemas.microsoft.com/office/powerpoint/2010/main" val="72652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120D18-2683-4421-B0D5-D02CF96156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r="25742" b="10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079E49-A4FC-45C9-8F0E-764117DB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386080"/>
            <a:ext cx="5978072" cy="970450"/>
          </a:xfrm>
        </p:spPr>
        <p:txBody>
          <a:bodyPr>
            <a:normAutofit/>
          </a:bodyPr>
          <a:lstStyle/>
          <a:p>
            <a:r>
              <a:rPr lang="en-GB"/>
              <a:t>Erasure and retention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AAD0-AB61-456B-AE2A-DFE32FA8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605280"/>
            <a:ext cx="6639440" cy="4815839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People have the right to ask you to delete their data.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There are certain loop-holes, but as a software builder, assume you will have to handle data being deleted – and build a way to do it.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You must only collect the data you need.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You must only keep data for as long as you actually need it. 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Not technically new, but much more explicit and likely to be enforced more.</a:t>
            </a:r>
          </a:p>
          <a:p>
            <a:pPr>
              <a:lnSpc>
                <a:spcPct val="90000"/>
              </a:lnSpc>
            </a:pPr>
            <a:r>
              <a:rPr lang="en-GB" sz="2400" dirty="0" err="1"/>
              <a:t>Anonymisation</a:t>
            </a:r>
            <a:r>
              <a:rPr lang="en-GB" sz="2400" dirty="0"/>
              <a:t> and Pseudonymisation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Anonymised data is when “a determined person cannot connect it to a real person”, so no IP addresses, twitter handles, job titles, departments, etc </a:t>
            </a:r>
            <a:r>
              <a:rPr lang="en-GB" sz="2400" dirty="0" err="1"/>
              <a:t>etc</a:t>
            </a:r>
            <a:r>
              <a:rPr lang="en-GB" sz="2400" dirty="0"/>
              <a:t>…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Pseudonymisation is a </a:t>
            </a:r>
            <a:r>
              <a:rPr lang="en-GB" sz="2400" i="1" dirty="0"/>
              <a:t>risk reduction</a:t>
            </a:r>
            <a:r>
              <a:rPr lang="en-GB" sz="2400" dirty="0"/>
              <a:t> strategy, it does not exempt you or allow you to keep the data longer.</a:t>
            </a:r>
          </a:p>
        </p:txBody>
      </p:sp>
    </p:spTree>
    <p:extLst>
      <p:ext uri="{BB962C8B-B14F-4D97-AF65-F5344CB8AC3E}">
        <p14:creationId xmlns:p14="http://schemas.microsoft.com/office/powerpoint/2010/main" val="36554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717171"/>
      </a:dk2>
      <a:lt2>
        <a:srgbClr val="F2F2F2"/>
      </a:lt2>
      <a:accent1>
        <a:srgbClr val="FE8B36"/>
      </a:accent1>
      <a:accent2>
        <a:srgbClr val="4883A1"/>
      </a:accent2>
      <a:accent3>
        <a:srgbClr val="919191"/>
      </a:accent3>
      <a:accent4>
        <a:srgbClr val="BFBFBF"/>
      </a:accent4>
      <a:accent5>
        <a:srgbClr val="F2F2F2"/>
      </a:accent5>
      <a:accent6>
        <a:srgbClr val="FFFFFF"/>
      </a:accent6>
      <a:hlink>
        <a:srgbClr val="4883A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ed PowerPoint Presentation" id="{5B202D97-4346-4613-B540-E4E1D711B452}" vid="{EB22041F-EE00-4213-90EC-1C3937C16B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9C7C3B1606F3479A36A72A1912A944" ma:contentTypeVersion="11" ma:contentTypeDescription="Create a new document." ma:contentTypeScope="" ma:versionID="79826670a09264df846e4842b4be54bd">
  <xsd:schema xmlns:xsd="http://www.w3.org/2001/XMLSchema" xmlns:xs="http://www.w3.org/2001/XMLSchema" xmlns:p="http://schemas.microsoft.com/office/2006/metadata/properties" xmlns:ns2="83d9b194-f6c0-49b2-b398-e23f464d536b" xmlns:ns3="2f74b058-fe85-403b-8175-7901dcda25ac" xmlns:ns4="3dfdfe5d-aef9-4d39-8abf-5f21b29b5f82" xmlns:ns5="http://schemas.microsoft.com/sharepoint/v4" targetNamespace="http://schemas.microsoft.com/office/2006/metadata/properties" ma:root="true" ma:fieldsID="576f301b29bf25be86f825680cbb88b3" ns2:_="" ns3:_="" ns4:_="" ns5:_="">
    <xsd:import namespace="83d9b194-f6c0-49b2-b398-e23f464d536b"/>
    <xsd:import namespace="2f74b058-fe85-403b-8175-7901dcda25ac"/>
    <xsd:import namespace="3dfdfe5d-aef9-4d39-8abf-5f21b29b5f82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9b194-f6c0-49b2-b398-e23f464d53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4b058-fe85-403b-8175-7901dcda25ac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dfe5d-aef9-4d39-8abf-5f21b29b5f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d9b194-f6c0-49b2-b398-e23f464d536b">
      <UserInfo>
        <DisplayName/>
        <AccountId xsi:nil="true"/>
        <AccountType/>
      </UserInfo>
    </SharedWithUsers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B67C0504-C313-4497-9213-88CD999A1E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4AF962-EA0B-43C2-913D-8DAEEF55BD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9b194-f6c0-49b2-b398-e23f464d536b"/>
    <ds:schemaRef ds:uri="2f74b058-fe85-403b-8175-7901dcda25ac"/>
    <ds:schemaRef ds:uri="3dfdfe5d-aef9-4d39-8abf-5f21b29b5f82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B3C224-551E-40BF-A9D1-0BE28315333A}">
  <ds:schemaRefs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83d9b194-f6c0-49b2-b398-e23f464d536b"/>
    <ds:schemaRef ds:uri="2f74b058-fe85-403b-8175-7901dcda25ac"/>
    <ds:schemaRef ds:uri="http://purl.org/dc/elements/1.1/"/>
    <ds:schemaRef ds:uri="http://schemas.microsoft.com/office/2006/metadata/properties"/>
    <ds:schemaRef ds:uri="3dfdfe5d-aef9-4d39-8abf-5f21b29b5f82"/>
    <ds:schemaRef ds:uri="http://schemas.microsoft.com/office/infopath/2007/PartnerControls"/>
    <ds:schemaRef ds:uri="http://schemas.microsoft.com/sharepoint/v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1246</Words>
  <Application>Microsoft Office PowerPoint</Application>
  <PresentationFormat>Widescreen</PresentationFormat>
  <Paragraphs>110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GDPR</vt:lpstr>
      <vt:lpstr>Before we begin</vt:lpstr>
      <vt:lpstr>General Data  Protection Regulations (GDPR)</vt:lpstr>
      <vt:lpstr>Why you should care</vt:lpstr>
      <vt:lpstr>Lots of hype</vt:lpstr>
      <vt:lpstr>Principles</vt:lpstr>
      <vt:lpstr>Consent</vt:lpstr>
      <vt:lpstr>Subject Access Requests</vt:lpstr>
      <vt:lpstr>Erasure and retention</vt:lpstr>
      <vt:lpstr>Profiling and AI</vt:lpstr>
      <vt:lpstr>Children under the age of 16</vt:lpstr>
      <vt:lpstr>Encryption</vt:lpstr>
      <vt:lpstr>Azure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GDPR for developers</dc:title>
  <dc:creator>Frans Lytzen</dc:creator>
  <cp:lastModifiedBy>Frans Lytzen</cp:lastModifiedBy>
  <cp:revision>2</cp:revision>
  <dcterms:modified xsi:type="dcterms:W3CDTF">2018-01-17T17:07:46Z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0x010100D49C7C3B1606F3479A36A72A1912A944</vt:lpwstr>
  </property>
  <property fmtid="{D5CDD505-2E9C-101B-9397-08002B2CF9AE}" pid="3" name="Process Owner">
    <vt:lpwstr>66</vt:lpwstr>
  </property>
  <property fmtid="{D5CDD505-2E9C-101B-9397-08002B2CF9AE}" pid="4" name="ProcessSponsor">
    <vt:lpwstr>66</vt:lpwstr>
  </property>
</Properties>
</file>