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1"/>
  </p:notesMasterIdLst>
  <p:sldIdLst>
    <p:sldId id="256" r:id="rId2"/>
    <p:sldId id="258" r:id="rId3"/>
    <p:sldId id="257" r:id="rId4"/>
    <p:sldId id="260" r:id="rId5"/>
    <p:sldId id="262" r:id="rId6"/>
    <p:sldId id="266" r:id="rId7"/>
    <p:sldId id="261" r:id="rId8"/>
    <p:sldId id="263" r:id="rId9"/>
    <p:sldId id="265" r:id="rId10"/>
    <p:sldId id="267" r:id="rId11"/>
    <p:sldId id="264" r:id="rId12"/>
    <p:sldId id="269" r:id="rId13"/>
    <p:sldId id="268" r:id="rId14"/>
    <p:sldId id="270" r:id="rId15"/>
    <p:sldId id="273" r:id="rId16"/>
    <p:sldId id="271" r:id="rId17"/>
    <p:sldId id="272" r:id="rId18"/>
    <p:sldId id="275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68041-E6F2-4756-A8BE-D4755162E464}" type="datetimeFigureOut">
              <a:rPr lang="en-SG" smtClean="0"/>
              <a:t>4/8/2021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B47B2-8FE0-430C-823C-DC6F14C605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2424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On salting (just read the salting section): https://www.thesslstore.com/blog/difference-encryption-hashing-salting/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86A259-128E-4170-848E-5C7491D7859B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6944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https://devcenter.heroku.com/articles/renaming-apps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B47B2-8FE0-430C-823C-DC6F14C605E8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6466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https://forms.gle/1nwxWbaV9LBg4NgG9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B47B2-8FE0-430C-823C-DC6F14C605E8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7427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8/4/2021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78731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259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2292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8/4/2021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9994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476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95588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8/4/2021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45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8/4/2021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45567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8/4/2021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09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4228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28063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8/4/2021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1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center.heroku.com/articles/preparing-a-codebase-for-heroku-deployment" TargetMode="External"/><Relationship Id="rId2" Type="http://schemas.openxmlformats.org/officeDocument/2006/relationships/hyperlink" Target="https://devcenter.heroku.com/articles/getting-started-with-nodej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center.heroku.com/articles/deploying-nodejs#prerequisites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65056E-07FC-4069-B412-6C460C42E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885557"/>
            <a:ext cx="4114800" cy="2215152"/>
          </a:xfrm>
        </p:spPr>
        <p:txBody>
          <a:bodyPr>
            <a:normAutofit/>
          </a:bodyPr>
          <a:lstStyle/>
          <a:p>
            <a:r>
              <a:rPr lang="en-US" dirty="0"/>
              <a:t>Backend Dev</a:t>
            </a:r>
            <a:br>
              <a:rPr lang="en-US" dirty="0"/>
            </a:br>
            <a:r>
              <a:rPr lang="en-US" dirty="0"/>
              <a:t>Lesson 4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015EF3-61D7-497B-912B-A315AEFDD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4114800" cy="2215152"/>
          </a:xfrm>
        </p:spPr>
        <p:txBody>
          <a:bodyPr>
            <a:normAutofit/>
          </a:bodyPr>
          <a:lstStyle/>
          <a:p>
            <a:r>
              <a:rPr lang="en-US" dirty="0"/>
              <a:t>bye </a:t>
            </a:r>
            <a:r>
              <a:rPr lang="en-US" dirty="0" err="1"/>
              <a:t>bye</a:t>
            </a:r>
            <a:r>
              <a:rPr lang="en-US" dirty="0"/>
              <a:t> 😭</a:t>
            </a:r>
            <a:endParaRPr lang="en-SG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52C2BA4-3BBE-4D22-A0D9-8D2A7B8F1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5918708"/>
            <a:ext cx="4187283" cy="93929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3" descr="The Statue of Liberty in New York">
            <a:extLst>
              <a:ext uri="{FF2B5EF4-FFF2-40B4-BE49-F238E27FC236}">
                <a16:creationId xmlns:a16="http://schemas.microsoft.com/office/drawing/2014/main" id="{A71868FD-7550-41F5-9863-5994ECF6AB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60" r="12719" b="1"/>
          <a:stretch/>
        </p:blipFill>
        <p:spPr>
          <a:xfrm>
            <a:off x="5334000" y="10"/>
            <a:ext cx="6858000" cy="6855654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AA7049-B18D-49D6-AD7D-DBB9E19F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713190" y="-534982"/>
            <a:ext cx="943826" cy="201379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850DB66-16D1-4953-A6E3-FCA3DC5F2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35690" y="328232"/>
            <a:ext cx="886142" cy="693398"/>
            <a:chOff x="10948005" y="3379098"/>
            <a:chExt cx="868640" cy="679702"/>
          </a:xfrm>
          <a:solidFill>
            <a:schemeClr val="accent6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698AB2F-1D17-4249-81CB-9A41D46B8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301961-8687-4ADB-8043-4065F470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9DC20816-893A-4201-AA91-22F71E46F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15">
              <a:extLst>
                <a:ext uri="{FF2B5EF4-FFF2-40B4-BE49-F238E27FC236}">
                  <a16:creationId xmlns:a16="http://schemas.microsoft.com/office/drawing/2014/main" id="{866D1F4E-BA21-44F3-A97A-E979C5FE7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35EADCB-1DB5-4B69-892B-14567F528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352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4820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26586-501F-4ACD-B915-AFDEA15BB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526" y="358443"/>
            <a:ext cx="10077557" cy="670257"/>
          </a:xfrm>
        </p:spPr>
        <p:txBody>
          <a:bodyPr/>
          <a:lstStyle/>
          <a:p>
            <a:r>
              <a:rPr lang="en-US" dirty="0"/>
              <a:t>JWT flow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06E5B0-7681-4A2A-8BB5-67437BDAB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276" y="1219093"/>
            <a:ext cx="9993937" cy="5188057"/>
          </a:xfrm>
        </p:spPr>
      </p:pic>
    </p:spTree>
    <p:extLst>
      <p:ext uri="{BB962C8B-B14F-4D97-AF65-F5344CB8AC3E}">
        <p14:creationId xmlns:p14="http://schemas.microsoft.com/office/powerpoint/2010/main" val="567132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FDB7-C78B-4E26-AF01-21006AFC6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 – Attendance App Part 3</a:t>
            </a:r>
            <a:br>
              <a:rPr lang="en-US" dirty="0"/>
            </a:br>
            <a:r>
              <a:rPr lang="en-US" dirty="0"/>
              <a:t>(JWT and Login/out)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5F262-E780-4531-8BAD-DB157A7AC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Requested functionality:</a:t>
            </a:r>
          </a:p>
          <a:p>
            <a:pPr lvl="1"/>
            <a:r>
              <a:rPr lang="en-US" dirty="0"/>
              <a:t>students can create a student account with a username and password (account database)</a:t>
            </a:r>
          </a:p>
          <a:p>
            <a:pPr lvl="1"/>
            <a:r>
              <a:rPr lang="en-US" dirty="0"/>
              <a:t>teachers can create a teacher account with a username and password (account database) - note: differentiate student and teacher account types</a:t>
            </a:r>
          </a:p>
          <a:p>
            <a:pPr lvl="1"/>
            <a:r>
              <a:rPr lang="en-US" dirty="0"/>
              <a:t>students/teachers can login, generating a </a:t>
            </a:r>
            <a:r>
              <a:rPr lang="en-US" dirty="0" err="1"/>
              <a:t>jwt</a:t>
            </a:r>
            <a:r>
              <a:rPr lang="en-US" dirty="0"/>
              <a:t> (account database)</a:t>
            </a:r>
          </a:p>
          <a:p>
            <a:pPr lvl="1"/>
            <a:r>
              <a:rPr lang="en-US" dirty="0"/>
              <a:t>students can add themselves to the attendance list with their </a:t>
            </a:r>
            <a:r>
              <a:rPr lang="en-US" dirty="0" err="1"/>
              <a:t>jwt</a:t>
            </a:r>
            <a:r>
              <a:rPr lang="en-US" dirty="0"/>
              <a:t> (attendance database)</a:t>
            </a:r>
          </a:p>
          <a:p>
            <a:pPr lvl="1"/>
            <a:r>
              <a:rPr lang="en-US" dirty="0"/>
              <a:t>teachers can remove students from the attendance list with their </a:t>
            </a:r>
            <a:r>
              <a:rPr lang="en-US" dirty="0" err="1"/>
              <a:t>jwt</a:t>
            </a:r>
            <a:r>
              <a:rPr lang="en-US" dirty="0"/>
              <a:t> and the student's username (attendance database)</a:t>
            </a:r>
          </a:p>
          <a:p>
            <a:pPr lvl="1"/>
            <a:r>
              <a:rPr lang="en-US" dirty="0"/>
              <a:t>only teachers can view the attendance list (attendance database)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73584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9CE0D-3681-4CB9-84CA-B8DE83C85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75229"/>
            <a:ext cx="10077557" cy="1004027"/>
          </a:xfrm>
        </p:spPr>
        <p:txBody>
          <a:bodyPr/>
          <a:lstStyle/>
          <a:p>
            <a:r>
              <a:rPr lang="en-US" dirty="0"/>
              <a:t>Example 5 flow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CE8AE-A123-4279-AAEA-24BBFFA56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1779256"/>
            <a:ext cx="10515600" cy="3859742"/>
          </a:xfrm>
        </p:spPr>
        <p:txBody>
          <a:bodyPr/>
          <a:lstStyle/>
          <a:p>
            <a:r>
              <a:rPr lang="en-US" dirty="0"/>
              <a:t>All endpoints are authenticated (grey) and authorized using JWT (orange)</a:t>
            </a:r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EC3BFE-E970-4F85-8A72-84008235C2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41"/>
          <a:stretch/>
        </p:blipFill>
        <p:spPr>
          <a:xfrm>
            <a:off x="1774804" y="2306156"/>
            <a:ext cx="8674729" cy="431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76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2792-AAB3-49B0-BD17-8528AF4A4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E909E-6D91-43AE-852E-7EC33DBE6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416389"/>
            <a:ext cx="10515600" cy="4441611"/>
          </a:xfrm>
        </p:spPr>
        <p:txBody>
          <a:bodyPr>
            <a:normAutofit/>
          </a:bodyPr>
          <a:lstStyle/>
          <a:p>
            <a:r>
              <a:rPr lang="en-US" dirty="0"/>
              <a:t>The app is actually not completely secure</a:t>
            </a:r>
          </a:p>
          <a:p>
            <a:pPr lvl="1"/>
            <a:r>
              <a:rPr lang="en-US" dirty="0"/>
              <a:t>Increasing security corresponds to increased complexity in the backend</a:t>
            </a:r>
          </a:p>
          <a:p>
            <a:r>
              <a:rPr lang="en-US" dirty="0"/>
              <a:t>Typically secrets like your MongoDB connection </a:t>
            </a:r>
            <a:r>
              <a:rPr lang="en-US" dirty="0" err="1"/>
              <a:t>uri</a:t>
            </a:r>
            <a:r>
              <a:rPr lang="en-US" dirty="0"/>
              <a:t> and your JWT key would be kept </a:t>
            </a:r>
            <a:r>
              <a:rPr lang="en-US" i="1" dirty="0"/>
              <a:t>secret</a:t>
            </a:r>
            <a:r>
              <a:rPr lang="en-US" dirty="0"/>
              <a:t> in a separate location</a:t>
            </a:r>
          </a:p>
          <a:p>
            <a:r>
              <a:rPr lang="en-US" dirty="0"/>
              <a:t>Client-side sanitization</a:t>
            </a:r>
          </a:p>
          <a:p>
            <a:pPr lvl="1"/>
            <a:r>
              <a:rPr lang="en-US" dirty="0"/>
              <a:t>SQL Injections</a:t>
            </a:r>
          </a:p>
          <a:p>
            <a:pPr lvl="1"/>
            <a:r>
              <a:rPr lang="en-US" dirty="0"/>
              <a:t>Unsupported symbols</a:t>
            </a:r>
          </a:p>
          <a:p>
            <a:r>
              <a:rPr lang="en-US" dirty="0"/>
              <a:t>Client-side authentication and hashing</a:t>
            </a:r>
          </a:p>
          <a:p>
            <a:pPr lvl="1"/>
            <a:r>
              <a:rPr lang="en-US" dirty="0"/>
              <a:t>When is it a good idea?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429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58897-6838-4FF7-B354-20093F171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with Heroku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3E073-7522-4010-AFA1-3D3127A5E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dirty="0">
                <a:hlinkClick r:id="rId2"/>
              </a:rPr>
              <a:t>https://devcenter.heroku.com/articles/getting-started-with-nodejs</a:t>
            </a:r>
            <a:endParaRPr lang="en-S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dirty="0">
                <a:hlinkClick r:id="rId3"/>
              </a:rPr>
              <a:t>https://devcenter.heroku.com/articles/preparing-a-codebase-for-heroku-deployment</a:t>
            </a:r>
            <a:endParaRPr lang="en-S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dirty="0">
                <a:hlinkClick r:id="rId4"/>
              </a:rPr>
              <a:t>https://devcenter.heroku.com/articles/deploying-nodejs#prerequisites</a:t>
            </a:r>
            <a:endParaRPr lang="en-SG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01662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FC44B-E709-4B56-9B39-54043C32D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Rough outline of steps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EBAE4-A9AA-4475-B429-2C4F33E49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SG" dirty="0"/>
              <a:t>install git + </a:t>
            </a:r>
            <a:r>
              <a:rPr lang="en-SG" dirty="0" err="1"/>
              <a:t>heroku</a:t>
            </a:r>
            <a:r>
              <a:rPr lang="en-SG" dirty="0"/>
              <a:t> cli</a:t>
            </a:r>
          </a:p>
          <a:p>
            <a:pPr marL="457200" indent="-457200">
              <a:buFont typeface="+mj-lt"/>
              <a:buAutoNum type="arabicPeriod"/>
            </a:pPr>
            <a:r>
              <a:rPr lang="en-SG" dirty="0"/>
              <a:t>setup git repo (remote later) + </a:t>
            </a:r>
            <a:r>
              <a:rPr lang="en-SG" dirty="0" err="1"/>
              <a:t>procfile</a:t>
            </a:r>
            <a:r>
              <a:rPr lang="en-SG" dirty="0"/>
              <a:t> + port</a:t>
            </a:r>
          </a:p>
          <a:p>
            <a:pPr marL="457200" indent="-457200">
              <a:buFont typeface="+mj-lt"/>
              <a:buAutoNum type="arabicPeriod"/>
            </a:pPr>
            <a:r>
              <a:rPr lang="en-SG" dirty="0"/>
              <a:t>create app</a:t>
            </a:r>
          </a:p>
          <a:p>
            <a:pPr marL="457200" indent="-457200">
              <a:buFont typeface="+mj-lt"/>
              <a:buAutoNum type="arabicPeriod"/>
            </a:pPr>
            <a:r>
              <a:rPr lang="en-SG" dirty="0"/>
              <a:t>change </a:t>
            </a:r>
            <a:r>
              <a:rPr lang="en-SG" dirty="0" err="1"/>
              <a:t>myurl</a:t>
            </a:r>
            <a:r>
              <a:rPr lang="en-SG" dirty="0"/>
              <a:t> without trailing </a:t>
            </a:r>
            <a:r>
              <a:rPr lang="en-SG" dirty="0" err="1"/>
              <a:t>forwardslash</a:t>
            </a:r>
            <a:endParaRPr lang="en-SG" dirty="0"/>
          </a:p>
          <a:p>
            <a:pPr marL="457200" indent="-457200">
              <a:buFont typeface="+mj-lt"/>
              <a:buAutoNum type="arabicPeriod"/>
            </a:pPr>
            <a:r>
              <a:rPr lang="en-SG" dirty="0"/>
              <a:t>setup git remote</a:t>
            </a:r>
          </a:p>
          <a:p>
            <a:pPr marL="457200" indent="-457200">
              <a:buFont typeface="+mj-lt"/>
              <a:buAutoNum type="arabicPeriod"/>
            </a:pPr>
            <a:r>
              <a:rPr lang="en-SG" dirty="0"/>
              <a:t>push</a:t>
            </a:r>
          </a:p>
          <a:p>
            <a:pPr marL="800100" lvl="2" indent="-342900">
              <a:buFontTx/>
              <a:buChar char="-"/>
            </a:pPr>
            <a:r>
              <a:rPr lang="en-SG" dirty="0"/>
              <a:t>git add .</a:t>
            </a:r>
          </a:p>
          <a:p>
            <a:pPr marL="800100" lvl="2" indent="-342900">
              <a:buFontTx/>
              <a:buChar char="-"/>
            </a:pPr>
            <a:r>
              <a:rPr lang="en-SG" dirty="0"/>
              <a:t>git commit -m “your message here“</a:t>
            </a:r>
          </a:p>
          <a:p>
            <a:pPr marL="800100" lvl="2" indent="-342900">
              <a:buFontTx/>
              <a:buChar char="-"/>
            </a:pPr>
            <a:r>
              <a:rPr lang="en-SG" dirty="0"/>
              <a:t>git push </a:t>
            </a:r>
            <a:r>
              <a:rPr lang="en-SG" dirty="0" err="1"/>
              <a:t>heroku</a:t>
            </a:r>
            <a:r>
              <a:rPr lang="en-SG" dirty="0"/>
              <a:t> master</a:t>
            </a:r>
          </a:p>
        </p:txBody>
      </p:sp>
    </p:spTree>
    <p:extLst>
      <p:ext uri="{BB962C8B-B14F-4D97-AF65-F5344CB8AC3E}">
        <p14:creationId xmlns:p14="http://schemas.microsoft.com/office/powerpoint/2010/main" val="1308270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41912-1CDB-4C9C-AE67-60C91127C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8E1E9-6F2F-48CA-8694-6574F293D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AWS</a:t>
            </a:r>
          </a:p>
          <a:p>
            <a:pPr marL="342900" indent="-342900">
              <a:buFontTx/>
              <a:buChar char="-"/>
            </a:pPr>
            <a:r>
              <a:rPr lang="en-US" dirty="0"/>
              <a:t>Google Cloud</a:t>
            </a:r>
          </a:p>
          <a:p>
            <a:pPr marL="342900" indent="-342900">
              <a:buFontTx/>
              <a:buChar char="-"/>
            </a:pPr>
            <a:r>
              <a:rPr lang="en-US" dirty="0" err="1"/>
              <a:t>ngrok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Google sites/GitHub Pages?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59689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059AD-7788-471E-B3F0-D525EED72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ahead..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80AFF-88A0-4623-9B9E-D24093591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Renaming your Heroku app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Sockets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MySQL &amp; PostgreSQL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OOP and </a:t>
            </a:r>
            <a:r>
              <a:rPr lang="en-US" dirty="0" err="1"/>
              <a:t>Javascript</a:t>
            </a:r>
            <a:r>
              <a:rPr lang="en-US" dirty="0"/>
              <a:t> paradigms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2372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2F3DF-B56F-4998-B03E-A9518DF40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chill time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B407B-160E-4CC7-8324-90773A0EA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22503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E395E-3206-4190-818A-EAC62121A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5EB97-B147-4500-954C-7ED59C657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sz="4000" dirty="0"/>
              <a:t>Have a good one</a:t>
            </a:r>
            <a:endParaRPr lang="en-SG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526A1E-69CC-4141-861B-FDEBD2E3F231}"/>
              </a:ext>
            </a:extLst>
          </p:cNvPr>
          <p:cNvSpPr txBox="1"/>
          <p:nvPr/>
        </p:nvSpPr>
        <p:spPr>
          <a:xfrm>
            <a:off x="525717" y="2721114"/>
            <a:ext cx="8007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/>
              <a:t>Anonymous feedback – link on Discord</a:t>
            </a:r>
          </a:p>
          <a:p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645218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518F5-F937-4F79-A37B-05974A914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A7892-777B-40D7-96B8-431AB6EAF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Examples 3, 4 and 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Hosting online with Heroku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Moving forward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Chillllll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28069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E33BE-C68B-4BE7-8F6C-CD60F1BE7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3 - Recap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288D8-997E-47A4-8EA8-304CA0930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98616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DCDD4-D6E4-4EC8-93E6-6C1A38CCA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Attendance App Part 2 </a:t>
            </a:r>
            <a:br>
              <a:rPr lang="en-US" dirty="0"/>
            </a:br>
            <a:r>
              <a:rPr lang="en-US" dirty="0"/>
              <a:t>(Basic Authentication)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3A1D7-2C8B-42F9-A5A7-1DCBAC3A9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Functionality requested by frontend engineers and designers</a:t>
            </a:r>
          </a:p>
          <a:p>
            <a:pPr lvl="1"/>
            <a:r>
              <a:rPr lang="en-US" dirty="0"/>
              <a:t>Students can create a student account with a name, username and password (account database)</a:t>
            </a:r>
          </a:p>
          <a:p>
            <a:pPr lvl="1"/>
            <a:r>
              <a:rPr lang="en-US" dirty="0"/>
              <a:t>Students can add themselves to the attendance list with their username and password (attendance database)</a:t>
            </a:r>
          </a:p>
          <a:p>
            <a:pPr lvl="1"/>
            <a:r>
              <a:rPr lang="en-US" dirty="0"/>
              <a:t>Anyone can view the attendance list (attendance database)</a:t>
            </a:r>
          </a:p>
          <a:p>
            <a:r>
              <a:rPr lang="en-US" dirty="0"/>
              <a:t>Hint: What does </a:t>
            </a:r>
            <a:r>
              <a:rPr lang="en-US" dirty="0" err="1"/>
              <a:t>findOne</a:t>
            </a:r>
            <a:r>
              <a:rPr lang="en-US" dirty="0"/>
              <a:t> return if there are no results?</a:t>
            </a:r>
          </a:p>
        </p:txBody>
      </p:sp>
    </p:spTree>
    <p:extLst>
      <p:ext uri="{BB962C8B-B14F-4D97-AF65-F5344CB8AC3E}">
        <p14:creationId xmlns:p14="http://schemas.microsoft.com/office/powerpoint/2010/main" val="4273957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2D750-F183-4F7D-A725-0FA342552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 flow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656B4-5C69-44AA-93F9-945938BAF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Red: account database, Blue: attendance database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1752B2-0E32-4143-A729-799A95E24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17" y="2942128"/>
            <a:ext cx="10504865" cy="360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056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3FB81-B959-4991-BEEE-27A64C7B6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05A0F-6CBF-4365-9658-992D2B67B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usually don’t store passwords in plain sight (plaintext) on the database – we hash them</a:t>
            </a:r>
          </a:p>
          <a:p>
            <a:pPr lvl="1"/>
            <a:r>
              <a:rPr lang="en-SG" dirty="0"/>
              <a:t>Instead of “password”, we store “</a:t>
            </a:r>
            <a:r>
              <a:rPr lang="en-SG"/>
              <a:t>5e884898da28047151d0e56f8dc6292773603d0d6aabbdd62a11ef721d1542d8”</a:t>
            </a:r>
            <a:endParaRPr lang="en-SG" dirty="0"/>
          </a:p>
          <a:p>
            <a:r>
              <a:rPr lang="en-SG" dirty="0"/>
              <a:t>Hashing is a one-way process</a:t>
            </a:r>
          </a:p>
          <a:p>
            <a:r>
              <a:rPr lang="en-SG" dirty="0"/>
              <a:t>We usually use it with salting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5009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7FCF1-A904-41B0-90E5-DFC3758CC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Attendance App Part 3 </a:t>
            </a:r>
            <a:br>
              <a:rPr lang="en-US" dirty="0"/>
            </a:br>
            <a:r>
              <a:rPr lang="en-US" dirty="0"/>
              <a:t>(Hashed Passwords and Account Types)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8BED0-25BD-4E0B-B015-59213120A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Functionality requested:</a:t>
            </a:r>
          </a:p>
          <a:p>
            <a:pPr lvl="1"/>
            <a:r>
              <a:rPr lang="en-US" dirty="0"/>
              <a:t>students can create a student account with a username and password (account database)</a:t>
            </a:r>
          </a:p>
          <a:p>
            <a:pPr lvl="1"/>
            <a:r>
              <a:rPr lang="en-US" dirty="0"/>
              <a:t>teachers can create a teacher account with a username and password (account database) - note: differentiate student and teacher account types</a:t>
            </a:r>
          </a:p>
          <a:p>
            <a:pPr lvl="1"/>
            <a:r>
              <a:rPr lang="en-US" dirty="0"/>
              <a:t>students can add themselves to the attendance list with their username and password (attendance database)</a:t>
            </a:r>
          </a:p>
          <a:p>
            <a:pPr lvl="1"/>
            <a:r>
              <a:rPr lang="en-US" dirty="0"/>
              <a:t>teachers can remove students from the attendance list with the teacher's username and password and the student's username (attendance database)</a:t>
            </a:r>
          </a:p>
          <a:p>
            <a:pPr lvl="1"/>
            <a:r>
              <a:rPr lang="en-US" dirty="0"/>
              <a:t>only teachers can view the attendance list (attendance database)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04730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D9698-A540-4D2F-9B31-21E729AB3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 flow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DE3EB-C637-45E7-B682-C50DDDFBF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398060"/>
            <a:ext cx="10077557" cy="3549045"/>
          </a:xfrm>
        </p:spPr>
        <p:txBody>
          <a:bodyPr/>
          <a:lstStyle/>
          <a:p>
            <a:r>
              <a:rPr lang="en-US" dirty="0"/>
              <a:t>Red: account database, Blue: attendance database</a:t>
            </a:r>
            <a:endParaRPr lang="en-SG" dirty="0"/>
          </a:p>
          <a:p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AFE769-C01C-4B55-BB20-92616F271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17" y="2749550"/>
            <a:ext cx="95345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126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74570-0D0C-4C6E-BCCB-2756F0967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23DF3-03BD-4879-B8EF-25DD6E8E1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Web Token</a:t>
            </a:r>
          </a:p>
          <a:p>
            <a:pPr lvl="1"/>
            <a:r>
              <a:rPr lang="en-US" dirty="0" err="1"/>
              <a:t>Javascript</a:t>
            </a:r>
            <a:r>
              <a:rPr lang="en-US" dirty="0"/>
              <a:t> Object Notation</a:t>
            </a:r>
          </a:p>
          <a:p>
            <a:r>
              <a:rPr lang="en-US" dirty="0"/>
              <a:t>Alternative to passing a username/password combination for authorization (note: authenticate vs authorize)</a:t>
            </a:r>
          </a:p>
          <a:p>
            <a:pPr lvl="1"/>
            <a:r>
              <a:rPr lang="en-US" dirty="0"/>
              <a:t>More secure</a:t>
            </a:r>
          </a:p>
          <a:p>
            <a:pPr lvl="1"/>
            <a:r>
              <a:rPr lang="en-US" dirty="0"/>
              <a:t>Easier to use</a:t>
            </a:r>
          </a:p>
          <a:p>
            <a:r>
              <a:rPr lang="en-US" i="1" dirty="0"/>
              <a:t>Similar </a:t>
            </a:r>
            <a:r>
              <a:rPr lang="en-US" dirty="0"/>
              <a:t>to hashing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7105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ocaVTI">
  <a:themeElements>
    <a:clrScheme name="AnalogousFromLightSeedRightStep">
      <a:dk1>
        <a:srgbClr val="000000"/>
      </a:dk1>
      <a:lt1>
        <a:srgbClr val="FFFFFF"/>
      </a:lt1>
      <a:dk2>
        <a:srgbClr val="243341"/>
      </a:dk2>
      <a:lt2>
        <a:srgbClr val="E7E2E8"/>
      </a:lt2>
      <a:accent1>
        <a:srgbClr val="78AE6E"/>
      </a:accent1>
      <a:accent2>
        <a:srgbClr val="61B075"/>
      </a:accent2>
      <a:accent3>
        <a:srgbClr val="6FAC98"/>
      </a:accent3>
      <a:accent4>
        <a:srgbClr val="63ADB4"/>
      </a:accent4>
      <a:accent5>
        <a:srgbClr val="7AA3CE"/>
      </a:accent5>
      <a:accent6>
        <a:srgbClr val="6F76CA"/>
      </a:accent6>
      <a:hlink>
        <a:srgbClr val="A369AE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659</Words>
  <Application>Microsoft Office PowerPoint</Application>
  <PresentationFormat>Widescreen</PresentationFormat>
  <Paragraphs>97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Avenir Next LT Pro</vt:lpstr>
      <vt:lpstr>Avenir Next LT Pro Light</vt:lpstr>
      <vt:lpstr>Calibri</vt:lpstr>
      <vt:lpstr>Georgia Pro Semibold</vt:lpstr>
      <vt:lpstr>RocaVTI</vt:lpstr>
      <vt:lpstr>Backend Dev Lesson 4</vt:lpstr>
      <vt:lpstr>Agenda</vt:lpstr>
      <vt:lpstr>Example 3 - Recap</vt:lpstr>
      <vt:lpstr>Example 3: Attendance App Part 2  (Basic Authentication)</vt:lpstr>
      <vt:lpstr>Example 3 flow</vt:lpstr>
      <vt:lpstr>Hashing</vt:lpstr>
      <vt:lpstr>Example 4: Attendance App Part 3  (Hashed Passwords and Account Types)</vt:lpstr>
      <vt:lpstr>Example 4 flow</vt:lpstr>
      <vt:lpstr>JWT</vt:lpstr>
      <vt:lpstr>JWT flow</vt:lpstr>
      <vt:lpstr>Example 5 – Attendance App Part 3 (JWT and Login/out)</vt:lpstr>
      <vt:lpstr>Example 5 flow</vt:lpstr>
      <vt:lpstr>Notes</vt:lpstr>
      <vt:lpstr>Hosting with Heroku</vt:lpstr>
      <vt:lpstr>Rough outline of steps</vt:lpstr>
      <vt:lpstr>Alternatives</vt:lpstr>
      <vt:lpstr>Moving ahead..</vt:lpstr>
      <vt:lpstr>chill time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Backend Dev Lesson 4</dc:title>
  <dc:creator>TAI LE KANG GERRARD</dc:creator>
  <cp:lastModifiedBy>TAI LE KANG GERRARD</cp:lastModifiedBy>
  <cp:revision>24</cp:revision>
  <dcterms:created xsi:type="dcterms:W3CDTF">2021-08-03T13:46:45Z</dcterms:created>
  <dcterms:modified xsi:type="dcterms:W3CDTF">2021-08-04T01:19:48Z</dcterms:modified>
</cp:coreProperties>
</file>