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592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8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71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878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1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81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68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1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12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6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6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76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5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3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27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3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CREDIT-CARD SEGMENTATION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Applied</a:t>
            </a:r>
            <a:r>
              <a:rPr lang="hu-HU" dirty="0" smtClean="0"/>
              <a:t> Data Science </a:t>
            </a:r>
            <a:r>
              <a:rPr lang="hu-HU" dirty="0" err="1" smtClean="0"/>
              <a:t>Capstone</a:t>
            </a:r>
            <a:r>
              <a:rPr lang="hu-HU" dirty="0" smtClean="0"/>
              <a:t> 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36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behaviour</a:t>
            </a:r>
            <a:r>
              <a:rPr lang="en-US" dirty="0"/>
              <a:t> with 5 Clusters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402080"/>
            <a:ext cx="4412479" cy="4509142"/>
          </a:xfrm>
        </p:spPr>
        <p:txBody>
          <a:bodyPr>
            <a:normAutofit/>
          </a:bodyPr>
          <a:lstStyle/>
          <a:p>
            <a:r>
              <a:rPr lang="hu-HU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have a group of customers (cluster 2) having highest </a:t>
            </a:r>
            <a:r>
              <a:rPr lang="en-US" dirty="0" err="1"/>
              <a:t>avergae</a:t>
            </a:r>
            <a:r>
              <a:rPr lang="en-US" dirty="0"/>
              <a:t> purchases but there is Cluster 4 also having highest cash advance &amp; </a:t>
            </a:r>
            <a:r>
              <a:rPr lang="en-US" dirty="0" err="1"/>
              <a:t>secong</a:t>
            </a:r>
            <a:r>
              <a:rPr lang="en-US" dirty="0"/>
              <a:t> highest purchase </a:t>
            </a:r>
            <a:r>
              <a:rPr lang="en-US" dirty="0" err="1"/>
              <a:t>behaviour</a:t>
            </a:r>
            <a:r>
              <a:rPr lang="en-US" dirty="0"/>
              <a:t> but their type of purchases are same.</a:t>
            </a:r>
          </a:p>
          <a:p>
            <a:r>
              <a:rPr lang="en-US" dirty="0" smtClean="0"/>
              <a:t>Cluster </a:t>
            </a:r>
            <a:r>
              <a:rPr lang="en-US" dirty="0"/>
              <a:t>0 and Cluster 4 are behaving similar in terms of </a:t>
            </a:r>
            <a:r>
              <a:rPr lang="en-US" dirty="0" err="1"/>
              <a:t>Credit_limit</a:t>
            </a:r>
            <a:r>
              <a:rPr lang="en-US" dirty="0"/>
              <a:t> and have cash transactions is on higher side</a:t>
            </a:r>
          </a:p>
          <a:p>
            <a:r>
              <a:rPr lang="en-US" dirty="0"/>
              <a:t>Conclusion With 5 </a:t>
            </a:r>
            <a:r>
              <a:rPr lang="en-US" dirty="0" smtClean="0"/>
              <a:t>clusters:  </a:t>
            </a:r>
            <a:r>
              <a:rPr lang="en-US" dirty="0"/>
              <a:t>So we don't have quite distinguishable characteristics with 5 clusters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1" y="1402080"/>
            <a:ext cx="3875306" cy="43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behavior with 6 clusters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with  6 clusters:</a:t>
            </a:r>
          </a:p>
          <a:p>
            <a:r>
              <a:rPr lang="en-US" dirty="0" smtClean="0"/>
              <a:t>Here </a:t>
            </a:r>
            <a:r>
              <a:rPr lang="en-US" dirty="0"/>
              <a:t>also groups are </a:t>
            </a:r>
            <a:r>
              <a:rPr lang="en-US" dirty="0" smtClean="0"/>
              <a:t>overlapping.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87772"/>
            <a:ext cx="6342772" cy="28234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02" y="1994556"/>
            <a:ext cx="1837595" cy="171834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729131" y="4022411"/>
            <a:ext cx="24209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Cl-0 and Cl-2 behaving same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535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performance metrics for </a:t>
            </a:r>
            <a:r>
              <a:rPr lang="en-US" dirty="0" err="1"/>
              <a:t>Kmeans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</a:t>
            </a:r>
            <a:r>
              <a:rPr lang="en-US" dirty="0" err="1" smtClean="0"/>
              <a:t>alidating</a:t>
            </a:r>
            <a:r>
              <a:rPr lang="en-US" dirty="0" smtClean="0"/>
              <a:t> </a:t>
            </a:r>
            <a:r>
              <a:rPr lang="en-US" dirty="0"/>
              <a:t>performance with 2 metrics </a:t>
            </a:r>
            <a:r>
              <a:rPr lang="en-US" dirty="0" err="1"/>
              <a:t>Calinski</a:t>
            </a:r>
            <a:r>
              <a:rPr lang="en-US" dirty="0"/>
              <a:t> </a:t>
            </a:r>
            <a:r>
              <a:rPr lang="en-US" dirty="0" err="1"/>
              <a:t>harabaz</a:t>
            </a:r>
            <a:r>
              <a:rPr lang="en-US" dirty="0"/>
              <a:t> and Silhouette </a:t>
            </a:r>
            <a:r>
              <a:rPr lang="en-US" dirty="0" smtClean="0"/>
              <a:t>score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65" y="2908663"/>
            <a:ext cx="3662788" cy="234832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81" y="2908663"/>
            <a:ext cx="3684270" cy="23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Cluster </a:t>
            </a:r>
            <a:r>
              <a:rPr lang="en-US" b="1" dirty="0"/>
              <a:t>0 </a:t>
            </a:r>
            <a:r>
              <a:rPr lang="en-US" dirty="0"/>
              <a:t>customers are doing maximum </a:t>
            </a:r>
            <a:r>
              <a:rPr lang="en-US" dirty="0" err="1"/>
              <a:t>One_Off</a:t>
            </a:r>
            <a:r>
              <a:rPr lang="en-US" dirty="0"/>
              <a:t> transactions  and  least payment ratio and </a:t>
            </a:r>
            <a:r>
              <a:rPr lang="en-US" dirty="0" err="1"/>
              <a:t>credit_score</a:t>
            </a:r>
            <a:r>
              <a:rPr lang="en-US" dirty="0"/>
              <a:t> on lower side ***This group is about 21% of the total customer </a:t>
            </a:r>
            <a:r>
              <a:rPr lang="en-US" dirty="0" smtClean="0"/>
              <a:t>base</a:t>
            </a:r>
            <a:endParaRPr lang="en-US" dirty="0"/>
          </a:p>
          <a:p>
            <a:r>
              <a:rPr lang="hu-HU" b="1" dirty="0" smtClean="0"/>
              <a:t>C</a:t>
            </a:r>
            <a:r>
              <a:rPr lang="en-US" b="1" dirty="0" smtClean="0"/>
              <a:t>luster </a:t>
            </a:r>
            <a:r>
              <a:rPr lang="en-US" b="1" dirty="0"/>
              <a:t>1 </a:t>
            </a:r>
            <a:r>
              <a:rPr lang="en-US" dirty="0"/>
              <a:t>is taking maximum </a:t>
            </a:r>
            <a:r>
              <a:rPr lang="en-US" dirty="0" err="1"/>
              <a:t>advance_cash</a:t>
            </a:r>
            <a:r>
              <a:rPr lang="en-US" dirty="0"/>
              <a:t>  and   is paying comparatively less minimum payment and poor </a:t>
            </a:r>
            <a:r>
              <a:rPr lang="en-US" dirty="0" err="1"/>
              <a:t>credit_score</a:t>
            </a:r>
            <a:r>
              <a:rPr lang="en-US" dirty="0"/>
              <a:t> &amp; doing no purchase transaction. </a:t>
            </a:r>
            <a:r>
              <a:rPr lang="en-US" dirty="0" smtClean="0"/>
              <a:t>This </a:t>
            </a:r>
            <a:r>
              <a:rPr lang="en-US" dirty="0"/>
              <a:t>group is about 23% of the total customer base***</a:t>
            </a:r>
          </a:p>
          <a:p>
            <a:r>
              <a:rPr lang="en-US" b="1" dirty="0" smtClean="0"/>
              <a:t>Cluster </a:t>
            </a:r>
            <a:r>
              <a:rPr lang="en-US" b="1" dirty="0"/>
              <a:t>2 </a:t>
            </a:r>
            <a:r>
              <a:rPr lang="en-US" dirty="0"/>
              <a:t>is the group of customers who have highest </a:t>
            </a:r>
            <a:r>
              <a:rPr lang="en-US" dirty="0" err="1"/>
              <a:t>Monthly_avg</a:t>
            </a:r>
            <a:r>
              <a:rPr lang="en-US" dirty="0"/>
              <a:t> purchases and doing both installment as well as </a:t>
            </a:r>
            <a:r>
              <a:rPr lang="en-US" dirty="0" err="1"/>
              <a:t>one_off</a:t>
            </a:r>
            <a:r>
              <a:rPr lang="en-US" dirty="0"/>
              <a:t>   purchases, have comparatively good credit score. </a:t>
            </a:r>
            <a:r>
              <a:rPr lang="en-US" dirty="0" smtClean="0"/>
              <a:t>This </a:t>
            </a:r>
            <a:r>
              <a:rPr lang="en-US" dirty="0"/>
              <a:t>group is about 31% of the total customer </a:t>
            </a:r>
            <a:r>
              <a:rPr lang="en-US" dirty="0" smtClean="0"/>
              <a:t>base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Cluster </a:t>
            </a:r>
            <a:r>
              <a:rPr lang="en-US" b="1" dirty="0"/>
              <a:t>3 </a:t>
            </a:r>
            <a:r>
              <a:rPr lang="en-US" dirty="0"/>
              <a:t>customers have maximum credit score and  are paying dues and are doing maximum installment purchases.*** This group is about 25% of the total customer </a:t>
            </a:r>
            <a:r>
              <a:rPr lang="en-US" dirty="0" smtClean="0"/>
              <a:t>base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023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Suggested</a:t>
            </a:r>
            <a:r>
              <a:rPr lang="hu-HU" dirty="0"/>
              <a:t> Marketing </a:t>
            </a:r>
            <a:r>
              <a:rPr lang="hu-HU" dirty="0" err="1"/>
              <a:t>Strategy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Group 0</a:t>
            </a:r>
            <a:endParaRPr lang="hu-HU" b="1" dirty="0" smtClean="0"/>
          </a:p>
          <a:p>
            <a:pPr marL="40005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group is has minimum paying ratio and using card for just </a:t>
            </a:r>
            <a:r>
              <a:rPr lang="en-US" dirty="0" err="1"/>
              <a:t>oneoff</a:t>
            </a:r>
            <a:r>
              <a:rPr lang="en-US" dirty="0"/>
              <a:t> transactions (may be for utility bills only). This group seems to be risky group.</a:t>
            </a:r>
          </a:p>
          <a:p>
            <a:r>
              <a:rPr lang="en-US" b="1" dirty="0" smtClean="0"/>
              <a:t>Group </a:t>
            </a:r>
            <a:r>
              <a:rPr lang="en-US" b="1" dirty="0"/>
              <a:t>1</a:t>
            </a:r>
          </a:p>
          <a:p>
            <a:pPr marL="400050" lvl="1" indent="0">
              <a:buNone/>
            </a:pPr>
            <a:r>
              <a:rPr lang="en-US" dirty="0" smtClean="0"/>
              <a:t>They </a:t>
            </a:r>
            <a:r>
              <a:rPr lang="en-US" dirty="0"/>
              <a:t>have poor credit score and taking only cash on advance. We can target them by providing  less interest rate on purchase transaction</a:t>
            </a:r>
          </a:p>
          <a:p>
            <a:r>
              <a:rPr lang="en-US" b="1" dirty="0" smtClean="0"/>
              <a:t>Group </a:t>
            </a:r>
            <a:r>
              <a:rPr lang="en-US" b="1" dirty="0"/>
              <a:t>2</a:t>
            </a:r>
          </a:p>
          <a:p>
            <a:pPr marL="400050" lvl="1" indent="0">
              <a:buNone/>
            </a:pPr>
            <a:r>
              <a:rPr lang="en-US" dirty="0" smtClean="0"/>
              <a:t>They </a:t>
            </a:r>
            <a:r>
              <a:rPr lang="en-US" dirty="0"/>
              <a:t>are potential target customers who are paying dues and doing purchases and maintaining comparatively good credit score )</a:t>
            </a:r>
          </a:p>
          <a:p>
            <a:pPr marL="400050" lvl="1" indent="0">
              <a:buNone/>
            </a:pPr>
            <a:r>
              <a:rPr lang="en-US" dirty="0" smtClean="0"/>
              <a:t>--    </a:t>
            </a:r>
            <a:r>
              <a:rPr lang="en-US" dirty="0"/>
              <a:t>we can increase credit limit or can lower down interest </a:t>
            </a:r>
            <a:r>
              <a:rPr lang="en-US" dirty="0" smtClean="0"/>
              <a:t>rate</a:t>
            </a:r>
            <a:endParaRPr lang="hu-HU" dirty="0" smtClean="0"/>
          </a:p>
          <a:p>
            <a:pPr marL="400050" lvl="1" indent="0">
              <a:buNone/>
            </a:pPr>
            <a:r>
              <a:rPr lang="en-US" dirty="0" smtClean="0"/>
              <a:t>--    </a:t>
            </a:r>
            <a:r>
              <a:rPr lang="en-US" dirty="0"/>
              <a:t>Can be given premium card /</a:t>
            </a:r>
            <a:r>
              <a:rPr lang="en-US" dirty="0" err="1"/>
              <a:t>loyality</a:t>
            </a:r>
            <a:r>
              <a:rPr lang="en-US" dirty="0"/>
              <a:t> cards to increase </a:t>
            </a:r>
            <a:r>
              <a:rPr lang="en-US" dirty="0" smtClean="0"/>
              <a:t>transactions      </a:t>
            </a:r>
            <a:endParaRPr lang="en-US" dirty="0"/>
          </a:p>
          <a:p>
            <a:r>
              <a:rPr lang="en-US" b="1" dirty="0" smtClean="0"/>
              <a:t>Group </a:t>
            </a:r>
            <a:r>
              <a:rPr lang="en-US" b="1" dirty="0"/>
              <a:t>3</a:t>
            </a:r>
          </a:p>
          <a:p>
            <a:pPr marL="40005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group is performing best among all as </a:t>
            </a:r>
            <a:r>
              <a:rPr lang="en-US" dirty="0" err="1"/>
              <a:t>cutomers</a:t>
            </a:r>
            <a:r>
              <a:rPr lang="en-US" dirty="0"/>
              <a:t> are maintaining good credit score and paying dues on time</a:t>
            </a:r>
            <a:r>
              <a:rPr lang="en-US" dirty="0" smtClean="0"/>
              <a:t>.</a:t>
            </a:r>
            <a:endParaRPr lang="hu-HU" dirty="0" smtClean="0"/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-- Giving rewards point will make them perform more purchases.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565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406538" y="2899954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err="1" smtClean="0"/>
              <a:t>Thanks</a:t>
            </a:r>
            <a:r>
              <a:rPr lang="hu-HU" sz="3600" dirty="0" smtClean="0"/>
              <a:t> </a:t>
            </a:r>
            <a:r>
              <a:rPr lang="hu-HU" sz="3600" dirty="0" err="1" smtClean="0"/>
              <a:t>for</a:t>
            </a:r>
            <a:r>
              <a:rPr lang="hu-HU" sz="3600" dirty="0" smtClean="0"/>
              <a:t> </a:t>
            </a:r>
            <a:r>
              <a:rPr lang="hu-HU" sz="3600" dirty="0" err="1" smtClean="0"/>
              <a:t>watching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89219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BUSINESS CONTEXT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Segmentation in marketing is a technique used to divide customers or other entities into groups based on attributes such as </a:t>
            </a:r>
            <a:r>
              <a:rPr lang="en-US" dirty="0" err="1"/>
              <a:t>behaviour</a:t>
            </a:r>
            <a:r>
              <a:rPr lang="en-US" dirty="0"/>
              <a:t> or demographics. It is useful to identify segments of customers who may respond in a similar way to specific marketing techniques such as email subject lines or display </a:t>
            </a:r>
            <a:r>
              <a:rPr lang="en-US" dirty="0" err="1"/>
              <a:t>advertisements.As</a:t>
            </a:r>
            <a:r>
              <a:rPr lang="en-US" dirty="0"/>
              <a:t> it gives businesses the ability to tailor marketing messages and timing to generate better response rates and provide improved consumer experiences.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this project, the definition of a marketing strategy using a machine learning technique requires the development of a customer segment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 The </a:t>
            </a:r>
            <a:r>
              <a:rPr lang="en-US" dirty="0"/>
              <a:t>goal of this analysis report is to discover the Customer Segmentation of a bank, by looking through their behavior/profile while using Credit Card. Hopefully, I can get a clear segmentation of the customer, so I can deploy effective marketing campaign or sales promotion to the targeted costumer.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81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acquisition</a:t>
            </a:r>
            <a:r>
              <a:rPr lang="hu-HU" dirty="0"/>
              <a:t> and </a:t>
            </a:r>
            <a:r>
              <a:rPr lang="hu-HU" dirty="0" err="1"/>
              <a:t>cleaning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dataset summarizes the usage behavior of about 8000+ active credit card holders during 6 months. The file is at a customer level with 18 behavioral variables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0" y="2842259"/>
            <a:ext cx="306324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</a:t>
            </a:r>
            <a:r>
              <a:rPr lang="en-US" dirty="0" err="1" smtClean="0"/>
              <a:t>og</a:t>
            </a:r>
            <a:r>
              <a:rPr lang="en-US" dirty="0" smtClean="0"/>
              <a:t>-transformation </a:t>
            </a:r>
            <a:r>
              <a:rPr lang="en-US" dirty="0"/>
              <a:t>on the dataset to remove outlier effect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888" y="2133600"/>
            <a:ext cx="537804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Customer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payment_minpayment</a:t>
            </a:r>
            <a:r>
              <a:rPr lang="en-US" dirty="0"/>
              <a:t> ratio for each </a:t>
            </a:r>
            <a:r>
              <a:rPr lang="en-US" dirty="0" err="1"/>
              <a:t>purchse</a:t>
            </a:r>
            <a:r>
              <a:rPr lang="en-US" dirty="0"/>
              <a:t> type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Customers who don't do either one-off or installment purchases take more cash on advance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76996"/>
            <a:ext cx="4313864" cy="235131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47" y="3110866"/>
            <a:ext cx="4217482" cy="24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Silhouette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860" y="1532709"/>
            <a:ext cx="4020822" cy="37782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56" y="1610451"/>
            <a:ext cx="3030719" cy="19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Clustering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intuition on type of purchases made by customers and their distinctive behavior exhibited based on the </a:t>
            </a:r>
            <a:r>
              <a:rPr lang="en-US" dirty="0" err="1"/>
              <a:t>purchase_type</a:t>
            </a:r>
            <a:r>
              <a:rPr lang="en-US" dirty="0"/>
              <a:t> (as visualized above in Insights from KPI) , I am starting with 4 clusters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/>
              <a:t>From above graph we will find elbow range. here it is 4,5,6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52" y="3683727"/>
            <a:ext cx="531495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4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Insights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clusters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560" y="1518788"/>
            <a:ext cx="7861761" cy="43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 err="1" smtClean="0"/>
              <a:t>analyse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</a:t>
            </a:r>
            <a:r>
              <a:rPr lang="en-US" dirty="0"/>
              <a:t>2 is the group of customers who have highest </a:t>
            </a:r>
            <a:r>
              <a:rPr lang="en-US" dirty="0" err="1"/>
              <a:t>Monthly_avg</a:t>
            </a:r>
            <a:r>
              <a:rPr lang="en-US" dirty="0"/>
              <a:t> purchases and doing both installment as well as </a:t>
            </a:r>
            <a:r>
              <a:rPr lang="en-US" dirty="0" err="1"/>
              <a:t>one_off</a:t>
            </a:r>
            <a:r>
              <a:rPr lang="en-US" dirty="0"/>
              <a:t>   purchases, have comparatively good credit score</a:t>
            </a:r>
            <a:r>
              <a:rPr lang="en-US" dirty="0" smtClean="0"/>
              <a:t>. </a:t>
            </a:r>
            <a:r>
              <a:rPr lang="en-US" b="1" dirty="0"/>
              <a:t>This group is about 31% of the total customer base </a:t>
            </a:r>
          </a:p>
          <a:p>
            <a:r>
              <a:rPr lang="hu-HU" dirty="0" smtClean="0"/>
              <a:t>C</a:t>
            </a:r>
            <a:r>
              <a:rPr lang="en-US" dirty="0" smtClean="0"/>
              <a:t>luster </a:t>
            </a:r>
            <a:r>
              <a:rPr lang="en-US" dirty="0"/>
              <a:t>1 is taking maximum </a:t>
            </a:r>
            <a:r>
              <a:rPr lang="en-US" dirty="0" err="1"/>
              <a:t>advance_cash</a:t>
            </a:r>
            <a:r>
              <a:rPr lang="en-US" dirty="0"/>
              <a:t>  and   is paying comparatively less minimum payment and poor </a:t>
            </a:r>
            <a:r>
              <a:rPr lang="en-US" dirty="0" err="1"/>
              <a:t>credit_score</a:t>
            </a:r>
            <a:r>
              <a:rPr lang="en-US" dirty="0"/>
              <a:t> &amp; doing no purchase transaction. </a:t>
            </a:r>
            <a:r>
              <a:rPr lang="en-US" b="1" dirty="0" smtClean="0"/>
              <a:t>This </a:t>
            </a:r>
            <a:r>
              <a:rPr lang="en-US" b="1" dirty="0"/>
              <a:t>group is about 23% of the total customer base </a:t>
            </a:r>
          </a:p>
          <a:p>
            <a:r>
              <a:rPr lang="en-US" dirty="0" smtClean="0"/>
              <a:t>Cluster </a:t>
            </a:r>
            <a:r>
              <a:rPr lang="en-US" dirty="0"/>
              <a:t>0 customers are doing maximum </a:t>
            </a:r>
            <a:r>
              <a:rPr lang="en-US" dirty="0" err="1"/>
              <a:t>One_Off</a:t>
            </a:r>
            <a:r>
              <a:rPr lang="en-US" dirty="0"/>
              <a:t> transactions  and  least payment ratio. </a:t>
            </a:r>
            <a:r>
              <a:rPr lang="en-US" dirty="0" smtClean="0"/>
              <a:t> </a:t>
            </a:r>
            <a:r>
              <a:rPr lang="en-US" b="1" dirty="0"/>
              <a:t>This group is about 21% of the total customer base </a:t>
            </a:r>
          </a:p>
          <a:p>
            <a:r>
              <a:rPr lang="en-US" dirty="0" smtClean="0"/>
              <a:t> </a:t>
            </a:r>
            <a:r>
              <a:rPr lang="en-US" dirty="0"/>
              <a:t>Cluster 3 customers have maximum credit score and  are paying dues and are doing maximum installment purchases. </a:t>
            </a:r>
            <a:r>
              <a:rPr lang="en-US" b="1" dirty="0" smtClean="0"/>
              <a:t> </a:t>
            </a:r>
            <a:r>
              <a:rPr lang="en-US" b="1" dirty="0"/>
              <a:t>This group is about 25% of the total customer base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87072877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808</Words>
  <Application>Microsoft Office PowerPoint</Application>
  <PresentationFormat>Szélesvásznú</PresentationFormat>
  <Paragraphs>51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Szálak</vt:lpstr>
      <vt:lpstr>CREDIT-CARD SEGMENTATION</vt:lpstr>
      <vt:lpstr>BUSINESS CONTEXT</vt:lpstr>
      <vt:lpstr>Data acquisition and cleaning </vt:lpstr>
      <vt:lpstr>Log-transformation on the dataset to remove outlier effect</vt:lpstr>
      <vt:lpstr>Customer analysis</vt:lpstr>
      <vt:lpstr>Silhouette Coefficient</vt:lpstr>
      <vt:lpstr>Clustering</vt:lpstr>
      <vt:lpstr>Insights from clusters</vt:lpstr>
      <vt:lpstr>Result analyse</vt:lpstr>
      <vt:lpstr>Finding behaviour with 5 Clusters</vt:lpstr>
      <vt:lpstr>Finding behavior with 6 clusters</vt:lpstr>
      <vt:lpstr>Checking performance metrics for Kmeans</vt:lpstr>
      <vt:lpstr>Results</vt:lpstr>
      <vt:lpstr>Suggested Marketing Strategy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CREDIT-CARD SEGMENTATION</dc:title>
  <dc:creator>László Zoltán Farkas</dc:creator>
  <cp:lastModifiedBy>László Zoltán Farkas</cp:lastModifiedBy>
  <cp:revision>8</cp:revision>
  <dcterms:created xsi:type="dcterms:W3CDTF">2020-10-11T15:52:16Z</dcterms:created>
  <dcterms:modified xsi:type="dcterms:W3CDTF">2020-10-11T17:36:43Z</dcterms:modified>
</cp:coreProperties>
</file>