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8"/>
  </p:notesMasterIdLst>
  <p:sldIdLst>
    <p:sldId id="257" r:id="rId2"/>
    <p:sldId id="256" r:id="rId3"/>
    <p:sldId id="261" r:id="rId4"/>
    <p:sldId id="258" r:id="rId5"/>
    <p:sldId id="259" r:id="rId6"/>
    <p:sldId id="260" r:id="rId7"/>
  </p:sldIdLst>
  <p:sldSz cx="18000663"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6327" autoAdjust="0"/>
  </p:normalViewPr>
  <p:slideViewPr>
    <p:cSldViewPr snapToGrid="0">
      <p:cViewPr varScale="1">
        <p:scale>
          <a:sx n="84" d="100"/>
          <a:sy n="84" d="100"/>
        </p:scale>
        <p:origin x="108" y="23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D817A3E-5050-471C-9150-A1BDA423C64E}" type="datetimeFigureOut">
              <a:rPr lang="he-IL" smtClean="0"/>
              <a:t>ו'/תמוז/תשפ"ה</a:t>
            </a:fld>
            <a:endParaRPr lang="he-IL"/>
          </a:p>
        </p:txBody>
      </p:sp>
      <p:sp>
        <p:nvSpPr>
          <p:cNvPr id="4" name="מציין מיקום של תמונת שקופית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1AA26E3-70E5-462A-AC64-7DB49FBF6E7D}" type="slidenum">
              <a:rPr lang="he-IL" smtClean="0"/>
              <a:t>‹#›</a:t>
            </a:fld>
            <a:endParaRPr lang="he-IL"/>
          </a:p>
        </p:txBody>
      </p:sp>
    </p:spTree>
    <p:extLst>
      <p:ext uri="{BB962C8B-B14F-4D97-AF65-F5344CB8AC3E}">
        <p14:creationId xmlns:p14="http://schemas.microsoft.com/office/powerpoint/2010/main" val="2450392454"/>
      </p:ext>
    </p:extLst>
  </p:cSld>
  <p:clrMap bg1="lt1" tx1="dk1" bg2="lt2" tx2="dk2" accent1="accent1" accent2="accent2" accent3="accent3" accent4="accent4" accent5="accent5" accent6="accent6" hlink="hlink" folHlink="folHlink"/>
  <p:notesStyle>
    <a:lvl1pPr marL="0" algn="r" defTabSz="1295979" rtl="1" eaLnBrk="1" latinLnBrk="0" hangingPunct="1">
      <a:defRPr sz="1701" kern="1200">
        <a:solidFill>
          <a:schemeClr val="tx1"/>
        </a:solidFill>
        <a:latin typeface="+mn-lt"/>
        <a:ea typeface="+mn-ea"/>
        <a:cs typeface="+mn-cs"/>
      </a:defRPr>
    </a:lvl1pPr>
    <a:lvl2pPr marL="647990" algn="r" defTabSz="1295979" rtl="1" eaLnBrk="1" latinLnBrk="0" hangingPunct="1">
      <a:defRPr sz="1701" kern="1200">
        <a:solidFill>
          <a:schemeClr val="tx1"/>
        </a:solidFill>
        <a:latin typeface="+mn-lt"/>
        <a:ea typeface="+mn-ea"/>
        <a:cs typeface="+mn-cs"/>
      </a:defRPr>
    </a:lvl2pPr>
    <a:lvl3pPr marL="1295979" algn="r" defTabSz="1295979" rtl="1" eaLnBrk="1" latinLnBrk="0" hangingPunct="1">
      <a:defRPr sz="1701" kern="1200">
        <a:solidFill>
          <a:schemeClr val="tx1"/>
        </a:solidFill>
        <a:latin typeface="+mn-lt"/>
        <a:ea typeface="+mn-ea"/>
        <a:cs typeface="+mn-cs"/>
      </a:defRPr>
    </a:lvl3pPr>
    <a:lvl4pPr marL="1943969" algn="r" defTabSz="1295979" rtl="1" eaLnBrk="1" latinLnBrk="0" hangingPunct="1">
      <a:defRPr sz="1701" kern="1200">
        <a:solidFill>
          <a:schemeClr val="tx1"/>
        </a:solidFill>
        <a:latin typeface="+mn-lt"/>
        <a:ea typeface="+mn-ea"/>
        <a:cs typeface="+mn-cs"/>
      </a:defRPr>
    </a:lvl4pPr>
    <a:lvl5pPr marL="2591958" algn="r" defTabSz="1295979" rtl="1" eaLnBrk="1" latinLnBrk="0" hangingPunct="1">
      <a:defRPr sz="1701" kern="1200">
        <a:solidFill>
          <a:schemeClr val="tx1"/>
        </a:solidFill>
        <a:latin typeface="+mn-lt"/>
        <a:ea typeface="+mn-ea"/>
        <a:cs typeface="+mn-cs"/>
      </a:defRPr>
    </a:lvl5pPr>
    <a:lvl6pPr marL="3239948" algn="r" defTabSz="1295979" rtl="1" eaLnBrk="1" latinLnBrk="0" hangingPunct="1">
      <a:defRPr sz="1701" kern="1200">
        <a:solidFill>
          <a:schemeClr val="tx1"/>
        </a:solidFill>
        <a:latin typeface="+mn-lt"/>
        <a:ea typeface="+mn-ea"/>
        <a:cs typeface="+mn-cs"/>
      </a:defRPr>
    </a:lvl6pPr>
    <a:lvl7pPr marL="3887937" algn="r" defTabSz="1295979" rtl="1" eaLnBrk="1" latinLnBrk="0" hangingPunct="1">
      <a:defRPr sz="1701" kern="1200">
        <a:solidFill>
          <a:schemeClr val="tx1"/>
        </a:solidFill>
        <a:latin typeface="+mn-lt"/>
        <a:ea typeface="+mn-ea"/>
        <a:cs typeface="+mn-cs"/>
      </a:defRPr>
    </a:lvl7pPr>
    <a:lvl8pPr marL="4535927" algn="r" defTabSz="1295979" rtl="1" eaLnBrk="1" latinLnBrk="0" hangingPunct="1">
      <a:defRPr sz="1701" kern="1200">
        <a:solidFill>
          <a:schemeClr val="tx1"/>
        </a:solidFill>
        <a:latin typeface="+mn-lt"/>
        <a:ea typeface="+mn-ea"/>
        <a:cs typeface="+mn-cs"/>
      </a:defRPr>
    </a:lvl8pPr>
    <a:lvl9pPr marL="5183916" algn="r" defTabSz="1295979" rtl="1" eaLnBrk="1" latinLnBrk="0" hangingPunct="1">
      <a:defRPr sz="17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472842"/>
            <a:ext cx="13500497" cy="3133172"/>
          </a:xfrm>
        </p:spPr>
        <p:txBody>
          <a:bodyPr anchor="b"/>
          <a:lstStyle>
            <a:lvl1pPr algn="ctr">
              <a:defRPr sz="7874"/>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50083" y="4726842"/>
            <a:ext cx="13500497" cy="2172804"/>
          </a:xfrm>
        </p:spPr>
        <p:txBody>
          <a:bodyPr/>
          <a:lstStyle>
            <a:lvl1pPr marL="0" indent="0" algn="ctr">
              <a:buNone/>
              <a:defRPr sz="3150"/>
            </a:lvl1pPr>
            <a:lvl2pPr marL="599984" indent="0" algn="ctr">
              <a:buNone/>
              <a:defRPr sz="2625"/>
            </a:lvl2pPr>
            <a:lvl3pPr marL="1199967" indent="0" algn="ctr">
              <a:buNone/>
              <a:defRPr sz="2362"/>
            </a:lvl3pPr>
            <a:lvl4pPr marL="1799951" indent="0" algn="ctr">
              <a:buNone/>
              <a:defRPr sz="2100"/>
            </a:lvl4pPr>
            <a:lvl5pPr marL="2399934" indent="0" algn="ctr">
              <a:buNone/>
              <a:defRPr sz="2100"/>
            </a:lvl5pPr>
            <a:lvl6pPr marL="2999918" indent="0" algn="ctr">
              <a:buNone/>
              <a:defRPr sz="2100"/>
            </a:lvl6pPr>
            <a:lvl7pPr marL="3599901" indent="0" algn="ctr">
              <a:buNone/>
              <a:defRPr sz="2100"/>
            </a:lvl7pPr>
            <a:lvl8pPr marL="4199885" indent="0" algn="ctr">
              <a:buNone/>
              <a:defRPr sz="2100"/>
            </a:lvl8pPr>
            <a:lvl9pPr marL="4799868" indent="0" algn="ctr">
              <a:buNone/>
              <a:defRPr sz="21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394870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223788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479142"/>
            <a:ext cx="3881393" cy="7626692"/>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37545" y="479142"/>
            <a:ext cx="11419171" cy="762669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201769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30969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8170" y="2243636"/>
            <a:ext cx="15525572" cy="3743557"/>
          </a:xfrm>
        </p:spPr>
        <p:txBody>
          <a:bodyPr anchor="b"/>
          <a:lstStyle>
            <a:lvl1pPr>
              <a:defRPr sz="7874"/>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8170" y="6022609"/>
            <a:ext cx="15525572" cy="1968648"/>
          </a:xfrm>
        </p:spPr>
        <p:txBody>
          <a:bodyPr/>
          <a:lstStyle>
            <a:lvl1pPr marL="0" indent="0">
              <a:buNone/>
              <a:defRPr sz="3150">
                <a:solidFill>
                  <a:schemeClr val="tx1">
                    <a:tint val="75000"/>
                  </a:schemeClr>
                </a:solidFill>
              </a:defRPr>
            </a:lvl1pPr>
            <a:lvl2pPr marL="599984" indent="0">
              <a:buNone/>
              <a:defRPr sz="2625">
                <a:solidFill>
                  <a:schemeClr val="tx1">
                    <a:tint val="75000"/>
                  </a:schemeClr>
                </a:solidFill>
              </a:defRPr>
            </a:lvl2pPr>
            <a:lvl3pPr marL="1199967" indent="0">
              <a:buNone/>
              <a:defRPr sz="2362">
                <a:solidFill>
                  <a:schemeClr val="tx1">
                    <a:tint val="75000"/>
                  </a:schemeClr>
                </a:solidFill>
              </a:defRPr>
            </a:lvl3pPr>
            <a:lvl4pPr marL="1799951" indent="0">
              <a:buNone/>
              <a:defRPr sz="2100">
                <a:solidFill>
                  <a:schemeClr val="tx1">
                    <a:tint val="75000"/>
                  </a:schemeClr>
                </a:solidFill>
              </a:defRPr>
            </a:lvl4pPr>
            <a:lvl5pPr marL="2399934" indent="0">
              <a:buNone/>
              <a:defRPr sz="2100">
                <a:solidFill>
                  <a:schemeClr val="tx1">
                    <a:tint val="75000"/>
                  </a:schemeClr>
                </a:solidFill>
              </a:defRPr>
            </a:lvl5pPr>
            <a:lvl6pPr marL="2999918" indent="0">
              <a:buNone/>
              <a:defRPr sz="2100">
                <a:solidFill>
                  <a:schemeClr val="tx1">
                    <a:tint val="75000"/>
                  </a:schemeClr>
                </a:solidFill>
              </a:defRPr>
            </a:lvl6pPr>
            <a:lvl7pPr marL="3599901" indent="0">
              <a:buNone/>
              <a:defRPr sz="2100">
                <a:solidFill>
                  <a:schemeClr val="tx1">
                    <a:tint val="75000"/>
                  </a:schemeClr>
                </a:solidFill>
              </a:defRPr>
            </a:lvl7pPr>
            <a:lvl8pPr marL="4199885" indent="0">
              <a:buNone/>
              <a:defRPr sz="2100">
                <a:solidFill>
                  <a:schemeClr val="tx1">
                    <a:tint val="75000"/>
                  </a:schemeClr>
                </a:solidFill>
              </a:defRPr>
            </a:lvl8pPr>
            <a:lvl9pPr marL="4799868" indent="0">
              <a:buNone/>
              <a:defRPr sz="21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265421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37545" y="2395710"/>
            <a:ext cx="7650282" cy="571012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9112836" y="2395710"/>
            <a:ext cx="7650282" cy="571012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120594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239890" y="479143"/>
            <a:ext cx="15525572" cy="1739495"/>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39891" y="2206137"/>
            <a:ext cx="7615123"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39891" y="3287331"/>
            <a:ext cx="7615123" cy="483516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9112836" y="2206137"/>
            <a:ext cx="7652626"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9112836" y="3287331"/>
            <a:ext cx="7652626" cy="483516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351644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41862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358382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39891" y="599969"/>
            <a:ext cx="5805682" cy="2099892"/>
          </a:xfrm>
        </p:spPr>
        <p:txBody>
          <a:bodyPr anchor="b"/>
          <a:lstStyle>
            <a:lvl1pPr>
              <a:defRPr sz="419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52626" y="1295767"/>
            <a:ext cx="9112836" cy="6395505"/>
          </a:xfrm>
        </p:spPr>
        <p:txBody>
          <a:bodyPr/>
          <a:lstStyle>
            <a:lvl1pPr>
              <a:defRPr sz="4199"/>
            </a:lvl1pPr>
            <a:lvl2pPr>
              <a:defRPr sz="3674"/>
            </a:lvl2pPr>
            <a:lvl3pPr>
              <a:defRPr sz="3150"/>
            </a:lvl3pPr>
            <a:lvl4pPr>
              <a:defRPr sz="2625"/>
            </a:lvl4pPr>
            <a:lvl5pPr>
              <a:defRPr sz="2625"/>
            </a:lvl5pPr>
            <a:lvl6pPr>
              <a:defRPr sz="2625"/>
            </a:lvl6pPr>
            <a:lvl7pPr>
              <a:defRPr sz="2625"/>
            </a:lvl7pPr>
            <a:lvl8pPr>
              <a:defRPr sz="2625"/>
            </a:lvl8pPr>
            <a:lvl9pPr>
              <a:defRPr sz="2625"/>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239891" y="2699862"/>
            <a:ext cx="5805682"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417270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239891" y="599969"/>
            <a:ext cx="5805682" cy="2099892"/>
          </a:xfrm>
        </p:spPr>
        <p:txBody>
          <a:bodyPr anchor="b"/>
          <a:lstStyle>
            <a:lvl1pPr>
              <a:defRPr sz="419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652626" y="1295767"/>
            <a:ext cx="9112836" cy="6395505"/>
          </a:xfrm>
        </p:spPr>
        <p:txBody>
          <a:bodyPr anchor="t"/>
          <a:lstStyle>
            <a:lvl1pPr marL="0" indent="0">
              <a:buNone/>
              <a:defRPr sz="4199"/>
            </a:lvl1pPr>
            <a:lvl2pPr marL="599984" indent="0">
              <a:buNone/>
              <a:defRPr sz="3674"/>
            </a:lvl2pPr>
            <a:lvl3pPr marL="1199967" indent="0">
              <a:buNone/>
              <a:defRPr sz="3150"/>
            </a:lvl3pPr>
            <a:lvl4pPr marL="1799951" indent="0">
              <a:buNone/>
              <a:defRPr sz="2625"/>
            </a:lvl4pPr>
            <a:lvl5pPr marL="2399934" indent="0">
              <a:buNone/>
              <a:defRPr sz="2625"/>
            </a:lvl5pPr>
            <a:lvl6pPr marL="2999918" indent="0">
              <a:buNone/>
              <a:defRPr sz="2625"/>
            </a:lvl6pPr>
            <a:lvl7pPr marL="3599901" indent="0">
              <a:buNone/>
              <a:defRPr sz="2625"/>
            </a:lvl7pPr>
            <a:lvl8pPr marL="4199885" indent="0">
              <a:buNone/>
              <a:defRPr sz="2625"/>
            </a:lvl8pPr>
            <a:lvl9pPr marL="4799868" indent="0">
              <a:buNone/>
              <a:defRPr sz="2625"/>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239891" y="2699862"/>
            <a:ext cx="5805682"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526D44D3-874F-4183-8B77-82E76A7B037B}" type="datetimeFigureOut">
              <a:rPr lang="he-IL" smtClean="0"/>
              <a:t>ו'/תמוז/תשפ"ה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E9243EF2-F898-4664-98F7-EDA5DEE6FC3F}" type="slidenum">
              <a:rPr lang="he-IL" smtClean="0"/>
              <a:t>‹#›</a:t>
            </a:fld>
            <a:endParaRPr lang="he-IL"/>
          </a:p>
        </p:txBody>
      </p:sp>
    </p:spTree>
    <p:extLst>
      <p:ext uri="{BB962C8B-B14F-4D97-AF65-F5344CB8AC3E}">
        <p14:creationId xmlns:p14="http://schemas.microsoft.com/office/powerpoint/2010/main" val="144778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479143"/>
            <a:ext cx="15525572" cy="173949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37546" y="2395710"/>
            <a:ext cx="15525572" cy="571012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37546" y="8341239"/>
            <a:ext cx="4050149" cy="479142"/>
          </a:xfrm>
          <a:prstGeom prst="rect">
            <a:avLst/>
          </a:prstGeom>
        </p:spPr>
        <p:txBody>
          <a:bodyPr vert="horz" lIns="91440" tIns="45720" rIns="91440" bIns="45720" rtlCol="0" anchor="ctr"/>
          <a:lstStyle>
            <a:lvl1pPr algn="l">
              <a:defRPr sz="1575">
                <a:solidFill>
                  <a:schemeClr val="tx1">
                    <a:tint val="75000"/>
                  </a:schemeClr>
                </a:solidFill>
              </a:defRPr>
            </a:lvl1pPr>
          </a:lstStyle>
          <a:p>
            <a:fld id="{526D44D3-874F-4183-8B77-82E76A7B037B}" type="datetimeFigureOut">
              <a:rPr lang="he-IL" smtClean="0"/>
              <a:t>ו'/תמוז/תשפ"ה</a:t>
            </a:fld>
            <a:endParaRPr lang="he-IL"/>
          </a:p>
        </p:txBody>
      </p:sp>
      <p:sp>
        <p:nvSpPr>
          <p:cNvPr id="5" name="Footer Placeholder 4"/>
          <p:cNvSpPr>
            <a:spLocks noGrp="1"/>
          </p:cNvSpPr>
          <p:nvPr>
            <p:ph type="ftr" sz="quarter" idx="3"/>
          </p:nvPr>
        </p:nvSpPr>
        <p:spPr>
          <a:xfrm>
            <a:off x="5962720" y="8341239"/>
            <a:ext cx="6075224" cy="479142"/>
          </a:xfrm>
          <a:prstGeom prst="rect">
            <a:avLst/>
          </a:prstGeom>
        </p:spPr>
        <p:txBody>
          <a:bodyPr vert="horz" lIns="91440" tIns="45720" rIns="91440" bIns="45720" rtlCol="0" anchor="ctr"/>
          <a:lstStyle>
            <a:lvl1pPr algn="ctr">
              <a:defRPr sz="1575">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2712968" y="8341239"/>
            <a:ext cx="4050149" cy="479142"/>
          </a:xfrm>
          <a:prstGeom prst="rect">
            <a:avLst/>
          </a:prstGeom>
        </p:spPr>
        <p:txBody>
          <a:bodyPr vert="horz" lIns="91440" tIns="45720" rIns="91440" bIns="45720" rtlCol="0" anchor="ctr"/>
          <a:lstStyle>
            <a:lvl1pPr algn="r">
              <a:defRPr sz="1575">
                <a:solidFill>
                  <a:schemeClr val="tx1">
                    <a:tint val="75000"/>
                  </a:schemeClr>
                </a:solidFill>
              </a:defRPr>
            </a:lvl1pPr>
          </a:lstStyle>
          <a:p>
            <a:fld id="{E9243EF2-F898-4664-98F7-EDA5DEE6FC3F}" type="slidenum">
              <a:rPr lang="he-IL" smtClean="0"/>
              <a:t>‹#›</a:t>
            </a:fld>
            <a:endParaRPr lang="he-IL"/>
          </a:p>
        </p:txBody>
      </p:sp>
    </p:spTree>
    <p:extLst>
      <p:ext uri="{BB962C8B-B14F-4D97-AF65-F5344CB8AC3E}">
        <p14:creationId xmlns:p14="http://schemas.microsoft.com/office/powerpoint/2010/main" val="4047948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99967" rtl="1" eaLnBrk="1" latinLnBrk="0" hangingPunct="1">
        <a:lnSpc>
          <a:spcPct val="90000"/>
        </a:lnSpc>
        <a:spcBef>
          <a:spcPct val="0"/>
        </a:spcBef>
        <a:buNone/>
        <a:defRPr sz="5774" kern="1200">
          <a:solidFill>
            <a:schemeClr val="tx1"/>
          </a:solidFill>
          <a:latin typeface="+mj-lt"/>
          <a:ea typeface="+mj-ea"/>
          <a:cs typeface="+mj-cs"/>
        </a:defRPr>
      </a:lvl1pPr>
    </p:titleStyle>
    <p:bodyStyle>
      <a:lvl1pPr marL="299992" indent="-299992" algn="r" defTabSz="1199967" rtl="1" eaLnBrk="1" latinLnBrk="0" hangingPunct="1">
        <a:lnSpc>
          <a:spcPct val="90000"/>
        </a:lnSpc>
        <a:spcBef>
          <a:spcPts val="1312"/>
        </a:spcBef>
        <a:buFont typeface="Arial" panose="020B0604020202020204" pitchFamily="34" charset="0"/>
        <a:buChar char="•"/>
        <a:defRPr sz="3674" kern="1200">
          <a:solidFill>
            <a:schemeClr val="tx1"/>
          </a:solidFill>
          <a:latin typeface="+mn-lt"/>
          <a:ea typeface="+mn-ea"/>
          <a:cs typeface="+mn-cs"/>
        </a:defRPr>
      </a:lvl1pPr>
      <a:lvl2pPr marL="899975" indent="-299992" algn="r" defTabSz="1199967" rtl="1" eaLnBrk="1" latinLnBrk="0" hangingPunct="1">
        <a:lnSpc>
          <a:spcPct val="90000"/>
        </a:lnSpc>
        <a:spcBef>
          <a:spcPts val="656"/>
        </a:spcBef>
        <a:buFont typeface="Arial" panose="020B0604020202020204" pitchFamily="34" charset="0"/>
        <a:buChar char="•"/>
        <a:defRPr sz="3150" kern="1200">
          <a:solidFill>
            <a:schemeClr val="tx1"/>
          </a:solidFill>
          <a:latin typeface="+mn-lt"/>
          <a:ea typeface="+mn-ea"/>
          <a:cs typeface="+mn-cs"/>
        </a:defRPr>
      </a:lvl2pPr>
      <a:lvl3pPr marL="1499959" indent="-299992" algn="r" defTabSz="1199967" rtl="1" eaLnBrk="1" latinLnBrk="0" hangingPunct="1">
        <a:lnSpc>
          <a:spcPct val="90000"/>
        </a:lnSpc>
        <a:spcBef>
          <a:spcPts val="656"/>
        </a:spcBef>
        <a:buFont typeface="Arial" panose="020B0604020202020204" pitchFamily="34" charset="0"/>
        <a:buChar char="•"/>
        <a:defRPr sz="2625" kern="1200">
          <a:solidFill>
            <a:schemeClr val="tx1"/>
          </a:solidFill>
          <a:latin typeface="+mn-lt"/>
          <a:ea typeface="+mn-ea"/>
          <a:cs typeface="+mn-cs"/>
        </a:defRPr>
      </a:lvl3pPr>
      <a:lvl4pPr marL="2099942" indent="-299992" algn="r" defTabSz="1199967" rtl="1"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4pPr>
      <a:lvl5pPr marL="2699926" indent="-299992" algn="r" defTabSz="1199967" rtl="1"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5pPr>
      <a:lvl6pPr marL="3299910" indent="-299992" algn="r" defTabSz="1199967" rtl="1"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6pPr>
      <a:lvl7pPr marL="3899893" indent="-299992" algn="r" defTabSz="1199967" rtl="1"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7pPr>
      <a:lvl8pPr marL="4499877" indent="-299992" algn="r" defTabSz="1199967" rtl="1"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8pPr>
      <a:lvl9pPr marL="5099860" indent="-299992" algn="r" defTabSz="1199967" rtl="1"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9pPr>
    </p:bodyStyle>
    <p:otherStyle>
      <a:defPPr>
        <a:defRPr lang="en-US"/>
      </a:defPPr>
      <a:lvl1pPr marL="0" algn="r" defTabSz="1199967" rtl="1" eaLnBrk="1" latinLnBrk="0" hangingPunct="1">
        <a:defRPr sz="2362" kern="1200">
          <a:solidFill>
            <a:schemeClr val="tx1"/>
          </a:solidFill>
          <a:latin typeface="+mn-lt"/>
          <a:ea typeface="+mn-ea"/>
          <a:cs typeface="+mn-cs"/>
        </a:defRPr>
      </a:lvl1pPr>
      <a:lvl2pPr marL="599984" algn="r" defTabSz="1199967" rtl="1" eaLnBrk="1" latinLnBrk="0" hangingPunct="1">
        <a:defRPr sz="2362" kern="1200">
          <a:solidFill>
            <a:schemeClr val="tx1"/>
          </a:solidFill>
          <a:latin typeface="+mn-lt"/>
          <a:ea typeface="+mn-ea"/>
          <a:cs typeface="+mn-cs"/>
        </a:defRPr>
      </a:lvl2pPr>
      <a:lvl3pPr marL="1199967" algn="r" defTabSz="1199967" rtl="1" eaLnBrk="1" latinLnBrk="0" hangingPunct="1">
        <a:defRPr sz="2362" kern="1200">
          <a:solidFill>
            <a:schemeClr val="tx1"/>
          </a:solidFill>
          <a:latin typeface="+mn-lt"/>
          <a:ea typeface="+mn-ea"/>
          <a:cs typeface="+mn-cs"/>
        </a:defRPr>
      </a:lvl3pPr>
      <a:lvl4pPr marL="1799951" algn="r" defTabSz="1199967" rtl="1" eaLnBrk="1" latinLnBrk="0" hangingPunct="1">
        <a:defRPr sz="2362" kern="1200">
          <a:solidFill>
            <a:schemeClr val="tx1"/>
          </a:solidFill>
          <a:latin typeface="+mn-lt"/>
          <a:ea typeface="+mn-ea"/>
          <a:cs typeface="+mn-cs"/>
        </a:defRPr>
      </a:lvl4pPr>
      <a:lvl5pPr marL="2399934" algn="r" defTabSz="1199967" rtl="1" eaLnBrk="1" latinLnBrk="0" hangingPunct="1">
        <a:defRPr sz="2362" kern="1200">
          <a:solidFill>
            <a:schemeClr val="tx1"/>
          </a:solidFill>
          <a:latin typeface="+mn-lt"/>
          <a:ea typeface="+mn-ea"/>
          <a:cs typeface="+mn-cs"/>
        </a:defRPr>
      </a:lvl5pPr>
      <a:lvl6pPr marL="2999918" algn="r" defTabSz="1199967" rtl="1" eaLnBrk="1" latinLnBrk="0" hangingPunct="1">
        <a:defRPr sz="2362" kern="1200">
          <a:solidFill>
            <a:schemeClr val="tx1"/>
          </a:solidFill>
          <a:latin typeface="+mn-lt"/>
          <a:ea typeface="+mn-ea"/>
          <a:cs typeface="+mn-cs"/>
        </a:defRPr>
      </a:lvl6pPr>
      <a:lvl7pPr marL="3599901" algn="r" defTabSz="1199967" rtl="1" eaLnBrk="1" latinLnBrk="0" hangingPunct="1">
        <a:defRPr sz="2362" kern="1200">
          <a:solidFill>
            <a:schemeClr val="tx1"/>
          </a:solidFill>
          <a:latin typeface="+mn-lt"/>
          <a:ea typeface="+mn-ea"/>
          <a:cs typeface="+mn-cs"/>
        </a:defRPr>
      </a:lvl7pPr>
      <a:lvl8pPr marL="4199885" algn="r" defTabSz="1199967" rtl="1" eaLnBrk="1" latinLnBrk="0" hangingPunct="1">
        <a:defRPr sz="2362" kern="1200">
          <a:solidFill>
            <a:schemeClr val="tx1"/>
          </a:solidFill>
          <a:latin typeface="+mn-lt"/>
          <a:ea typeface="+mn-ea"/>
          <a:cs typeface="+mn-cs"/>
        </a:defRPr>
      </a:lvl8pPr>
      <a:lvl9pPr marL="4799868" algn="r" defTabSz="1199967" rtl="1"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12C1F2-B1C3-9F58-9A27-708C9557ED2B}"/>
              </a:ext>
            </a:extLst>
          </p:cNvPr>
          <p:cNvSpPr>
            <a:spLocks noGrp="1"/>
          </p:cNvSpPr>
          <p:nvPr>
            <p:ph type="title"/>
          </p:nvPr>
        </p:nvSpPr>
        <p:spPr>
          <a:xfrm>
            <a:off x="2658798" y="3273161"/>
            <a:ext cx="10515600" cy="1325563"/>
          </a:xfrm>
        </p:spPr>
        <p:txBody>
          <a:bodyPr>
            <a:normAutofit/>
          </a:bodyPr>
          <a:lstStyle/>
          <a:p>
            <a:r>
              <a:rPr lang="he-IL" sz="5400" dirty="0">
                <a:solidFill>
                  <a:srgbClr val="FF0000"/>
                </a:solidFill>
              </a:rPr>
              <a:t>פרויקט </a:t>
            </a:r>
            <a:r>
              <a:rPr lang="en-US" sz="5400" dirty="0" err="1">
                <a:solidFill>
                  <a:srgbClr val="FF0000"/>
                </a:solidFill>
              </a:rPr>
              <a:t>fullstuck</a:t>
            </a:r>
            <a:r>
              <a:rPr lang="he-IL" sz="5400" dirty="0">
                <a:solidFill>
                  <a:srgbClr val="FF0000"/>
                </a:solidFill>
              </a:rPr>
              <a:t> </a:t>
            </a:r>
            <a:r>
              <a:rPr lang="en-US" sz="5400" dirty="0">
                <a:solidFill>
                  <a:srgbClr val="FF0000"/>
                </a:solidFill>
              </a:rPr>
              <a:t>database</a:t>
            </a:r>
            <a:endParaRPr lang="he-IL" sz="5400" dirty="0">
              <a:solidFill>
                <a:srgbClr val="FF0000"/>
              </a:solidFill>
            </a:endParaRPr>
          </a:p>
        </p:txBody>
      </p:sp>
    </p:spTree>
    <p:extLst>
      <p:ext uri="{BB962C8B-B14F-4D97-AF65-F5344CB8AC3E}">
        <p14:creationId xmlns:p14="http://schemas.microsoft.com/office/powerpoint/2010/main" val="143860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6F4E520A-54C1-A185-DDAC-A0224401F659}"/>
              </a:ext>
            </a:extLst>
          </p:cNvPr>
          <p:cNvSpPr txBox="1"/>
          <p:nvPr/>
        </p:nvSpPr>
        <p:spPr>
          <a:xfrm>
            <a:off x="4626408" y="3310450"/>
            <a:ext cx="2987050" cy="369332"/>
          </a:xfrm>
          <a:prstGeom prst="rect">
            <a:avLst/>
          </a:prstGeom>
          <a:noFill/>
        </p:spPr>
        <p:txBody>
          <a:bodyPr wrap="square" rtlCol="1">
            <a:spAutoFit/>
          </a:bodyPr>
          <a:lstStyle/>
          <a:p>
            <a:r>
              <a:rPr lang="he-IL" dirty="0"/>
              <a:t>שיעורים לכיתות (לפני השיבוץ)</a:t>
            </a:r>
          </a:p>
        </p:txBody>
      </p:sp>
      <p:graphicFrame>
        <p:nvGraphicFramePr>
          <p:cNvPr id="6" name="טבלה 6">
            <a:extLst>
              <a:ext uri="{FF2B5EF4-FFF2-40B4-BE49-F238E27FC236}">
                <a16:creationId xmlns:a16="http://schemas.microsoft.com/office/drawing/2014/main" id="{9E95055E-85BE-90FB-4922-9AF47D3278B5}"/>
              </a:ext>
            </a:extLst>
          </p:cNvPr>
          <p:cNvGraphicFramePr>
            <a:graphicFrameLocks noGrp="1"/>
          </p:cNvGraphicFramePr>
          <p:nvPr>
            <p:extLst>
              <p:ext uri="{D42A27DB-BD31-4B8C-83A1-F6EECF244321}">
                <p14:modId xmlns:p14="http://schemas.microsoft.com/office/powerpoint/2010/main" val="1947328017"/>
              </p:ext>
            </p:extLst>
          </p:nvPr>
        </p:nvGraphicFramePr>
        <p:xfrm>
          <a:off x="4728490" y="3707841"/>
          <a:ext cx="1946899" cy="2743355"/>
        </p:xfrm>
        <a:graphic>
          <a:graphicData uri="http://schemas.openxmlformats.org/drawingml/2006/table">
            <a:tbl>
              <a:tblPr rtl="1" firstRow="1" bandRow="1">
                <a:tableStyleId>{5C22544A-7EE6-4342-B048-85BDC9FD1C3A}</a:tableStyleId>
              </a:tblPr>
              <a:tblGrid>
                <a:gridCol w="674028">
                  <a:extLst>
                    <a:ext uri="{9D8B030D-6E8A-4147-A177-3AD203B41FA5}">
                      <a16:colId xmlns:a16="http://schemas.microsoft.com/office/drawing/2014/main" val="4200226161"/>
                    </a:ext>
                  </a:extLst>
                </a:gridCol>
                <a:gridCol w="605155">
                  <a:extLst>
                    <a:ext uri="{9D8B030D-6E8A-4147-A177-3AD203B41FA5}">
                      <a16:colId xmlns:a16="http://schemas.microsoft.com/office/drawing/2014/main" val="2795772943"/>
                    </a:ext>
                  </a:extLst>
                </a:gridCol>
                <a:gridCol w="667716">
                  <a:extLst>
                    <a:ext uri="{9D8B030D-6E8A-4147-A177-3AD203B41FA5}">
                      <a16:colId xmlns:a16="http://schemas.microsoft.com/office/drawing/2014/main" val="3141015961"/>
                    </a:ext>
                  </a:extLst>
                </a:gridCol>
              </a:tblGrid>
              <a:tr h="459346">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4802">
                <a:tc>
                  <a:txBody>
                    <a:bodyPr/>
                    <a:lstStyle/>
                    <a:p>
                      <a:pPr rtl="1"/>
                      <a:r>
                        <a:rPr lang="he-IL" sz="1000" dirty="0"/>
                        <a:t>מזהה </a:t>
                      </a:r>
                      <a:r>
                        <a:rPr lang="he-IL" sz="1000" dirty="0" err="1"/>
                        <a:t>יחודי</a:t>
                      </a:r>
                      <a:endParaRPr lang="he-IL" sz="1000" dirty="0"/>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lessonID</a:t>
                      </a:r>
                      <a:endParaRPr lang="he-IL" sz="1000" dirty="0"/>
                    </a:p>
                  </a:txBody>
                  <a:tcPr>
                    <a:solidFill>
                      <a:srgbClr val="FF0000"/>
                    </a:solidFill>
                  </a:tcPr>
                </a:tc>
                <a:extLst>
                  <a:ext uri="{0D108BD9-81ED-4DB2-BD59-A6C34878D82A}">
                    <a16:rowId xmlns:a16="http://schemas.microsoft.com/office/drawing/2014/main" val="895527715"/>
                  </a:ext>
                </a:extLst>
              </a:tr>
              <a:tr h="394802">
                <a:tc>
                  <a:txBody>
                    <a:bodyPr/>
                    <a:lstStyle/>
                    <a:p>
                      <a:pPr rtl="1"/>
                      <a:r>
                        <a:rPr lang="he-IL" sz="1000" dirty="0"/>
                        <a:t>קוד מקצוע</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t>subjectID</a:t>
                      </a:r>
                      <a:endParaRPr lang="he-IL" sz="1000" dirty="0"/>
                    </a:p>
                  </a:txBody>
                  <a:tcPr>
                    <a:solidFill>
                      <a:srgbClr val="FFC000"/>
                    </a:solidFill>
                  </a:tcPr>
                </a:tc>
                <a:extLst>
                  <a:ext uri="{0D108BD9-81ED-4DB2-BD59-A6C34878D82A}">
                    <a16:rowId xmlns:a16="http://schemas.microsoft.com/office/drawing/2014/main" val="1250970025"/>
                  </a:ext>
                </a:extLst>
              </a:tr>
              <a:tr h="394802">
                <a:tc>
                  <a:txBody>
                    <a:bodyPr/>
                    <a:lstStyle/>
                    <a:p>
                      <a:pPr rtl="1"/>
                      <a:r>
                        <a:rPr lang="he-IL" sz="1000" dirty="0"/>
                        <a:t>כיתה/ מחזור</a:t>
                      </a:r>
                    </a:p>
                  </a:txBody>
                  <a:tcPr/>
                </a:tc>
                <a:tc>
                  <a:txBody>
                    <a:bodyPr/>
                    <a:lstStyle/>
                    <a:p>
                      <a:pPr rtl="1"/>
                      <a:r>
                        <a:rPr lang="en-US" sz="1000" dirty="0"/>
                        <a:t>int</a:t>
                      </a:r>
                      <a:endParaRPr lang="he-IL" sz="1000" dirty="0"/>
                    </a:p>
                  </a:txBody>
                  <a:tcPr/>
                </a:tc>
                <a:tc>
                  <a:txBody>
                    <a:bodyPr/>
                    <a:lstStyle/>
                    <a:p>
                      <a:pPr rtl="1"/>
                      <a:r>
                        <a:rPr lang="en-US" sz="1000" dirty="0"/>
                        <a:t>grade</a:t>
                      </a:r>
                      <a:endParaRPr lang="he-IL" sz="1000" dirty="0"/>
                    </a:p>
                  </a:txBody>
                  <a:tcPr/>
                </a:tc>
                <a:extLst>
                  <a:ext uri="{0D108BD9-81ED-4DB2-BD59-A6C34878D82A}">
                    <a16:rowId xmlns:a16="http://schemas.microsoft.com/office/drawing/2014/main" val="1804112742"/>
                  </a:ext>
                </a:extLst>
              </a:tr>
              <a:tr h="546649">
                <a:tc>
                  <a:txBody>
                    <a:bodyPr/>
                    <a:lstStyle/>
                    <a:p>
                      <a:pPr rtl="1"/>
                      <a:r>
                        <a:rPr lang="he-IL" sz="1000" dirty="0"/>
                        <a:t>מס' שיעורים בשבוע</a:t>
                      </a:r>
                    </a:p>
                  </a:txBody>
                  <a:tcPr/>
                </a:tc>
                <a:tc>
                  <a:txBody>
                    <a:bodyPr/>
                    <a:lstStyle/>
                    <a:p>
                      <a:pPr rtl="1"/>
                      <a:r>
                        <a:rPr lang="en-US" sz="1000" dirty="0"/>
                        <a:t>int</a:t>
                      </a:r>
                      <a:endParaRPr lang="he-IL" sz="1000" dirty="0"/>
                    </a:p>
                  </a:txBody>
                  <a:tcPr/>
                </a:tc>
                <a:tc>
                  <a:txBody>
                    <a:bodyPr/>
                    <a:lstStyle/>
                    <a:p>
                      <a:pPr rtl="1"/>
                      <a:r>
                        <a:rPr lang="en-US" sz="1000" dirty="0"/>
                        <a:t>amount</a:t>
                      </a:r>
                      <a:endParaRPr lang="he-IL" sz="1000" dirty="0"/>
                    </a:p>
                  </a:txBody>
                  <a:tcPr/>
                </a:tc>
                <a:extLst>
                  <a:ext uri="{0D108BD9-81ED-4DB2-BD59-A6C34878D82A}">
                    <a16:rowId xmlns:a16="http://schemas.microsoft.com/office/drawing/2014/main" val="632867423"/>
                  </a:ext>
                </a:extLst>
              </a:tr>
              <a:tr h="546649">
                <a:tc>
                  <a:txBody>
                    <a:bodyPr/>
                    <a:lstStyle/>
                    <a:p>
                      <a:pPr rtl="1"/>
                      <a:endParaRPr lang="he-IL" sz="1000" dirty="0"/>
                    </a:p>
                  </a:txBody>
                  <a:tcPr/>
                </a:tc>
                <a:tc>
                  <a:txBody>
                    <a:bodyPr/>
                    <a:lstStyle/>
                    <a:p>
                      <a:pPr rtl="1"/>
                      <a:endParaRPr lang="he-IL" sz="1000" dirty="0"/>
                    </a:p>
                  </a:txBody>
                  <a:tcPr/>
                </a:tc>
                <a:tc>
                  <a:txBody>
                    <a:bodyPr/>
                    <a:lstStyle/>
                    <a:p>
                      <a:pPr rtl="1"/>
                      <a:endParaRPr lang="he-IL" sz="1000" dirty="0"/>
                    </a:p>
                  </a:txBody>
                  <a:tcPr/>
                </a:tc>
                <a:extLst>
                  <a:ext uri="{0D108BD9-81ED-4DB2-BD59-A6C34878D82A}">
                    <a16:rowId xmlns:a16="http://schemas.microsoft.com/office/drawing/2014/main" val="339321835"/>
                  </a:ext>
                </a:extLst>
              </a:tr>
            </a:tbl>
          </a:graphicData>
        </a:graphic>
      </p:graphicFrame>
      <p:sp>
        <p:nvSpPr>
          <p:cNvPr id="8" name="תיבת טקסט 7">
            <a:extLst>
              <a:ext uri="{FF2B5EF4-FFF2-40B4-BE49-F238E27FC236}">
                <a16:creationId xmlns:a16="http://schemas.microsoft.com/office/drawing/2014/main" id="{779CE836-D6CD-977D-10AB-8309AF2C744E}"/>
              </a:ext>
            </a:extLst>
          </p:cNvPr>
          <p:cNvSpPr txBox="1"/>
          <p:nvPr/>
        </p:nvSpPr>
        <p:spPr>
          <a:xfrm>
            <a:off x="12209866" y="3307129"/>
            <a:ext cx="1428596" cy="369332"/>
          </a:xfrm>
          <a:prstGeom prst="rect">
            <a:avLst/>
          </a:prstGeom>
          <a:noFill/>
        </p:spPr>
        <p:txBody>
          <a:bodyPr wrap="none" rtlCol="1">
            <a:spAutoFit/>
          </a:bodyPr>
          <a:lstStyle/>
          <a:p>
            <a:r>
              <a:rPr lang="he-IL" dirty="0"/>
              <a:t>כיתות (בסיסי)</a:t>
            </a:r>
          </a:p>
        </p:txBody>
      </p:sp>
      <p:graphicFrame>
        <p:nvGraphicFramePr>
          <p:cNvPr id="9" name="טבלה 6">
            <a:extLst>
              <a:ext uri="{FF2B5EF4-FFF2-40B4-BE49-F238E27FC236}">
                <a16:creationId xmlns:a16="http://schemas.microsoft.com/office/drawing/2014/main" id="{BFF60431-FC4B-F9E2-C6C6-80FFD69B918B}"/>
              </a:ext>
            </a:extLst>
          </p:cNvPr>
          <p:cNvGraphicFramePr>
            <a:graphicFrameLocks noGrp="1"/>
          </p:cNvGraphicFramePr>
          <p:nvPr>
            <p:extLst>
              <p:ext uri="{D42A27DB-BD31-4B8C-83A1-F6EECF244321}">
                <p14:modId xmlns:p14="http://schemas.microsoft.com/office/powerpoint/2010/main" val="290610204"/>
              </p:ext>
            </p:extLst>
          </p:nvPr>
        </p:nvGraphicFramePr>
        <p:xfrm>
          <a:off x="11821908" y="3675714"/>
          <a:ext cx="2204513" cy="1699437"/>
        </p:xfrm>
        <a:graphic>
          <a:graphicData uri="http://schemas.openxmlformats.org/drawingml/2006/table">
            <a:tbl>
              <a:tblPr rtl="1" firstRow="1" bandRow="1">
                <a:tableStyleId>{5C22544A-7EE6-4342-B048-85BDC9FD1C3A}</a:tableStyleId>
              </a:tblPr>
              <a:tblGrid>
                <a:gridCol w="629076">
                  <a:extLst>
                    <a:ext uri="{9D8B030D-6E8A-4147-A177-3AD203B41FA5}">
                      <a16:colId xmlns:a16="http://schemas.microsoft.com/office/drawing/2014/main" val="4200226161"/>
                    </a:ext>
                  </a:extLst>
                </a:gridCol>
                <a:gridCol w="667222">
                  <a:extLst>
                    <a:ext uri="{9D8B030D-6E8A-4147-A177-3AD203B41FA5}">
                      <a16:colId xmlns:a16="http://schemas.microsoft.com/office/drawing/2014/main" val="2795772943"/>
                    </a:ext>
                  </a:extLst>
                </a:gridCol>
                <a:gridCol w="908215">
                  <a:extLst>
                    <a:ext uri="{9D8B030D-6E8A-4147-A177-3AD203B41FA5}">
                      <a16:colId xmlns:a16="http://schemas.microsoft.com/office/drawing/2014/main" val="3141015961"/>
                    </a:ext>
                  </a:extLst>
                </a:gridCol>
              </a:tblGrid>
              <a:tr h="513942">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3015">
                <a:tc>
                  <a:txBody>
                    <a:bodyPr/>
                    <a:lstStyle/>
                    <a:p>
                      <a:pPr rtl="1"/>
                      <a:r>
                        <a:rPr lang="he-IL" sz="1000" dirty="0">
                          <a:solidFill>
                            <a:schemeClr val="tx1"/>
                          </a:solidFill>
                        </a:rPr>
                        <a:t>מזהה ייחודי</a:t>
                      </a:r>
                    </a:p>
                  </a:txBody>
                  <a:tcPr>
                    <a:solidFill>
                      <a:srgbClr val="FF0000"/>
                    </a:solidFill>
                  </a:tcPr>
                </a:tc>
                <a:tc>
                  <a:txBody>
                    <a:bodyPr/>
                    <a:lstStyle/>
                    <a:p>
                      <a:pPr rtl="1"/>
                      <a:r>
                        <a:rPr lang="en-US" sz="1000" dirty="0">
                          <a:solidFill>
                            <a:schemeClr val="tx1"/>
                          </a:solidFill>
                        </a:rPr>
                        <a:t>int</a:t>
                      </a:r>
                      <a:endParaRPr lang="he-IL" sz="1000" dirty="0">
                        <a:solidFill>
                          <a:schemeClr val="tx1"/>
                        </a:solidFill>
                      </a:endParaRPr>
                    </a:p>
                  </a:txBody>
                  <a:tcPr>
                    <a:solidFill>
                      <a:srgbClr val="FF0000"/>
                    </a:solidFill>
                  </a:tcPr>
                </a:tc>
                <a:tc>
                  <a:txBody>
                    <a:bodyPr/>
                    <a:lstStyle/>
                    <a:p>
                      <a:pPr rtl="1"/>
                      <a:r>
                        <a:rPr lang="en-US" sz="1000" dirty="0" err="1">
                          <a:solidFill>
                            <a:schemeClr val="tx1"/>
                          </a:solidFill>
                        </a:rPr>
                        <a:t>classID</a:t>
                      </a:r>
                      <a:endParaRPr lang="he-IL" sz="1000" dirty="0">
                        <a:solidFill>
                          <a:schemeClr val="tx1"/>
                        </a:solidFill>
                      </a:endParaRPr>
                    </a:p>
                  </a:txBody>
                  <a:tcPr>
                    <a:solidFill>
                      <a:srgbClr val="FF0000"/>
                    </a:solidFill>
                  </a:tcPr>
                </a:tc>
                <a:extLst>
                  <a:ext uri="{0D108BD9-81ED-4DB2-BD59-A6C34878D82A}">
                    <a16:rowId xmlns:a16="http://schemas.microsoft.com/office/drawing/2014/main" val="267008759"/>
                  </a:ext>
                </a:extLst>
              </a:tr>
              <a:tr h="393015">
                <a:tc>
                  <a:txBody>
                    <a:bodyPr/>
                    <a:lstStyle/>
                    <a:p>
                      <a:pPr rtl="1"/>
                      <a:r>
                        <a:rPr lang="he-IL" sz="1000" dirty="0"/>
                        <a:t>מחזור</a:t>
                      </a:r>
                    </a:p>
                  </a:txBody>
                  <a:tcPr/>
                </a:tc>
                <a:tc>
                  <a:txBody>
                    <a:bodyPr/>
                    <a:lstStyle/>
                    <a:p>
                      <a:pPr rtl="1"/>
                      <a:r>
                        <a:rPr lang="en-US" sz="1000" dirty="0"/>
                        <a:t>int</a:t>
                      </a:r>
                      <a:endParaRPr lang="he-IL" sz="1000" dirty="0"/>
                    </a:p>
                  </a:txBody>
                  <a:tcPr/>
                </a:tc>
                <a:tc>
                  <a:txBody>
                    <a:bodyPr/>
                    <a:lstStyle/>
                    <a:p>
                      <a:pPr rtl="1"/>
                      <a:r>
                        <a:rPr lang="en-US" sz="1000" dirty="0"/>
                        <a:t>grade</a:t>
                      </a:r>
                      <a:endParaRPr lang="he-IL" sz="1000" dirty="0"/>
                    </a:p>
                  </a:txBody>
                  <a:tcPr/>
                </a:tc>
                <a:extLst>
                  <a:ext uri="{0D108BD9-81ED-4DB2-BD59-A6C34878D82A}">
                    <a16:rowId xmlns:a16="http://schemas.microsoft.com/office/drawing/2014/main" val="895527715"/>
                  </a:ext>
                </a:extLst>
              </a:tr>
              <a:tr h="393015">
                <a:tc>
                  <a:txBody>
                    <a:bodyPr/>
                    <a:lstStyle/>
                    <a:p>
                      <a:pPr rtl="1"/>
                      <a:r>
                        <a:rPr lang="he-IL" sz="1000" dirty="0"/>
                        <a:t>מס' כיתה</a:t>
                      </a:r>
                    </a:p>
                  </a:txBody>
                  <a:tcPr/>
                </a:tc>
                <a:tc>
                  <a:txBody>
                    <a:bodyPr/>
                    <a:lstStyle/>
                    <a:p>
                      <a:pPr rtl="1"/>
                      <a:r>
                        <a:rPr lang="en-US" sz="1000" dirty="0"/>
                        <a:t>int</a:t>
                      </a:r>
                      <a:endParaRPr lang="he-IL" sz="1000" dirty="0"/>
                    </a:p>
                  </a:txBody>
                  <a:tcPr/>
                </a:tc>
                <a:tc>
                  <a:txBody>
                    <a:bodyPr/>
                    <a:lstStyle/>
                    <a:p>
                      <a:pPr rtl="1"/>
                      <a:r>
                        <a:rPr lang="en-US" sz="1000" dirty="0" err="1"/>
                        <a:t>numOfGrade</a:t>
                      </a:r>
                      <a:endParaRPr lang="he-IL" sz="1000" dirty="0"/>
                    </a:p>
                  </a:txBody>
                  <a:tcPr/>
                </a:tc>
                <a:extLst>
                  <a:ext uri="{0D108BD9-81ED-4DB2-BD59-A6C34878D82A}">
                    <a16:rowId xmlns:a16="http://schemas.microsoft.com/office/drawing/2014/main" val="1250970025"/>
                  </a:ext>
                </a:extLst>
              </a:tr>
            </a:tbl>
          </a:graphicData>
        </a:graphic>
      </p:graphicFrame>
      <p:sp>
        <p:nvSpPr>
          <p:cNvPr id="10" name="תיבת טקסט 9">
            <a:extLst>
              <a:ext uri="{FF2B5EF4-FFF2-40B4-BE49-F238E27FC236}">
                <a16:creationId xmlns:a16="http://schemas.microsoft.com/office/drawing/2014/main" id="{DC3B36A1-7113-DA0A-00B8-B0AF4681955F}"/>
              </a:ext>
            </a:extLst>
          </p:cNvPr>
          <p:cNvSpPr txBox="1"/>
          <p:nvPr/>
        </p:nvSpPr>
        <p:spPr>
          <a:xfrm>
            <a:off x="8833483" y="1155909"/>
            <a:ext cx="1931939" cy="369332"/>
          </a:xfrm>
          <a:prstGeom prst="rect">
            <a:avLst/>
          </a:prstGeom>
          <a:noFill/>
        </p:spPr>
        <p:txBody>
          <a:bodyPr wrap="none" rtlCol="1">
            <a:spAutoFit/>
          </a:bodyPr>
          <a:lstStyle/>
          <a:p>
            <a:r>
              <a:rPr lang="he-IL" dirty="0"/>
              <a:t>פרטי מורות (בסיסי)</a:t>
            </a:r>
          </a:p>
        </p:txBody>
      </p:sp>
      <p:graphicFrame>
        <p:nvGraphicFramePr>
          <p:cNvPr id="11" name="טבלה 6">
            <a:extLst>
              <a:ext uri="{FF2B5EF4-FFF2-40B4-BE49-F238E27FC236}">
                <a16:creationId xmlns:a16="http://schemas.microsoft.com/office/drawing/2014/main" id="{733E097D-8BF1-8FF8-2C39-EE5F126EBFDB}"/>
              </a:ext>
            </a:extLst>
          </p:cNvPr>
          <p:cNvGraphicFramePr>
            <a:graphicFrameLocks noGrp="1"/>
          </p:cNvGraphicFramePr>
          <p:nvPr>
            <p:extLst>
              <p:ext uri="{D42A27DB-BD31-4B8C-83A1-F6EECF244321}">
                <p14:modId xmlns:p14="http://schemas.microsoft.com/office/powerpoint/2010/main" val="2017125897"/>
              </p:ext>
            </p:extLst>
          </p:nvPr>
        </p:nvGraphicFramePr>
        <p:xfrm>
          <a:off x="7990435" y="1554286"/>
          <a:ext cx="2818138" cy="4152032"/>
        </p:xfrm>
        <a:graphic>
          <a:graphicData uri="http://schemas.openxmlformats.org/drawingml/2006/table">
            <a:tbl>
              <a:tblPr rtl="1" firstRow="1" bandRow="1">
                <a:tableStyleId>{5C22544A-7EE6-4342-B048-85BDC9FD1C3A}</a:tableStyleId>
              </a:tblPr>
              <a:tblGrid>
                <a:gridCol w="921030">
                  <a:extLst>
                    <a:ext uri="{9D8B030D-6E8A-4147-A177-3AD203B41FA5}">
                      <a16:colId xmlns:a16="http://schemas.microsoft.com/office/drawing/2014/main" val="4200226161"/>
                    </a:ext>
                  </a:extLst>
                </a:gridCol>
                <a:gridCol w="916678">
                  <a:extLst>
                    <a:ext uri="{9D8B030D-6E8A-4147-A177-3AD203B41FA5}">
                      <a16:colId xmlns:a16="http://schemas.microsoft.com/office/drawing/2014/main" val="2795772943"/>
                    </a:ext>
                  </a:extLst>
                </a:gridCol>
                <a:gridCol w="980430">
                  <a:extLst>
                    <a:ext uri="{9D8B030D-6E8A-4147-A177-3AD203B41FA5}">
                      <a16:colId xmlns:a16="http://schemas.microsoft.com/office/drawing/2014/main" val="3141015961"/>
                    </a:ext>
                  </a:extLst>
                </a:gridCol>
              </a:tblGrid>
              <a:tr h="517723">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5906">
                <a:tc>
                  <a:txBody>
                    <a:bodyPr/>
                    <a:lstStyle/>
                    <a:p>
                      <a:pPr rtl="1"/>
                      <a:r>
                        <a:rPr lang="he-IL" sz="1000" dirty="0"/>
                        <a:t>ת.ז.</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teacherID</a:t>
                      </a:r>
                      <a:endParaRPr lang="he-IL" sz="1000" dirty="0"/>
                    </a:p>
                  </a:txBody>
                  <a:tcPr>
                    <a:solidFill>
                      <a:srgbClr val="FF0000"/>
                    </a:solidFill>
                  </a:tcPr>
                </a:tc>
                <a:extLst>
                  <a:ext uri="{0D108BD9-81ED-4DB2-BD59-A6C34878D82A}">
                    <a16:rowId xmlns:a16="http://schemas.microsoft.com/office/drawing/2014/main" val="895527715"/>
                  </a:ext>
                </a:extLst>
              </a:tr>
              <a:tr h="395906">
                <a:tc>
                  <a:txBody>
                    <a:bodyPr/>
                    <a:lstStyle/>
                    <a:p>
                      <a:pPr rtl="1"/>
                      <a:r>
                        <a:rPr lang="he-IL" sz="1000" dirty="0"/>
                        <a:t>שם מורה</a:t>
                      </a:r>
                    </a:p>
                  </a:txBody>
                  <a:tcPr/>
                </a:tc>
                <a:tc>
                  <a:txBody>
                    <a:bodyPr/>
                    <a:lstStyle/>
                    <a:p>
                      <a:pPr rtl="1"/>
                      <a:r>
                        <a:rPr lang="en-US" sz="1000" dirty="0"/>
                        <a:t>varchar</a:t>
                      </a:r>
                      <a:endParaRPr lang="he-IL" sz="1000" dirty="0"/>
                    </a:p>
                  </a:txBody>
                  <a:tcPr/>
                </a:tc>
                <a:tc>
                  <a:txBody>
                    <a:bodyPr/>
                    <a:lstStyle/>
                    <a:p>
                      <a:pPr rtl="1"/>
                      <a:r>
                        <a:rPr lang="en-US" sz="1000" dirty="0"/>
                        <a:t>Name</a:t>
                      </a:r>
                      <a:endParaRPr lang="he-IL" sz="1000" dirty="0"/>
                    </a:p>
                  </a:txBody>
                  <a:tcPr/>
                </a:tc>
                <a:extLst>
                  <a:ext uri="{0D108BD9-81ED-4DB2-BD59-A6C34878D82A}">
                    <a16:rowId xmlns:a16="http://schemas.microsoft.com/office/drawing/2014/main" val="1250970025"/>
                  </a:ext>
                </a:extLst>
              </a:tr>
              <a:tr h="395906">
                <a:tc>
                  <a:txBody>
                    <a:bodyPr/>
                    <a:lstStyle/>
                    <a:p>
                      <a:pPr rtl="1"/>
                      <a:r>
                        <a:rPr lang="he-IL" sz="1000" dirty="0"/>
                        <a:t>שם משפחה</a:t>
                      </a:r>
                    </a:p>
                  </a:txBody>
                  <a:tcPr/>
                </a:tc>
                <a:tc>
                  <a:txBody>
                    <a:bodyPr/>
                    <a:lstStyle/>
                    <a:p>
                      <a:pPr rtl="1"/>
                      <a:r>
                        <a:rPr lang="en-US" sz="1000" dirty="0"/>
                        <a:t>varchar</a:t>
                      </a:r>
                      <a:endParaRPr lang="he-IL" sz="1000" dirty="0"/>
                    </a:p>
                  </a:txBody>
                  <a:tcPr/>
                </a:tc>
                <a:tc>
                  <a:txBody>
                    <a:bodyPr/>
                    <a:lstStyle/>
                    <a:p>
                      <a:pPr rtl="1"/>
                      <a:r>
                        <a:rPr lang="en-US" sz="1000" dirty="0" err="1"/>
                        <a:t>lastName</a:t>
                      </a:r>
                      <a:endParaRPr lang="he-IL" sz="1000" dirty="0"/>
                    </a:p>
                  </a:txBody>
                  <a:tcPr/>
                </a:tc>
                <a:extLst>
                  <a:ext uri="{0D108BD9-81ED-4DB2-BD59-A6C34878D82A}">
                    <a16:rowId xmlns:a16="http://schemas.microsoft.com/office/drawing/2014/main" val="1168957465"/>
                  </a:ext>
                </a:extLst>
              </a:tr>
              <a:tr h="395906">
                <a:tc>
                  <a:txBody>
                    <a:bodyPr/>
                    <a:lstStyle/>
                    <a:p>
                      <a:pPr rtl="1"/>
                      <a:r>
                        <a:rPr lang="he-IL" sz="1000" dirty="0"/>
                        <a:t>כתובת מייל</a:t>
                      </a:r>
                    </a:p>
                  </a:txBody>
                  <a:tcPr/>
                </a:tc>
                <a:tc>
                  <a:txBody>
                    <a:bodyPr/>
                    <a:lstStyle/>
                    <a:p>
                      <a:pPr rtl="1"/>
                      <a:r>
                        <a:rPr lang="en-US" sz="1000" dirty="0"/>
                        <a:t>varchar</a:t>
                      </a:r>
                      <a:endParaRPr lang="he-IL" sz="1000" dirty="0"/>
                    </a:p>
                  </a:txBody>
                  <a:tcPr/>
                </a:tc>
                <a:tc>
                  <a:txBody>
                    <a:bodyPr/>
                    <a:lstStyle/>
                    <a:p>
                      <a:pPr rtl="1"/>
                      <a:r>
                        <a:rPr lang="en-US" sz="1000" dirty="0"/>
                        <a:t>email</a:t>
                      </a:r>
                      <a:endParaRPr lang="he-IL" sz="1000" dirty="0"/>
                    </a:p>
                  </a:txBody>
                  <a:tcPr/>
                </a:tc>
                <a:extLst>
                  <a:ext uri="{0D108BD9-81ED-4DB2-BD59-A6C34878D82A}">
                    <a16:rowId xmlns:a16="http://schemas.microsoft.com/office/drawing/2014/main" val="3276575565"/>
                  </a:ext>
                </a:extLst>
              </a:tr>
              <a:tr h="395906">
                <a:tc>
                  <a:txBody>
                    <a:bodyPr/>
                    <a:lstStyle/>
                    <a:p>
                      <a:pPr rtl="1"/>
                      <a:r>
                        <a:rPr lang="he-IL" sz="1000" dirty="0"/>
                        <a:t>טלפון</a:t>
                      </a:r>
                    </a:p>
                  </a:txBody>
                  <a:tcPr/>
                </a:tc>
                <a:tc>
                  <a:txBody>
                    <a:bodyPr/>
                    <a:lstStyle/>
                    <a:p>
                      <a:pPr rtl="1"/>
                      <a:r>
                        <a:rPr lang="en-US" sz="1000" dirty="0"/>
                        <a:t> varchar</a:t>
                      </a:r>
                      <a:endParaRPr lang="he-IL" sz="1000" dirty="0"/>
                    </a:p>
                  </a:txBody>
                  <a:tcPr/>
                </a:tc>
                <a:tc>
                  <a:txBody>
                    <a:bodyPr/>
                    <a:lstStyle/>
                    <a:p>
                      <a:pPr rtl="1"/>
                      <a:r>
                        <a:rPr lang="en-US" sz="1000" dirty="0"/>
                        <a:t>phone</a:t>
                      </a:r>
                      <a:endParaRPr lang="he-IL" sz="1000" dirty="0"/>
                    </a:p>
                  </a:txBody>
                  <a:tcPr/>
                </a:tc>
                <a:extLst>
                  <a:ext uri="{0D108BD9-81ED-4DB2-BD59-A6C34878D82A}">
                    <a16:rowId xmlns:a16="http://schemas.microsoft.com/office/drawing/2014/main" val="1804112742"/>
                  </a:ext>
                </a:extLst>
              </a:tr>
              <a:tr h="859718">
                <a:tc>
                  <a:txBody>
                    <a:bodyPr/>
                    <a:lstStyle/>
                    <a:p>
                      <a:pPr rtl="1"/>
                      <a:r>
                        <a:rPr lang="he-IL" sz="1000" dirty="0"/>
                        <a:t>קוד מחנכת</a:t>
                      </a:r>
                    </a:p>
                    <a:p>
                      <a:pPr rtl="1"/>
                      <a:r>
                        <a:rPr lang="he-IL" sz="1000" dirty="0"/>
                        <a:t>0-לא מחנכת</a:t>
                      </a:r>
                    </a:p>
                    <a:p>
                      <a:pPr rtl="1"/>
                      <a:r>
                        <a:rPr lang="he-IL" sz="1000" dirty="0"/>
                        <a:t>קוד טבלה כיתות</a:t>
                      </a:r>
                      <a:r>
                        <a:rPr lang="en-US" sz="1000" dirty="0"/>
                        <a:t>-</a:t>
                      </a:r>
                      <a:r>
                        <a:rPr lang="he-IL" sz="1000" dirty="0"/>
                        <a:t>מחנכת</a:t>
                      </a:r>
                    </a:p>
                    <a:p>
                      <a:pPr rtl="1"/>
                      <a:endParaRPr lang="he-IL" sz="1000" dirty="0"/>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t>classID</a:t>
                      </a:r>
                      <a:endParaRPr lang="he-IL" sz="1000" dirty="0"/>
                    </a:p>
                  </a:txBody>
                  <a:tcPr>
                    <a:solidFill>
                      <a:srgbClr val="FFC000"/>
                    </a:solidFill>
                  </a:tcPr>
                </a:tc>
                <a:extLst>
                  <a:ext uri="{0D108BD9-81ED-4DB2-BD59-A6C34878D82A}">
                    <a16:rowId xmlns:a16="http://schemas.microsoft.com/office/drawing/2014/main" val="632867423"/>
                  </a:ext>
                </a:extLst>
              </a:tr>
              <a:tr h="395906">
                <a:tc>
                  <a:txBody>
                    <a:bodyPr/>
                    <a:lstStyle/>
                    <a:p>
                      <a:pPr rtl="1"/>
                      <a:r>
                        <a:rPr lang="he-IL" sz="1000" dirty="0"/>
                        <a:t>מינימום שעות</a:t>
                      </a:r>
                    </a:p>
                  </a:txBody>
                  <a:tcPr/>
                </a:tc>
                <a:tc>
                  <a:txBody>
                    <a:bodyPr/>
                    <a:lstStyle/>
                    <a:p>
                      <a:pPr rtl="1"/>
                      <a:r>
                        <a:rPr lang="en-US" sz="1000" dirty="0"/>
                        <a:t>Int</a:t>
                      </a:r>
                      <a:endParaRPr lang="he-IL" sz="1000" dirty="0"/>
                    </a:p>
                  </a:txBody>
                  <a:tcPr/>
                </a:tc>
                <a:tc>
                  <a:txBody>
                    <a:bodyPr/>
                    <a:lstStyle/>
                    <a:p>
                      <a:pPr rtl="1"/>
                      <a:r>
                        <a:rPr lang="en-US" sz="1000" dirty="0" err="1"/>
                        <a:t>minHours</a:t>
                      </a:r>
                      <a:endParaRPr lang="he-IL" sz="1000" dirty="0"/>
                    </a:p>
                  </a:txBody>
                  <a:tcPr/>
                </a:tc>
                <a:extLst>
                  <a:ext uri="{0D108BD9-81ED-4DB2-BD59-A6C34878D82A}">
                    <a16:rowId xmlns:a16="http://schemas.microsoft.com/office/drawing/2014/main" val="747091603"/>
                  </a:ext>
                </a:extLst>
              </a:tr>
              <a:tr h="399155">
                <a:tc>
                  <a:txBody>
                    <a:bodyPr/>
                    <a:lstStyle/>
                    <a:p>
                      <a:pPr rtl="1"/>
                      <a:r>
                        <a:rPr lang="he-IL" sz="1000" dirty="0"/>
                        <a:t>מקסימום שעות</a:t>
                      </a:r>
                    </a:p>
                  </a:txBody>
                  <a:tcPr/>
                </a:tc>
                <a:tc>
                  <a:txBody>
                    <a:bodyPr/>
                    <a:lstStyle/>
                    <a:p>
                      <a:pPr rtl="1"/>
                      <a:r>
                        <a:rPr lang="en-US" sz="1000" dirty="0"/>
                        <a:t>int</a:t>
                      </a:r>
                      <a:endParaRPr lang="he-IL" sz="1000" dirty="0"/>
                    </a:p>
                  </a:txBody>
                  <a:tcPr/>
                </a:tc>
                <a:tc>
                  <a:txBody>
                    <a:bodyPr/>
                    <a:lstStyle/>
                    <a:p>
                      <a:pPr rtl="1"/>
                      <a:r>
                        <a:rPr lang="en-US" sz="1000" dirty="0" err="1"/>
                        <a:t>maxHours</a:t>
                      </a:r>
                      <a:endParaRPr lang="he-IL" sz="1000" dirty="0"/>
                    </a:p>
                  </a:txBody>
                  <a:tcPr/>
                </a:tc>
                <a:extLst>
                  <a:ext uri="{0D108BD9-81ED-4DB2-BD59-A6C34878D82A}">
                    <a16:rowId xmlns:a16="http://schemas.microsoft.com/office/drawing/2014/main" val="2534135562"/>
                  </a:ext>
                </a:extLst>
              </a:tr>
            </a:tbl>
          </a:graphicData>
        </a:graphic>
      </p:graphicFrame>
      <p:sp>
        <p:nvSpPr>
          <p:cNvPr id="12" name="תיבת טקסט 11">
            <a:extLst>
              <a:ext uri="{FF2B5EF4-FFF2-40B4-BE49-F238E27FC236}">
                <a16:creationId xmlns:a16="http://schemas.microsoft.com/office/drawing/2014/main" id="{90616FFF-1822-B7F7-3050-F9985AAE99C5}"/>
              </a:ext>
            </a:extLst>
          </p:cNvPr>
          <p:cNvSpPr txBox="1"/>
          <p:nvPr/>
        </p:nvSpPr>
        <p:spPr>
          <a:xfrm>
            <a:off x="11689543" y="5447178"/>
            <a:ext cx="3841116" cy="484876"/>
          </a:xfrm>
          <a:prstGeom prst="rect">
            <a:avLst/>
          </a:prstGeom>
          <a:noFill/>
        </p:spPr>
        <p:txBody>
          <a:bodyPr wrap="none" rtlCol="1">
            <a:spAutoFit/>
          </a:bodyPr>
          <a:lstStyle/>
          <a:p>
            <a:r>
              <a:rPr lang="he-IL" dirty="0"/>
              <a:t>שיעורים בכיתות(אחרי שיבוץ)</a:t>
            </a:r>
          </a:p>
        </p:txBody>
      </p:sp>
      <p:graphicFrame>
        <p:nvGraphicFramePr>
          <p:cNvPr id="13" name="טבלה 6">
            <a:extLst>
              <a:ext uri="{FF2B5EF4-FFF2-40B4-BE49-F238E27FC236}">
                <a16:creationId xmlns:a16="http://schemas.microsoft.com/office/drawing/2014/main" id="{2B8A7286-9BEE-075F-24DE-9BAFE1B0E8D5}"/>
              </a:ext>
            </a:extLst>
          </p:cNvPr>
          <p:cNvGraphicFramePr>
            <a:graphicFrameLocks noGrp="1"/>
          </p:cNvGraphicFramePr>
          <p:nvPr>
            <p:extLst>
              <p:ext uri="{D42A27DB-BD31-4B8C-83A1-F6EECF244321}">
                <p14:modId xmlns:p14="http://schemas.microsoft.com/office/powerpoint/2010/main" val="2233967728"/>
              </p:ext>
            </p:extLst>
          </p:nvPr>
        </p:nvGraphicFramePr>
        <p:xfrm>
          <a:off x="11519330" y="5781896"/>
          <a:ext cx="3067269" cy="2872032"/>
        </p:xfrm>
        <a:graphic>
          <a:graphicData uri="http://schemas.openxmlformats.org/drawingml/2006/table">
            <a:tbl>
              <a:tblPr rtl="1" firstRow="1" bandRow="1">
                <a:tableStyleId>{5C22544A-7EE6-4342-B048-85BDC9FD1C3A}</a:tableStyleId>
              </a:tblPr>
              <a:tblGrid>
                <a:gridCol w="1024480">
                  <a:extLst>
                    <a:ext uri="{9D8B030D-6E8A-4147-A177-3AD203B41FA5}">
                      <a16:colId xmlns:a16="http://schemas.microsoft.com/office/drawing/2014/main" val="4200226161"/>
                    </a:ext>
                  </a:extLst>
                </a:gridCol>
                <a:gridCol w="1004336">
                  <a:extLst>
                    <a:ext uri="{9D8B030D-6E8A-4147-A177-3AD203B41FA5}">
                      <a16:colId xmlns:a16="http://schemas.microsoft.com/office/drawing/2014/main" val="2795772943"/>
                    </a:ext>
                  </a:extLst>
                </a:gridCol>
                <a:gridCol w="1038453">
                  <a:extLst>
                    <a:ext uri="{9D8B030D-6E8A-4147-A177-3AD203B41FA5}">
                      <a16:colId xmlns:a16="http://schemas.microsoft.com/office/drawing/2014/main" val="3141015961"/>
                    </a:ext>
                  </a:extLst>
                </a:gridCol>
              </a:tblGrid>
              <a:tr h="513942">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3015">
                <a:tc>
                  <a:txBody>
                    <a:bodyPr/>
                    <a:lstStyle/>
                    <a:p>
                      <a:pPr rtl="1"/>
                      <a:r>
                        <a:rPr lang="he-IL" sz="1000" dirty="0"/>
                        <a:t>קוד מזהה</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lessonOfClassID</a:t>
                      </a:r>
                      <a:endParaRPr lang="he-IL" sz="1000" dirty="0"/>
                    </a:p>
                  </a:txBody>
                  <a:tcPr>
                    <a:solidFill>
                      <a:srgbClr val="FF0000"/>
                    </a:solidFill>
                  </a:tcPr>
                </a:tc>
                <a:extLst>
                  <a:ext uri="{0D108BD9-81ED-4DB2-BD59-A6C34878D82A}">
                    <a16:rowId xmlns:a16="http://schemas.microsoft.com/office/drawing/2014/main" val="2514155417"/>
                  </a:ext>
                </a:extLst>
              </a:tr>
              <a:tr h="393015">
                <a:tc>
                  <a:txBody>
                    <a:bodyPr/>
                    <a:lstStyle/>
                    <a:p>
                      <a:pPr rtl="1"/>
                      <a:r>
                        <a:rPr lang="he-IL" sz="1000" dirty="0"/>
                        <a:t>קוד כיתה</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solidFill>
                            <a:schemeClr val="tx1"/>
                          </a:solidFill>
                        </a:rPr>
                        <a:t>classID</a:t>
                      </a:r>
                      <a:endParaRPr lang="he-IL" sz="1000" dirty="0"/>
                    </a:p>
                  </a:txBody>
                  <a:tcPr>
                    <a:solidFill>
                      <a:srgbClr val="FFC000"/>
                    </a:solidFill>
                  </a:tcPr>
                </a:tc>
                <a:extLst>
                  <a:ext uri="{0D108BD9-81ED-4DB2-BD59-A6C34878D82A}">
                    <a16:rowId xmlns:a16="http://schemas.microsoft.com/office/drawing/2014/main" val="895527715"/>
                  </a:ext>
                </a:extLst>
              </a:tr>
              <a:tr h="393015">
                <a:tc>
                  <a:txBody>
                    <a:bodyPr/>
                    <a:lstStyle/>
                    <a:p>
                      <a:pPr rtl="1"/>
                      <a:r>
                        <a:rPr lang="he-IL" sz="1000" dirty="0"/>
                        <a:t>קוד מקצוע</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solidFill>
                            <a:schemeClr val="tx1"/>
                          </a:solidFill>
                        </a:rPr>
                        <a:t>subjectID</a:t>
                      </a:r>
                      <a:endParaRPr lang="he-IL" sz="1000" dirty="0"/>
                    </a:p>
                  </a:txBody>
                  <a:tcPr>
                    <a:solidFill>
                      <a:srgbClr val="FFC000"/>
                    </a:solidFill>
                  </a:tcPr>
                </a:tc>
                <a:extLst>
                  <a:ext uri="{0D108BD9-81ED-4DB2-BD59-A6C34878D82A}">
                    <a16:rowId xmlns:a16="http://schemas.microsoft.com/office/drawing/2014/main" val="1250970025"/>
                  </a:ext>
                </a:extLst>
              </a:tr>
              <a:tr h="393015">
                <a:tc>
                  <a:txBody>
                    <a:bodyPr/>
                    <a:lstStyle/>
                    <a:p>
                      <a:pPr rtl="1"/>
                      <a:r>
                        <a:rPr lang="he-IL" sz="1000" dirty="0"/>
                        <a:t>קוד מורה</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t>teacherID</a:t>
                      </a:r>
                      <a:endParaRPr lang="he-IL" sz="1000" dirty="0"/>
                    </a:p>
                  </a:txBody>
                  <a:tcPr>
                    <a:solidFill>
                      <a:srgbClr val="FFC000"/>
                    </a:solidFill>
                  </a:tcPr>
                </a:tc>
                <a:extLst>
                  <a:ext uri="{0D108BD9-81ED-4DB2-BD59-A6C34878D82A}">
                    <a16:rowId xmlns:a16="http://schemas.microsoft.com/office/drawing/2014/main" val="3276575565"/>
                  </a:ext>
                </a:extLst>
              </a:tr>
              <a:tr h="393015">
                <a:tc>
                  <a:txBody>
                    <a:bodyPr/>
                    <a:lstStyle/>
                    <a:p>
                      <a:pPr rtl="1"/>
                      <a:r>
                        <a:rPr lang="he-IL" sz="1000" dirty="0"/>
                        <a:t>יום</a:t>
                      </a:r>
                    </a:p>
                  </a:txBody>
                  <a:tcPr/>
                </a:tc>
                <a:tc>
                  <a:txBody>
                    <a:bodyPr/>
                    <a:lstStyle/>
                    <a:p>
                      <a:pPr rtl="1"/>
                      <a:r>
                        <a:rPr lang="en-US" sz="1000" dirty="0"/>
                        <a:t>int</a:t>
                      </a:r>
                      <a:endParaRPr lang="he-IL" sz="1000" dirty="0"/>
                    </a:p>
                  </a:txBody>
                  <a:tcPr/>
                </a:tc>
                <a:tc>
                  <a:txBody>
                    <a:bodyPr/>
                    <a:lstStyle/>
                    <a:p>
                      <a:pPr rtl="1"/>
                      <a:r>
                        <a:rPr lang="en-US" sz="1000" dirty="0"/>
                        <a:t>day</a:t>
                      </a:r>
                      <a:endParaRPr lang="he-IL" sz="1000" dirty="0"/>
                    </a:p>
                  </a:txBody>
                  <a:tcPr/>
                </a:tc>
                <a:extLst>
                  <a:ext uri="{0D108BD9-81ED-4DB2-BD59-A6C34878D82A}">
                    <a16:rowId xmlns:a16="http://schemas.microsoft.com/office/drawing/2014/main" val="1804112742"/>
                  </a:ext>
                </a:extLst>
              </a:tr>
              <a:tr h="393015">
                <a:tc>
                  <a:txBody>
                    <a:bodyPr/>
                    <a:lstStyle/>
                    <a:p>
                      <a:pPr rtl="1"/>
                      <a:r>
                        <a:rPr lang="he-IL" sz="1000" dirty="0"/>
                        <a:t>מס' שיעור</a:t>
                      </a:r>
                    </a:p>
                  </a:txBody>
                  <a:tcPr/>
                </a:tc>
                <a:tc>
                  <a:txBody>
                    <a:bodyPr/>
                    <a:lstStyle/>
                    <a:p>
                      <a:pPr rtl="1"/>
                      <a:r>
                        <a:rPr lang="en-US" sz="1000" dirty="0"/>
                        <a:t>int</a:t>
                      </a:r>
                      <a:endParaRPr lang="he-IL" sz="1000" dirty="0"/>
                    </a:p>
                  </a:txBody>
                  <a:tcPr/>
                </a:tc>
                <a:tc>
                  <a:txBody>
                    <a:bodyPr/>
                    <a:lstStyle/>
                    <a:p>
                      <a:pPr rtl="1"/>
                      <a:r>
                        <a:rPr lang="en-US" sz="1000" dirty="0" err="1"/>
                        <a:t>numOfLesson</a:t>
                      </a:r>
                      <a:endParaRPr lang="he-IL" sz="1000" dirty="0"/>
                    </a:p>
                  </a:txBody>
                  <a:tcPr/>
                </a:tc>
                <a:extLst>
                  <a:ext uri="{0D108BD9-81ED-4DB2-BD59-A6C34878D82A}">
                    <a16:rowId xmlns:a16="http://schemas.microsoft.com/office/drawing/2014/main" val="632867423"/>
                  </a:ext>
                </a:extLst>
              </a:tr>
            </a:tbl>
          </a:graphicData>
        </a:graphic>
      </p:graphicFrame>
      <p:sp>
        <p:nvSpPr>
          <p:cNvPr id="16" name="מלבן 15">
            <a:extLst>
              <a:ext uri="{FF2B5EF4-FFF2-40B4-BE49-F238E27FC236}">
                <a16:creationId xmlns:a16="http://schemas.microsoft.com/office/drawing/2014/main" id="{5E6EC001-9B54-B002-E97F-60113D1C1B0B}"/>
              </a:ext>
            </a:extLst>
          </p:cNvPr>
          <p:cNvSpPr/>
          <p:nvPr/>
        </p:nvSpPr>
        <p:spPr>
          <a:xfrm flipV="1">
            <a:off x="10796585" y="6050353"/>
            <a:ext cx="347987" cy="66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7" name="תיבת טקסט 16">
            <a:extLst>
              <a:ext uri="{FF2B5EF4-FFF2-40B4-BE49-F238E27FC236}">
                <a16:creationId xmlns:a16="http://schemas.microsoft.com/office/drawing/2014/main" id="{B92AD8BF-3583-0A14-F928-A39026F7D023}"/>
              </a:ext>
            </a:extLst>
          </p:cNvPr>
          <p:cNvSpPr txBox="1"/>
          <p:nvPr/>
        </p:nvSpPr>
        <p:spPr>
          <a:xfrm flipH="1">
            <a:off x="9795920" y="5964856"/>
            <a:ext cx="902196" cy="246221"/>
          </a:xfrm>
          <a:prstGeom prst="rect">
            <a:avLst/>
          </a:prstGeom>
          <a:noFill/>
        </p:spPr>
        <p:txBody>
          <a:bodyPr wrap="square" rtlCol="1">
            <a:spAutoFit/>
          </a:bodyPr>
          <a:lstStyle/>
          <a:p>
            <a:r>
              <a:rPr lang="he-IL" sz="1000" dirty="0"/>
              <a:t>מפתח ראשי</a:t>
            </a:r>
          </a:p>
        </p:txBody>
      </p:sp>
      <p:sp>
        <p:nvSpPr>
          <p:cNvPr id="19" name="מלבן 18">
            <a:extLst>
              <a:ext uri="{FF2B5EF4-FFF2-40B4-BE49-F238E27FC236}">
                <a16:creationId xmlns:a16="http://schemas.microsoft.com/office/drawing/2014/main" id="{6C5F2737-1003-755A-A042-DC316E7305C9}"/>
              </a:ext>
            </a:extLst>
          </p:cNvPr>
          <p:cNvSpPr/>
          <p:nvPr/>
        </p:nvSpPr>
        <p:spPr>
          <a:xfrm flipV="1">
            <a:off x="10796585" y="6211076"/>
            <a:ext cx="347987" cy="6642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1" name="תיבת טקסט 20">
            <a:extLst>
              <a:ext uri="{FF2B5EF4-FFF2-40B4-BE49-F238E27FC236}">
                <a16:creationId xmlns:a16="http://schemas.microsoft.com/office/drawing/2014/main" id="{4F0E8E6E-CC73-D00C-A0D2-48A9CD3BFC7E}"/>
              </a:ext>
            </a:extLst>
          </p:cNvPr>
          <p:cNvSpPr txBox="1"/>
          <p:nvPr/>
        </p:nvSpPr>
        <p:spPr>
          <a:xfrm flipH="1">
            <a:off x="9764581" y="6087966"/>
            <a:ext cx="902196" cy="246221"/>
          </a:xfrm>
          <a:prstGeom prst="rect">
            <a:avLst/>
          </a:prstGeom>
          <a:noFill/>
        </p:spPr>
        <p:txBody>
          <a:bodyPr wrap="square" rtlCol="1">
            <a:spAutoFit/>
          </a:bodyPr>
          <a:lstStyle/>
          <a:p>
            <a:r>
              <a:rPr lang="he-IL" sz="1000" dirty="0"/>
              <a:t>מפתח זר</a:t>
            </a:r>
          </a:p>
        </p:txBody>
      </p:sp>
      <p:graphicFrame>
        <p:nvGraphicFramePr>
          <p:cNvPr id="2" name="טבלה 6">
            <a:extLst>
              <a:ext uri="{FF2B5EF4-FFF2-40B4-BE49-F238E27FC236}">
                <a16:creationId xmlns:a16="http://schemas.microsoft.com/office/drawing/2014/main" id="{0D2BA210-4C8B-5BC1-995C-83E968C224EE}"/>
              </a:ext>
            </a:extLst>
          </p:cNvPr>
          <p:cNvGraphicFramePr>
            <a:graphicFrameLocks noGrp="1"/>
          </p:cNvGraphicFramePr>
          <p:nvPr>
            <p:extLst>
              <p:ext uri="{D42A27DB-BD31-4B8C-83A1-F6EECF244321}">
                <p14:modId xmlns:p14="http://schemas.microsoft.com/office/powerpoint/2010/main" val="2697582862"/>
              </p:ext>
            </p:extLst>
          </p:nvPr>
        </p:nvGraphicFramePr>
        <p:xfrm>
          <a:off x="4435862" y="675197"/>
          <a:ext cx="2416366" cy="2482242"/>
        </p:xfrm>
        <a:graphic>
          <a:graphicData uri="http://schemas.openxmlformats.org/drawingml/2006/table">
            <a:tbl>
              <a:tblPr rtl="1" firstRow="1" bandRow="1">
                <a:tableStyleId>{5C22544A-7EE6-4342-B048-85BDC9FD1C3A}</a:tableStyleId>
              </a:tblPr>
              <a:tblGrid>
                <a:gridCol w="873908">
                  <a:extLst>
                    <a:ext uri="{9D8B030D-6E8A-4147-A177-3AD203B41FA5}">
                      <a16:colId xmlns:a16="http://schemas.microsoft.com/office/drawing/2014/main" val="4200226161"/>
                    </a:ext>
                  </a:extLst>
                </a:gridCol>
                <a:gridCol w="686123">
                  <a:extLst>
                    <a:ext uri="{9D8B030D-6E8A-4147-A177-3AD203B41FA5}">
                      <a16:colId xmlns:a16="http://schemas.microsoft.com/office/drawing/2014/main" val="2795772943"/>
                    </a:ext>
                  </a:extLst>
                </a:gridCol>
                <a:gridCol w="856335">
                  <a:extLst>
                    <a:ext uri="{9D8B030D-6E8A-4147-A177-3AD203B41FA5}">
                      <a16:colId xmlns:a16="http://schemas.microsoft.com/office/drawing/2014/main" val="3141015961"/>
                    </a:ext>
                  </a:extLst>
                </a:gridCol>
              </a:tblGrid>
              <a:tr h="513942">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3015">
                <a:tc>
                  <a:txBody>
                    <a:bodyPr/>
                    <a:lstStyle/>
                    <a:p>
                      <a:pPr rtl="1"/>
                      <a:r>
                        <a:rPr lang="he-IL" sz="1000" dirty="0"/>
                        <a:t>קוד מזהה</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subjectOfTeacherID</a:t>
                      </a:r>
                      <a:endParaRPr lang="he-IL" sz="1000" dirty="0"/>
                    </a:p>
                  </a:txBody>
                  <a:tcPr>
                    <a:solidFill>
                      <a:srgbClr val="FF0000"/>
                    </a:solidFill>
                  </a:tcPr>
                </a:tc>
                <a:extLst>
                  <a:ext uri="{0D108BD9-81ED-4DB2-BD59-A6C34878D82A}">
                    <a16:rowId xmlns:a16="http://schemas.microsoft.com/office/drawing/2014/main" val="2512326038"/>
                  </a:ext>
                </a:extLst>
              </a:tr>
              <a:tr h="393015">
                <a:tc>
                  <a:txBody>
                    <a:bodyPr/>
                    <a:lstStyle/>
                    <a:p>
                      <a:pPr rtl="1"/>
                      <a:r>
                        <a:rPr lang="he-IL" sz="1000" dirty="0"/>
                        <a:t>ת.ז.</a:t>
                      </a:r>
                    </a:p>
                  </a:txBody>
                  <a:tcPr>
                    <a:solidFill>
                      <a:srgbClr val="FFC000"/>
                    </a:solidFill>
                  </a:tcPr>
                </a:tc>
                <a:tc>
                  <a:txBody>
                    <a:bodyPr/>
                    <a:lstStyle/>
                    <a:p>
                      <a:pPr rtl="1"/>
                      <a:r>
                        <a:rPr lang="en-US" sz="1000" dirty="0"/>
                        <a:t>varchar</a:t>
                      </a:r>
                      <a:endParaRPr lang="he-IL" sz="1000" dirty="0"/>
                    </a:p>
                  </a:txBody>
                  <a:tcPr>
                    <a:solidFill>
                      <a:srgbClr val="FFC000"/>
                    </a:solidFill>
                  </a:tcPr>
                </a:tc>
                <a:tc>
                  <a:txBody>
                    <a:bodyPr/>
                    <a:lstStyle/>
                    <a:p>
                      <a:pPr rtl="1"/>
                      <a:r>
                        <a:rPr lang="en-US" sz="1000" dirty="0" err="1"/>
                        <a:t>teacherID</a:t>
                      </a:r>
                      <a:endParaRPr lang="he-IL" sz="1000" dirty="0"/>
                    </a:p>
                  </a:txBody>
                  <a:tcPr>
                    <a:solidFill>
                      <a:srgbClr val="FFC000"/>
                    </a:solidFill>
                  </a:tcPr>
                </a:tc>
                <a:extLst>
                  <a:ext uri="{0D108BD9-81ED-4DB2-BD59-A6C34878D82A}">
                    <a16:rowId xmlns:a16="http://schemas.microsoft.com/office/drawing/2014/main" val="895527715"/>
                  </a:ext>
                </a:extLst>
              </a:tr>
              <a:tr h="393015">
                <a:tc>
                  <a:txBody>
                    <a:bodyPr/>
                    <a:lstStyle/>
                    <a:p>
                      <a:pPr rtl="1"/>
                      <a:r>
                        <a:rPr lang="he-IL" sz="1000" dirty="0">
                          <a:solidFill>
                            <a:schemeClr val="tx1"/>
                          </a:solidFill>
                        </a:rPr>
                        <a:t>קוד מקצוע</a:t>
                      </a:r>
                    </a:p>
                  </a:txBody>
                  <a:tcPr>
                    <a:solidFill>
                      <a:srgbClr val="FFC000"/>
                    </a:solidFill>
                  </a:tcPr>
                </a:tc>
                <a:tc>
                  <a:txBody>
                    <a:bodyPr/>
                    <a:lstStyle/>
                    <a:p>
                      <a:pPr rtl="1"/>
                      <a:r>
                        <a:rPr lang="en-US" sz="1000" dirty="0">
                          <a:solidFill>
                            <a:schemeClr val="tx1"/>
                          </a:solidFill>
                        </a:rPr>
                        <a:t>int</a:t>
                      </a:r>
                      <a:endParaRPr lang="he-IL" sz="1000" dirty="0">
                        <a:solidFill>
                          <a:schemeClr val="tx1"/>
                        </a:solidFill>
                      </a:endParaRPr>
                    </a:p>
                  </a:txBody>
                  <a:tcPr>
                    <a:solidFill>
                      <a:srgbClr val="FFC000"/>
                    </a:solidFill>
                  </a:tcPr>
                </a:tc>
                <a:tc>
                  <a:txBody>
                    <a:bodyPr/>
                    <a:lstStyle/>
                    <a:p>
                      <a:pPr rtl="1"/>
                      <a:r>
                        <a:rPr lang="en-US" sz="1000" dirty="0" err="1">
                          <a:solidFill>
                            <a:schemeClr val="tx1"/>
                          </a:solidFill>
                        </a:rPr>
                        <a:t>subjectID</a:t>
                      </a:r>
                      <a:endParaRPr lang="he-IL" sz="1000" dirty="0">
                        <a:solidFill>
                          <a:schemeClr val="tx1"/>
                        </a:solidFill>
                      </a:endParaRPr>
                    </a:p>
                  </a:txBody>
                  <a:tcPr>
                    <a:solidFill>
                      <a:srgbClr val="FFC000"/>
                    </a:solidFill>
                  </a:tcPr>
                </a:tc>
                <a:extLst>
                  <a:ext uri="{0D108BD9-81ED-4DB2-BD59-A6C34878D82A}">
                    <a16:rowId xmlns:a16="http://schemas.microsoft.com/office/drawing/2014/main" val="1250970025"/>
                  </a:ext>
                </a:extLst>
              </a:tr>
              <a:tr h="393015">
                <a:tc>
                  <a:txBody>
                    <a:bodyPr/>
                    <a:lstStyle/>
                    <a:p>
                      <a:pPr rtl="1"/>
                      <a:r>
                        <a:rPr lang="he-IL" sz="1000" dirty="0"/>
                        <a:t>מחזור</a:t>
                      </a:r>
                    </a:p>
                  </a:txBody>
                  <a:tcPr/>
                </a:tc>
                <a:tc>
                  <a:txBody>
                    <a:bodyPr/>
                    <a:lstStyle/>
                    <a:p>
                      <a:pPr rtl="1"/>
                      <a:r>
                        <a:rPr lang="en-US" sz="1000" dirty="0"/>
                        <a:t>int</a:t>
                      </a:r>
                      <a:endParaRPr lang="he-IL" sz="1000" dirty="0"/>
                    </a:p>
                  </a:txBody>
                  <a:tcPr/>
                </a:tc>
                <a:tc>
                  <a:txBody>
                    <a:bodyPr/>
                    <a:lstStyle/>
                    <a:p>
                      <a:pPr rtl="1"/>
                      <a:r>
                        <a:rPr lang="en-US" sz="1000" dirty="0"/>
                        <a:t>grade</a:t>
                      </a:r>
                      <a:endParaRPr lang="he-IL" sz="1000" dirty="0"/>
                    </a:p>
                  </a:txBody>
                  <a:tcPr/>
                </a:tc>
                <a:extLst>
                  <a:ext uri="{0D108BD9-81ED-4DB2-BD59-A6C34878D82A}">
                    <a16:rowId xmlns:a16="http://schemas.microsoft.com/office/drawing/2014/main" val="2388921054"/>
                  </a:ext>
                </a:extLst>
              </a:tr>
              <a:tr h="393015">
                <a:tc>
                  <a:txBody>
                    <a:bodyPr/>
                    <a:lstStyle/>
                    <a:p>
                      <a:pPr rtl="1"/>
                      <a:r>
                        <a:rPr lang="he-IL" sz="1000" dirty="0"/>
                        <a:t>מחנכת</a:t>
                      </a:r>
                    </a:p>
                  </a:txBody>
                  <a:tcPr/>
                </a:tc>
                <a:tc>
                  <a:txBody>
                    <a:bodyPr/>
                    <a:lstStyle/>
                    <a:p>
                      <a:pPr rtl="1"/>
                      <a:r>
                        <a:rPr lang="en-US" sz="1000" dirty="0"/>
                        <a:t>bool</a:t>
                      </a:r>
                      <a:endParaRPr lang="he-IL" sz="1000" dirty="0"/>
                    </a:p>
                  </a:txBody>
                  <a:tcPr/>
                </a:tc>
                <a:tc>
                  <a:txBody>
                    <a:bodyPr/>
                    <a:lstStyle/>
                    <a:p>
                      <a:pPr rtl="1"/>
                      <a:r>
                        <a:rPr lang="en-US" sz="1000" dirty="0"/>
                        <a:t>preceptor</a:t>
                      </a:r>
                      <a:endParaRPr lang="he-IL" sz="1000" dirty="0"/>
                    </a:p>
                  </a:txBody>
                  <a:tcPr/>
                </a:tc>
                <a:extLst>
                  <a:ext uri="{0D108BD9-81ED-4DB2-BD59-A6C34878D82A}">
                    <a16:rowId xmlns:a16="http://schemas.microsoft.com/office/drawing/2014/main" val="1414044174"/>
                  </a:ext>
                </a:extLst>
              </a:tr>
            </a:tbl>
          </a:graphicData>
        </a:graphic>
      </p:graphicFrame>
      <p:sp>
        <p:nvSpPr>
          <p:cNvPr id="3" name="תיבת טקסט 2">
            <a:extLst>
              <a:ext uri="{FF2B5EF4-FFF2-40B4-BE49-F238E27FC236}">
                <a16:creationId xmlns:a16="http://schemas.microsoft.com/office/drawing/2014/main" id="{B64C5669-7DC2-84A5-D1BE-8BD0A1D90563}"/>
              </a:ext>
            </a:extLst>
          </p:cNvPr>
          <p:cNvSpPr txBox="1"/>
          <p:nvPr/>
        </p:nvSpPr>
        <p:spPr>
          <a:xfrm>
            <a:off x="4626408" y="304664"/>
            <a:ext cx="2273219" cy="369332"/>
          </a:xfrm>
          <a:prstGeom prst="rect">
            <a:avLst/>
          </a:prstGeom>
          <a:noFill/>
        </p:spPr>
        <p:txBody>
          <a:bodyPr wrap="square" rtlCol="1">
            <a:spAutoFit/>
          </a:bodyPr>
          <a:lstStyle/>
          <a:p>
            <a:r>
              <a:rPr lang="he-IL" dirty="0"/>
              <a:t>מקצוע למורה (בסיסי)</a:t>
            </a:r>
          </a:p>
        </p:txBody>
      </p:sp>
      <p:graphicFrame>
        <p:nvGraphicFramePr>
          <p:cNvPr id="4" name="טבלה 6">
            <a:extLst>
              <a:ext uri="{FF2B5EF4-FFF2-40B4-BE49-F238E27FC236}">
                <a16:creationId xmlns:a16="http://schemas.microsoft.com/office/drawing/2014/main" id="{0F2B7BE9-A366-8E14-E82C-ED65376E0CB6}"/>
              </a:ext>
            </a:extLst>
          </p:cNvPr>
          <p:cNvGraphicFramePr>
            <a:graphicFrameLocks noGrp="1"/>
          </p:cNvGraphicFramePr>
          <p:nvPr>
            <p:extLst>
              <p:ext uri="{D42A27DB-BD31-4B8C-83A1-F6EECF244321}">
                <p14:modId xmlns:p14="http://schemas.microsoft.com/office/powerpoint/2010/main" val="390099949"/>
              </p:ext>
            </p:extLst>
          </p:nvPr>
        </p:nvGraphicFramePr>
        <p:xfrm>
          <a:off x="7995948" y="6550023"/>
          <a:ext cx="2032847" cy="1855062"/>
        </p:xfrm>
        <a:graphic>
          <a:graphicData uri="http://schemas.openxmlformats.org/drawingml/2006/table">
            <a:tbl>
              <a:tblPr rtl="1" firstRow="1" bandRow="1">
                <a:tableStyleId>{5C22544A-7EE6-4342-B048-85BDC9FD1C3A}</a:tableStyleId>
              </a:tblPr>
              <a:tblGrid>
                <a:gridCol w="805180">
                  <a:extLst>
                    <a:ext uri="{9D8B030D-6E8A-4147-A177-3AD203B41FA5}">
                      <a16:colId xmlns:a16="http://schemas.microsoft.com/office/drawing/2014/main" val="4200226161"/>
                    </a:ext>
                  </a:extLst>
                </a:gridCol>
                <a:gridCol w="632163">
                  <a:extLst>
                    <a:ext uri="{9D8B030D-6E8A-4147-A177-3AD203B41FA5}">
                      <a16:colId xmlns:a16="http://schemas.microsoft.com/office/drawing/2014/main" val="2795772943"/>
                    </a:ext>
                  </a:extLst>
                </a:gridCol>
                <a:gridCol w="595504">
                  <a:extLst>
                    <a:ext uri="{9D8B030D-6E8A-4147-A177-3AD203B41FA5}">
                      <a16:colId xmlns:a16="http://schemas.microsoft.com/office/drawing/2014/main" val="3141015961"/>
                    </a:ext>
                  </a:extLst>
                </a:gridCol>
              </a:tblGrid>
              <a:tr h="513942">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3015">
                <a:tc>
                  <a:txBody>
                    <a:bodyPr/>
                    <a:lstStyle/>
                    <a:p>
                      <a:pPr rtl="1"/>
                      <a:r>
                        <a:rPr lang="he-IL" sz="1000" dirty="0"/>
                        <a:t>קוד מקצוע</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000" dirty="0" err="1">
                          <a:solidFill>
                            <a:schemeClr val="tx1"/>
                          </a:solidFill>
                        </a:rPr>
                        <a:t>subjectID</a:t>
                      </a:r>
                      <a:endParaRPr lang="he-IL" sz="1000" dirty="0"/>
                    </a:p>
                  </a:txBody>
                  <a:tcPr>
                    <a:solidFill>
                      <a:srgbClr val="FF0000"/>
                    </a:solidFill>
                  </a:tcPr>
                </a:tc>
                <a:extLst>
                  <a:ext uri="{0D108BD9-81ED-4DB2-BD59-A6C34878D82A}">
                    <a16:rowId xmlns:a16="http://schemas.microsoft.com/office/drawing/2014/main" val="2512326038"/>
                  </a:ext>
                </a:extLst>
              </a:tr>
              <a:tr h="393015">
                <a:tc>
                  <a:txBody>
                    <a:bodyPr/>
                    <a:lstStyle/>
                    <a:p>
                      <a:pPr rtl="1"/>
                      <a:r>
                        <a:rPr lang="he-IL" sz="1000" dirty="0"/>
                        <a:t>שם מקצוע</a:t>
                      </a:r>
                    </a:p>
                  </a:txBody>
                  <a:tcPr/>
                </a:tc>
                <a:tc>
                  <a:txBody>
                    <a:bodyPr/>
                    <a:lstStyle/>
                    <a:p>
                      <a:pPr rtl="1"/>
                      <a:r>
                        <a:rPr lang="en-US" sz="1000" dirty="0"/>
                        <a:t>varchar</a:t>
                      </a:r>
                      <a:endParaRPr lang="he-IL" sz="1000" dirty="0"/>
                    </a:p>
                  </a:txBody>
                  <a:tcPr/>
                </a:tc>
                <a:tc>
                  <a:txBody>
                    <a:bodyPr/>
                    <a:lstStyle/>
                    <a:p>
                      <a:pPr rtl="1"/>
                      <a:r>
                        <a:rPr lang="en-US" sz="1000" dirty="0" err="1"/>
                        <a:t>subjectName</a:t>
                      </a:r>
                      <a:endParaRPr lang="he-IL" sz="1000" dirty="0"/>
                    </a:p>
                  </a:txBody>
                  <a:tcPr/>
                </a:tc>
                <a:extLst>
                  <a:ext uri="{0D108BD9-81ED-4DB2-BD59-A6C34878D82A}">
                    <a16:rowId xmlns:a16="http://schemas.microsoft.com/office/drawing/2014/main" val="1250970025"/>
                  </a:ext>
                </a:extLst>
              </a:tr>
              <a:tr h="393015">
                <a:tc>
                  <a:txBody>
                    <a:bodyPr/>
                    <a:lstStyle/>
                    <a:p>
                      <a:pPr rtl="1"/>
                      <a:r>
                        <a:rPr lang="he-IL" sz="1000" dirty="0"/>
                        <a:t>מקצוע מחנכת</a:t>
                      </a:r>
                    </a:p>
                  </a:txBody>
                  <a:tcPr/>
                </a:tc>
                <a:tc>
                  <a:txBody>
                    <a:bodyPr/>
                    <a:lstStyle/>
                    <a:p>
                      <a:pPr rtl="1"/>
                      <a:r>
                        <a:rPr lang="en-US" sz="1000" dirty="0"/>
                        <a:t>bool</a:t>
                      </a:r>
                      <a:endParaRPr lang="he-IL" sz="1000" dirty="0"/>
                    </a:p>
                  </a:txBody>
                  <a:tcPr/>
                </a:tc>
                <a:tc>
                  <a:txBody>
                    <a:bodyPr/>
                    <a:lstStyle/>
                    <a:p>
                      <a:pPr rtl="1"/>
                      <a:r>
                        <a:rPr lang="en-US" sz="1000" dirty="0" err="1"/>
                        <a:t>subjectOfPreceptor</a:t>
                      </a:r>
                      <a:endParaRPr lang="he-IL" sz="1000" dirty="0"/>
                    </a:p>
                  </a:txBody>
                  <a:tcPr/>
                </a:tc>
                <a:extLst>
                  <a:ext uri="{0D108BD9-81ED-4DB2-BD59-A6C34878D82A}">
                    <a16:rowId xmlns:a16="http://schemas.microsoft.com/office/drawing/2014/main" val="3415942538"/>
                  </a:ext>
                </a:extLst>
              </a:tr>
            </a:tbl>
          </a:graphicData>
        </a:graphic>
      </p:graphicFrame>
      <p:sp>
        <p:nvSpPr>
          <p:cNvPr id="7" name="תיבת טקסט 6">
            <a:extLst>
              <a:ext uri="{FF2B5EF4-FFF2-40B4-BE49-F238E27FC236}">
                <a16:creationId xmlns:a16="http://schemas.microsoft.com/office/drawing/2014/main" id="{FDF94810-4B79-BE00-2C9D-46AD9003D1B3}"/>
              </a:ext>
            </a:extLst>
          </p:cNvPr>
          <p:cNvSpPr txBox="1"/>
          <p:nvPr/>
        </p:nvSpPr>
        <p:spPr>
          <a:xfrm>
            <a:off x="8332175" y="5943504"/>
            <a:ext cx="1529586" cy="369332"/>
          </a:xfrm>
          <a:prstGeom prst="rect">
            <a:avLst/>
          </a:prstGeom>
          <a:noFill/>
        </p:spPr>
        <p:txBody>
          <a:bodyPr wrap="none" rtlCol="1">
            <a:spAutoFit/>
          </a:bodyPr>
          <a:lstStyle/>
          <a:p>
            <a:r>
              <a:rPr lang="he-IL" dirty="0"/>
              <a:t>מקצוע (בסיסי) </a:t>
            </a:r>
          </a:p>
        </p:txBody>
      </p:sp>
      <p:sp>
        <p:nvSpPr>
          <p:cNvPr id="37" name="משולש שווה-שוקיים 36">
            <a:extLst>
              <a:ext uri="{FF2B5EF4-FFF2-40B4-BE49-F238E27FC236}">
                <a16:creationId xmlns:a16="http://schemas.microsoft.com/office/drawing/2014/main" id="{BC640BD5-41E8-8FB4-56AC-744E017588C4}"/>
              </a:ext>
            </a:extLst>
          </p:cNvPr>
          <p:cNvSpPr/>
          <p:nvPr/>
        </p:nvSpPr>
        <p:spPr>
          <a:xfrm rot="15655555">
            <a:off x="14561882" y="6904473"/>
            <a:ext cx="97273" cy="56653"/>
          </a:xfrm>
          <a:prstGeom prst="triangle">
            <a:avLst>
              <a:gd name="adj" fmla="val 4680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קשת 39">
            <a:extLst>
              <a:ext uri="{FF2B5EF4-FFF2-40B4-BE49-F238E27FC236}">
                <a16:creationId xmlns:a16="http://schemas.microsoft.com/office/drawing/2014/main" id="{F5526223-F947-0A64-DD6B-8A68EE4D236B}"/>
              </a:ext>
            </a:extLst>
          </p:cNvPr>
          <p:cNvSpPr/>
          <p:nvPr/>
        </p:nvSpPr>
        <p:spPr>
          <a:xfrm rot="21065343">
            <a:off x="13960077" y="4182318"/>
            <a:ext cx="749108" cy="2810350"/>
          </a:xfrm>
          <a:prstGeom prst="arc">
            <a:avLst>
              <a:gd name="adj1" fmla="val 15981215"/>
              <a:gd name="adj2" fmla="val 5294741"/>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44" name="מחבר חץ ישר 43">
            <a:extLst>
              <a:ext uri="{FF2B5EF4-FFF2-40B4-BE49-F238E27FC236}">
                <a16:creationId xmlns:a16="http://schemas.microsoft.com/office/drawing/2014/main" id="{952F5318-9646-BA6E-7D58-9BCE1E2AD007}"/>
              </a:ext>
            </a:extLst>
          </p:cNvPr>
          <p:cNvCxnSpPr>
            <a:cxnSpLocks/>
            <a:endCxn id="13" idx="1"/>
          </p:cNvCxnSpPr>
          <p:nvPr/>
        </p:nvCxnSpPr>
        <p:spPr>
          <a:xfrm flipV="1">
            <a:off x="10028795" y="7217912"/>
            <a:ext cx="1490535" cy="4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מחבר חץ ישר 45">
            <a:extLst>
              <a:ext uri="{FF2B5EF4-FFF2-40B4-BE49-F238E27FC236}">
                <a16:creationId xmlns:a16="http://schemas.microsoft.com/office/drawing/2014/main" id="{791E7509-6E27-D72C-0C3C-6A7B0D812E5E}"/>
              </a:ext>
            </a:extLst>
          </p:cNvPr>
          <p:cNvCxnSpPr>
            <a:cxnSpLocks/>
            <a:endCxn id="6" idx="3"/>
          </p:cNvCxnSpPr>
          <p:nvPr/>
        </p:nvCxnSpPr>
        <p:spPr>
          <a:xfrm flipH="1" flipV="1">
            <a:off x="6675389" y="5079518"/>
            <a:ext cx="1332368" cy="2181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מחבר חץ ישר 50">
            <a:extLst>
              <a:ext uri="{FF2B5EF4-FFF2-40B4-BE49-F238E27FC236}">
                <a16:creationId xmlns:a16="http://schemas.microsoft.com/office/drawing/2014/main" id="{563301D3-9D49-D356-1DBF-262EB05743EB}"/>
              </a:ext>
            </a:extLst>
          </p:cNvPr>
          <p:cNvCxnSpPr>
            <a:cxnSpLocks/>
          </p:cNvCxnSpPr>
          <p:nvPr/>
        </p:nvCxnSpPr>
        <p:spPr>
          <a:xfrm flipH="1" flipV="1">
            <a:off x="6872934" y="1719176"/>
            <a:ext cx="1070103" cy="573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מחבר חץ ישר 54">
            <a:extLst>
              <a:ext uri="{FF2B5EF4-FFF2-40B4-BE49-F238E27FC236}">
                <a16:creationId xmlns:a16="http://schemas.microsoft.com/office/drawing/2014/main" id="{AF542BD8-8C2C-A387-7482-CF7249E7873F}"/>
              </a:ext>
            </a:extLst>
          </p:cNvPr>
          <p:cNvCxnSpPr>
            <a:cxnSpLocks/>
          </p:cNvCxnSpPr>
          <p:nvPr/>
        </p:nvCxnSpPr>
        <p:spPr>
          <a:xfrm flipH="1" flipV="1">
            <a:off x="6899626" y="2220462"/>
            <a:ext cx="1060733" cy="504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מחבר חץ ישר 60">
            <a:extLst>
              <a:ext uri="{FF2B5EF4-FFF2-40B4-BE49-F238E27FC236}">
                <a16:creationId xmlns:a16="http://schemas.microsoft.com/office/drawing/2014/main" id="{41867474-2D2D-9E00-30C9-ACD8481C964E}"/>
              </a:ext>
            </a:extLst>
          </p:cNvPr>
          <p:cNvCxnSpPr>
            <a:cxnSpLocks/>
          </p:cNvCxnSpPr>
          <p:nvPr/>
        </p:nvCxnSpPr>
        <p:spPr>
          <a:xfrm flipH="1">
            <a:off x="10793639" y="4294208"/>
            <a:ext cx="993433" cy="21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מחבר חץ ישר 63">
            <a:extLst>
              <a:ext uri="{FF2B5EF4-FFF2-40B4-BE49-F238E27FC236}">
                <a16:creationId xmlns:a16="http://schemas.microsoft.com/office/drawing/2014/main" id="{B729C5DE-85D4-6812-A582-54DA00E17D95}"/>
              </a:ext>
            </a:extLst>
          </p:cNvPr>
          <p:cNvCxnSpPr>
            <a:cxnSpLocks/>
          </p:cNvCxnSpPr>
          <p:nvPr/>
        </p:nvCxnSpPr>
        <p:spPr>
          <a:xfrm>
            <a:off x="10793639" y="2292984"/>
            <a:ext cx="680080" cy="533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4" name="טבלה 72">
            <a:extLst>
              <a:ext uri="{FF2B5EF4-FFF2-40B4-BE49-F238E27FC236}">
                <a16:creationId xmlns:a16="http://schemas.microsoft.com/office/drawing/2014/main" id="{15BC1790-C92E-3830-B502-12479B31503E}"/>
              </a:ext>
            </a:extLst>
          </p:cNvPr>
          <p:cNvGraphicFramePr>
            <a:graphicFrameLocks noGrp="1"/>
          </p:cNvGraphicFramePr>
          <p:nvPr>
            <p:extLst>
              <p:ext uri="{D42A27DB-BD31-4B8C-83A1-F6EECF244321}">
                <p14:modId xmlns:p14="http://schemas.microsoft.com/office/powerpoint/2010/main" val="911702952"/>
              </p:ext>
            </p:extLst>
          </p:nvPr>
        </p:nvGraphicFramePr>
        <p:xfrm>
          <a:off x="13666190" y="304664"/>
          <a:ext cx="2811303" cy="3287656"/>
        </p:xfrm>
        <a:graphic>
          <a:graphicData uri="http://schemas.openxmlformats.org/drawingml/2006/table">
            <a:tbl>
              <a:tblPr rtl="1" firstRow="1" bandRow="1">
                <a:tableStyleId>{5C22544A-7EE6-4342-B048-85BDC9FD1C3A}</a:tableStyleId>
              </a:tblPr>
              <a:tblGrid>
                <a:gridCol w="937101">
                  <a:extLst>
                    <a:ext uri="{9D8B030D-6E8A-4147-A177-3AD203B41FA5}">
                      <a16:colId xmlns:a16="http://schemas.microsoft.com/office/drawing/2014/main" val="3930963538"/>
                    </a:ext>
                  </a:extLst>
                </a:gridCol>
                <a:gridCol w="937101">
                  <a:extLst>
                    <a:ext uri="{9D8B030D-6E8A-4147-A177-3AD203B41FA5}">
                      <a16:colId xmlns:a16="http://schemas.microsoft.com/office/drawing/2014/main" val="1759508821"/>
                    </a:ext>
                  </a:extLst>
                </a:gridCol>
                <a:gridCol w="937101">
                  <a:extLst>
                    <a:ext uri="{9D8B030D-6E8A-4147-A177-3AD203B41FA5}">
                      <a16:colId xmlns:a16="http://schemas.microsoft.com/office/drawing/2014/main" val="725481771"/>
                    </a:ext>
                  </a:extLst>
                </a:gridCol>
              </a:tblGrid>
              <a:tr h="410957">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727859665"/>
                  </a:ext>
                </a:extLst>
              </a:tr>
              <a:tr h="410957">
                <a:tc>
                  <a:txBody>
                    <a:bodyPr/>
                    <a:lstStyle/>
                    <a:p>
                      <a:pPr rtl="1"/>
                      <a:r>
                        <a:rPr lang="he-IL" sz="1000" dirty="0"/>
                        <a:t>קוד אילוץ</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constrainTeacherID</a:t>
                      </a:r>
                      <a:endParaRPr lang="he-IL" sz="1000" dirty="0"/>
                    </a:p>
                  </a:txBody>
                  <a:tcPr>
                    <a:solidFill>
                      <a:srgbClr val="FF0000"/>
                    </a:solidFill>
                  </a:tcPr>
                </a:tc>
                <a:extLst>
                  <a:ext uri="{0D108BD9-81ED-4DB2-BD59-A6C34878D82A}">
                    <a16:rowId xmlns:a16="http://schemas.microsoft.com/office/drawing/2014/main" val="2836410966"/>
                  </a:ext>
                </a:extLst>
              </a:tr>
              <a:tr h="410957">
                <a:tc>
                  <a:txBody>
                    <a:bodyPr/>
                    <a:lstStyle/>
                    <a:p>
                      <a:pPr rtl="1"/>
                      <a:r>
                        <a:rPr lang="he-IL" sz="1000" dirty="0"/>
                        <a:t>קוד מורה</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000" dirty="0" err="1"/>
                        <a:t>teacherID</a:t>
                      </a:r>
                      <a:endParaRPr lang="he-IL" sz="1000" dirty="0"/>
                    </a:p>
                    <a:p>
                      <a:pPr rtl="1"/>
                      <a:endParaRPr lang="he-IL" sz="1000" dirty="0"/>
                    </a:p>
                  </a:txBody>
                  <a:tcPr>
                    <a:solidFill>
                      <a:srgbClr val="FFC000"/>
                    </a:solidFill>
                  </a:tcPr>
                </a:tc>
                <a:extLst>
                  <a:ext uri="{0D108BD9-81ED-4DB2-BD59-A6C34878D82A}">
                    <a16:rowId xmlns:a16="http://schemas.microsoft.com/office/drawing/2014/main" val="2972144871"/>
                  </a:ext>
                </a:extLst>
              </a:tr>
              <a:tr h="410957">
                <a:tc>
                  <a:txBody>
                    <a:bodyPr/>
                    <a:lstStyle/>
                    <a:p>
                      <a:pPr rtl="1"/>
                      <a:r>
                        <a:rPr lang="he-IL" sz="1000" dirty="0"/>
                        <a:t>יום </a:t>
                      </a:r>
                    </a:p>
                  </a:txBody>
                  <a:tcPr/>
                </a:tc>
                <a:tc>
                  <a:txBody>
                    <a:bodyPr/>
                    <a:lstStyle/>
                    <a:p>
                      <a:pPr rtl="1"/>
                      <a:r>
                        <a:rPr lang="en-US" sz="1000" dirty="0"/>
                        <a:t>int</a:t>
                      </a:r>
                      <a:endParaRPr lang="he-IL" sz="1000" dirty="0"/>
                    </a:p>
                  </a:txBody>
                  <a:tcPr/>
                </a:tc>
                <a:tc>
                  <a:txBody>
                    <a:bodyPr/>
                    <a:lstStyle/>
                    <a:p>
                      <a:pPr rtl="1"/>
                      <a:r>
                        <a:rPr lang="en-US" sz="1000" dirty="0"/>
                        <a:t>day</a:t>
                      </a:r>
                      <a:endParaRPr lang="he-IL" sz="1000" dirty="0"/>
                    </a:p>
                  </a:txBody>
                  <a:tcPr/>
                </a:tc>
                <a:extLst>
                  <a:ext uri="{0D108BD9-81ED-4DB2-BD59-A6C34878D82A}">
                    <a16:rowId xmlns:a16="http://schemas.microsoft.com/office/drawing/2014/main" val="280932310"/>
                  </a:ext>
                </a:extLst>
              </a:tr>
              <a:tr h="410957">
                <a:tc>
                  <a:txBody>
                    <a:bodyPr/>
                    <a:lstStyle/>
                    <a:p>
                      <a:pPr rtl="1"/>
                      <a:r>
                        <a:rPr lang="he-IL" sz="1000" dirty="0"/>
                        <a:t>מס' שיעור מתחילה</a:t>
                      </a:r>
                    </a:p>
                  </a:txBody>
                  <a:tcPr/>
                </a:tc>
                <a:tc>
                  <a:txBody>
                    <a:bodyPr/>
                    <a:lstStyle/>
                    <a:p>
                      <a:pPr rtl="1"/>
                      <a:r>
                        <a:rPr lang="en-US" sz="1000" dirty="0"/>
                        <a:t>int</a:t>
                      </a:r>
                      <a:endParaRPr lang="he-IL" sz="1000" dirty="0"/>
                    </a:p>
                  </a:txBody>
                  <a:tcPr/>
                </a:tc>
                <a:tc>
                  <a:txBody>
                    <a:bodyPr/>
                    <a:lstStyle/>
                    <a:p>
                      <a:pPr rtl="1"/>
                      <a:r>
                        <a:rPr lang="en-US" sz="1000" dirty="0" err="1"/>
                        <a:t>numOfStartLesson</a:t>
                      </a:r>
                      <a:endParaRPr lang="he-IL" sz="1000" dirty="0"/>
                    </a:p>
                  </a:txBody>
                  <a:tcPr/>
                </a:tc>
                <a:extLst>
                  <a:ext uri="{0D108BD9-81ED-4DB2-BD59-A6C34878D82A}">
                    <a16:rowId xmlns:a16="http://schemas.microsoft.com/office/drawing/2014/main" val="2848198423"/>
                  </a:ext>
                </a:extLst>
              </a:tr>
              <a:tr h="410957">
                <a:tc>
                  <a:txBody>
                    <a:bodyPr/>
                    <a:lstStyle/>
                    <a:p>
                      <a:pPr rtl="1"/>
                      <a:r>
                        <a:rPr lang="he-IL" sz="1000" dirty="0"/>
                        <a:t>מס' שיעור גומרת</a:t>
                      </a:r>
                    </a:p>
                  </a:txBody>
                  <a:tcPr/>
                </a:tc>
                <a:tc>
                  <a:txBody>
                    <a:bodyPr/>
                    <a:lstStyle/>
                    <a:p>
                      <a:pPr rtl="1"/>
                      <a:r>
                        <a:rPr lang="en-US" sz="1000" dirty="0"/>
                        <a:t>int</a:t>
                      </a:r>
                      <a:endParaRPr lang="he-IL" sz="1000" dirty="0"/>
                    </a:p>
                  </a:txBody>
                  <a:tcPr/>
                </a:tc>
                <a:tc>
                  <a:txBody>
                    <a:bodyPr/>
                    <a:lstStyle/>
                    <a:p>
                      <a:pPr rtl="1"/>
                      <a:r>
                        <a:rPr lang="en-US" sz="1000" dirty="0" err="1"/>
                        <a:t>numOfEndLesson</a:t>
                      </a:r>
                      <a:endParaRPr lang="he-IL" sz="1000" dirty="0"/>
                    </a:p>
                  </a:txBody>
                  <a:tcPr/>
                </a:tc>
                <a:extLst>
                  <a:ext uri="{0D108BD9-81ED-4DB2-BD59-A6C34878D82A}">
                    <a16:rowId xmlns:a16="http://schemas.microsoft.com/office/drawing/2014/main" val="2282549756"/>
                  </a:ext>
                </a:extLst>
              </a:tr>
              <a:tr h="410957">
                <a:tc>
                  <a:txBody>
                    <a:bodyPr/>
                    <a:lstStyle/>
                    <a:p>
                      <a:pPr rtl="1"/>
                      <a:r>
                        <a:rPr lang="he-IL" sz="1000" dirty="0"/>
                        <a:t>כמות שיעורים ביום</a:t>
                      </a:r>
                    </a:p>
                  </a:txBody>
                  <a:tcPr/>
                </a:tc>
                <a:tc>
                  <a:txBody>
                    <a:bodyPr/>
                    <a:lstStyle/>
                    <a:p>
                      <a:pPr rtl="1"/>
                      <a:r>
                        <a:rPr lang="en-US" sz="1000" dirty="0"/>
                        <a:t>int</a:t>
                      </a:r>
                      <a:endParaRPr lang="he-IL" sz="1000" dirty="0"/>
                    </a:p>
                  </a:txBody>
                  <a:tcPr/>
                </a:tc>
                <a:tc>
                  <a:txBody>
                    <a:bodyPr/>
                    <a:lstStyle/>
                    <a:p>
                      <a:pPr rtl="1"/>
                      <a:r>
                        <a:rPr lang="en-US" sz="1000" dirty="0" err="1"/>
                        <a:t>countOfDay</a:t>
                      </a:r>
                      <a:endParaRPr lang="he-IL" sz="1000" dirty="0"/>
                    </a:p>
                  </a:txBody>
                  <a:tcPr/>
                </a:tc>
                <a:extLst>
                  <a:ext uri="{0D108BD9-81ED-4DB2-BD59-A6C34878D82A}">
                    <a16:rowId xmlns:a16="http://schemas.microsoft.com/office/drawing/2014/main" val="1128862839"/>
                  </a:ext>
                </a:extLst>
              </a:tr>
              <a:tr h="410957">
                <a:tc>
                  <a:txBody>
                    <a:bodyPr/>
                    <a:lstStyle/>
                    <a:p>
                      <a:pPr rtl="1"/>
                      <a:r>
                        <a:rPr lang="he-IL" sz="1000" dirty="0"/>
                        <a:t>רמת אילוץ</a:t>
                      </a:r>
                    </a:p>
                  </a:txBody>
                  <a:tcPr/>
                </a:tc>
                <a:tc>
                  <a:txBody>
                    <a:bodyPr/>
                    <a:lstStyle/>
                    <a:p>
                      <a:pPr rtl="1"/>
                      <a:r>
                        <a:rPr lang="en-US" sz="1000" dirty="0"/>
                        <a:t>int</a:t>
                      </a:r>
                      <a:endParaRPr lang="he-IL" sz="1000" dirty="0"/>
                    </a:p>
                  </a:txBody>
                  <a:tcPr/>
                </a:tc>
                <a:tc>
                  <a:txBody>
                    <a:bodyPr/>
                    <a:lstStyle/>
                    <a:p>
                      <a:pPr rtl="1"/>
                      <a:r>
                        <a:rPr lang="en-US" sz="1000" dirty="0"/>
                        <a:t>level</a:t>
                      </a:r>
                      <a:endParaRPr lang="he-IL" sz="1000" dirty="0"/>
                    </a:p>
                  </a:txBody>
                  <a:tcPr/>
                </a:tc>
                <a:extLst>
                  <a:ext uri="{0D108BD9-81ED-4DB2-BD59-A6C34878D82A}">
                    <a16:rowId xmlns:a16="http://schemas.microsoft.com/office/drawing/2014/main" val="3948244036"/>
                  </a:ext>
                </a:extLst>
              </a:tr>
            </a:tbl>
          </a:graphicData>
        </a:graphic>
      </p:graphicFrame>
      <p:sp>
        <p:nvSpPr>
          <p:cNvPr id="75" name="תיבת טקסט 74">
            <a:extLst>
              <a:ext uri="{FF2B5EF4-FFF2-40B4-BE49-F238E27FC236}">
                <a16:creationId xmlns:a16="http://schemas.microsoft.com/office/drawing/2014/main" id="{BB789AC3-96CA-068A-A3FB-045B8D376CBF}"/>
              </a:ext>
            </a:extLst>
          </p:cNvPr>
          <p:cNvSpPr txBox="1"/>
          <p:nvPr/>
        </p:nvSpPr>
        <p:spPr>
          <a:xfrm>
            <a:off x="14164466" y="-15191"/>
            <a:ext cx="2906565" cy="369332"/>
          </a:xfrm>
          <a:prstGeom prst="rect">
            <a:avLst/>
          </a:prstGeom>
          <a:noFill/>
        </p:spPr>
        <p:txBody>
          <a:bodyPr wrap="none" rtlCol="1">
            <a:spAutoFit/>
          </a:bodyPr>
          <a:lstStyle/>
          <a:p>
            <a:r>
              <a:rPr lang="he-IL" dirty="0"/>
              <a:t>אילוצים למורות (אחרי השיבוץ)</a:t>
            </a:r>
          </a:p>
        </p:txBody>
      </p:sp>
      <p:graphicFrame>
        <p:nvGraphicFramePr>
          <p:cNvPr id="76" name="טבלה 72">
            <a:extLst>
              <a:ext uri="{FF2B5EF4-FFF2-40B4-BE49-F238E27FC236}">
                <a16:creationId xmlns:a16="http://schemas.microsoft.com/office/drawing/2014/main" id="{7E570362-AFFB-66AE-56A4-781DFDF8FD9E}"/>
              </a:ext>
            </a:extLst>
          </p:cNvPr>
          <p:cNvGraphicFramePr>
            <a:graphicFrameLocks noGrp="1"/>
          </p:cNvGraphicFramePr>
          <p:nvPr>
            <p:extLst>
              <p:ext uri="{D42A27DB-BD31-4B8C-83A1-F6EECF244321}">
                <p14:modId xmlns:p14="http://schemas.microsoft.com/office/powerpoint/2010/main" val="1721312720"/>
              </p:ext>
            </p:extLst>
          </p:nvPr>
        </p:nvGraphicFramePr>
        <p:xfrm>
          <a:off x="4028105" y="6419663"/>
          <a:ext cx="2811303" cy="2054785"/>
        </p:xfrm>
        <a:graphic>
          <a:graphicData uri="http://schemas.openxmlformats.org/drawingml/2006/table">
            <a:tbl>
              <a:tblPr rtl="1" firstRow="1" bandRow="1">
                <a:tableStyleId>{5C22544A-7EE6-4342-B048-85BDC9FD1C3A}</a:tableStyleId>
              </a:tblPr>
              <a:tblGrid>
                <a:gridCol w="937101">
                  <a:extLst>
                    <a:ext uri="{9D8B030D-6E8A-4147-A177-3AD203B41FA5}">
                      <a16:colId xmlns:a16="http://schemas.microsoft.com/office/drawing/2014/main" val="3930963538"/>
                    </a:ext>
                  </a:extLst>
                </a:gridCol>
                <a:gridCol w="937101">
                  <a:extLst>
                    <a:ext uri="{9D8B030D-6E8A-4147-A177-3AD203B41FA5}">
                      <a16:colId xmlns:a16="http://schemas.microsoft.com/office/drawing/2014/main" val="1759508821"/>
                    </a:ext>
                  </a:extLst>
                </a:gridCol>
                <a:gridCol w="937101">
                  <a:extLst>
                    <a:ext uri="{9D8B030D-6E8A-4147-A177-3AD203B41FA5}">
                      <a16:colId xmlns:a16="http://schemas.microsoft.com/office/drawing/2014/main" val="725481771"/>
                    </a:ext>
                  </a:extLst>
                </a:gridCol>
              </a:tblGrid>
              <a:tr h="410957">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727859665"/>
                  </a:ext>
                </a:extLst>
              </a:tr>
              <a:tr h="410957">
                <a:tc>
                  <a:txBody>
                    <a:bodyPr/>
                    <a:lstStyle/>
                    <a:p>
                      <a:pPr rtl="1"/>
                      <a:r>
                        <a:rPr lang="he-IL" sz="1000"/>
                        <a:t>קוד</a:t>
                      </a:r>
                      <a:endParaRPr lang="he-IL" sz="1000" dirty="0"/>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constrainLessonDayID</a:t>
                      </a:r>
                      <a:endParaRPr lang="he-IL" sz="1000" dirty="0"/>
                    </a:p>
                  </a:txBody>
                  <a:tcPr>
                    <a:solidFill>
                      <a:srgbClr val="FF0000"/>
                    </a:solidFill>
                  </a:tcPr>
                </a:tc>
                <a:extLst>
                  <a:ext uri="{0D108BD9-81ED-4DB2-BD59-A6C34878D82A}">
                    <a16:rowId xmlns:a16="http://schemas.microsoft.com/office/drawing/2014/main" val="2836410966"/>
                  </a:ext>
                </a:extLst>
              </a:tr>
              <a:tr h="410957">
                <a:tc>
                  <a:txBody>
                    <a:bodyPr/>
                    <a:lstStyle/>
                    <a:p>
                      <a:pPr rtl="1"/>
                      <a:r>
                        <a:rPr lang="he-IL" sz="1000" dirty="0"/>
                        <a:t>קוד מקצוע</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000" dirty="0" err="1">
                          <a:solidFill>
                            <a:schemeClr val="tx1"/>
                          </a:solidFill>
                        </a:rPr>
                        <a:t>subjectID</a:t>
                      </a:r>
                      <a:endParaRPr lang="he-IL" sz="1000" dirty="0"/>
                    </a:p>
                    <a:p>
                      <a:pPr rtl="1"/>
                      <a:endParaRPr lang="he-IL" sz="1000" dirty="0"/>
                    </a:p>
                  </a:txBody>
                  <a:tcPr>
                    <a:solidFill>
                      <a:srgbClr val="FFC000"/>
                    </a:solidFill>
                  </a:tcPr>
                </a:tc>
                <a:extLst>
                  <a:ext uri="{0D108BD9-81ED-4DB2-BD59-A6C34878D82A}">
                    <a16:rowId xmlns:a16="http://schemas.microsoft.com/office/drawing/2014/main" val="2972144871"/>
                  </a:ext>
                </a:extLst>
              </a:tr>
              <a:tr h="410957">
                <a:tc>
                  <a:txBody>
                    <a:bodyPr/>
                    <a:lstStyle/>
                    <a:p>
                      <a:pPr rtl="1"/>
                      <a:r>
                        <a:rPr lang="he-IL" sz="1000" dirty="0"/>
                        <a:t>יום </a:t>
                      </a:r>
                    </a:p>
                  </a:txBody>
                  <a:tcPr/>
                </a:tc>
                <a:tc>
                  <a:txBody>
                    <a:bodyPr/>
                    <a:lstStyle/>
                    <a:p>
                      <a:pPr rtl="1"/>
                      <a:r>
                        <a:rPr lang="en-US" sz="1000" dirty="0"/>
                        <a:t>int</a:t>
                      </a:r>
                      <a:endParaRPr lang="he-IL" sz="1000" dirty="0"/>
                    </a:p>
                  </a:txBody>
                  <a:tcPr/>
                </a:tc>
                <a:tc>
                  <a:txBody>
                    <a:bodyPr/>
                    <a:lstStyle/>
                    <a:p>
                      <a:pPr rtl="1"/>
                      <a:r>
                        <a:rPr lang="en-US" sz="1000" dirty="0"/>
                        <a:t>day</a:t>
                      </a:r>
                      <a:endParaRPr lang="he-IL" sz="1000" dirty="0"/>
                    </a:p>
                  </a:txBody>
                  <a:tcPr/>
                </a:tc>
                <a:extLst>
                  <a:ext uri="{0D108BD9-81ED-4DB2-BD59-A6C34878D82A}">
                    <a16:rowId xmlns:a16="http://schemas.microsoft.com/office/drawing/2014/main" val="280932310"/>
                  </a:ext>
                </a:extLst>
              </a:tr>
              <a:tr h="410957">
                <a:tc>
                  <a:txBody>
                    <a:bodyPr/>
                    <a:lstStyle/>
                    <a:p>
                      <a:pPr rtl="1"/>
                      <a:r>
                        <a:rPr lang="he-IL" sz="1000" dirty="0"/>
                        <a:t>כמות שיעורים ביום</a:t>
                      </a:r>
                    </a:p>
                  </a:txBody>
                  <a:tcPr/>
                </a:tc>
                <a:tc>
                  <a:txBody>
                    <a:bodyPr/>
                    <a:lstStyle/>
                    <a:p>
                      <a:pPr rtl="1"/>
                      <a:r>
                        <a:rPr lang="en-US" sz="1000" dirty="0"/>
                        <a:t>int</a:t>
                      </a:r>
                      <a:endParaRPr lang="he-IL" sz="1000" dirty="0"/>
                    </a:p>
                  </a:txBody>
                  <a:tcPr/>
                </a:tc>
                <a:tc>
                  <a:txBody>
                    <a:bodyPr/>
                    <a:lstStyle/>
                    <a:p>
                      <a:pPr rtl="1"/>
                      <a:r>
                        <a:rPr lang="en-US" sz="1000" dirty="0" err="1"/>
                        <a:t>countOfDay</a:t>
                      </a:r>
                      <a:endParaRPr lang="he-IL" sz="1000" dirty="0"/>
                    </a:p>
                  </a:txBody>
                  <a:tcPr/>
                </a:tc>
                <a:extLst>
                  <a:ext uri="{0D108BD9-81ED-4DB2-BD59-A6C34878D82A}">
                    <a16:rowId xmlns:a16="http://schemas.microsoft.com/office/drawing/2014/main" val="2848198423"/>
                  </a:ext>
                </a:extLst>
              </a:tr>
            </a:tbl>
          </a:graphicData>
        </a:graphic>
      </p:graphicFrame>
      <p:sp>
        <p:nvSpPr>
          <p:cNvPr id="77" name="תיבת טקסט 76">
            <a:extLst>
              <a:ext uri="{FF2B5EF4-FFF2-40B4-BE49-F238E27FC236}">
                <a16:creationId xmlns:a16="http://schemas.microsoft.com/office/drawing/2014/main" id="{E587BBB2-A23D-2251-5236-74381788F976}"/>
              </a:ext>
            </a:extLst>
          </p:cNvPr>
          <p:cNvSpPr txBox="1"/>
          <p:nvPr/>
        </p:nvSpPr>
        <p:spPr>
          <a:xfrm>
            <a:off x="3841496" y="6107449"/>
            <a:ext cx="2957861" cy="369332"/>
          </a:xfrm>
          <a:prstGeom prst="rect">
            <a:avLst/>
          </a:prstGeom>
          <a:noFill/>
        </p:spPr>
        <p:txBody>
          <a:bodyPr wrap="none" rtlCol="1">
            <a:spAutoFit/>
          </a:bodyPr>
          <a:lstStyle/>
          <a:p>
            <a:r>
              <a:rPr lang="he-IL" dirty="0"/>
              <a:t>ימים של מקצוע(אחרי השיבוץ) </a:t>
            </a:r>
          </a:p>
        </p:txBody>
      </p:sp>
      <p:cxnSp>
        <p:nvCxnSpPr>
          <p:cNvPr id="81" name="מחבר חץ ישר 80">
            <a:extLst>
              <a:ext uri="{FF2B5EF4-FFF2-40B4-BE49-F238E27FC236}">
                <a16:creationId xmlns:a16="http://schemas.microsoft.com/office/drawing/2014/main" id="{2B1B0B61-E13E-1CBC-8164-5723F5A5965B}"/>
              </a:ext>
            </a:extLst>
          </p:cNvPr>
          <p:cNvCxnSpPr>
            <a:cxnSpLocks/>
          </p:cNvCxnSpPr>
          <p:nvPr/>
        </p:nvCxnSpPr>
        <p:spPr>
          <a:xfrm flipV="1">
            <a:off x="10829279" y="1266524"/>
            <a:ext cx="2836911" cy="1026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מחבר חץ ישר 96">
            <a:extLst>
              <a:ext uri="{FF2B5EF4-FFF2-40B4-BE49-F238E27FC236}">
                <a16:creationId xmlns:a16="http://schemas.microsoft.com/office/drawing/2014/main" id="{4EB4D42C-4A3E-090D-8FB8-27602933E6D9}"/>
              </a:ext>
            </a:extLst>
          </p:cNvPr>
          <p:cNvCxnSpPr>
            <a:cxnSpLocks/>
          </p:cNvCxnSpPr>
          <p:nvPr/>
        </p:nvCxnSpPr>
        <p:spPr>
          <a:xfrm flipH="1">
            <a:off x="6752549" y="7217912"/>
            <a:ext cx="1207810" cy="194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תיבת טקסט 100">
            <a:extLst>
              <a:ext uri="{FF2B5EF4-FFF2-40B4-BE49-F238E27FC236}">
                <a16:creationId xmlns:a16="http://schemas.microsoft.com/office/drawing/2014/main" id="{89527483-36AB-DE96-E612-444C78D7B57F}"/>
              </a:ext>
            </a:extLst>
          </p:cNvPr>
          <p:cNvSpPr txBox="1"/>
          <p:nvPr/>
        </p:nvSpPr>
        <p:spPr>
          <a:xfrm>
            <a:off x="7157976" y="290674"/>
            <a:ext cx="3671303" cy="369332"/>
          </a:xfrm>
          <a:prstGeom prst="rect">
            <a:avLst/>
          </a:prstGeom>
          <a:noFill/>
        </p:spPr>
        <p:txBody>
          <a:bodyPr wrap="square" rtlCol="1">
            <a:spAutoFit/>
          </a:bodyPr>
          <a:lstStyle/>
          <a:p>
            <a:r>
              <a:rPr lang="he-IL" b="1" u="sng" dirty="0">
                <a:effectLst>
                  <a:outerShdw blurRad="38100" dist="38100" dir="2700000" algn="tl">
                    <a:srgbClr val="000000">
                      <a:alpha val="43137"/>
                    </a:srgbClr>
                  </a:outerShdw>
                </a:effectLst>
              </a:rPr>
              <a:t>טבלאות וקשרי גומלין-מירי ליבי ורחלי</a:t>
            </a:r>
          </a:p>
        </p:txBody>
      </p:sp>
      <p:graphicFrame>
        <p:nvGraphicFramePr>
          <p:cNvPr id="14" name="טבלה 72">
            <a:extLst>
              <a:ext uri="{FF2B5EF4-FFF2-40B4-BE49-F238E27FC236}">
                <a16:creationId xmlns:a16="http://schemas.microsoft.com/office/drawing/2014/main" id="{B3E8B021-5DD5-D98D-9A13-2E033F29524F}"/>
              </a:ext>
            </a:extLst>
          </p:cNvPr>
          <p:cNvGraphicFramePr>
            <a:graphicFrameLocks noGrp="1"/>
          </p:cNvGraphicFramePr>
          <p:nvPr>
            <p:extLst>
              <p:ext uri="{D42A27DB-BD31-4B8C-83A1-F6EECF244321}">
                <p14:modId xmlns:p14="http://schemas.microsoft.com/office/powerpoint/2010/main" val="3719895186"/>
              </p:ext>
            </p:extLst>
          </p:nvPr>
        </p:nvGraphicFramePr>
        <p:xfrm>
          <a:off x="766054" y="3478657"/>
          <a:ext cx="3125469" cy="1643828"/>
        </p:xfrm>
        <a:graphic>
          <a:graphicData uri="http://schemas.openxmlformats.org/drawingml/2006/table">
            <a:tbl>
              <a:tblPr rtl="1" firstRow="1" bandRow="1">
                <a:tableStyleId>{5C22544A-7EE6-4342-B048-85BDC9FD1C3A}</a:tableStyleId>
              </a:tblPr>
              <a:tblGrid>
                <a:gridCol w="1251267">
                  <a:extLst>
                    <a:ext uri="{9D8B030D-6E8A-4147-A177-3AD203B41FA5}">
                      <a16:colId xmlns:a16="http://schemas.microsoft.com/office/drawing/2014/main" val="3930963538"/>
                    </a:ext>
                  </a:extLst>
                </a:gridCol>
                <a:gridCol w="937101">
                  <a:extLst>
                    <a:ext uri="{9D8B030D-6E8A-4147-A177-3AD203B41FA5}">
                      <a16:colId xmlns:a16="http://schemas.microsoft.com/office/drawing/2014/main" val="1759508821"/>
                    </a:ext>
                  </a:extLst>
                </a:gridCol>
                <a:gridCol w="937101">
                  <a:extLst>
                    <a:ext uri="{9D8B030D-6E8A-4147-A177-3AD203B41FA5}">
                      <a16:colId xmlns:a16="http://schemas.microsoft.com/office/drawing/2014/main" val="725481771"/>
                    </a:ext>
                  </a:extLst>
                </a:gridCol>
              </a:tblGrid>
              <a:tr h="410957">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727859665"/>
                  </a:ext>
                </a:extLst>
              </a:tr>
              <a:tr h="410957">
                <a:tc>
                  <a:txBody>
                    <a:bodyPr/>
                    <a:lstStyle/>
                    <a:p>
                      <a:pPr rtl="1"/>
                      <a:r>
                        <a:rPr lang="he-IL" sz="1000" dirty="0"/>
                        <a:t>קוד אילוץ</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constrainLessonWeekID</a:t>
                      </a:r>
                      <a:endParaRPr lang="he-IL" sz="1000" dirty="0"/>
                    </a:p>
                  </a:txBody>
                  <a:tcPr>
                    <a:solidFill>
                      <a:srgbClr val="FF0000"/>
                    </a:solidFill>
                  </a:tcPr>
                </a:tc>
                <a:extLst>
                  <a:ext uri="{0D108BD9-81ED-4DB2-BD59-A6C34878D82A}">
                    <a16:rowId xmlns:a16="http://schemas.microsoft.com/office/drawing/2014/main" val="2836410966"/>
                  </a:ext>
                </a:extLst>
              </a:tr>
              <a:tr h="410957">
                <a:tc>
                  <a:txBody>
                    <a:bodyPr/>
                    <a:lstStyle/>
                    <a:p>
                      <a:pPr rtl="1"/>
                      <a:r>
                        <a:rPr lang="he-IL" sz="1000" dirty="0"/>
                        <a:t>קוד מורה</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000" dirty="0" err="1"/>
                        <a:t>teacherID</a:t>
                      </a:r>
                      <a:endParaRPr lang="he-IL" sz="1000" dirty="0"/>
                    </a:p>
                    <a:p>
                      <a:pPr rtl="1"/>
                      <a:endParaRPr lang="he-IL" sz="1000" dirty="0"/>
                    </a:p>
                  </a:txBody>
                  <a:tcPr>
                    <a:solidFill>
                      <a:srgbClr val="FFC000"/>
                    </a:solidFill>
                  </a:tcPr>
                </a:tc>
                <a:extLst>
                  <a:ext uri="{0D108BD9-81ED-4DB2-BD59-A6C34878D82A}">
                    <a16:rowId xmlns:a16="http://schemas.microsoft.com/office/drawing/2014/main" val="2972144871"/>
                  </a:ext>
                </a:extLst>
              </a:tr>
              <a:tr h="410957">
                <a:tc>
                  <a:txBody>
                    <a:bodyPr/>
                    <a:lstStyle/>
                    <a:p>
                      <a:pPr rtl="1"/>
                      <a:r>
                        <a:rPr lang="he-IL" sz="1000" dirty="0"/>
                        <a:t>כמות שיעורים בשבוע</a:t>
                      </a:r>
                    </a:p>
                  </a:txBody>
                  <a:tcPr/>
                </a:tc>
                <a:tc>
                  <a:txBody>
                    <a:bodyPr/>
                    <a:lstStyle/>
                    <a:p>
                      <a:pPr rtl="1"/>
                      <a:r>
                        <a:rPr lang="en-US" sz="1000" dirty="0"/>
                        <a:t>int</a:t>
                      </a:r>
                      <a:endParaRPr lang="he-IL" sz="1000" dirty="0"/>
                    </a:p>
                  </a:txBody>
                  <a:tcPr/>
                </a:tc>
                <a:tc>
                  <a:txBody>
                    <a:bodyPr/>
                    <a:lstStyle/>
                    <a:p>
                      <a:pPr rtl="1"/>
                      <a:r>
                        <a:rPr lang="en-US" sz="1000" dirty="0" err="1"/>
                        <a:t>countLessonsOfWeek</a:t>
                      </a:r>
                      <a:endParaRPr lang="he-IL" sz="1000" dirty="0"/>
                    </a:p>
                  </a:txBody>
                  <a:tcPr/>
                </a:tc>
                <a:extLst>
                  <a:ext uri="{0D108BD9-81ED-4DB2-BD59-A6C34878D82A}">
                    <a16:rowId xmlns:a16="http://schemas.microsoft.com/office/drawing/2014/main" val="280932310"/>
                  </a:ext>
                </a:extLst>
              </a:tr>
            </a:tbl>
          </a:graphicData>
        </a:graphic>
      </p:graphicFrame>
      <p:sp>
        <p:nvSpPr>
          <p:cNvPr id="15" name="תיבת טקסט 14">
            <a:extLst>
              <a:ext uri="{FF2B5EF4-FFF2-40B4-BE49-F238E27FC236}">
                <a16:creationId xmlns:a16="http://schemas.microsoft.com/office/drawing/2014/main" id="{8600767C-ACC8-1E4B-00CA-D612E082C388}"/>
              </a:ext>
            </a:extLst>
          </p:cNvPr>
          <p:cNvSpPr txBox="1"/>
          <p:nvPr/>
        </p:nvSpPr>
        <p:spPr>
          <a:xfrm>
            <a:off x="574789" y="3150667"/>
            <a:ext cx="4846198" cy="369332"/>
          </a:xfrm>
          <a:prstGeom prst="rect">
            <a:avLst/>
          </a:prstGeom>
          <a:noFill/>
        </p:spPr>
        <p:txBody>
          <a:bodyPr wrap="none" rtlCol="1">
            <a:spAutoFit/>
          </a:bodyPr>
          <a:lstStyle/>
          <a:p>
            <a:r>
              <a:rPr lang="he-IL" dirty="0"/>
              <a:t>אילוצים כמות שיעורים בשבוע למורות (לפני השיבוץ) </a:t>
            </a:r>
          </a:p>
        </p:txBody>
      </p:sp>
      <p:cxnSp>
        <p:nvCxnSpPr>
          <p:cNvPr id="18" name="מחבר חץ ישר 17">
            <a:extLst>
              <a:ext uri="{FF2B5EF4-FFF2-40B4-BE49-F238E27FC236}">
                <a16:creationId xmlns:a16="http://schemas.microsoft.com/office/drawing/2014/main" id="{A1E84CFC-E0AF-91A5-E7E1-AA1593CAE496}"/>
              </a:ext>
            </a:extLst>
          </p:cNvPr>
          <p:cNvCxnSpPr>
            <a:cxnSpLocks/>
            <a:endCxn id="14" idx="3"/>
          </p:cNvCxnSpPr>
          <p:nvPr/>
        </p:nvCxnSpPr>
        <p:spPr>
          <a:xfrm flipH="1" flipV="1">
            <a:off x="3891523" y="4300571"/>
            <a:ext cx="4119511" cy="301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מלבן 19">
            <a:extLst>
              <a:ext uri="{FF2B5EF4-FFF2-40B4-BE49-F238E27FC236}">
                <a16:creationId xmlns:a16="http://schemas.microsoft.com/office/drawing/2014/main" id="{0344A2F2-0B41-5ACA-D507-75FAC95905D3}"/>
              </a:ext>
            </a:extLst>
          </p:cNvPr>
          <p:cNvSpPr/>
          <p:nvPr/>
        </p:nvSpPr>
        <p:spPr>
          <a:xfrm>
            <a:off x="8534400" y="1155909"/>
            <a:ext cx="235226" cy="347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מלבן 21">
            <a:extLst>
              <a:ext uri="{FF2B5EF4-FFF2-40B4-BE49-F238E27FC236}">
                <a16:creationId xmlns:a16="http://schemas.microsoft.com/office/drawing/2014/main" id="{2A1FBBC4-7779-02FB-00EA-D27C3E41B850}"/>
              </a:ext>
            </a:extLst>
          </p:cNvPr>
          <p:cNvSpPr/>
          <p:nvPr/>
        </p:nvSpPr>
        <p:spPr>
          <a:xfrm>
            <a:off x="12012509" y="3272439"/>
            <a:ext cx="235226" cy="347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מלבן 22">
            <a:extLst>
              <a:ext uri="{FF2B5EF4-FFF2-40B4-BE49-F238E27FC236}">
                <a16:creationId xmlns:a16="http://schemas.microsoft.com/office/drawing/2014/main" id="{BC6995BB-66AA-1A6B-16CF-F767787F203F}"/>
              </a:ext>
            </a:extLst>
          </p:cNvPr>
          <p:cNvSpPr/>
          <p:nvPr/>
        </p:nvSpPr>
        <p:spPr>
          <a:xfrm>
            <a:off x="8164217" y="6050353"/>
            <a:ext cx="235226" cy="347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70648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FAA6148C-BBB3-DFD0-1854-5D76078084F7}"/>
              </a:ext>
            </a:extLst>
          </p:cNvPr>
          <p:cNvSpPr txBox="1"/>
          <p:nvPr/>
        </p:nvSpPr>
        <p:spPr>
          <a:xfrm>
            <a:off x="4626408" y="3310450"/>
            <a:ext cx="2987050" cy="369332"/>
          </a:xfrm>
          <a:prstGeom prst="rect">
            <a:avLst/>
          </a:prstGeom>
          <a:noFill/>
        </p:spPr>
        <p:txBody>
          <a:bodyPr wrap="square" rtlCol="1">
            <a:spAutoFit/>
          </a:bodyPr>
          <a:lstStyle/>
          <a:p>
            <a:r>
              <a:rPr lang="he-IL" dirty="0"/>
              <a:t>שיעורים לכיתות (לפני השיבוץ)</a:t>
            </a:r>
          </a:p>
        </p:txBody>
      </p:sp>
      <p:graphicFrame>
        <p:nvGraphicFramePr>
          <p:cNvPr id="3" name="טבלה 6">
            <a:extLst>
              <a:ext uri="{FF2B5EF4-FFF2-40B4-BE49-F238E27FC236}">
                <a16:creationId xmlns:a16="http://schemas.microsoft.com/office/drawing/2014/main" id="{B81CC079-D9AD-C03B-35E1-475E5B930095}"/>
              </a:ext>
            </a:extLst>
          </p:cNvPr>
          <p:cNvGraphicFramePr>
            <a:graphicFrameLocks noGrp="1"/>
          </p:cNvGraphicFramePr>
          <p:nvPr>
            <p:extLst>
              <p:ext uri="{D42A27DB-BD31-4B8C-83A1-F6EECF244321}">
                <p14:modId xmlns:p14="http://schemas.microsoft.com/office/powerpoint/2010/main" val="397039864"/>
              </p:ext>
            </p:extLst>
          </p:nvPr>
        </p:nvGraphicFramePr>
        <p:xfrm>
          <a:off x="4728490" y="3707841"/>
          <a:ext cx="1946899" cy="2196706"/>
        </p:xfrm>
        <a:graphic>
          <a:graphicData uri="http://schemas.openxmlformats.org/drawingml/2006/table">
            <a:tbl>
              <a:tblPr rtl="1" firstRow="1" bandRow="1">
                <a:tableStyleId>{5C22544A-7EE6-4342-B048-85BDC9FD1C3A}</a:tableStyleId>
              </a:tblPr>
              <a:tblGrid>
                <a:gridCol w="674028">
                  <a:extLst>
                    <a:ext uri="{9D8B030D-6E8A-4147-A177-3AD203B41FA5}">
                      <a16:colId xmlns:a16="http://schemas.microsoft.com/office/drawing/2014/main" val="4200226161"/>
                    </a:ext>
                  </a:extLst>
                </a:gridCol>
                <a:gridCol w="605155">
                  <a:extLst>
                    <a:ext uri="{9D8B030D-6E8A-4147-A177-3AD203B41FA5}">
                      <a16:colId xmlns:a16="http://schemas.microsoft.com/office/drawing/2014/main" val="2795772943"/>
                    </a:ext>
                  </a:extLst>
                </a:gridCol>
                <a:gridCol w="667716">
                  <a:extLst>
                    <a:ext uri="{9D8B030D-6E8A-4147-A177-3AD203B41FA5}">
                      <a16:colId xmlns:a16="http://schemas.microsoft.com/office/drawing/2014/main" val="3141015961"/>
                    </a:ext>
                  </a:extLst>
                </a:gridCol>
              </a:tblGrid>
              <a:tr h="459346">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4802">
                <a:tc>
                  <a:txBody>
                    <a:bodyPr/>
                    <a:lstStyle/>
                    <a:p>
                      <a:pPr rtl="1"/>
                      <a:r>
                        <a:rPr lang="he-IL" sz="1000" dirty="0"/>
                        <a:t>מזהה </a:t>
                      </a:r>
                      <a:r>
                        <a:rPr lang="he-IL" sz="1000" dirty="0" err="1"/>
                        <a:t>יחודי</a:t>
                      </a:r>
                      <a:endParaRPr lang="he-IL" sz="1000" dirty="0"/>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lessonID</a:t>
                      </a:r>
                      <a:endParaRPr lang="he-IL" sz="1000" dirty="0"/>
                    </a:p>
                  </a:txBody>
                  <a:tcPr>
                    <a:solidFill>
                      <a:srgbClr val="FF0000"/>
                    </a:solidFill>
                  </a:tcPr>
                </a:tc>
                <a:extLst>
                  <a:ext uri="{0D108BD9-81ED-4DB2-BD59-A6C34878D82A}">
                    <a16:rowId xmlns:a16="http://schemas.microsoft.com/office/drawing/2014/main" val="895527715"/>
                  </a:ext>
                </a:extLst>
              </a:tr>
              <a:tr h="394802">
                <a:tc>
                  <a:txBody>
                    <a:bodyPr/>
                    <a:lstStyle/>
                    <a:p>
                      <a:pPr rtl="1"/>
                      <a:r>
                        <a:rPr lang="he-IL" sz="1000" dirty="0"/>
                        <a:t>קוד מקצוע</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t>subjectID</a:t>
                      </a:r>
                      <a:endParaRPr lang="he-IL" sz="1000" dirty="0"/>
                    </a:p>
                  </a:txBody>
                  <a:tcPr>
                    <a:solidFill>
                      <a:srgbClr val="FFC000"/>
                    </a:solidFill>
                  </a:tcPr>
                </a:tc>
                <a:extLst>
                  <a:ext uri="{0D108BD9-81ED-4DB2-BD59-A6C34878D82A}">
                    <a16:rowId xmlns:a16="http://schemas.microsoft.com/office/drawing/2014/main" val="1250970025"/>
                  </a:ext>
                </a:extLst>
              </a:tr>
              <a:tr h="394802">
                <a:tc>
                  <a:txBody>
                    <a:bodyPr/>
                    <a:lstStyle/>
                    <a:p>
                      <a:pPr rtl="1"/>
                      <a:r>
                        <a:rPr lang="he-IL" sz="1000" dirty="0"/>
                        <a:t>כיתה/ מחזור</a:t>
                      </a:r>
                    </a:p>
                  </a:txBody>
                  <a:tcPr/>
                </a:tc>
                <a:tc>
                  <a:txBody>
                    <a:bodyPr/>
                    <a:lstStyle/>
                    <a:p>
                      <a:pPr rtl="1"/>
                      <a:r>
                        <a:rPr lang="en-US" sz="1000" dirty="0"/>
                        <a:t>int</a:t>
                      </a:r>
                      <a:endParaRPr lang="he-IL" sz="1000" dirty="0"/>
                    </a:p>
                  </a:txBody>
                  <a:tcPr/>
                </a:tc>
                <a:tc>
                  <a:txBody>
                    <a:bodyPr/>
                    <a:lstStyle/>
                    <a:p>
                      <a:pPr rtl="1"/>
                      <a:r>
                        <a:rPr lang="en-US" sz="1000" dirty="0"/>
                        <a:t>grade</a:t>
                      </a:r>
                      <a:endParaRPr lang="he-IL" sz="1000" dirty="0"/>
                    </a:p>
                  </a:txBody>
                  <a:tcPr/>
                </a:tc>
                <a:extLst>
                  <a:ext uri="{0D108BD9-81ED-4DB2-BD59-A6C34878D82A}">
                    <a16:rowId xmlns:a16="http://schemas.microsoft.com/office/drawing/2014/main" val="1804112742"/>
                  </a:ext>
                </a:extLst>
              </a:tr>
              <a:tr h="546649">
                <a:tc>
                  <a:txBody>
                    <a:bodyPr/>
                    <a:lstStyle/>
                    <a:p>
                      <a:pPr rtl="1"/>
                      <a:r>
                        <a:rPr lang="he-IL" sz="1000" dirty="0"/>
                        <a:t>מס' שיעורים בשבוע</a:t>
                      </a:r>
                    </a:p>
                  </a:txBody>
                  <a:tcPr/>
                </a:tc>
                <a:tc>
                  <a:txBody>
                    <a:bodyPr/>
                    <a:lstStyle/>
                    <a:p>
                      <a:pPr rtl="1"/>
                      <a:r>
                        <a:rPr lang="en-US" sz="1000" dirty="0"/>
                        <a:t>int</a:t>
                      </a:r>
                      <a:endParaRPr lang="he-IL" sz="1000" dirty="0"/>
                    </a:p>
                  </a:txBody>
                  <a:tcPr/>
                </a:tc>
                <a:tc>
                  <a:txBody>
                    <a:bodyPr/>
                    <a:lstStyle/>
                    <a:p>
                      <a:pPr rtl="1"/>
                      <a:r>
                        <a:rPr lang="en-US" sz="1000" dirty="0"/>
                        <a:t>amount</a:t>
                      </a:r>
                      <a:endParaRPr lang="he-IL" sz="1000" dirty="0"/>
                    </a:p>
                  </a:txBody>
                  <a:tcPr/>
                </a:tc>
                <a:extLst>
                  <a:ext uri="{0D108BD9-81ED-4DB2-BD59-A6C34878D82A}">
                    <a16:rowId xmlns:a16="http://schemas.microsoft.com/office/drawing/2014/main" val="632867423"/>
                  </a:ext>
                </a:extLst>
              </a:tr>
            </a:tbl>
          </a:graphicData>
        </a:graphic>
      </p:graphicFrame>
      <p:sp>
        <p:nvSpPr>
          <p:cNvPr id="4" name="תיבת טקסט 3">
            <a:extLst>
              <a:ext uri="{FF2B5EF4-FFF2-40B4-BE49-F238E27FC236}">
                <a16:creationId xmlns:a16="http://schemas.microsoft.com/office/drawing/2014/main" id="{C58BE92C-BC8C-CA91-F9B2-640EDF0B3B25}"/>
              </a:ext>
            </a:extLst>
          </p:cNvPr>
          <p:cNvSpPr txBox="1"/>
          <p:nvPr/>
        </p:nvSpPr>
        <p:spPr>
          <a:xfrm>
            <a:off x="12209866" y="3307129"/>
            <a:ext cx="1428596" cy="369332"/>
          </a:xfrm>
          <a:prstGeom prst="rect">
            <a:avLst/>
          </a:prstGeom>
          <a:noFill/>
        </p:spPr>
        <p:txBody>
          <a:bodyPr wrap="none" rtlCol="1">
            <a:spAutoFit/>
          </a:bodyPr>
          <a:lstStyle/>
          <a:p>
            <a:r>
              <a:rPr lang="he-IL" dirty="0"/>
              <a:t>כיתות (בסיסי)</a:t>
            </a:r>
          </a:p>
        </p:txBody>
      </p:sp>
      <p:graphicFrame>
        <p:nvGraphicFramePr>
          <p:cNvPr id="5" name="טבלה 6">
            <a:extLst>
              <a:ext uri="{FF2B5EF4-FFF2-40B4-BE49-F238E27FC236}">
                <a16:creationId xmlns:a16="http://schemas.microsoft.com/office/drawing/2014/main" id="{116A893A-728F-CD19-97E8-82974BF6E884}"/>
              </a:ext>
            </a:extLst>
          </p:cNvPr>
          <p:cNvGraphicFramePr>
            <a:graphicFrameLocks noGrp="1"/>
          </p:cNvGraphicFramePr>
          <p:nvPr>
            <p:extLst>
              <p:ext uri="{D42A27DB-BD31-4B8C-83A1-F6EECF244321}">
                <p14:modId xmlns:p14="http://schemas.microsoft.com/office/powerpoint/2010/main" val="2001173587"/>
              </p:ext>
            </p:extLst>
          </p:nvPr>
        </p:nvGraphicFramePr>
        <p:xfrm>
          <a:off x="11821908" y="3675714"/>
          <a:ext cx="2204513" cy="1699437"/>
        </p:xfrm>
        <a:graphic>
          <a:graphicData uri="http://schemas.openxmlformats.org/drawingml/2006/table">
            <a:tbl>
              <a:tblPr rtl="1" firstRow="1" bandRow="1">
                <a:tableStyleId>{5C22544A-7EE6-4342-B048-85BDC9FD1C3A}</a:tableStyleId>
              </a:tblPr>
              <a:tblGrid>
                <a:gridCol w="629076">
                  <a:extLst>
                    <a:ext uri="{9D8B030D-6E8A-4147-A177-3AD203B41FA5}">
                      <a16:colId xmlns:a16="http://schemas.microsoft.com/office/drawing/2014/main" val="4200226161"/>
                    </a:ext>
                  </a:extLst>
                </a:gridCol>
                <a:gridCol w="667222">
                  <a:extLst>
                    <a:ext uri="{9D8B030D-6E8A-4147-A177-3AD203B41FA5}">
                      <a16:colId xmlns:a16="http://schemas.microsoft.com/office/drawing/2014/main" val="2795772943"/>
                    </a:ext>
                  </a:extLst>
                </a:gridCol>
                <a:gridCol w="908215">
                  <a:extLst>
                    <a:ext uri="{9D8B030D-6E8A-4147-A177-3AD203B41FA5}">
                      <a16:colId xmlns:a16="http://schemas.microsoft.com/office/drawing/2014/main" val="3141015961"/>
                    </a:ext>
                  </a:extLst>
                </a:gridCol>
              </a:tblGrid>
              <a:tr h="513942">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3015">
                <a:tc>
                  <a:txBody>
                    <a:bodyPr/>
                    <a:lstStyle/>
                    <a:p>
                      <a:pPr rtl="1"/>
                      <a:r>
                        <a:rPr lang="he-IL" sz="1000" dirty="0">
                          <a:solidFill>
                            <a:schemeClr val="tx1"/>
                          </a:solidFill>
                        </a:rPr>
                        <a:t>מזהה ייחודי</a:t>
                      </a:r>
                    </a:p>
                  </a:txBody>
                  <a:tcPr>
                    <a:solidFill>
                      <a:srgbClr val="FF0000"/>
                    </a:solidFill>
                  </a:tcPr>
                </a:tc>
                <a:tc>
                  <a:txBody>
                    <a:bodyPr/>
                    <a:lstStyle/>
                    <a:p>
                      <a:pPr rtl="1"/>
                      <a:r>
                        <a:rPr lang="en-US" sz="1000" dirty="0">
                          <a:solidFill>
                            <a:schemeClr val="tx1"/>
                          </a:solidFill>
                        </a:rPr>
                        <a:t>int</a:t>
                      </a:r>
                      <a:endParaRPr lang="he-IL" sz="1000" dirty="0">
                        <a:solidFill>
                          <a:schemeClr val="tx1"/>
                        </a:solidFill>
                      </a:endParaRPr>
                    </a:p>
                  </a:txBody>
                  <a:tcPr>
                    <a:solidFill>
                      <a:srgbClr val="FF0000"/>
                    </a:solidFill>
                  </a:tcPr>
                </a:tc>
                <a:tc>
                  <a:txBody>
                    <a:bodyPr/>
                    <a:lstStyle/>
                    <a:p>
                      <a:pPr rtl="1"/>
                      <a:r>
                        <a:rPr lang="en-US" sz="1000" dirty="0" err="1">
                          <a:solidFill>
                            <a:schemeClr val="tx1"/>
                          </a:solidFill>
                        </a:rPr>
                        <a:t>classID</a:t>
                      </a:r>
                      <a:endParaRPr lang="he-IL" sz="1000" dirty="0">
                        <a:solidFill>
                          <a:schemeClr val="tx1"/>
                        </a:solidFill>
                      </a:endParaRPr>
                    </a:p>
                  </a:txBody>
                  <a:tcPr>
                    <a:solidFill>
                      <a:srgbClr val="FF0000"/>
                    </a:solidFill>
                  </a:tcPr>
                </a:tc>
                <a:extLst>
                  <a:ext uri="{0D108BD9-81ED-4DB2-BD59-A6C34878D82A}">
                    <a16:rowId xmlns:a16="http://schemas.microsoft.com/office/drawing/2014/main" val="267008759"/>
                  </a:ext>
                </a:extLst>
              </a:tr>
              <a:tr h="393015">
                <a:tc>
                  <a:txBody>
                    <a:bodyPr/>
                    <a:lstStyle/>
                    <a:p>
                      <a:pPr rtl="1"/>
                      <a:r>
                        <a:rPr lang="he-IL" sz="1000" dirty="0"/>
                        <a:t>מחזור</a:t>
                      </a:r>
                    </a:p>
                  </a:txBody>
                  <a:tcPr/>
                </a:tc>
                <a:tc>
                  <a:txBody>
                    <a:bodyPr/>
                    <a:lstStyle/>
                    <a:p>
                      <a:pPr rtl="1"/>
                      <a:r>
                        <a:rPr lang="en-US" sz="1000" dirty="0"/>
                        <a:t>int</a:t>
                      </a:r>
                      <a:endParaRPr lang="he-IL" sz="1000" dirty="0"/>
                    </a:p>
                  </a:txBody>
                  <a:tcPr/>
                </a:tc>
                <a:tc>
                  <a:txBody>
                    <a:bodyPr/>
                    <a:lstStyle/>
                    <a:p>
                      <a:pPr rtl="1"/>
                      <a:r>
                        <a:rPr lang="en-US" sz="1000" dirty="0"/>
                        <a:t>grade</a:t>
                      </a:r>
                      <a:endParaRPr lang="he-IL" sz="1000" dirty="0"/>
                    </a:p>
                  </a:txBody>
                  <a:tcPr/>
                </a:tc>
                <a:extLst>
                  <a:ext uri="{0D108BD9-81ED-4DB2-BD59-A6C34878D82A}">
                    <a16:rowId xmlns:a16="http://schemas.microsoft.com/office/drawing/2014/main" val="895527715"/>
                  </a:ext>
                </a:extLst>
              </a:tr>
              <a:tr h="393015">
                <a:tc>
                  <a:txBody>
                    <a:bodyPr/>
                    <a:lstStyle/>
                    <a:p>
                      <a:pPr rtl="1"/>
                      <a:r>
                        <a:rPr lang="he-IL" sz="1000" dirty="0"/>
                        <a:t>מס' כיתה</a:t>
                      </a:r>
                    </a:p>
                  </a:txBody>
                  <a:tcPr/>
                </a:tc>
                <a:tc>
                  <a:txBody>
                    <a:bodyPr/>
                    <a:lstStyle/>
                    <a:p>
                      <a:pPr rtl="1"/>
                      <a:r>
                        <a:rPr lang="en-US" sz="1000" dirty="0"/>
                        <a:t>int</a:t>
                      </a:r>
                      <a:endParaRPr lang="he-IL" sz="1000" dirty="0"/>
                    </a:p>
                  </a:txBody>
                  <a:tcPr/>
                </a:tc>
                <a:tc>
                  <a:txBody>
                    <a:bodyPr/>
                    <a:lstStyle/>
                    <a:p>
                      <a:pPr rtl="1"/>
                      <a:r>
                        <a:rPr lang="en-US" sz="1000" dirty="0" err="1"/>
                        <a:t>numOfGrade</a:t>
                      </a:r>
                      <a:endParaRPr lang="he-IL" sz="1000" dirty="0"/>
                    </a:p>
                  </a:txBody>
                  <a:tcPr/>
                </a:tc>
                <a:extLst>
                  <a:ext uri="{0D108BD9-81ED-4DB2-BD59-A6C34878D82A}">
                    <a16:rowId xmlns:a16="http://schemas.microsoft.com/office/drawing/2014/main" val="1250970025"/>
                  </a:ext>
                </a:extLst>
              </a:tr>
            </a:tbl>
          </a:graphicData>
        </a:graphic>
      </p:graphicFrame>
      <p:sp>
        <p:nvSpPr>
          <p:cNvPr id="6" name="תיבת טקסט 5">
            <a:extLst>
              <a:ext uri="{FF2B5EF4-FFF2-40B4-BE49-F238E27FC236}">
                <a16:creationId xmlns:a16="http://schemas.microsoft.com/office/drawing/2014/main" id="{D31B21CD-9432-0998-4BB5-9ABDD259A40D}"/>
              </a:ext>
            </a:extLst>
          </p:cNvPr>
          <p:cNvSpPr txBox="1"/>
          <p:nvPr/>
        </p:nvSpPr>
        <p:spPr>
          <a:xfrm>
            <a:off x="8833483" y="1155909"/>
            <a:ext cx="1931939" cy="369332"/>
          </a:xfrm>
          <a:prstGeom prst="rect">
            <a:avLst/>
          </a:prstGeom>
          <a:noFill/>
        </p:spPr>
        <p:txBody>
          <a:bodyPr wrap="none" rtlCol="1">
            <a:spAutoFit/>
          </a:bodyPr>
          <a:lstStyle/>
          <a:p>
            <a:r>
              <a:rPr lang="he-IL" dirty="0"/>
              <a:t>פרטי מורות (בסיסי)</a:t>
            </a:r>
          </a:p>
        </p:txBody>
      </p:sp>
      <p:graphicFrame>
        <p:nvGraphicFramePr>
          <p:cNvPr id="7" name="טבלה 6">
            <a:extLst>
              <a:ext uri="{FF2B5EF4-FFF2-40B4-BE49-F238E27FC236}">
                <a16:creationId xmlns:a16="http://schemas.microsoft.com/office/drawing/2014/main" id="{FBCB6FE1-02AF-187D-C6A2-05C307ABF9EF}"/>
              </a:ext>
            </a:extLst>
          </p:cNvPr>
          <p:cNvGraphicFramePr>
            <a:graphicFrameLocks noGrp="1"/>
          </p:cNvGraphicFramePr>
          <p:nvPr>
            <p:extLst>
              <p:ext uri="{D42A27DB-BD31-4B8C-83A1-F6EECF244321}">
                <p14:modId xmlns:p14="http://schemas.microsoft.com/office/powerpoint/2010/main" val="2108621241"/>
              </p:ext>
            </p:extLst>
          </p:nvPr>
        </p:nvGraphicFramePr>
        <p:xfrm>
          <a:off x="7520498" y="1554286"/>
          <a:ext cx="3288075" cy="3556976"/>
        </p:xfrm>
        <a:graphic>
          <a:graphicData uri="http://schemas.openxmlformats.org/drawingml/2006/table">
            <a:tbl>
              <a:tblPr rtl="1" firstRow="1" bandRow="1">
                <a:tableStyleId>{5C22544A-7EE6-4342-B048-85BDC9FD1C3A}</a:tableStyleId>
              </a:tblPr>
              <a:tblGrid>
                <a:gridCol w="1390967">
                  <a:extLst>
                    <a:ext uri="{9D8B030D-6E8A-4147-A177-3AD203B41FA5}">
                      <a16:colId xmlns:a16="http://schemas.microsoft.com/office/drawing/2014/main" val="4200226161"/>
                    </a:ext>
                  </a:extLst>
                </a:gridCol>
                <a:gridCol w="916678">
                  <a:extLst>
                    <a:ext uri="{9D8B030D-6E8A-4147-A177-3AD203B41FA5}">
                      <a16:colId xmlns:a16="http://schemas.microsoft.com/office/drawing/2014/main" val="2795772943"/>
                    </a:ext>
                  </a:extLst>
                </a:gridCol>
                <a:gridCol w="980430">
                  <a:extLst>
                    <a:ext uri="{9D8B030D-6E8A-4147-A177-3AD203B41FA5}">
                      <a16:colId xmlns:a16="http://schemas.microsoft.com/office/drawing/2014/main" val="3141015961"/>
                    </a:ext>
                  </a:extLst>
                </a:gridCol>
              </a:tblGrid>
              <a:tr h="478517">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65925">
                <a:tc>
                  <a:txBody>
                    <a:bodyPr/>
                    <a:lstStyle/>
                    <a:p>
                      <a:pPr rtl="1"/>
                      <a:r>
                        <a:rPr lang="he-IL" sz="1000" dirty="0"/>
                        <a:t>ת.ז.</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teacherID</a:t>
                      </a:r>
                      <a:endParaRPr lang="he-IL" sz="1000" dirty="0"/>
                    </a:p>
                  </a:txBody>
                  <a:tcPr>
                    <a:solidFill>
                      <a:srgbClr val="FF0000"/>
                    </a:solidFill>
                  </a:tcPr>
                </a:tc>
                <a:extLst>
                  <a:ext uri="{0D108BD9-81ED-4DB2-BD59-A6C34878D82A}">
                    <a16:rowId xmlns:a16="http://schemas.microsoft.com/office/drawing/2014/main" val="895527715"/>
                  </a:ext>
                </a:extLst>
              </a:tr>
              <a:tr h="365925">
                <a:tc>
                  <a:txBody>
                    <a:bodyPr/>
                    <a:lstStyle/>
                    <a:p>
                      <a:pPr rtl="1"/>
                      <a:r>
                        <a:rPr lang="he-IL" sz="1000" dirty="0"/>
                        <a:t>שם מורה</a:t>
                      </a:r>
                    </a:p>
                  </a:txBody>
                  <a:tcPr/>
                </a:tc>
                <a:tc>
                  <a:txBody>
                    <a:bodyPr/>
                    <a:lstStyle/>
                    <a:p>
                      <a:pPr rtl="1"/>
                      <a:r>
                        <a:rPr lang="en-US" sz="1000" dirty="0"/>
                        <a:t>varchar</a:t>
                      </a:r>
                      <a:endParaRPr lang="he-IL" sz="1000" dirty="0"/>
                    </a:p>
                  </a:txBody>
                  <a:tcPr/>
                </a:tc>
                <a:tc>
                  <a:txBody>
                    <a:bodyPr/>
                    <a:lstStyle/>
                    <a:p>
                      <a:pPr rtl="1"/>
                      <a:r>
                        <a:rPr lang="en-US" sz="1000" dirty="0"/>
                        <a:t>Name</a:t>
                      </a:r>
                      <a:endParaRPr lang="he-IL" sz="1000" dirty="0"/>
                    </a:p>
                  </a:txBody>
                  <a:tcPr/>
                </a:tc>
                <a:extLst>
                  <a:ext uri="{0D108BD9-81ED-4DB2-BD59-A6C34878D82A}">
                    <a16:rowId xmlns:a16="http://schemas.microsoft.com/office/drawing/2014/main" val="1250970025"/>
                  </a:ext>
                </a:extLst>
              </a:tr>
              <a:tr h="365925">
                <a:tc>
                  <a:txBody>
                    <a:bodyPr/>
                    <a:lstStyle/>
                    <a:p>
                      <a:pPr rtl="1"/>
                      <a:r>
                        <a:rPr lang="he-IL" sz="1000" dirty="0"/>
                        <a:t>שם משפחה</a:t>
                      </a:r>
                    </a:p>
                  </a:txBody>
                  <a:tcPr/>
                </a:tc>
                <a:tc>
                  <a:txBody>
                    <a:bodyPr/>
                    <a:lstStyle/>
                    <a:p>
                      <a:pPr rtl="1"/>
                      <a:r>
                        <a:rPr lang="en-US" sz="1000" dirty="0"/>
                        <a:t>varchar</a:t>
                      </a:r>
                      <a:endParaRPr lang="he-IL" sz="1000" dirty="0"/>
                    </a:p>
                  </a:txBody>
                  <a:tcPr/>
                </a:tc>
                <a:tc>
                  <a:txBody>
                    <a:bodyPr/>
                    <a:lstStyle/>
                    <a:p>
                      <a:pPr rtl="1"/>
                      <a:r>
                        <a:rPr lang="en-US" sz="1000" dirty="0" err="1"/>
                        <a:t>lastName</a:t>
                      </a:r>
                      <a:endParaRPr lang="he-IL" sz="1000" dirty="0"/>
                    </a:p>
                  </a:txBody>
                  <a:tcPr/>
                </a:tc>
                <a:extLst>
                  <a:ext uri="{0D108BD9-81ED-4DB2-BD59-A6C34878D82A}">
                    <a16:rowId xmlns:a16="http://schemas.microsoft.com/office/drawing/2014/main" val="1168957465"/>
                  </a:ext>
                </a:extLst>
              </a:tr>
              <a:tr h="365925">
                <a:tc>
                  <a:txBody>
                    <a:bodyPr/>
                    <a:lstStyle/>
                    <a:p>
                      <a:pPr rtl="1"/>
                      <a:r>
                        <a:rPr lang="he-IL" sz="1000" dirty="0"/>
                        <a:t>כתובת מייל</a:t>
                      </a:r>
                    </a:p>
                  </a:txBody>
                  <a:tcPr/>
                </a:tc>
                <a:tc>
                  <a:txBody>
                    <a:bodyPr/>
                    <a:lstStyle/>
                    <a:p>
                      <a:pPr rtl="1"/>
                      <a:r>
                        <a:rPr lang="en-US" sz="1000" dirty="0"/>
                        <a:t>varchar</a:t>
                      </a:r>
                      <a:endParaRPr lang="he-IL" sz="1000" dirty="0"/>
                    </a:p>
                  </a:txBody>
                  <a:tcPr/>
                </a:tc>
                <a:tc>
                  <a:txBody>
                    <a:bodyPr/>
                    <a:lstStyle/>
                    <a:p>
                      <a:pPr rtl="1"/>
                      <a:r>
                        <a:rPr lang="en-US" sz="1000" dirty="0"/>
                        <a:t>email</a:t>
                      </a:r>
                      <a:endParaRPr lang="he-IL" sz="1000" dirty="0"/>
                    </a:p>
                  </a:txBody>
                  <a:tcPr/>
                </a:tc>
                <a:extLst>
                  <a:ext uri="{0D108BD9-81ED-4DB2-BD59-A6C34878D82A}">
                    <a16:rowId xmlns:a16="http://schemas.microsoft.com/office/drawing/2014/main" val="3276575565"/>
                  </a:ext>
                </a:extLst>
              </a:tr>
              <a:tr h="365925">
                <a:tc>
                  <a:txBody>
                    <a:bodyPr/>
                    <a:lstStyle/>
                    <a:p>
                      <a:pPr rtl="1"/>
                      <a:r>
                        <a:rPr lang="he-IL" sz="1000" dirty="0"/>
                        <a:t>טלפון</a:t>
                      </a:r>
                    </a:p>
                  </a:txBody>
                  <a:tcPr/>
                </a:tc>
                <a:tc>
                  <a:txBody>
                    <a:bodyPr/>
                    <a:lstStyle/>
                    <a:p>
                      <a:pPr rtl="1"/>
                      <a:r>
                        <a:rPr lang="en-US" sz="1000" dirty="0"/>
                        <a:t> varchar</a:t>
                      </a:r>
                      <a:endParaRPr lang="he-IL" sz="1000" dirty="0"/>
                    </a:p>
                  </a:txBody>
                  <a:tcPr/>
                </a:tc>
                <a:tc>
                  <a:txBody>
                    <a:bodyPr/>
                    <a:lstStyle/>
                    <a:p>
                      <a:pPr rtl="1"/>
                      <a:r>
                        <a:rPr lang="en-US" sz="1000" dirty="0"/>
                        <a:t>phone</a:t>
                      </a:r>
                      <a:endParaRPr lang="he-IL" sz="1000" dirty="0"/>
                    </a:p>
                  </a:txBody>
                  <a:tcPr/>
                </a:tc>
                <a:extLst>
                  <a:ext uri="{0D108BD9-81ED-4DB2-BD59-A6C34878D82A}">
                    <a16:rowId xmlns:a16="http://schemas.microsoft.com/office/drawing/2014/main" val="1804112742"/>
                  </a:ext>
                </a:extLst>
              </a:tr>
              <a:tr h="794613">
                <a:tc>
                  <a:txBody>
                    <a:bodyPr/>
                    <a:lstStyle/>
                    <a:p>
                      <a:pPr rtl="1"/>
                      <a:r>
                        <a:rPr lang="he-IL" sz="1000" dirty="0"/>
                        <a:t>קוד מחנכת</a:t>
                      </a:r>
                    </a:p>
                    <a:p>
                      <a:pPr rtl="1"/>
                      <a:r>
                        <a:rPr lang="he-IL" sz="1000" dirty="0"/>
                        <a:t>0-לא מחנכת</a:t>
                      </a:r>
                    </a:p>
                    <a:p>
                      <a:pPr rtl="1"/>
                      <a:r>
                        <a:rPr lang="he-IL" sz="1000" dirty="0"/>
                        <a:t>קוד טבלה כיתות</a:t>
                      </a:r>
                      <a:r>
                        <a:rPr lang="en-US" sz="1000" dirty="0"/>
                        <a:t>-</a:t>
                      </a:r>
                      <a:r>
                        <a:rPr lang="he-IL" sz="1000" dirty="0"/>
                        <a:t>מחנכת</a:t>
                      </a:r>
                    </a:p>
                    <a:p>
                      <a:pPr rtl="1"/>
                      <a:endParaRPr lang="he-IL" sz="1000" dirty="0"/>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t>classID</a:t>
                      </a:r>
                      <a:endParaRPr lang="he-IL" sz="1000" dirty="0"/>
                    </a:p>
                  </a:txBody>
                  <a:tcPr>
                    <a:solidFill>
                      <a:srgbClr val="FFC000"/>
                    </a:solidFill>
                  </a:tcPr>
                </a:tc>
                <a:extLst>
                  <a:ext uri="{0D108BD9-81ED-4DB2-BD59-A6C34878D82A}">
                    <a16:rowId xmlns:a16="http://schemas.microsoft.com/office/drawing/2014/main" val="632867423"/>
                  </a:ext>
                </a:extLst>
              </a:tr>
              <a:tr h="454221">
                <a:tc>
                  <a:txBody>
                    <a:bodyPr/>
                    <a:lstStyle/>
                    <a:p>
                      <a:pPr rtl="1"/>
                      <a:r>
                        <a:rPr lang="he-IL" sz="1000" dirty="0"/>
                        <a:t>כמות שעות בשבוע</a:t>
                      </a:r>
                    </a:p>
                  </a:txBody>
                  <a:tcPr>
                    <a:solidFill>
                      <a:schemeClr val="accent1">
                        <a:lumMod val="20000"/>
                        <a:lumOff val="80000"/>
                      </a:schemeClr>
                    </a:solidFill>
                  </a:tcPr>
                </a:tc>
                <a:tc>
                  <a:txBody>
                    <a:bodyPr/>
                    <a:lstStyle/>
                    <a:p>
                      <a:pPr rtl="1"/>
                      <a:r>
                        <a:rPr lang="en-US" sz="1000" dirty="0"/>
                        <a:t>int</a:t>
                      </a:r>
                      <a:endParaRPr lang="he-IL" sz="1000" dirty="0"/>
                    </a:p>
                  </a:txBody>
                  <a:tcPr>
                    <a:solidFill>
                      <a:schemeClr val="accent1">
                        <a:lumMod val="20000"/>
                        <a:lumOff val="80000"/>
                      </a:schemeClr>
                    </a:solidFill>
                  </a:tcPr>
                </a:tc>
                <a:tc>
                  <a:txBody>
                    <a:bodyPr/>
                    <a:lstStyle/>
                    <a:p>
                      <a:pPr rtl="1"/>
                      <a:r>
                        <a:rPr lang="en-US" sz="1000" dirty="0" err="1"/>
                        <a:t>countHours</a:t>
                      </a:r>
                      <a:endParaRPr lang="he-IL" sz="1000" dirty="0"/>
                    </a:p>
                  </a:txBody>
                  <a:tcPr>
                    <a:solidFill>
                      <a:schemeClr val="accent1">
                        <a:lumMod val="20000"/>
                        <a:lumOff val="80000"/>
                      </a:schemeClr>
                    </a:solidFill>
                  </a:tcPr>
                </a:tc>
                <a:extLst>
                  <a:ext uri="{0D108BD9-81ED-4DB2-BD59-A6C34878D82A}">
                    <a16:rowId xmlns:a16="http://schemas.microsoft.com/office/drawing/2014/main" val="1589945270"/>
                  </a:ext>
                </a:extLst>
              </a:tr>
            </a:tbl>
          </a:graphicData>
        </a:graphic>
      </p:graphicFrame>
      <p:sp>
        <p:nvSpPr>
          <p:cNvPr id="8" name="תיבת טקסט 7">
            <a:extLst>
              <a:ext uri="{FF2B5EF4-FFF2-40B4-BE49-F238E27FC236}">
                <a16:creationId xmlns:a16="http://schemas.microsoft.com/office/drawing/2014/main" id="{53622DD6-85F2-E995-031D-4385974925B3}"/>
              </a:ext>
            </a:extLst>
          </p:cNvPr>
          <p:cNvSpPr txBox="1"/>
          <p:nvPr/>
        </p:nvSpPr>
        <p:spPr>
          <a:xfrm>
            <a:off x="11689543" y="5447178"/>
            <a:ext cx="3841116" cy="484876"/>
          </a:xfrm>
          <a:prstGeom prst="rect">
            <a:avLst/>
          </a:prstGeom>
          <a:noFill/>
        </p:spPr>
        <p:txBody>
          <a:bodyPr wrap="none" rtlCol="1">
            <a:spAutoFit/>
          </a:bodyPr>
          <a:lstStyle/>
          <a:p>
            <a:r>
              <a:rPr lang="he-IL" dirty="0"/>
              <a:t>שיעורים בכיתות(אחרי שיבוץ)</a:t>
            </a:r>
          </a:p>
        </p:txBody>
      </p:sp>
      <p:graphicFrame>
        <p:nvGraphicFramePr>
          <p:cNvPr id="9" name="טבלה 6">
            <a:extLst>
              <a:ext uri="{FF2B5EF4-FFF2-40B4-BE49-F238E27FC236}">
                <a16:creationId xmlns:a16="http://schemas.microsoft.com/office/drawing/2014/main" id="{4ACDFB7E-9C24-B28E-53ED-23292BF475EF}"/>
              </a:ext>
            </a:extLst>
          </p:cNvPr>
          <p:cNvGraphicFramePr>
            <a:graphicFrameLocks noGrp="1"/>
          </p:cNvGraphicFramePr>
          <p:nvPr>
            <p:extLst>
              <p:ext uri="{D42A27DB-BD31-4B8C-83A1-F6EECF244321}">
                <p14:modId xmlns:p14="http://schemas.microsoft.com/office/powerpoint/2010/main" val="2887859033"/>
              </p:ext>
            </p:extLst>
          </p:nvPr>
        </p:nvGraphicFramePr>
        <p:xfrm>
          <a:off x="11519330" y="5781896"/>
          <a:ext cx="3067269" cy="2872032"/>
        </p:xfrm>
        <a:graphic>
          <a:graphicData uri="http://schemas.openxmlformats.org/drawingml/2006/table">
            <a:tbl>
              <a:tblPr rtl="1" firstRow="1" bandRow="1">
                <a:tableStyleId>{5C22544A-7EE6-4342-B048-85BDC9FD1C3A}</a:tableStyleId>
              </a:tblPr>
              <a:tblGrid>
                <a:gridCol w="1024480">
                  <a:extLst>
                    <a:ext uri="{9D8B030D-6E8A-4147-A177-3AD203B41FA5}">
                      <a16:colId xmlns:a16="http://schemas.microsoft.com/office/drawing/2014/main" val="4200226161"/>
                    </a:ext>
                  </a:extLst>
                </a:gridCol>
                <a:gridCol w="1004336">
                  <a:extLst>
                    <a:ext uri="{9D8B030D-6E8A-4147-A177-3AD203B41FA5}">
                      <a16:colId xmlns:a16="http://schemas.microsoft.com/office/drawing/2014/main" val="2795772943"/>
                    </a:ext>
                  </a:extLst>
                </a:gridCol>
                <a:gridCol w="1038453">
                  <a:extLst>
                    <a:ext uri="{9D8B030D-6E8A-4147-A177-3AD203B41FA5}">
                      <a16:colId xmlns:a16="http://schemas.microsoft.com/office/drawing/2014/main" val="3141015961"/>
                    </a:ext>
                  </a:extLst>
                </a:gridCol>
              </a:tblGrid>
              <a:tr h="513942">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3015">
                <a:tc>
                  <a:txBody>
                    <a:bodyPr/>
                    <a:lstStyle/>
                    <a:p>
                      <a:pPr rtl="1"/>
                      <a:r>
                        <a:rPr lang="he-IL" sz="1000" dirty="0"/>
                        <a:t>קוד מזהה</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lessonOfClassID</a:t>
                      </a:r>
                      <a:endParaRPr lang="he-IL" sz="1000" dirty="0"/>
                    </a:p>
                  </a:txBody>
                  <a:tcPr>
                    <a:solidFill>
                      <a:srgbClr val="FF0000"/>
                    </a:solidFill>
                  </a:tcPr>
                </a:tc>
                <a:extLst>
                  <a:ext uri="{0D108BD9-81ED-4DB2-BD59-A6C34878D82A}">
                    <a16:rowId xmlns:a16="http://schemas.microsoft.com/office/drawing/2014/main" val="2514155417"/>
                  </a:ext>
                </a:extLst>
              </a:tr>
              <a:tr h="393015">
                <a:tc>
                  <a:txBody>
                    <a:bodyPr/>
                    <a:lstStyle/>
                    <a:p>
                      <a:pPr rtl="1"/>
                      <a:r>
                        <a:rPr lang="he-IL" sz="1000" dirty="0"/>
                        <a:t>קוד כיתה</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solidFill>
                            <a:schemeClr val="tx1"/>
                          </a:solidFill>
                        </a:rPr>
                        <a:t>classID</a:t>
                      </a:r>
                      <a:endParaRPr lang="he-IL" sz="1000" dirty="0"/>
                    </a:p>
                  </a:txBody>
                  <a:tcPr>
                    <a:solidFill>
                      <a:srgbClr val="FFC000"/>
                    </a:solidFill>
                  </a:tcPr>
                </a:tc>
                <a:extLst>
                  <a:ext uri="{0D108BD9-81ED-4DB2-BD59-A6C34878D82A}">
                    <a16:rowId xmlns:a16="http://schemas.microsoft.com/office/drawing/2014/main" val="895527715"/>
                  </a:ext>
                </a:extLst>
              </a:tr>
              <a:tr h="393015">
                <a:tc>
                  <a:txBody>
                    <a:bodyPr/>
                    <a:lstStyle/>
                    <a:p>
                      <a:pPr rtl="1"/>
                      <a:r>
                        <a:rPr lang="he-IL" sz="1000" dirty="0"/>
                        <a:t>קוד מקצוע</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solidFill>
                            <a:schemeClr val="tx1"/>
                          </a:solidFill>
                        </a:rPr>
                        <a:t>subjectID</a:t>
                      </a:r>
                      <a:endParaRPr lang="he-IL" sz="1000" dirty="0"/>
                    </a:p>
                  </a:txBody>
                  <a:tcPr>
                    <a:solidFill>
                      <a:srgbClr val="FFC000"/>
                    </a:solidFill>
                  </a:tcPr>
                </a:tc>
                <a:extLst>
                  <a:ext uri="{0D108BD9-81ED-4DB2-BD59-A6C34878D82A}">
                    <a16:rowId xmlns:a16="http://schemas.microsoft.com/office/drawing/2014/main" val="1250970025"/>
                  </a:ext>
                </a:extLst>
              </a:tr>
              <a:tr h="393015">
                <a:tc>
                  <a:txBody>
                    <a:bodyPr/>
                    <a:lstStyle/>
                    <a:p>
                      <a:pPr rtl="1"/>
                      <a:r>
                        <a:rPr lang="he-IL" sz="1000" dirty="0"/>
                        <a:t>קוד מורה</a:t>
                      </a:r>
                    </a:p>
                  </a:txBody>
                  <a:tcPr>
                    <a:solidFill>
                      <a:srgbClr val="FFC000"/>
                    </a:solidFill>
                  </a:tcPr>
                </a:tc>
                <a:tc>
                  <a:txBody>
                    <a:bodyPr/>
                    <a:lstStyle/>
                    <a:p>
                      <a:pPr rtl="1"/>
                      <a:r>
                        <a:rPr lang="en-US" sz="1000" dirty="0"/>
                        <a:t>int</a:t>
                      </a:r>
                      <a:endParaRPr lang="he-IL" sz="1000" dirty="0"/>
                    </a:p>
                  </a:txBody>
                  <a:tcPr>
                    <a:solidFill>
                      <a:srgbClr val="FFC000"/>
                    </a:solidFill>
                  </a:tcPr>
                </a:tc>
                <a:tc>
                  <a:txBody>
                    <a:bodyPr/>
                    <a:lstStyle/>
                    <a:p>
                      <a:pPr rtl="1"/>
                      <a:r>
                        <a:rPr lang="en-US" sz="1000" dirty="0" err="1"/>
                        <a:t>teacherID</a:t>
                      </a:r>
                      <a:endParaRPr lang="he-IL" sz="1000" dirty="0"/>
                    </a:p>
                  </a:txBody>
                  <a:tcPr>
                    <a:solidFill>
                      <a:srgbClr val="FFC000"/>
                    </a:solidFill>
                  </a:tcPr>
                </a:tc>
                <a:extLst>
                  <a:ext uri="{0D108BD9-81ED-4DB2-BD59-A6C34878D82A}">
                    <a16:rowId xmlns:a16="http://schemas.microsoft.com/office/drawing/2014/main" val="3276575565"/>
                  </a:ext>
                </a:extLst>
              </a:tr>
              <a:tr h="393015">
                <a:tc>
                  <a:txBody>
                    <a:bodyPr/>
                    <a:lstStyle/>
                    <a:p>
                      <a:pPr rtl="1"/>
                      <a:r>
                        <a:rPr lang="he-IL" sz="1000" dirty="0"/>
                        <a:t>יום</a:t>
                      </a:r>
                    </a:p>
                  </a:txBody>
                  <a:tcPr/>
                </a:tc>
                <a:tc>
                  <a:txBody>
                    <a:bodyPr/>
                    <a:lstStyle/>
                    <a:p>
                      <a:pPr rtl="1"/>
                      <a:r>
                        <a:rPr lang="en-US" sz="1000" dirty="0"/>
                        <a:t>int</a:t>
                      </a:r>
                      <a:endParaRPr lang="he-IL" sz="1000" dirty="0"/>
                    </a:p>
                  </a:txBody>
                  <a:tcPr/>
                </a:tc>
                <a:tc>
                  <a:txBody>
                    <a:bodyPr/>
                    <a:lstStyle/>
                    <a:p>
                      <a:pPr rtl="1"/>
                      <a:r>
                        <a:rPr lang="en-US" sz="1000" dirty="0"/>
                        <a:t>day</a:t>
                      </a:r>
                      <a:endParaRPr lang="he-IL" sz="1000" dirty="0"/>
                    </a:p>
                  </a:txBody>
                  <a:tcPr/>
                </a:tc>
                <a:extLst>
                  <a:ext uri="{0D108BD9-81ED-4DB2-BD59-A6C34878D82A}">
                    <a16:rowId xmlns:a16="http://schemas.microsoft.com/office/drawing/2014/main" val="1804112742"/>
                  </a:ext>
                </a:extLst>
              </a:tr>
              <a:tr h="393015">
                <a:tc>
                  <a:txBody>
                    <a:bodyPr/>
                    <a:lstStyle/>
                    <a:p>
                      <a:pPr rtl="1"/>
                      <a:r>
                        <a:rPr lang="he-IL" sz="1000" dirty="0"/>
                        <a:t>מס' שיעור</a:t>
                      </a:r>
                    </a:p>
                  </a:txBody>
                  <a:tcPr/>
                </a:tc>
                <a:tc>
                  <a:txBody>
                    <a:bodyPr/>
                    <a:lstStyle/>
                    <a:p>
                      <a:pPr rtl="1"/>
                      <a:r>
                        <a:rPr lang="en-US" sz="1000" dirty="0"/>
                        <a:t>int</a:t>
                      </a:r>
                      <a:endParaRPr lang="he-IL" sz="1000" dirty="0"/>
                    </a:p>
                  </a:txBody>
                  <a:tcPr/>
                </a:tc>
                <a:tc>
                  <a:txBody>
                    <a:bodyPr/>
                    <a:lstStyle/>
                    <a:p>
                      <a:pPr rtl="1"/>
                      <a:r>
                        <a:rPr lang="en-US" sz="1000" dirty="0" err="1"/>
                        <a:t>numOfLesson</a:t>
                      </a:r>
                      <a:endParaRPr lang="he-IL" sz="1000" dirty="0"/>
                    </a:p>
                  </a:txBody>
                  <a:tcPr/>
                </a:tc>
                <a:extLst>
                  <a:ext uri="{0D108BD9-81ED-4DB2-BD59-A6C34878D82A}">
                    <a16:rowId xmlns:a16="http://schemas.microsoft.com/office/drawing/2014/main" val="632867423"/>
                  </a:ext>
                </a:extLst>
              </a:tr>
            </a:tbl>
          </a:graphicData>
        </a:graphic>
      </p:graphicFrame>
      <p:sp>
        <p:nvSpPr>
          <p:cNvPr id="10" name="מלבן 9">
            <a:extLst>
              <a:ext uri="{FF2B5EF4-FFF2-40B4-BE49-F238E27FC236}">
                <a16:creationId xmlns:a16="http://schemas.microsoft.com/office/drawing/2014/main" id="{2A86AF26-6F9A-6846-6AE1-8D17820A8A12}"/>
              </a:ext>
            </a:extLst>
          </p:cNvPr>
          <p:cNvSpPr/>
          <p:nvPr/>
        </p:nvSpPr>
        <p:spPr>
          <a:xfrm flipV="1">
            <a:off x="10796585" y="6050353"/>
            <a:ext cx="347987" cy="66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תיבת טקסט 10">
            <a:extLst>
              <a:ext uri="{FF2B5EF4-FFF2-40B4-BE49-F238E27FC236}">
                <a16:creationId xmlns:a16="http://schemas.microsoft.com/office/drawing/2014/main" id="{D53BCEAC-56F8-FA4A-B654-8481C0B612B1}"/>
              </a:ext>
            </a:extLst>
          </p:cNvPr>
          <p:cNvSpPr txBox="1"/>
          <p:nvPr/>
        </p:nvSpPr>
        <p:spPr>
          <a:xfrm flipH="1">
            <a:off x="9795920" y="5964856"/>
            <a:ext cx="902196" cy="246221"/>
          </a:xfrm>
          <a:prstGeom prst="rect">
            <a:avLst/>
          </a:prstGeom>
          <a:noFill/>
        </p:spPr>
        <p:txBody>
          <a:bodyPr wrap="square" rtlCol="1">
            <a:spAutoFit/>
          </a:bodyPr>
          <a:lstStyle/>
          <a:p>
            <a:r>
              <a:rPr lang="he-IL" sz="1000" dirty="0"/>
              <a:t>מפתח ראשי</a:t>
            </a:r>
          </a:p>
        </p:txBody>
      </p:sp>
      <p:sp>
        <p:nvSpPr>
          <p:cNvPr id="12" name="מלבן 11">
            <a:extLst>
              <a:ext uri="{FF2B5EF4-FFF2-40B4-BE49-F238E27FC236}">
                <a16:creationId xmlns:a16="http://schemas.microsoft.com/office/drawing/2014/main" id="{E07BA14A-AB2B-FF5F-71D6-50D9328CA478}"/>
              </a:ext>
            </a:extLst>
          </p:cNvPr>
          <p:cNvSpPr/>
          <p:nvPr/>
        </p:nvSpPr>
        <p:spPr>
          <a:xfrm flipV="1">
            <a:off x="10796585" y="6211076"/>
            <a:ext cx="347987" cy="6642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תיבת טקסט 12">
            <a:extLst>
              <a:ext uri="{FF2B5EF4-FFF2-40B4-BE49-F238E27FC236}">
                <a16:creationId xmlns:a16="http://schemas.microsoft.com/office/drawing/2014/main" id="{302B0140-A896-A86D-1AA8-A9367C0ADB9E}"/>
              </a:ext>
            </a:extLst>
          </p:cNvPr>
          <p:cNvSpPr txBox="1"/>
          <p:nvPr/>
        </p:nvSpPr>
        <p:spPr>
          <a:xfrm flipH="1">
            <a:off x="9764581" y="6087966"/>
            <a:ext cx="902196" cy="246221"/>
          </a:xfrm>
          <a:prstGeom prst="rect">
            <a:avLst/>
          </a:prstGeom>
          <a:noFill/>
        </p:spPr>
        <p:txBody>
          <a:bodyPr wrap="square" rtlCol="1">
            <a:spAutoFit/>
          </a:bodyPr>
          <a:lstStyle/>
          <a:p>
            <a:r>
              <a:rPr lang="he-IL" sz="1000" dirty="0"/>
              <a:t>מפתח זר</a:t>
            </a:r>
          </a:p>
        </p:txBody>
      </p:sp>
      <p:graphicFrame>
        <p:nvGraphicFramePr>
          <p:cNvPr id="14" name="טבלה 6">
            <a:extLst>
              <a:ext uri="{FF2B5EF4-FFF2-40B4-BE49-F238E27FC236}">
                <a16:creationId xmlns:a16="http://schemas.microsoft.com/office/drawing/2014/main" id="{5333CBE2-C7B7-24B1-FF5B-8C605AA303F7}"/>
              </a:ext>
            </a:extLst>
          </p:cNvPr>
          <p:cNvGraphicFramePr>
            <a:graphicFrameLocks noGrp="1"/>
          </p:cNvGraphicFramePr>
          <p:nvPr>
            <p:extLst>
              <p:ext uri="{D42A27DB-BD31-4B8C-83A1-F6EECF244321}">
                <p14:modId xmlns:p14="http://schemas.microsoft.com/office/powerpoint/2010/main" val="602203353"/>
              </p:ext>
            </p:extLst>
          </p:nvPr>
        </p:nvGraphicFramePr>
        <p:xfrm>
          <a:off x="4435862" y="675197"/>
          <a:ext cx="2416366" cy="2482242"/>
        </p:xfrm>
        <a:graphic>
          <a:graphicData uri="http://schemas.openxmlformats.org/drawingml/2006/table">
            <a:tbl>
              <a:tblPr rtl="1" firstRow="1" bandRow="1">
                <a:tableStyleId>{5C22544A-7EE6-4342-B048-85BDC9FD1C3A}</a:tableStyleId>
              </a:tblPr>
              <a:tblGrid>
                <a:gridCol w="873908">
                  <a:extLst>
                    <a:ext uri="{9D8B030D-6E8A-4147-A177-3AD203B41FA5}">
                      <a16:colId xmlns:a16="http://schemas.microsoft.com/office/drawing/2014/main" val="4200226161"/>
                    </a:ext>
                  </a:extLst>
                </a:gridCol>
                <a:gridCol w="686123">
                  <a:extLst>
                    <a:ext uri="{9D8B030D-6E8A-4147-A177-3AD203B41FA5}">
                      <a16:colId xmlns:a16="http://schemas.microsoft.com/office/drawing/2014/main" val="2795772943"/>
                    </a:ext>
                  </a:extLst>
                </a:gridCol>
                <a:gridCol w="856335">
                  <a:extLst>
                    <a:ext uri="{9D8B030D-6E8A-4147-A177-3AD203B41FA5}">
                      <a16:colId xmlns:a16="http://schemas.microsoft.com/office/drawing/2014/main" val="3141015961"/>
                    </a:ext>
                  </a:extLst>
                </a:gridCol>
              </a:tblGrid>
              <a:tr h="513942">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3015">
                <a:tc>
                  <a:txBody>
                    <a:bodyPr/>
                    <a:lstStyle/>
                    <a:p>
                      <a:pPr rtl="1"/>
                      <a:r>
                        <a:rPr lang="he-IL" sz="1000" dirty="0"/>
                        <a:t>קוד מזהה</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rtl="1"/>
                      <a:r>
                        <a:rPr lang="en-US" sz="1000" dirty="0" err="1"/>
                        <a:t>subjectOfTeacherID</a:t>
                      </a:r>
                      <a:endParaRPr lang="he-IL" sz="1000" dirty="0"/>
                    </a:p>
                  </a:txBody>
                  <a:tcPr>
                    <a:solidFill>
                      <a:srgbClr val="FF0000"/>
                    </a:solidFill>
                  </a:tcPr>
                </a:tc>
                <a:extLst>
                  <a:ext uri="{0D108BD9-81ED-4DB2-BD59-A6C34878D82A}">
                    <a16:rowId xmlns:a16="http://schemas.microsoft.com/office/drawing/2014/main" val="2512326038"/>
                  </a:ext>
                </a:extLst>
              </a:tr>
              <a:tr h="393015">
                <a:tc>
                  <a:txBody>
                    <a:bodyPr/>
                    <a:lstStyle/>
                    <a:p>
                      <a:pPr rtl="1"/>
                      <a:r>
                        <a:rPr lang="he-IL" sz="1000" dirty="0"/>
                        <a:t>ת.ז.</a:t>
                      </a:r>
                    </a:p>
                  </a:txBody>
                  <a:tcPr>
                    <a:solidFill>
                      <a:srgbClr val="FFC000"/>
                    </a:solidFill>
                  </a:tcPr>
                </a:tc>
                <a:tc>
                  <a:txBody>
                    <a:bodyPr/>
                    <a:lstStyle/>
                    <a:p>
                      <a:pPr rtl="1"/>
                      <a:r>
                        <a:rPr lang="en-US" sz="1000" dirty="0"/>
                        <a:t>varchar</a:t>
                      </a:r>
                      <a:endParaRPr lang="he-IL" sz="1000" dirty="0"/>
                    </a:p>
                  </a:txBody>
                  <a:tcPr>
                    <a:solidFill>
                      <a:srgbClr val="FFC000"/>
                    </a:solidFill>
                  </a:tcPr>
                </a:tc>
                <a:tc>
                  <a:txBody>
                    <a:bodyPr/>
                    <a:lstStyle/>
                    <a:p>
                      <a:pPr rtl="1"/>
                      <a:r>
                        <a:rPr lang="en-US" sz="1000" dirty="0" err="1"/>
                        <a:t>teacherID</a:t>
                      </a:r>
                      <a:endParaRPr lang="he-IL" sz="1000" dirty="0"/>
                    </a:p>
                  </a:txBody>
                  <a:tcPr>
                    <a:solidFill>
                      <a:srgbClr val="FFC000"/>
                    </a:solidFill>
                  </a:tcPr>
                </a:tc>
                <a:extLst>
                  <a:ext uri="{0D108BD9-81ED-4DB2-BD59-A6C34878D82A}">
                    <a16:rowId xmlns:a16="http://schemas.microsoft.com/office/drawing/2014/main" val="895527715"/>
                  </a:ext>
                </a:extLst>
              </a:tr>
              <a:tr h="393015">
                <a:tc>
                  <a:txBody>
                    <a:bodyPr/>
                    <a:lstStyle/>
                    <a:p>
                      <a:pPr rtl="1"/>
                      <a:r>
                        <a:rPr lang="he-IL" sz="1000" dirty="0">
                          <a:solidFill>
                            <a:schemeClr val="tx1"/>
                          </a:solidFill>
                        </a:rPr>
                        <a:t>קוד מקצוע</a:t>
                      </a:r>
                    </a:p>
                  </a:txBody>
                  <a:tcPr>
                    <a:solidFill>
                      <a:srgbClr val="FFC000"/>
                    </a:solidFill>
                  </a:tcPr>
                </a:tc>
                <a:tc>
                  <a:txBody>
                    <a:bodyPr/>
                    <a:lstStyle/>
                    <a:p>
                      <a:pPr rtl="1"/>
                      <a:r>
                        <a:rPr lang="en-US" sz="1000" dirty="0">
                          <a:solidFill>
                            <a:schemeClr val="tx1"/>
                          </a:solidFill>
                        </a:rPr>
                        <a:t>int</a:t>
                      </a:r>
                      <a:endParaRPr lang="he-IL" sz="1000" dirty="0">
                        <a:solidFill>
                          <a:schemeClr val="tx1"/>
                        </a:solidFill>
                      </a:endParaRPr>
                    </a:p>
                  </a:txBody>
                  <a:tcPr>
                    <a:solidFill>
                      <a:srgbClr val="FFC000"/>
                    </a:solidFill>
                  </a:tcPr>
                </a:tc>
                <a:tc>
                  <a:txBody>
                    <a:bodyPr/>
                    <a:lstStyle/>
                    <a:p>
                      <a:pPr rtl="1"/>
                      <a:r>
                        <a:rPr lang="en-US" sz="1000" dirty="0" err="1">
                          <a:solidFill>
                            <a:schemeClr val="tx1"/>
                          </a:solidFill>
                        </a:rPr>
                        <a:t>subjectID</a:t>
                      </a:r>
                      <a:endParaRPr lang="he-IL" sz="1000" dirty="0">
                        <a:solidFill>
                          <a:schemeClr val="tx1"/>
                        </a:solidFill>
                      </a:endParaRPr>
                    </a:p>
                  </a:txBody>
                  <a:tcPr>
                    <a:solidFill>
                      <a:srgbClr val="FFC000"/>
                    </a:solidFill>
                  </a:tcPr>
                </a:tc>
                <a:extLst>
                  <a:ext uri="{0D108BD9-81ED-4DB2-BD59-A6C34878D82A}">
                    <a16:rowId xmlns:a16="http://schemas.microsoft.com/office/drawing/2014/main" val="1250970025"/>
                  </a:ext>
                </a:extLst>
              </a:tr>
              <a:tr h="393015">
                <a:tc>
                  <a:txBody>
                    <a:bodyPr/>
                    <a:lstStyle/>
                    <a:p>
                      <a:pPr rtl="1"/>
                      <a:r>
                        <a:rPr lang="he-IL" sz="1000" dirty="0"/>
                        <a:t>מחזור</a:t>
                      </a:r>
                    </a:p>
                  </a:txBody>
                  <a:tcPr/>
                </a:tc>
                <a:tc>
                  <a:txBody>
                    <a:bodyPr/>
                    <a:lstStyle/>
                    <a:p>
                      <a:pPr rtl="1"/>
                      <a:r>
                        <a:rPr lang="en-US" sz="1000" dirty="0"/>
                        <a:t>int</a:t>
                      </a:r>
                      <a:endParaRPr lang="he-IL" sz="1000" dirty="0"/>
                    </a:p>
                  </a:txBody>
                  <a:tcPr/>
                </a:tc>
                <a:tc>
                  <a:txBody>
                    <a:bodyPr/>
                    <a:lstStyle/>
                    <a:p>
                      <a:pPr rtl="1"/>
                      <a:r>
                        <a:rPr lang="en-US" sz="1000" dirty="0"/>
                        <a:t>grade</a:t>
                      </a:r>
                      <a:endParaRPr lang="he-IL" sz="1000" dirty="0"/>
                    </a:p>
                  </a:txBody>
                  <a:tcPr/>
                </a:tc>
                <a:extLst>
                  <a:ext uri="{0D108BD9-81ED-4DB2-BD59-A6C34878D82A}">
                    <a16:rowId xmlns:a16="http://schemas.microsoft.com/office/drawing/2014/main" val="2388921054"/>
                  </a:ext>
                </a:extLst>
              </a:tr>
              <a:tr h="393015">
                <a:tc>
                  <a:txBody>
                    <a:bodyPr/>
                    <a:lstStyle/>
                    <a:p>
                      <a:pPr rtl="1"/>
                      <a:r>
                        <a:rPr lang="he-IL" sz="1000" dirty="0"/>
                        <a:t>מחנכת</a:t>
                      </a:r>
                    </a:p>
                  </a:txBody>
                  <a:tcPr/>
                </a:tc>
                <a:tc>
                  <a:txBody>
                    <a:bodyPr/>
                    <a:lstStyle/>
                    <a:p>
                      <a:pPr rtl="1"/>
                      <a:r>
                        <a:rPr lang="en-US" sz="1000" dirty="0"/>
                        <a:t>bool</a:t>
                      </a:r>
                      <a:endParaRPr lang="he-IL" sz="1000" dirty="0"/>
                    </a:p>
                  </a:txBody>
                  <a:tcPr/>
                </a:tc>
                <a:tc>
                  <a:txBody>
                    <a:bodyPr/>
                    <a:lstStyle/>
                    <a:p>
                      <a:pPr rtl="1"/>
                      <a:r>
                        <a:rPr lang="en-US" sz="1000" dirty="0"/>
                        <a:t>preceptor</a:t>
                      </a:r>
                      <a:endParaRPr lang="he-IL" sz="1000" dirty="0"/>
                    </a:p>
                  </a:txBody>
                  <a:tcPr/>
                </a:tc>
                <a:extLst>
                  <a:ext uri="{0D108BD9-81ED-4DB2-BD59-A6C34878D82A}">
                    <a16:rowId xmlns:a16="http://schemas.microsoft.com/office/drawing/2014/main" val="1414044174"/>
                  </a:ext>
                </a:extLst>
              </a:tr>
            </a:tbl>
          </a:graphicData>
        </a:graphic>
      </p:graphicFrame>
      <p:sp>
        <p:nvSpPr>
          <p:cNvPr id="15" name="תיבת טקסט 14">
            <a:extLst>
              <a:ext uri="{FF2B5EF4-FFF2-40B4-BE49-F238E27FC236}">
                <a16:creationId xmlns:a16="http://schemas.microsoft.com/office/drawing/2014/main" id="{7425093B-829C-6D1A-748F-5CD488501D5C}"/>
              </a:ext>
            </a:extLst>
          </p:cNvPr>
          <p:cNvSpPr txBox="1"/>
          <p:nvPr/>
        </p:nvSpPr>
        <p:spPr>
          <a:xfrm>
            <a:off x="4626408" y="304664"/>
            <a:ext cx="2273219" cy="369332"/>
          </a:xfrm>
          <a:prstGeom prst="rect">
            <a:avLst/>
          </a:prstGeom>
          <a:noFill/>
        </p:spPr>
        <p:txBody>
          <a:bodyPr wrap="square" rtlCol="1">
            <a:spAutoFit/>
          </a:bodyPr>
          <a:lstStyle/>
          <a:p>
            <a:r>
              <a:rPr lang="he-IL" dirty="0"/>
              <a:t>מקצוע למורה (בסיסי)</a:t>
            </a:r>
          </a:p>
        </p:txBody>
      </p:sp>
      <p:graphicFrame>
        <p:nvGraphicFramePr>
          <p:cNvPr id="16" name="טבלה 6">
            <a:extLst>
              <a:ext uri="{FF2B5EF4-FFF2-40B4-BE49-F238E27FC236}">
                <a16:creationId xmlns:a16="http://schemas.microsoft.com/office/drawing/2014/main" id="{C2C8D763-7EDF-D51F-F910-925937F27797}"/>
              </a:ext>
            </a:extLst>
          </p:cNvPr>
          <p:cNvGraphicFramePr>
            <a:graphicFrameLocks noGrp="1"/>
          </p:cNvGraphicFramePr>
          <p:nvPr>
            <p:extLst>
              <p:ext uri="{D42A27DB-BD31-4B8C-83A1-F6EECF244321}">
                <p14:modId xmlns:p14="http://schemas.microsoft.com/office/powerpoint/2010/main" val="3212340450"/>
              </p:ext>
            </p:extLst>
          </p:nvPr>
        </p:nvGraphicFramePr>
        <p:xfrm>
          <a:off x="7995948" y="6550023"/>
          <a:ext cx="2032847" cy="1855062"/>
        </p:xfrm>
        <a:graphic>
          <a:graphicData uri="http://schemas.openxmlformats.org/drawingml/2006/table">
            <a:tbl>
              <a:tblPr rtl="1" firstRow="1" bandRow="1">
                <a:tableStyleId>{5C22544A-7EE6-4342-B048-85BDC9FD1C3A}</a:tableStyleId>
              </a:tblPr>
              <a:tblGrid>
                <a:gridCol w="805180">
                  <a:extLst>
                    <a:ext uri="{9D8B030D-6E8A-4147-A177-3AD203B41FA5}">
                      <a16:colId xmlns:a16="http://schemas.microsoft.com/office/drawing/2014/main" val="4200226161"/>
                    </a:ext>
                  </a:extLst>
                </a:gridCol>
                <a:gridCol w="632163">
                  <a:extLst>
                    <a:ext uri="{9D8B030D-6E8A-4147-A177-3AD203B41FA5}">
                      <a16:colId xmlns:a16="http://schemas.microsoft.com/office/drawing/2014/main" val="2795772943"/>
                    </a:ext>
                  </a:extLst>
                </a:gridCol>
                <a:gridCol w="595504">
                  <a:extLst>
                    <a:ext uri="{9D8B030D-6E8A-4147-A177-3AD203B41FA5}">
                      <a16:colId xmlns:a16="http://schemas.microsoft.com/office/drawing/2014/main" val="3141015961"/>
                    </a:ext>
                  </a:extLst>
                </a:gridCol>
              </a:tblGrid>
              <a:tr h="513942">
                <a:tc>
                  <a:txBody>
                    <a:bodyPr/>
                    <a:lstStyle/>
                    <a:p>
                      <a:pPr rtl="1"/>
                      <a:r>
                        <a:rPr lang="he-IL" sz="1400" dirty="0"/>
                        <a:t>תיאור</a:t>
                      </a:r>
                    </a:p>
                  </a:txBody>
                  <a:tcPr/>
                </a:tc>
                <a:tc>
                  <a:txBody>
                    <a:bodyPr/>
                    <a:lstStyle/>
                    <a:p>
                      <a:pPr rtl="1"/>
                      <a:r>
                        <a:rPr lang="he-IL" sz="1400" dirty="0"/>
                        <a:t>סוג</a:t>
                      </a:r>
                    </a:p>
                  </a:txBody>
                  <a:tcPr/>
                </a:tc>
                <a:tc>
                  <a:txBody>
                    <a:bodyPr/>
                    <a:lstStyle/>
                    <a:p>
                      <a:pPr rtl="1"/>
                      <a:r>
                        <a:rPr lang="he-IL" sz="1400" dirty="0"/>
                        <a:t>שדה</a:t>
                      </a:r>
                    </a:p>
                  </a:txBody>
                  <a:tcPr/>
                </a:tc>
                <a:extLst>
                  <a:ext uri="{0D108BD9-81ED-4DB2-BD59-A6C34878D82A}">
                    <a16:rowId xmlns:a16="http://schemas.microsoft.com/office/drawing/2014/main" val="3271986351"/>
                  </a:ext>
                </a:extLst>
              </a:tr>
              <a:tr h="393015">
                <a:tc>
                  <a:txBody>
                    <a:bodyPr/>
                    <a:lstStyle/>
                    <a:p>
                      <a:pPr rtl="1"/>
                      <a:r>
                        <a:rPr lang="he-IL" sz="1000" dirty="0"/>
                        <a:t>קוד מקצוע</a:t>
                      </a:r>
                    </a:p>
                  </a:txBody>
                  <a:tcPr>
                    <a:solidFill>
                      <a:srgbClr val="FF0000"/>
                    </a:solidFill>
                  </a:tcPr>
                </a:tc>
                <a:tc>
                  <a:txBody>
                    <a:bodyPr/>
                    <a:lstStyle/>
                    <a:p>
                      <a:pPr rtl="1"/>
                      <a:r>
                        <a:rPr lang="en-US" sz="1000" dirty="0"/>
                        <a:t>int</a:t>
                      </a:r>
                      <a:endParaRPr lang="he-IL" sz="1000" dirty="0"/>
                    </a:p>
                  </a:txBody>
                  <a:tcPr>
                    <a:solidFill>
                      <a:srgbClr val="FF0000"/>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000" dirty="0" err="1">
                          <a:solidFill>
                            <a:schemeClr val="tx1"/>
                          </a:solidFill>
                        </a:rPr>
                        <a:t>subjectID</a:t>
                      </a:r>
                      <a:endParaRPr lang="he-IL" sz="1000" dirty="0"/>
                    </a:p>
                  </a:txBody>
                  <a:tcPr>
                    <a:solidFill>
                      <a:srgbClr val="FF0000"/>
                    </a:solidFill>
                  </a:tcPr>
                </a:tc>
                <a:extLst>
                  <a:ext uri="{0D108BD9-81ED-4DB2-BD59-A6C34878D82A}">
                    <a16:rowId xmlns:a16="http://schemas.microsoft.com/office/drawing/2014/main" val="2512326038"/>
                  </a:ext>
                </a:extLst>
              </a:tr>
              <a:tr h="393015">
                <a:tc>
                  <a:txBody>
                    <a:bodyPr/>
                    <a:lstStyle/>
                    <a:p>
                      <a:pPr rtl="1"/>
                      <a:r>
                        <a:rPr lang="he-IL" sz="1000" dirty="0"/>
                        <a:t>שם מקצוע</a:t>
                      </a:r>
                    </a:p>
                  </a:txBody>
                  <a:tcPr/>
                </a:tc>
                <a:tc>
                  <a:txBody>
                    <a:bodyPr/>
                    <a:lstStyle/>
                    <a:p>
                      <a:pPr rtl="1"/>
                      <a:r>
                        <a:rPr lang="en-US" sz="1000" dirty="0"/>
                        <a:t>varchar</a:t>
                      </a:r>
                      <a:endParaRPr lang="he-IL" sz="1000" dirty="0"/>
                    </a:p>
                  </a:txBody>
                  <a:tcPr/>
                </a:tc>
                <a:tc>
                  <a:txBody>
                    <a:bodyPr/>
                    <a:lstStyle/>
                    <a:p>
                      <a:pPr rtl="1"/>
                      <a:r>
                        <a:rPr lang="en-US" sz="1000" dirty="0" err="1"/>
                        <a:t>subjectName</a:t>
                      </a:r>
                      <a:endParaRPr lang="he-IL" sz="1000" dirty="0"/>
                    </a:p>
                  </a:txBody>
                  <a:tcPr/>
                </a:tc>
                <a:extLst>
                  <a:ext uri="{0D108BD9-81ED-4DB2-BD59-A6C34878D82A}">
                    <a16:rowId xmlns:a16="http://schemas.microsoft.com/office/drawing/2014/main" val="1250970025"/>
                  </a:ext>
                </a:extLst>
              </a:tr>
              <a:tr h="393015">
                <a:tc>
                  <a:txBody>
                    <a:bodyPr/>
                    <a:lstStyle/>
                    <a:p>
                      <a:pPr rtl="1"/>
                      <a:r>
                        <a:rPr lang="he-IL" sz="1000" dirty="0"/>
                        <a:t>מקצוע מחנכת</a:t>
                      </a:r>
                    </a:p>
                  </a:txBody>
                  <a:tcPr/>
                </a:tc>
                <a:tc>
                  <a:txBody>
                    <a:bodyPr/>
                    <a:lstStyle/>
                    <a:p>
                      <a:pPr rtl="1"/>
                      <a:r>
                        <a:rPr lang="en-US" sz="1000" dirty="0"/>
                        <a:t>bool</a:t>
                      </a:r>
                      <a:endParaRPr lang="he-IL" sz="1000" dirty="0"/>
                    </a:p>
                  </a:txBody>
                  <a:tcPr/>
                </a:tc>
                <a:tc>
                  <a:txBody>
                    <a:bodyPr/>
                    <a:lstStyle/>
                    <a:p>
                      <a:pPr rtl="1"/>
                      <a:r>
                        <a:rPr lang="en-US" sz="1000" dirty="0" err="1"/>
                        <a:t>subjectOfPreceptor</a:t>
                      </a:r>
                      <a:endParaRPr lang="he-IL" sz="1000" dirty="0"/>
                    </a:p>
                  </a:txBody>
                  <a:tcPr/>
                </a:tc>
                <a:extLst>
                  <a:ext uri="{0D108BD9-81ED-4DB2-BD59-A6C34878D82A}">
                    <a16:rowId xmlns:a16="http://schemas.microsoft.com/office/drawing/2014/main" val="3415942538"/>
                  </a:ext>
                </a:extLst>
              </a:tr>
            </a:tbl>
          </a:graphicData>
        </a:graphic>
      </p:graphicFrame>
      <p:sp>
        <p:nvSpPr>
          <p:cNvPr id="17" name="תיבת טקסט 16">
            <a:extLst>
              <a:ext uri="{FF2B5EF4-FFF2-40B4-BE49-F238E27FC236}">
                <a16:creationId xmlns:a16="http://schemas.microsoft.com/office/drawing/2014/main" id="{8FD86762-25D1-2289-58E7-DA5B34D0E7E2}"/>
              </a:ext>
            </a:extLst>
          </p:cNvPr>
          <p:cNvSpPr txBox="1"/>
          <p:nvPr/>
        </p:nvSpPr>
        <p:spPr>
          <a:xfrm>
            <a:off x="8332175" y="5943504"/>
            <a:ext cx="1529586" cy="369332"/>
          </a:xfrm>
          <a:prstGeom prst="rect">
            <a:avLst/>
          </a:prstGeom>
          <a:noFill/>
        </p:spPr>
        <p:txBody>
          <a:bodyPr wrap="none" rtlCol="1">
            <a:spAutoFit/>
          </a:bodyPr>
          <a:lstStyle/>
          <a:p>
            <a:r>
              <a:rPr lang="he-IL" dirty="0"/>
              <a:t>מקצוע (בסיסי) </a:t>
            </a:r>
          </a:p>
        </p:txBody>
      </p:sp>
      <p:sp>
        <p:nvSpPr>
          <p:cNvPr id="18" name="משולש שווה-שוקיים 17">
            <a:extLst>
              <a:ext uri="{FF2B5EF4-FFF2-40B4-BE49-F238E27FC236}">
                <a16:creationId xmlns:a16="http://schemas.microsoft.com/office/drawing/2014/main" id="{2AAA0691-A58D-652E-FBC4-CA442D24816B}"/>
              </a:ext>
            </a:extLst>
          </p:cNvPr>
          <p:cNvSpPr/>
          <p:nvPr/>
        </p:nvSpPr>
        <p:spPr>
          <a:xfrm rot="15655555">
            <a:off x="14561882" y="6904473"/>
            <a:ext cx="97273" cy="56653"/>
          </a:xfrm>
          <a:prstGeom prst="triangle">
            <a:avLst>
              <a:gd name="adj" fmla="val 46807"/>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קשת 18">
            <a:extLst>
              <a:ext uri="{FF2B5EF4-FFF2-40B4-BE49-F238E27FC236}">
                <a16:creationId xmlns:a16="http://schemas.microsoft.com/office/drawing/2014/main" id="{142295D1-B729-5F35-9E19-138F54AF71C4}"/>
              </a:ext>
            </a:extLst>
          </p:cNvPr>
          <p:cNvSpPr/>
          <p:nvPr/>
        </p:nvSpPr>
        <p:spPr>
          <a:xfrm rot="21065343">
            <a:off x="13960077" y="4182318"/>
            <a:ext cx="749108" cy="2810350"/>
          </a:xfrm>
          <a:prstGeom prst="arc">
            <a:avLst>
              <a:gd name="adj1" fmla="val 15981215"/>
              <a:gd name="adj2" fmla="val 5294741"/>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cxnSp>
        <p:nvCxnSpPr>
          <p:cNvPr id="20" name="מחבר חץ ישר 19">
            <a:extLst>
              <a:ext uri="{FF2B5EF4-FFF2-40B4-BE49-F238E27FC236}">
                <a16:creationId xmlns:a16="http://schemas.microsoft.com/office/drawing/2014/main" id="{150B3D44-0499-652C-1794-A70B51E0155A}"/>
              </a:ext>
            </a:extLst>
          </p:cNvPr>
          <p:cNvCxnSpPr>
            <a:cxnSpLocks/>
            <a:endCxn id="9" idx="1"/>
          </p:cNvCxnSpPr>
          <p:nvPr/>
        </p:nvCxnSpPr>
        <p:spPr>
          <a:xfrm flipV="1">
            <a:off x="10028795" y="7217912"/>
            <a:ext cx="1490535" cy="4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מחבר חץ ישר 20">
            <a:extLst>
              <a:ext uri="{FF2B5EF4-FFF2-40B4-BE49-F238E27FC236}">
                <a16:creationId xmlns:a16="http://schemas.microsoft.com/office/drawing/2014/main" id="{6B938577-2C01-4321-AEBB-4E208ADBEAE1}"/>
              </a:ext>
            </a:extLst>
          </p:cNvPr>
          <p:cNvCxnSpPr>
            <a:cxnSpLocks/>
            <a:endCxn id="3" idx="3"/>
          </p:cNvCxnSpPr>
          <p:nvPr/>
        </p:nvCxnSpPr>
        <p:spPr>
          <a:xfrm flipH="1" flipV="1">
            <a:off x="6675389" y="4806194"/>
            <a:ext cx="1332368" cy="245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מחבר חץ ישר 21">
            <a:extLst>
              <a:ext uri="{FF2B5EF4-FFF2-40B4-BE49-F238E27FC236}">
                <a16:creationId xmlns:a16="http://schemas.microsoft.com/office/drawing/2014/main" id="{7D708C4A-0032-E305-FBD4-A744429D6D4C}"/>
              </a:ext>
            </a:extLst>
          </p:cNvPr>
          <p:cNvCxnSpPr>
            <a:cxnSpLocks/>
          </p:cNvCxnSpPr>
          <p:nvPr/>
        </p:nvCxnSpPr>
        <p:spPr>
          <a:xfrm flipH="1" flipV="1">
            <a:off x="6872934" y="1719176"/>
            <a:ext cx="1070103" cy="573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מחבר חץ ישר 22">
            <a:extLst>
              <a:ext uri="{FF2B5EF4-FFF2-40B4-BE49-F238E27FC236}">
                <a16:creationId xmlns:a16="http://schemas.microsoft.com/office/drawing/2014/main" id="{8A9AF9C5-60C5-86F7-6752-0F9E04ED88C1}"/>
              </a:ext>
            </a:extLst>
          </p:cNvPr>
          <p:cNvCxnSpPr>
            <a:cxnSpLocks/>
          </p:cNvCxnSpPr>
          <p:nvPr/>
        </p:nvCxnSpPr>
        <p:spPr>
          <a:xfrm flipH="1" flipV="1">
            <a:off x="6899626" y="2220462"/>
            <a:ext cx="1060733" cy="504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מחבר חץ ישר 23">
            <a:extLst>
              <a:ext uri="{FF2B5EF4-FFF2-40B4-BE49-F238E27FC236}">
                <a16:creationId xmlns:a16="http://schemas.microsoft.com/office/drawing/2014/main" id="{85431532-1041-449C-26D4-45518260323D}"/>
              </a:ext>
            </a:extLst>
          </p:cNvPr>
          <p:cNvCxnSpPr>
            <a:cxnSpLocks/>
          </p:cNvCxnSpPr>
          <p:nvPr/>
        </p:nvCxnSpPr>
        <p:spPr>
          <a:xfrm flipH="1">
            <a:off x="10793639" y="4294208"/>
            <a:ext cx="993433" cy="21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מחבר חץ ישר 24">
            <a:extLst>
              <a:ext uri="{FF2B5EF4-FFF2-40B4-BE49-F238E27FC236}">
                <a16:creationId xmlns:a16="http://schemas.microsoft.com/office/drawing/2014/main" id="{314F4172-D3FC-362D-461E-BF5447C42A02}"/>
              </a:ext>
            </a:extLst>
          </p:cNvPr>
          <p:cNvCxnSpPr>
            <a:cxnSpLocks/>
          </p:cNvCxnSpPr>
          <p:nvPr/>
        </p:nvCxnSpPr>
        <p:spPr>
          <a:xfrm>
            <a:off x="10793639" y="2292984"/>
            <a:ext cx="680080" cy="5338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תיבת טקסט 31">
            <a:extLst>
              <a:ext uri="{FF2B5EF4-FFF2-40B4-BE49-F238E27FC236}">
                <a16:creationId xmlns:a16="http://schemas.microsoft.com/office/drawing/2014/main" id="{42180DDB-FBA6-1D36-E484-D460B9A0CC6C}"/>
              </a:ext>
            </a:extLst>
          </p:cNvPr>
          <p:cNvSpPr txBox="1"/>
          <p:nvPr/>
        </p:nvSpPr>
        <p:spPr>
          <a:xfrm>
            <a:off x="7157976" y="290674"/>
            <a:ext cx="3671303" cy="369332"/>
          </a:xfrm>
          <a:prstGeom prst="rect">
            <a:avLst/>
          </a:prstGeom>
          <a:noFill/>
        </p:spPr>
        <p:txBody>
          <a:bodyPr wrap="square" rtlCol="1">
            <a:spAutoFit/>
          </a:bodyPr>
          <a:lstStyle/>
          <a:p>
            <a:r>
              <a:rPr lang="he-IL" b="1" u="sng" dirty="0">
                <a:effectLst>
                  <a:outerShdw blurRad="38100" dist="38100" dir="2700000" algn="tl">
                    <a:srgbClr val="000000">
                      <a:alpha val="43137"/>
                    </a:srgbClr>
                  </a:outerShdw>
                </a:effectLst>
              </a:rPr>
              <a:t>טבלאות וקשרי גומלין-מירי ליבי ורחלי</a:t>
            </a:r>
          </a:p>
        </p:txBody>
      </p:sp>
      <p:sp>
        <p:nvSpPr>
          <p:cNvPr id="36" name="מלבן 35">
            <a:extLst>
              <a:ext uri="{FF2B5EF4-FFF2-40B4-BE49-F238E27FC236}">
                <a16:creationId xmlns:a16="http://schemas.microsoft.com/office/drawing/2014/main" id="{7FE0E917-B54B-D439-22C0-B915F880087B}"/>
              </a:ext>
            </a:extLst>
          </p:cNvPr>
          <p:cNvSpPr/>
          <p:nvPr/>
        </p:nvSpPr>
        <p:spPr>
          <a:xfrm>
            <a:off x="7613458" y="924664"/>
            <a:ext cx="1156168" cy="56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t>גמור</a:t>
            </a:r>
          </a:p>
        </p:txBody>
      </p:sp>
      <p:sp>
        <p:nvSpPr>
          <p:cNvPr id="26" name="מלבן 25">
            <a:extLst>
              <a:ext uri="{FF2B5EF4-FFF2-40B4-BE49-F238E27FC236}">
                <a16:creationId xmlns:a16="http://schemas.microsoft.com/office/drawing/2014/main" id="{C3934F1B-D5D1-96B6-FAAA-F1431A6F07D2}"/>
              </a:ext>
            </a:extLst>
          </p:cNvPr>
          <p:cNvSpPr/>
          <p:nvPr/>
        </p:nvSpPr>
        <p:spPr>
          <a:xfrm>
            <a:off x="12346080" y="2703532"/>
            <a:ext cx="1156168" cy="56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t>גמור</a:t>
            </a:r>
          </a:p>
        </p:txBody>
      </p:sp>
      <p:sp>
        <p:nvSpPr>
          <p:cNvPr id="27" name="מלבן 26">
            <a:extLst>
              <a:ext uri="{FF2B5EF4-FFF2-40B4-BE49-F238E27FC236}">
                <a16:creationId xmlns:a16="http://schemas.microsoft.com/office/drawing/2014/main" id="{9AFE2D27-6C27-A5FD-76BD-865A2C722B1E}"/>
              </a:ext>
            </a:extLst>
          </p:cNvPr>
          <p:cNvSpPr/>
          <p:nvPr/>
        </p:nvSpPr>
        <p:spPr>
          <a:xfrm>
            <a:off x="8521052" y="5354570"/>
            <a:ext cx="1156168" cy="56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t>גמור</a:t>
            </a:r>
          </a:p>
        </p:txBody>
      </p:sp>
      <p:sp>
        <p:nvSpPr>
          <p:cNvPr id="30" name="מלבן 29">
            <a:extLst>
              <a:ext uri="{FF2B5EF4-FFF2-40B4-BE49-F238E27FC236}">
                <a16:creationId xmlns:a16="http://schemas.microsoft.com/office/drawing/2014/main" id="{E7981421-CCD0-746F-A636-DC66D915FFE6}"/>
              </a:ext>
            </a:extLst>
          </p:cNvPr>
          <p:cNvSpPr/>
          <p:nvPr/>
        </p:nvSpPr>
        <p:spPr>
          <a:xfrm>
            <a:off x="3184421" y="191548"/>
            <a:ext cx="1156168" cy="567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3200" dirty="0"/>
              <a:t>גמור</a:t>
            </a:r>
          </a:p>
        </p:txBody>
      </p:sp>
    </p:spTree>
    <p:extLst>
      <p:ext uri="{BB962C8B-B14F-4D97-AF65-F5344CB8AC3E}">
        <p14:creationId xmlns:p14="http://schemas.microsoft.com/office/powerpoint/2010/main" val="397593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טבלה 2">
            <a:extLst>
              <a:ext uri="{FF2B5EF4-FFF2-40B4-BE49-F238E27FC236}">
                <a16:creationId xmlns:a16="http://schemas.microsoft.com/office/drawing/2014/main" id="{97AF66D5-9032-43F2-8ABE-7E584F151BEF}"/>
              </a:ext>
            </a:extLst>
          </p:cNvPr>
          <p:cNvGraphicFramePr>
            <a:graphicFrameLocks noGrp="1"/>
          </p:cNvGraphicFramePr>
          <p:nvPr>
            <p:extLst>
              <p:ext uri="{D42A27DB-BD31-4B8C-83A1-F6EECF244321}">
                <p14:modId xmlns:p14="http://schemas.microsoft.com/office/powerpoint/2010/main" val="4086113366"/>
              </p:ext>
            </p:extLst>
          </p:nvPr>
        </p:nvGraphicFramePr>
        <p:xfrm>
          <a:off x="6301765" y="499621"/>
          <a:ext cx="8698787" cy="2556095"/>
        </p:xfrm>
        <a:graphic>
          <a:graphicData uri="http://schemas.openxmlformats.org/drawingml/2006/table">
            <a:tbl>
              <a:tblPr rtl="1" firstRow="1" bandRow="1">
                <a:tableStyleId>{5C22544A-7EE6-4342-B048-85BDC9FD1C3A}</a:tableStyleId>
              </a:tblPr>
              <a:tblGrid>
                <a:gridCol w="2565717">
                  <a:extLst>
                    <a:ext uri="{9D8B030D-6E8A-4147-A177-3AD203B41FA5}">
                      <a16:colId xmlns:a16="http://schemas.microsoft.com/office/drawing/2014/main" val="3494257495"/>
                    </a:ext>
                  </a:extLst>
                </a:gridCol>
                <a:gridCol w="3066535">
                  <a:extLst>
                    <a:ext uri="{9D8B030D-6E8A-4147-A177-3AD203B41FA5}">
                      <a16:colId xmlns:a16="http://schemas.microsoft.com/office/drawing/2014/main" val="1676018478"/>
                    </a:ext>
                  </a:extLst>
                </a:gridCol>
                <a:gridCol w="3066535">
                  <a:extLst>
                    <a:ext uri="{9D8B030D-6E8A-4147-A177-3AD203B41FA5}">
                      <a16:colId xmlns:a16="http://schemas.microsoft.com/office/drawing/2014/main" val="3366592923"/>
                    </a:ext>
                  </a:extLst>
                </a:gridCol>
              </a:tblGrid>
              <a:tr h="511219">
                <a:tc>
                  <a:txBody>
                    <a:bodyPr/>
                    <a:lstStyle/>
                    <a:p>
                      <a:pPr rtl="1"/>
                      <a:r>
                        <a:rPr lang="he-IL" dirty="0"/>
                        <a:t>א</a:t>
                      </a:r>
                    </a:p>
                  </a:txBody>
                  <a:tcPr/>
                </a:tc>
                <a:tc>
                  <a:txBody>
                    <a:bodyPr/>
                    <a:lstStyle/>
                    <a:p>
                      <a:pPr rtl="1"/>
                      <a:r>
                        <a:rPr lang="he-IL" dirty="0"/>
                        <a:t>ב</a:t>
                      </a:r>
                    </a:p>
                  </a:txBody>
                  <a:tcPr/>
                </a:tc>
                <a:tc>
                  <a:txBody>
                    <a:bodyPr/>
                    <a:lstStyle/>
                    <a:p>
                      <a:pPr rtl="1"/>
                      <a:r>
                        <a:rPr lang="he-IL" dirty="0"/>
                        <a:t>ג</a:t>
                      </a:r>
                    </a:p>
                  </a:txBody>
                  <a:tcPr/>
                </a:tc>
                <a:extLst>
                  <a:ext uri="{0D108BD9-81ED-4DB2-BD59-A6C34878D82A}">
                    <a16:rowId xmlns:a16="http://schemas.microsoft.com/office/drawing/2014/main" val="407796126"/>
                  </a:ext>
                </a:extLst>
              </a:tr>
              <a:tr h="511219">
                <a:tc>
                  <a:txBody>
                    <a:bodyPr/>
                    <a:lstStyle/>
                    <a:p>
                      <a:pPr rtl="1"/>
                      <a:r>
                        <a:rPr lang="he-IL" dirty="0"/>
                        <a:t>תורה לוי עדיפות - 9</a:t>
                      </a:r>
                    </a:p>
                  </a:txBody>
                  <a:tcPr/>
                </a:tc>
                <a:tc>
                  <a:txBody>
                    <a:bodyPr/>
                    <a:lstStyle/>
                    <a:p>
                      <a:pPr rtl="1"/>
                      <a:r>
                        <a:rPr lang="he-IL" dirty="0"/>
                        <a:t>תורה כהן</a:t>
                      </a:r>
                    </a:p>
                  </a:txBody>
                  <a:tcPr/>
                </a:tc>
                <a:tc>
                  <a:txBody>
                    <a:bodyPr/>
                    <a:lstStyle/>
                    <a:p>
                      <a:pPr rtl="1"/>
                      <a:r>
                        <a:rPr lang="he-IL" dirty="0"/>
                        <a:t>תורה ישראל</a:t>
                      </a:r>
                    </a:p>
                  </a:txBody>
                  <a:tcPr/>
                </a:tc>
                <a:extLst>
                  <a:ext uri="{0D108BD9-81ED-4DB2-BD59-A6C34878D82A}">
                    <a16:rowId xmlns:a16="http://schemas.microsoft.com/office/drawing/2014/main" val="1262346699"/>
                  </a:ext>
                </a:extLst>
              </a:tr>
              <a:tr h="511219">
                <a:tc>
                  <a:txBody>
                    <a:bodyPr/>
                    <a:lstStyle/>
                    <a:p>
                      <a:pPr rtl="1"/>
                      <a:r>
                        <a:rPr lang="he-IL" dirty="0"/>
                        <a:t>נביא לוי</a:t>
                      </a:r>
                    </a:p>
                  </a:txBody>
                  <a:tcPr/>
                </a:tc>
                <a:tc>
                  <a:txBody>
                    <a:bodyPr/>
                    <a:lstStyle/>
                    <a:p>
                      <a:pPr rtl="1"/>
                      <a:endParaRPr lang="he-IL" dirty="0"/>
                    </a:p>
                  </a:txBody>
                  <a:tcPr/>
                </a:tc>
                <a:tc>
                  <a:txBody>
                    <a:bodyPr/>
                    <a:lstStyle/>
                    <a:p>
                      <a:pPr rtl="1"/>
                      <a:endParaRPr lang="he-IL"/>
                    </a:p>
                  </a:txBody>
                  <a:tcPr/>
                </a:tc>
                <a:extLst>
                  <a:ext uri="{0D108BD9-81ED-4DB2-BD59-A6C34878D82A}">
                    <a16:rowId xmlns:a16="http://schemas.microsoft.com/office/drawing/2014/main" val="2700201338"/>
                  </a:ext>
                </a:extLst>
              </a:tr>
              <a:tr h="511219">
                <a:tc>
                  <a:txBody>
                    <a:bodyPr/>
                    <a:lstStyle/>
                    <a:p>
                      <a:pPr rtl="1"/>
                      <a:endParaRPr lang="he-IL" dirty="0"/>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3044515593"/>
                  </a:ext>
                </a:extLst>
              </a:tr>
              <a:tr h="511219">
                <a:tc>
                  <a:txBody>
                    <a:bodyPr/>
                    <a:lstStyle/>
                    <a:p>
                      <a:pPr rtl="1"/>
                      <a:endParaRPr lang="he-IL" dirty="0"/>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3109871110"/>
                  </a:ext>
                </a:extLst>
              </a:tr>
            </a:tbl>
          </a:graphicData>
        </a:graphic>
      </p:graphicFrame>
      <p:graphicFrame>
        <p:nvGraphicFramePr>
          <p:cNvPr id="3" name="טבלה 3">
            <a:extLst>
              <a:ext uri="{FF2B5EF4-FFF2-40B4-BE49-F238E27FC236}">
                <a16:creationId xmlns:a16="http://schemas.microsoft.com/office/drawing/2014/main" id="{7188D863-CF84-7C47-D1D8-F558F630540A}"/>
              </a:ext>
            </a:extLst>
          </p:cNvPr>
          <p:cNvGraphicFramePr>
            <a:graphicFrameLocks noGrp="1"/>
          </p:cNvGraphicFramePr>
          <p:nvPr>
            <p:extLst>
              <p:ext uri="{D42A27DB-BD31-4B8C-83A1-F6EECF244321}">
                <p14:modId xmlns:p14="http://schemas.microsoft.com/office/powerpoint/2010/main" val="1942949958"/>
              </p:ext>
            </p:extLst>
          </p:nvPr>
        </p:nvGraphicFramePr>
        <p:xfrm>
          <a:off x="10104699" y="3281608"/>
          <a:ext cx="6990752" cy="4965642"/>
        </p:xfrm>
        <a:graphic>
          <a:graphicData uri="http://schemas.openxmlformats.org/drawingml/2006/table">
            <a:tbl>
              <a:tblPr rtl="1" firstRow="1" bandRow="1">
                <a:tableStyleId>{5C22544A-7EE6-4342-B048-85BDC9FD1C3A}</a:tableStyleId>
              </a:tblPr>
              <a:tblGrid>
                <a:gridCol w="1747688">
                  <a:extLst>
                    <a:ext uri="{9D8B030D-6E8A-4147-A177-3AD203B41FA5}">
                      <a16:colId xmlns:a16="http://schemas.microsoft.com/office/drawing/2014/main" val="354948987"/>
                    </a:ext>
                  </a:extLst>
                </a:gridCol>
                <a:gridCol w="1747688">
                  <a:extLst>
                    <a:ext uri="{9D8B030D-6E8A-4147-A177-3AD203B41FA5}">
                      <a16:colId xmlns:a16="http://schemas.microsoft.com/office/drawing/2014/main" val="1635734877"/>
                    </a:ext>
                  </a:extLst>
                </a:gridCol>
                <a:gridCol w="1747688">
                  <a:extLst>
                    <a:ext uri="{9D8B030D-6E8A-4147-A177-3AD203B41FA5}">
                      <a16:colId xmlns:a16="http://schemas.microsoft.com/office/drawing/2014/main" val="454575620"/>
                    </a:ext>
                  </a:extLst>
                </a:gridCol>
                <a:gridCol w="1747688">
                  <a:extLst>
                    <a:ext uri="{9D8B030D-6E8A-4147-A177-3AD203B41FA5}">
                      <a16:colId xmlns:a16="http://schemas.microsoft.com/office/drawing/2014/main" val="981658810"/>
                    </a:ext>
                  </a:extLst>
                </a:gridCol>
              </a:tblGrid>
              <a:tr h="370840">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rtl="1"/>
                      <a:r>
                        <a:rPr lang="he-IL" dirty="0"/>
                        <a:t>מחנכת</a:t>
                      </a:r>
                    </a:p>
                  </a:txBody>
                  <a:tcPr/>
                </a:tc>
                <a:extLst>
                  <a:ext uri="{0D108BD9-81ED-4DB2-BD59-A6C34878D82A}">
                    <a16:rowId xmlns:a16="http://schemas.microsoft.com/office/drawing/2014/main" val="2453916384"/>
                  </a:ext>
                </a:extLst>
              </a:tr>
              <a:tr h="370840">
                <a:tc>
                  <a:txBody>
                    <a:bodyPr/>
                    <a:lstStyle/>
                    <a:p>
                      <a:pPr rtl="1"/>
                      <a:r>
                        <a:rPr lang="he-IL" dirty="0"/>
                        <a:t>א</a:t>
                      </a:r>
                    </a:p>
                  </a:txBody>
                  <a:tcPr/>
                </a:tc>
                <a:tc>
                  <a:txBody>
                    <a:bodyPr/>
                    <a:lstStyle/>
                    <a:p>
                      <a:pPr rtl="1"/>
                      <a:r>
                        <a:rPr lang="he-IL" dirty="0"/>
                        <a:t>חשבון</a:t>
                      </a:r>
                    </a:p>
                  </a:txBody>
                  <a:tcPr/>
                </a:tc>
                <a:tc>
                  <a:txBody>
                    <a:bodyPr/>
                    <a:lstStyle/>
                    <a:p>
                      <a:pPr rtl="1"/>
                      <a:r>
                        <a:rPr lang="he-IL" dirty="0"/>
                        <a:t>2</a:t>
                      </a:r>
                    </a:p>
                  </a:txBody>
                  <a:tcPr/>
                </a:tc>
                <a:tc>
                  <a:txBody>
                    <a:bodyPr/>
                    <a:lstStyle/>
                    <a:p>
                      <a:pPr rtl="1"/>
                      <a:endParaRPr lang="he-IL" dirty="0"/>
                    </a:p>
                  </a:txBody>
                  <a:tcPr/>
                </a:tc>
                <a:extLst>
                  <a:ext uri="{0D108BD9-81ED-4DB2-BD59-A6C34878D82A}">
                    <a16:rowId xmlns:a16="http://schemas.microsoft.com/office/drawing/2014/main" val="542395194"/>
                  </a:ext>
                </a:extLst>
              </a:tr>
              <a:tr h="370840">
                <a:tc>
                  <a:txBody>
                    <a:bodyPr/>
                    <a:lstStyle/>
                    <a:p>
                      <a:pPr rtl="1"/>
                      <a:r>
                        <a:rPr lang="he-IL" dirty="0"/>
                        <a:t>א</a:t>
                      </a:r>
                    </a:p>
                  </a:txBody>
                  <a:tcPr/>
                </a:tc>
                <a:tc>
                  <a:txBody>
                    <a:bodyPr/>
                    <a:lstStyle/>
                    <a:p>
                      <a:pPr rtl="1"/>
                      <a:r>
                        <a:rPr lang="he-IL" dirty="0"/>
                        <a:t>תורה</a:t>
                      </a:r>
                    </a:p>
                  </a:txBody>
                  <a:tcPr/>
                </a:tc>
                <a:tc>
                  <a:txBody>
                    <a:bodyPr/>
                    <a:lstStyle/>
                    <a:p>
                      <a:pPr rtl="1"/>
                      <a:r>
                        <a:rPr lang="he-IL" dirty="0"/>
                        <a:t>1</a:t>
                      </a:r>
                    </a:p>
                  </a:txBody>
                  <a:tcPr/>
                </a:tc>
                <a:tc>
                  <a:txBody>
                    <a:bodyPr/>
                    <a:lstStyle/>
                    <a:p>
                      <a:pPr rtl="1"/>
                      <a:r>
                        <a:rPr lang="en-US" dirty="0"/>
                        <a:t>V</a:t>
                      </a:r>
                      <a:endParaRPr lang="he-IL" dirty="0"/>
                    </a:p>
                  </a:txBody>
                  <a:tcPr/>
                </a:tc>
                <a:extLst>
                  <a:ext uri="{0D108BD9-81ED-4DB2-BD59-A6C34878D82A}">
                    <a16:rowId xmlns:a16="http://schemas.microsoft.com/office/drawing/2014/main" val="2345329570"/>
                  </a:ext>
                </a:extLst>
              </a:tr>
              <a:tr h="370840">
                <a:tc>
                  <a:txBody>
                    <a:bodyPr/>
                    <a:lstStyle/>
                    <a:p>
                      <a:pPr rtl="1"/>
                      <a:r>
                        <a:rPr lang="he-IL" dirty="0"/>
                        <a:t>א</a:t>
                      </a:r>
                    </a:p>
                  </a:txBody>
                  <a:tcPr/>
                </a:tc>
                <a:tc>
                  <a:txBody>
                    <a:bodyPr/>
                    <a:lstStyle/>
                    <a:p>
                      <a:pPr rtl="1"/>
                      <a:r>
                        <a:rPr lang="he-IL" dirty="0"/>
                        <a:t>נביא</a:t>
                      </a:r>
                    </a:p>
                  </a:txBody>
                  <a:tcPr/>
                </a:tc>
                <a:tc>
                  <a:txBody>
                    <a:bodyPr/>
                    <a:lstStyle/>
                    <a:p>
                      <a:pPr rtl="1"/>
                      <a:r>
                        <a:rPr lang="he-IL" dirty="0"/>
                        <a:t>1</a:t>
                      </a:r>
                    </a:p>
                  </a:txBody>
                  <a:tcPr/>
                </a:tc>
                <a:tc>
                  <a:txBody>
                    <a:bodyPr/>
                    <a:lstStyle/>
                    <a:p>
                      <a:pPr rtl="1"/>
                      <a:endParaRPr lang="he-IL" dirty="0"/>
                    </a:p>
                  </a:txBody>
                  <a:tcPr/>
                </a:tc>
                <a:extLst>
                  <a:ext uri="{0D108BD9-81ED-4DB2-BD59-A6C34878D82A}">
                    <a16:rowId xmlns:a16="http://schemas.microsoft.com/office/drawing/2014/main" val="4291396469"/>
                  </a:ext>
                </a:extLst>
              </a:tr>
              <a:tr h="370840">
                <a:tc>
                  <a:txBody>
                    <a:bodyPr/>
                    <a:lstStyle/>
                    <a:p>
                      <a:pPr rtl="1"/>
                      <a:r>
                        <a:rPr lang="he-IL" dirty="0"/>
                        <a:t>ב</a:t>
                      </a:r>
                    </a:p>
                  </a:txBody>
                  <a:tcPr/>
                </a:tc>
                <a:tc>
                  <a:txBody>
                    <a:bodyPr/>
                    <a:lstStyle/>
                    <a:p>
                      <a:pPr rtl="1"/>
                      <a:r>
                        <a:rPr lang="he-IL" dirty="0"/>
                        <a:t>מלאכה</a:t>
                      </a:r>
                    </a:p>
                  </a:txBody>
                  <a:tcPr/>
                </a:tc>
                <a:tc>
                  <a:txBody>
                    <a:bodyPr/>
                    <a:lstStyle/>
                    <a:p>
                      <a:pPr rtl="1"/>
                      <a:r>
                        <a:rPr lang="he-IL" dirty="0"/>
                        <a:t>2</a:t>
                      </a:r>
                    </a:p>
                  </a:txBody>
                  <a:tcPr/>
                </a:tc>
                <a:tc>
                  <a:txBody>
                    <a:bodyPr/>
                    <a:lstStyle/>
                    <a:p>
                      <a:pPr rtl="1"/>
                      <a:endParaRPr lang="he-IL" dirty="0"/>
                    </a:p>
                  </a:txBody>
                  <a:tcPr/>
                </a:tc>
                <a:extLst>
                  <a:ext uri="{0D108BD9-81ED-4DB2-BD59-A6C34878D82A}">
                    <a16:rowId xmlns:a16="http://schemas.microsoft.com/office/drawing/2014/main" val="1528266375"/>
                  </a:ext>
                </a:extLst>
              </a:tr>
              <a:tr h="370840">
                <a:tc>
                  <a:txBody>
                    <a:bodyPr/>
                    <a:lstStyle/>
                    <a:p>
                      <a:pPr rtl="1"/>
                      <a:r>
                        <a:rPr lang="he-IL" dirty="0"/>
                        <a:t>ב</a:t>
                      </a:r>
                    </a:p>
                  </a:txBody>
                  <a:tcPr/>
                </a:tc>
                <a:tc>
                  <a:txBody>
                    <a:bodyPr/>
                    <a:lstStyle/>
                    <a:p>
                      <a:pPr rtl="1"/>
                      <a:r>
                        <a:rPr lang="he-IL" dirty="0"/>
                        <a:t>תורה</a:t>
                      </a:r>
                    </a:p>
                  </a:txBody>
                  <a:tcPr/>
                </a:tc>
                <a:tc>
                  <a:txBody>
                    <a:bodyPr/>
                    <a:lstStyle/>
                    <a:p>
                      <a:pPr rtl="1"/>
                      <a:r>
                        <a:rPr lang="he-IL" dirty="0"/>
                        <a:t>1</a:t>
                      </a:r>
                    </a:p>
                  </a:txBody>
                  <a:tcPr/>
                </a:tc>
                <a:tc>
                  <a:txBody>
                    <a:bodyPr/>
                    <a:lstStyle/>
                    <a:p>
                      <a:pPr rtl="1"/>
                      <a:r>
                        <a:rPr lang="en-US" dirty="0"/>
                        <a:t>V</a:t>
                      </a:r>
                      <a:endParaRPr lang="he-IL" dirty="0"/>
                    </a:p>
                  </a:txBody>
                  <a:tcPr/>
                </a:tc>
                <a:extLst>
                  <a:ext uri="{0D108BD9-81ED-4DB2-BD59-A6C34878D82A}">
                    <a16:rowId xmlns:a16="http://schemas.microsoft.com/office/drawing/2014/main" val="4044816524"/>
                  </a:ext>
                </a:extLst>
              </a:tr>
              <a:tr h="370840">
                <a:tc>
                  <a:txBody>
                    <a:bodyPr/>
                    <a:lstStyle/>
                    <a:p>
                      <a:pPr rtl="1"/>
                      <a:r>
                        <a:rPr lang="he-IL" dirty="0"/>
                        <a:t>ב</a:t>
                      </a:r>
                    </a:p>
                  </a:txBody>
                  <a:tcPr/>
                </a:tc>
                <a:tc>
                  <a:txBody>
                    <a:bodyPr/>
                    <a:lstStyle/>
                    <a:p>
                      <a:pPr rtl="1"/>
                      <a:r>
                        <a:rPr lang="he-IL" dirty="0"/>
                        <a:t>טבע</a:t>
                      </a:r>
                    </a:p>
                  </a:txBody>
                  <a:tcPr/>
                </a:tc>
                <a:tc>
                  <a:txBody>
                    <a:bodyPr/>
                    <a:lstStyle/>
                    <a:p>
                      <a:pPr rtl="1"/>
                      <a:r>
                        <a:rPr lang="he-IL" dirty="0"/>
                        <a:t>1</a:t>
                      </a:r>
                    </a:p>
                  </a:txBody>
                  <a:tcPr/>
                </a:tc>
                <a:tc>
                  <a:txBody>
                    <a:bodyPr/>
                    <a:lstStyle/>
                    <a:p>
                      <a:pPr rtl="1"/>
                      <a:endParaRPr lang="he-IL" dirty="0"/>
                    </a:p>
                  </a:txBody>
                  <a:tcPr/>
                </a:tc>
                <a:extLst>
                  <a:ext uri="{0D108BD9-81ED-4DB2-BD59-A6C34878D82A}">
                    <a16:rowId xmlns:a16="http://schemas.microsoft.com/office/drawing/2014/main" val="117395624"/>
                  </a:ext>
                </a:extLst>
              </a:tr>
              <a:tr h="370840">
                <a:tc>
                  <a:txBody>
                    <a:bodyPr/>
                    <a:lstStyle/>
                    <a:p>
                      <a:pPr rtl="1"/>
                      <a:r>
                        <a:rPr lang="he-IL" dirty="0"/>
                        <a:t>ג</a:t>
                      </a:r>
                    </a:p>
                  </a:txBody>
                  <a:tcPr/>
                </a:tc>
                <a:tc>
                  <a:txBody>
                    <a:bodyPr/>
                    <a:lstStyle/>
                    <a:p>
                      <a:pPr rtl="1"/>
                      <a:r>
                        <a:rPr lang="he-IL" dirty="0"/>
                        <a:t>תורה</a:t>
                      </a:r>
                    </a:p>
                  </a:txBody>
                  <a:tcPr/>
                </a:tc>
                <a:tc>
                  <a:txBody>
                    <a:bodyPr/>
                    <a:lstStyle/>
                    <a:p>
                      <a:pPr rtl="1"/>
                      <a:r>
                        <a:rPr lang="he-IL" dirty="0"/>
                        <a:t>1</a:t>
                      </a:r>
                    </a:p>
                  </a:txBody>
                  <a:tcPr/>
                </a:tc>
                <a:tc>
                  <a:txBody>
                    <a:bodyPr/>
                    <a:lstStyle/>
                    <a:p>
                      <a:pPr rtl="1"/>
                      <a:r>
                        <a:rPr lang="en-US" dirty="0"/>
                        <a:t>v</a:t>
                      </a:r>
                      <a:endParaRPr lang="he-IL" dirty="0"/>
                    </a:p>
                  </a:txBody>
                  <a:tcPr/>
                </a:tc>
                <a:extLst>
                  <a:ext uri="{0D108BD9-81ED-4DB2-BD59-A6C34878D82A}">
                    <a16:rowId xmlns:a16="http://schemas.microsoft.com/office/drawing/2014/main" val="3926926849"/>
                  </a:ext>
                </a:extLst>
              </a:tr>
              <a:tr h="370840">
                <a:tc>
                  <a:txBody>
                    <a:bodyPr/>
                    <a:lstStyle/>
                    <a:p>
                      <a:pPr rtl="1"/>
                      <a:r>
                        <a:rPr lang="he-IL" dirty="0"/>
                        <a:t>ג</a:t>
                      </a:r>
                    </a:p>
                  </a:txBody>
                  <a:tcPr/>
                </a:tc>
                <a:tc>
                  <a:txBody>
                    <a:bodyPr/>
                    <a:lstStyle/>
                    <a:p>
                      <a:pPr rtl="1"/>
                      <a:r>
                        <a:rPr lang="he-IL" dirty="0"/>
                        <a:t>נביא</a:t>
                      </a:r>
                    </a:p>
                  </a:txBody>
                  <a:tcPr/>
                </a:tc>
                <a:tc>
                  <a:txBody>
                    <a:bodyPr/>
                    <a:lstStyle/>
                    <a:p>
                      <a:pPr rtl="1"/>
                      <a:r>
                        <a:rPr lang="he-IL" dirty="0"/>
                        <a:t>1</a:t>
                      </a:r>
                    </a:p>
                  </a:txBody>
                  <a:tcPr/>
                </a:tc>
                <a:tc>
                  <a:txBody>
                    <a:bodyPr/>
                    <a:lstStyle/>
                    <a:p>
                      <a:pPr rtl="1"/>
                      <a:endParaRPr lang="he-IL" dirty="0"/>
                    </a:p>
                  </a:txBody>
                  <a:tcPr/>
                </a:tc>
                <a:extLst>
                  <a:ext uri="{0D108BD9-81ED-4DB2-BD59-A6C34878D82A}">
                    <a16:rowId xmlns:a16="http://schemas.microsoft.com/office/drawing/2014/main" val="3783108500"/>
                  </a:ext>
                </a:extLst>
              </a:tr>
              <a:tr h="370840">
                <a:tc>
                  <a:txBody>
                    <a:bodyPr/>
                    <a:lstStyle/>
                    <a:p>
                      <a:pPr rtl="1"/>
                      <a:r>
                        <a:rPr lang="he-IL" dirty="0"/>
                        <a:t>ג</a:t>
                      </a:r>
                    </a:p>
                  </a:txBody>
                  <a:tcPr/>
                </a:tc>
                <a:tc>
                  <a:txBody>
                    <a:bodyPr/>
                    <a:lstStyle/>
                    <a:p>
                      <a:pPr rtl="1"/>
                      <a:r>
                        <a:rPr lang="he-IL" dirty="0"/>
                        <a:t>דינים</a:t>
                      </a:r>
                    </a:p>
                  </a:txBody>
                  <a:tcPr/>
                </a:tc>
                <a:tc>
                  <a:txBody>
                    <a:bodyPr/>
                    <a:lstStyle/>
                    <a:p>
                      <a:pPr rtl="1"/>
                      <a:r>
                        <a:rPr lang="he-IL" dirty="0"/>
                        <a:t>1</a:t>
                      </a:r>
                    </a:p>
                  </a:txBody>
                  <a:tcPr/>
                </a:tc>
                <a:tc>
                  <a:txBody>
                    <a:bodyPr/>
                    <a:lstStyle/>
                    <a:p>
                      <a:pPr rtl="1"/>
                      <a:endParaRPr lang="he-IL" dirty="0"/>
                    </a:p>
                  </a:txBody>
                  <a:tcPr/>
                </a:tc>
                <a:extLst>
                  <a:ext uri="{0D108BD9-81ED-4DB2-BD59-A6C34878D82A}">
                    <a16:rowId xmlns:a16="http://schemas.microsoft.com/office/drawing/2014/main" val="1888646758"/>
                  </a:ext>
                </a:extLst>
              </a:tr>
              <a:tr h="370840">
                <a:tc>
                  <a:txBody>
                    <a:bodyPr/>
                    <a:lstStyle/>
                    <a:p>
                      <a:pPr rtl="1"/>
                      <a:r>
                        <a:rPr lang="he-IL" dirty="0"/>
                        <a:t>ג</a:t>
                      </a:r>
                    </a:p>
                  </a:txBody>
                  <a:tcPr/>
                </a:tc>
                <a:tc>
                  <a:txBody>
                    <a:bodyPr/>
                    <a:lstStyle/>
                    <a:p>
                      <a:pPr rtl="1"/>
                      <a:r>
                        <a:rPr lang="he-IL" dirty="0"/>
                        <a:t>התעמלות</a:t>
                      </a:r>
                    </a:p>
                  </a:txBody>
                  <a:tcPr/>
                </a:tc>
                <a:tc>
                  <a:txBody>
                    <a:bodyPr/>
                    <a:lstStyle/>
                    <a:p>
                      <a:pPr rtl="1"/>
                      <a:r>
                        <a:rPr lang="he-IL" dirty="0"/>
                        <a:t>1</a:t>
                      </a:r>
                    </a:p>
                  </a:txBody>
                  <a:tcPr/>
                </a:tc>
                <a:tc>
                  <a:txBody>
                    <a:bodyPr/>
                    <a:lstStyle/>
                    <a:p>
                      <a:pPr rtl="1"/>
                      <a:endParaRPr lang="he-IL" dirty="0"/>
                    </a:p>
                  </a:txBody>
                  <a:tcPr/>
                </a:tc>
                <a:extLst>
                  <a:ext uri="{0D108BD9-81ED-4DB2-BD59-A6C34878D82A}">
                    <a16:rowId xmlns:a16="http://schemas.microsoft.com/office/drawing/2014/main" val="2621421030"/>
                  </a:ext>
                </a:extLst>
              </a:tr>
            </a:tbl>
          </a:graphicData>
        </a:graphic>
      </p:graphicFrame>
      <p:graphicFrame>
        <p:nvGraphicFramePr>
          <p:cNvPr id="4" name="טבלה 3">
            <a:extLst>
              <a:ext uri="{FF2B5EF4-FFF2-40B4-BE49-F238E27FC236}">
                <a16:creationId xmlns:a16="http://schemas.microsoft.com/office/drawing/2014/main" id="{5E8617EB-1599-1BF0-5A00-DF45006CC114}"/>
              </a:ext>
            </a:extLst>
          </p:cNvPr>
          <p:cNvGraphicFramePr>
            <a:graphicFrameLocks noGrp="1"/>
          </p:cNvGraphicFramePr>
          <p:nvPr>
            <p:extLst>
              <p:ext uri="{D42A27DB-BD31-4B8C-83A1-F6EECF244321}">
                <p14:modId xmlns:p14="http://schemas.microsoft.com/office/powerpoint/2010/main" val="1552435152"/>
              </p:ext>
            </p:extLst>
          </p:nvPr>
        </p:nvGraphicFramePr>
        <p:xfrm>
          <a:off x="2070332" y="3332084"/>
          <a:ext cx="7119966" cy="5685604"/>
        </p:xfrm>
        <a:graphic>
          <a:graphicData uri="http://schemas.openxmlformats.org/drawingml/2006/table">
            <a:tbl>
              <a:tblPr rtl="1" firstRow="1" bandRow="1">
                <a:tableStyleId>{5C22544A-7EE6-4342-B048-85BDC9FD1C3A}</a:tableStyleId>
              </a:tblPr>
              <a:tblGrid>
                <a:gridCol w="1034354">
                  <a:extLst>
                    <a:ext uri="{9D8B030D-6E8A-4147-A177-3AD203B41FA5}">
                      <a16:colId xmlns:a16="http://schemas.microsoft.com/office/drawing/2014/main" val="3913960524"/>
                    </a:ext>
                  </a:extLst>
                </a:gridCol>
                <a:gridCol w="1034354">
                  <a:extLst>
                    <a:ext uri="{9D8B030D-6E8A-4147-A177-3AD203B41FA5}">
                      <a16:colId xmlns:a16="http://schemas.microsoft.com/office/drawing/2014/main" val="360427217"/>
                    </a:ext>
                  </a:extLst>
                </a:gridCol>
                <a:gridCol w="1034354">
                  <a:extLst>
                    <a:ext uri="{9D8B030D-6E8A-4147-A177-3AD203B41FA5}">
                      <a16:colId xmlns:a16="http://schemas.microsoft.com/office/drawing/2014/main" val="279766111"/>
                    </a:ext>
                  </a:extLst>
                </a:gridCol>
                <a:gridCol w="1034354">
                  <a:extLst>
                    <a:ext uri="{9D8B030D-6E8A-4147-A177-3AD203B41FA5}">
                      <a16:colId xmlns:a16="http://schemas.microsoft.com/office/drawing/2014/main" val="2486468241"/>
                    </a:ext>
                  </a:extLst>
                </a:gridCol>
                <a:gridCol w="1154864">
                  <a:extLst>
                    <a:ext uri="{9D8B030D-6E8A-4147-A177-3AD203B41FA5}">
                      <a16:colId xmlns:a16="http://schemas.microsoft.com/office/drawing/2014/main" val="1161301805"/>
                    </a:ext>
                  </a:extLst>
                </a:gridCol>
                <a:gridCol w="1231962">
                  <a:extLst>
                    <a:ext uri="{9D8B030D-6E8A-4147-A177-3AD203B41FA5}">
                      <a16:colId xmlns:a16="http://schemas.microsoft.com/office/drawing/2014/main" val="746698193"/>
                    </a:ext>
                  </a:extLst>
                </a:gridCol>
                <a:gridCol w="595724">
                  <a:extLst>
                    <a:ext uri="{9D8B030D-6E8A-4147-A177-3AD203B41FA5}">
                      <a16:colId xmlns:a16="http://schemas.microsoft.com/office/drawing/2014/main" val="2770553424"/>
                    </a:ext>
                  </a:extLst>
                </a:gridCol>
              </a:tblGrid>
              <a:tr h="535035">
                <a:tc>
                  <a:txBody>
                    <a:bodyPr/>
                    <a:lstStyle/>
                    <a:p>
                      <a:pPr rtl="1"/>
                      <a:endParaRPr lang="he-IL" dirty="0"/>
                    </a:p>
                  </a:txBody>
                  <a:tcPr/>
                </a:tc>
                <a:tc>
                  <a:txBody>
                    <a:bodyPr/>
                    <a:lstStyle/>
                    <a:p>
                      <a:pPr rtl="1"/>
                      <a:endParaRPr lang="he-IL" dirty="0"/>
                    </a:p>
                  </a:txBody>
                  <a:tcPr/>
                </a:tc>
                <a:tc>
                  <a:txBody>
                    <a:bodyPr/>
                    <a:lstStyle/>
                    <a:p>
                      <a:pPr rtl="1"/>
                      <a:endParaRPr lang="he-IL" dirty="0"/>
                    </a:p>
                  </a:txBody>
                  <a:tcPr/>
                </a:tc>
                <a:tc>
                  <a:txBody>
                    <a:bodyPr/>
                    <a:lstStyle/>
                    <a:p>
                      <a:pPr rtl="1"/>
                      <a:endParaRPr lang="he-IL"/>
                    </a:p>
                  </a:txBody>
                  <a:tcPr/>
                </a:tc>
                <a:tc>
                  <a:txBody>
                    <a:bodyPr/>
                    <a:lstStyle/>
                    <a:p>
                      <a:pPr rtl="1"/>
                      <a:r>
                        <a:rPr lang="he-IL" dirty="0"/>
                        <a:t>מחנכת</a:t>
                      </a:r>
                    </a:p>
                  </a:txBody>
                  <a:tcPr/>
                </a:tc>
                <a:tc>
                  <a:txBody>
                    <a:bodyPr/>
                    <a:lstStyle/>
                    <a:p>
                      <a:pPr rtl="1"/>
                      <a:r>
                        <a:rPr lang="he-IL" dirty="0"/>
                        <a:t>שובץ</a:t>
                      </a:r>
                    </a:p>
                  </a:txBody>
                  <a:tcPr/>
                </a:tc>
                <a:tc>
                  <a:txBody>
                    <a:bodyPr/>
                    <a:lstStyle/>
                    <a:p>
                      <a:pPr rtl="1"/>
                      <a:r>
                        <a:rPr lang="he-IL" dirty="0"/>
                        <a:t>סופי</a:t>
                      </a:r>
                    </a:p>
                  </a:txBody>
                  <a:tcPr/>
                </a:tc>
                <a:extLst>
                  <a:ext uri="{0D108BD9-81ED-4DB2-BD59-A6C34878D82A}">
                    <a16:rowId xmlns:a16="http://schemas.microsoft.com/office/drawing/2014/main" val="2649632900"/>
                  </a:ext>
                </a:extLst>
              </a:tr>
              <a:tr h="394259">
                <a:tc>
                  <a:txBody>
                    <a:bodyPr/>
                    <a:lstStyle/>
                    <a:p>
                      <a:pPr rtl="1"/>
                      <a:r>
                        <a:rPr lang="he-IL" dirty="0"/>
                        <a:t>כהן</a:t>
                      </a:r>
                    </a:p>
                  </a:txBody>
                  <a:tcPr/>
                </a:tc>
                <a:tc>
                  <a:txBody>
                    <a:bodyPr/>
                    <a:lstStyle/>
                    <a:p>
                      <a:pPr rtl="1"/>
                      <a:r>
                        <a:rPr lang="he-IL" dirty="0"/>
                        <a:t>א</a:t>
                      </a:r>
                    </a:p>
                  </a:txBody>
                  <a:tcPr/>
                </a:tc>
                <a:tc>
                  <a:txBody>
                    <a:bodyPr/>
                    <a:lstStyle/>
                    <a:p>
                      <a:pPr rtl="1"/>
                      <a:r>
                        <a:rPr lang="he-IL" dirty="0"/>
                        <a:t>חשבון</a:t>
                      </a:r>
                    </a:p>
                  </a:txBody>
                  <a:tcPr/>
                </a:tc>
                <a:tc>
                  <a:txBody>
                    <a:bodyPr/>
                    <a:lstStyle/>
                    <a:p>
                      <a:pPr rtl="1"/>
                      <a:r>
                        <a:rPr lang="he-IL" dirty="0"/>
                        <a:t>2</a:t>
                      </a:r>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348395349"/>
                  </a:ext>
                </a:extLst>
              </a:tr>
              <a:tr h="394259">
                <a:tc>
                  <a:txBody>
                    <a:bodyPr/>
                    <a:lstStyle/>
                    <a:p>
                      <a:pPr rtl="1"/>
                      <a:r>
                        <a:rPr lang="he-IL" dirty="0"/>
                        <a:t>לוי</a:t>
                      </a:r>
                    </a:p>
                  </a:txBody>
                  <a:tcPr/>
                </a:tc>
                <a:tc>
                  <a:txBody>
                    <a:bodyPr/>
                    <a:lstStyle/>
                    <a:p>
                      <a:pPr rtl="1"/>
                      <a:r>
                        <a:rPr lang="he-IL" dirty="0"/>
                        <a:t>א</a:t>
                      </a:r>
                    </a:p>
                  </a:txBody>
                  <a:tcPr/>
                </a:tc>
                <a:tc>
                  <a:txBody>
                    <a:bodyPr/>
                    <a:lstStyle/>
                    <a:p>
                      <a:pPr rtl="1"/>
                      <a:r>
                        <a:rPr lang="he-IL" dirty="0"/>
                        <a:t>תורה</a:t>
                      </a:r>
                    </a:p>
                  </a:txBody>
                  <a:tcPr/>
                </a:tc>
                <a:tc>
                  <a:txBody>
                    <a:bodyPr/>
                    <a:lstStyle/>
                    <a:p>
                      <a:pPr rtl="1"/>
                      <a:r>
                        <a:rPr lang="he-IL" dirty="0"/>
                        <a:t>1</a:t>
                      </a:r>
                    </a:p>
                  </a:txBody>
                  <a:tcPr/>
                </a:tc>
                <a:tc>
                  <a:txBody>
                    <a:bodyPr/>
                    <a:lstStyle/>
                    <a:p>
                      <a:pPr rtl="1"/>
                      <a:r>
                        <a:rPr lang="en-US" dirty="0"/>
                        <a:t>V</a:t>
                      </a:r>
                      <a:endParaRPr lang="he-IL" dirty="0"/>
                    </a:p>
                  </a:txBody>
                  <a:tcPr/>
                </a:tc>
                <a:tc>
                  <a:txBody>
                    <a:bodyPr/>
                    <a:lstStyle/>
                    <a:p>
                      <a:pPr rtl="1"/>
                      <a:r>
                        <a:rPr lang="en-US" dirty="0"/>
                        <a:t>v</a:t>
                      </a:r>
                      <a:endParaRPr lang="he-IL" dirty="0"/>
                    </a:p>
                  </a:txBody>
                  <a:tcPr/>
                </a:tc>
                <a:tc>
                  <a:txBody>
                    <a:bodyPr/>
                    <a:lstStyle/>
                    <a:p>
                      <a:pPr rtl="1"/>
                      <a:endParaRPr lang="he-IL" dirty="0"/>
                    </a:p>
                  </a:txBody>
                  <a:tcPr/>
                </a:tc>
                <a:extLst>
                  <a:ext uri="{0D108BD9-81ED-4DB2-BD59-A6C34878D82A}">
                    <a16:rowId xmlns:a16="http://schemas.microsoft.com/office/drawing/2014/main" val="3932096997"/>
                  </a:ext>
                </a:extLst>
              </a:tr>
              <a:tr h="394259">
                <a:tc>
                  <a:txBody>
                    <a:bodyPr/>
                    <a:lstStyle/>
                    <a:p>
                      <a:pPr rtl="1"/>
                      <a:r>
                        <a:rPr lang="he-IL" dirty="0"/>
                        <a:t>לוי</a:t>
                      </a:r>
                    </a:p>
                  </a:txBody>
                  <a:tcPr/>
                </a:tc>
                <a:tc>
                  <a:txBody>
                    <a:bodyPr/>
                    <a:lstStyle/>
                    <a:p>
                      <a:pPr rtl="1"/>
                      <a:r>
                        <a:rPr lang="he-IL" dirty="0"/>
                        <a:t>א</a:t>
                      </a:r>
                    </a:p>
                  </a:txBody>
                  <a:tcPr/>
                </a:tc>
                <a:tc>
                  <a:txBody>
                    <a:bodyPr/>
                    <a:lstStyle/>
                    <a:p>
                      <a:pPr rtl="1"/>
                      <a:r>
                        <a:rPr lang="he-IL" dirty="0"/>
                        <a:t>נביא</a:t>
                      </a:r>
                    </a:p>
                  </a:txBody>
                  <a:tcPr/>
                </a:tc>
                <a:tc>
                  <a:txBody>
                    <a:bodyPr/>
                    <a:lstStyle/>
                    <a:p>
                      <a:pPr rtl="1"/>
                      <a:r>
                        <a:rPr lang="he-IL" dirty="0"/>
                        <a:t>1</a:t>
                      </a:r>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2061808180"/>
                  </a:ext>
                </a:extLst>
              </a:tr>
              <a:tr h="394259">
                <a:tc>
                  <a:txBody>
                    <a:bodyPr/>
                    <a:lstStyle/>
                    <a:p>
                      <a:pPr rtl="1"/>
                      <a:r>
                        <a:rPr lang="he-IL" dirty="0"/>
                        <a:t>ישראל</a:t>
                      </a:r>
                    </a:p>
                  </a:txBody>
                  <a:tcPr/>
                </a:tc>
                <a:tc>
                  <a:txBody>
                    <a:bodyPr/>
                    <a:lstStyle/>
                    <a:p>
                      <a:pPr rtl="1"/>
                      <a:r>
                        <a:rPr lang="he-IL" dirty="0"/>
                        <a:t>ב</a:t>
                      </a:r>
                    </a:p>
                  </a:txBody>
                  <a:tcPr/>
                </a:tc>
                <a:tc>
                  <a:txBody>
                    <a:bodyPr/>
                    <a:lstStyle/>
                    <a:p>
                      <a:pPr rtl="1"/>
                      <a:r>
                        <a:rPr lang="he-IL" dirty="0"/>
                        <a:t>מלאכה</a:t>
                      </a:r>
                    </a:p>
                  </a:txBody>
                  <a:tcPr/>
                </a:tc>
                <a:tc>
                  <a:txBody>
                    <a:bodyPr/>
                    <a:lstStyle/>
                    <a:p>
                      <a:pPr rtl="1"/>
                      <a:r>
                        <a:rPr lang="he-IL" dirty="0"/>
                        <a:t>2</a:t>
                      </a:r>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685630143"/>
                  </a:ext>
                </a:extLst>
              </a:tr>
              <a:tr h="394259">
                <a:tc>
                  <a:txBody>
                    <a:bodyPr/>
                    <a:lstStyle/>
                    <a:p>
                      <a:pPr rtl="1"/>
                      <a:r>
                        <a:rPr lang="he-IL" dirty="0"/>
                        <a:t>כהן</a:t>
                      </a:r>
                    </a:p>
                  </a:txBody>
                  <a:tcPr/>
                </a:tc>
                <a:tc>
                  <a:txBody>
                    <a:bodyPr/>
                    <a:lstStyle/>
                    <a:p>
                      <a:pPr rtl="1"/>
                      <a:r>
                        <a:rPr lang="he-IL" dirty="0"/>
                        <a:t>ב</a:t>
                      </a:r>
                    </a:p>
                  </a:txBody>
                  <a:tcPr/>
                </a:tc>
                <a:tc>
                  <a:txBody>
                    <a:bodyPr/>
                    <a:lstStyle/>
                    <a:p>
                      <a:pPr rtl="1"/>
                      <a:r>
                        <a:rPr lang="he-IL" dirty="0"/>
                        <a:t>תורה</a:t>
                      </a:r>
                    </a:p>
                  </a:txBody>
                  <a:tcPr/>
                </a:tc>
                <a:tc>
                  <a:txBody>
                    <a:bodyPr/>
                    <a:lstStyle/>
                    <a:p>
                      <a:pPr rtl="1"/>
                      <a:r>
                        <a:rPr lang="he-IL" dirty="0"/>
                        <a:t>1</a:t>
                      </a:r>
                    </a:p>
                  </a:txBody>
                  <a:tcPr/>
                </a:tc>
                <a:tc>
                  <a:txBody>
                    <a:bodyPr/>
                    <a:lstStyle/>
                    <a:p>
                      <a:pPr rtl="1"/>
                      <a:r>
                        <a:rPr lang="en-US" dirty="0"/>
                        <a:t>V</a:t>
                      </a:r>
                      <a:endParaRPr lang="he-IL" dirty="0"/>
                    </a:p>
                  </a:txBody>
                  <a:tcPr/>
                </a:tc>
                <a:tc>
                  <a:txBody>
                    <a:bodyPr/>
                    <a:lstStyle/>
                    <a:p>
                      <a:pPr rtl="1"/>
                      <a:r>
                        <a:rPr lang="en-US" dirty="0"/>
                        <a:t>V</a:t>
                      </a:r>
                      <a:endParaRPr lang="he-IL" dirty="0"/>
                    </a:p>
                  </a:txBody>
                  <a:tcPr/>
                </a:tc>
                <a:tc>
                  <a:txBody>
                    <a:bodyPr/>
                    <a:lstStyle/>
                    <a:p>
                      <a:pPr rtl="1"/>
                      <a:endParaRPr lang="he-IL" dirty="0"/>
                    </a:p>
                  </a:txBody>
                  <a:tcPr/>
                </a:tc>
                <a:extLst>
                  <a:ext uri="{0D108BD9-81ED-4DB2-BD59-A6C34878D82A}">
                    <a16:rowId xmlns:a16="http://schemas.microsoft.com/office/drawing/2014/main" val="1986852631"/>
                  </a:ext>
                </a:extLst>
              </a:tr>
              <a:tr h="394259">
                <a:tc>
                  <a:txBody>
                    <a:bodyPr/>
                    <a:lstStyle/>
                    <a:p>
                      <a:pPr rtl="1"/>
                      <a:r>
                        <a:rPr lang="he-IL" dirty="0"/>
                        <a:t>כהן</a:t>
                      </a:r>
                    </a:p>
                  </a:txBody>
                  <a:tcPr/>
                </a:tc>
                <a:tc>
                  <a:txBody>
                    <a:bodyPr/>
                    <a:lstStyle/>
                    <a:p>
                      <a:pPr rtl="1"/>
                      <a:r>
                        <a:rPr lang="he-IL" dirty="0"/>
                        <a:t>ב</a:t>
                      </a:r>
                    </a:p>
                  </a:txBody>
                  <a:tcPr/>
                </a:tc>
                <a:tc>
                  <a:txBody>
                    <a:bodyPr/>
                    <a:lstStyle/>
                    <a:p>
                      <a:pPr rtl="1"/>
                      <a:r>
                        <a:rPr lang="he-IL" dirty="0"/>
                        <a:t>טבע</a:t>
                      </a:r>
                    </a:p>
                  </a:txBody>
                  <a:tcPr/>
                </a:tc>
                <a:tc>
                  <a:txBody>
                    <a:bodyPr/>
                    <a:lstStyle/>
                    <a:p>
                      <a:pPr rtl="1"/>
                      <a:r>
                        <a:rPr lang="he-IL" dirty="0"/>
                        <a:t>1</a:t>
                      </a:r>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3750148239"/>
                  </a:ext>
                </a:extLst>
              </a:tr>
              <a:tr h="394259">
                <a:tc>
                  <a:txBody>
                    <a:bodyPr/>
                    <a:lstStyle/>
                    <a:p>
                      <a:pPr rtl="1"/>
                      <a:r>
                        <a:rPr lang="he-IL" dirty="0"/>
                        <a:t>ישראל</a:t>
                      </a:r>
                    </a:p>
                  </a:txBody>
                  <a:tcPr/>
                </a:tc>
                <a:tc>
                  <a:txBody>
                    <a:bodyPr/>
                    <a:lstStyle/>
                    <a:p>
                      <a:pPr rtl="1"/>
                      <a:r>
                        <a:rPr lang="he-IL" dirty="0"/>
                        <a:t>ג</a:t>
                      </a:r>
                    </a:p>
                  </a:txBody>
                  <a:tcPr/>
                </a:tc>
                <a:tc>
                  <a:txBody>
                    <a:bodyPr/>
                    <a:lstStyle/>
                    <a:p>
                      <a:pPr rtl="1"/>
                      <a:r>
                        <a:rPr lang="he-IL" dirty="0"/>
                        <a:t>תורה</a:t>
                      </a:r>
                    </a:p>
                  </a:txBody>
                  <a:tcPr/>
                </a:tc>
                <a:tc>
                  <a:txBody>
                    <a:bodyPr/>
                    <a:lstStyle/>
                    <a:p>
                      <a:pPr rtl="1"/>
                      <a:r>
                        <a:rPr lang="he-IL" dirty="0"/>
                        <a:t>1</a:t>
                      </a:r>
                    </a:p>
                  </a:txBody>
                  <a:tcPr/>
                </a:tc>
                <a:tc>
                  <a:txBody>
                    <a:bodyPr/>
                    <a:lstStyle/>
                    <a:p>
                      <a:pPr rtl="1"/>
                      <a:r>
                        <a:rPr lang="en-US" dirty="0"/>
                        <a:t>v</a:t>
                      </a:r>
                      <a:endParaRPr lang="he-IL" dirty="0"/>
                    </a:p>
                  </a:txBody>
                  <a:tcPr/>
                </a:tc>
                <a:tc>
                  <a:txBody>
                    <a:bodyPr/>
                    <a:lstStyle/>
                    <a:p>
                      <a:pPr rtl="1"/>
                      <a:r>
                        <a:rPr lang="en-US" dirty="0"/>
                        <a:t>v</a:t>
                      </a:r>
                      <a:endParaRPr lang="he-IL" dirty="0"/>
                    </a:p>
                  </a:txBody>
                  <a:tcPr/>
                </a:tc>
                <a:tc>
                  <a:txBody>
                    <a:bodyPr/>
                    <a:lstStyle/>
                    <a:p>
                      <a:pPr rtl="1"/>
                      <a:endParaRPr lang="he-IL" dirty="0"/>
                    </a:p>
                  </a:txBody>
                  <a:tcPr/>
                </a:tc>
                <a:extLst>
                  <a:ext uri="{0D108BD9-81ED-4DB2-BD59-A6C34878D82A}">
                    <a16:rowId xmlns:a16="http://schemas.microsoft.com/office/drawing/2014/main" val="299674441"/>
                  </a:ext>
                </a:extLst>
              </a:tr>
              <a:tr h="394259">
                <a:tc>
                  <a:txBody>
                    <a:bodyPr/>
                    <a:lstStyle/>
                    <a:p>
                      <a:pPr rtl="1"/>
                      <a:r>
                        <a:rPr lang="he-IL" dirty="0"/>
                        <a:t>ישראל</a:t>
                      </a:r>
                    </a:p>
                  </a:txBody>
                  <a:tcPr/>
                </a:tc>
                <a:tc>
                  <a:txBody>
                    <a:bodyPr/>
                    <a:lstStyle/>
                    <a:p>
                      <a:pPr rtl="1"/>
                      <a:r>
                        <a:rPr lang="he-IL" dirty="0"/>
                        <a:t>ג</a:t>
                      </a:r>
                    </a:p>
                  </a:txBody>
                  <a:tcPr/>
                </a:tc>
                <a:tc>
                  <a:txBody>
                    <a:bodyPr/>
                    <a:lstStyle/>
                    <a:p>
                      <a:pPr rtl="1"/>
                      <a:r>
                        <a:rPr lang="he-IL" dirty="0"/>
                        <a:t>נביא</a:t>
                      </a:r>
                    </a:p>
                  </a:txBody>
                  <a:tcPr/>
                </a:tc>
                <a:tc>
                  <a:txBody>
                    <a:bodyPr/>
                    <a:lstStyle/>
                    <a:p>
                      <a:pPr rtl="1"/>
                      <a:r>
                        <a:rPr lang="he-IL" dirty="0"/>
                        <a:t>1</a:t>
                      </a:r>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451136568"/>
                  </a:ext>
                </a:extLst>
              </a:tr>
              <a:tr h="394259">
                <a:tc>
                  <a:txBody>
                    <a:bodyPr/>
                    <a:lstStyle/>
                    <a:p>
                      <a:pPr rtl="1"/>
                      <a:r>
                        <a:rPr lang="he-IL" dirty="0"/>
                        <a:t>כהן</a:t>
                      </a:r>
                    </a:p>
                  </a:txBody>
                  <a:tcPr/>
                </a:tc>
                <a:tc>
                  <a:txBody>
                    <a:bodyPr/>
                    <a:lstStyle/>
                    <a:p>
                      <a:pPr rtl="1"/>
                      <a:r>
                        <a:rPr lang="he-IL" dirty="0"/>
                        <a:t>ג</a:t>
                      </a:r>
                    </a:p>
                  </a:txBody>
                  <a:tcPr/>
                </a:tc>
                <a:tc>
                  <a:txBody>
                    <a:bodyPr/>
                    <a:lstStyle/>
                    <a:p>
                      <a:pPr rtl="1"/>
                      <a:r>
                        <a:rPr lang="he-IL" dirty="0"/>
                        <a:t>דינים</a:t>
                      </a:r>
                    </a:p>
                  </a:txBody>
                  <a:tcPr/>
                </a:tc>
                <a:tc>
                  <a:txBody>
                    <a:bodyPr/>
                    <a:lstStyle/>
                    <a:p>
                      <a:pPr rtl="1"/>
                      <a:r>
                        <a:rPr lang="he-IL" dirty="0"/>
                        <a:t>1</a:t>
                      </a:r>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754146857"/>
                  </a:ext>
                </a:extLst>
              </a:tr>
              <a:tr h="708656">
                <a:tc>
                  <a:txBody>
                    <a:bodyPr/>
                    <a:lstStyle/>
                    <a:p>
                      <a:pPr rtl="1"/>
                      <a:r>
                        <a:rPr lang="he-IL" dirty="0"/>
                        <a:t>לוי</a:t>
                      </a:r>
                    </a:p>
                  </a:txBody>
                  <a:tcPr/>
                </a:tc>
                <a:tc>
                  <a:txBody>
                    <a:bodyPr/>
                    <a:lstStyle/>
                    <a:p>
                      <a:pPr rtl="1"/>
                      <a:r>
                        <a:rPr lang="he-IL" dirty="0"/>
                        <a:t>ג</a:t>
                      </a:r>
                    </a:p>
                  </a:txBody>
                  <a:tcPr/>
                </a:tc>
                <a:tc>
                  <a:txBody>
                    <a:bodyPr/>
                    <a:lstStyle/>
                    <a:p>
                      <a:pPr rtl="1"/>
                      <a:r>
                        <a:rPr lang="he-IL" dirty="0"/>
                        <a:t>התעמלות</a:t>
                      </a:r>
                    </a:p>
                  </a:txBody>
                  <a:tcPr/>
                </a:tc>
                <a:tc>
                  <a:txBody>
                    <a:bodyPr/>
                    <a:lstStyle/>
                    <a:p>
                      <a:pPr rtl="1"/>
                      <a:r>
                        <a:rPr lang="he-IL" dirty="0"/>
                        <a:t>1</a:t>
                      </a:r>
                    </a:p>
                  </a:txBody>
                  <a:tcPr/>
                </a:tc>
                <a:tc>
                  <a:txBody>
                    <a:bodyPr/>
                    <a:lstStyle/>
                    <a:p>
                      <a:pPr rtl="1"/>
                      <a:endParaRPr lang="he-IL" dirty="0"/>
                    </a:p>
                  </a:txBody>
                  <a:tcPr/>
                </a:tc>
                <a:tc>
                  <a:txBody>
                    <a:bodyPr/>
                    <a:lstStyle/>
                    <a:p>
                      <a:pPr rtl="1"/>
                      <a:endParaRPr lang="he-IL" dirty="0"/>
                    </a:p>
                  </a:txBody>
                  <a:tcPr/>
                </a:tc>
                <a:tc>
                  <a:txBody>
                    <a:bodyPr/>
                    <a:lstStyle/>
                    <a:p>
                      <a:pPr rtl="1"/>
                      <a:endParaRPr lang="he-IL" dirty="0"/>
                    </a:p>
                  </a:txBody>
                  <a:tcPr/>
                </a:tc>
                <a:extLst>
                  <a:ext uri="{0D108BD9-81ED-4DB2-BD59-A6C34878D82A}">
                    <a16:rowId xmlns:a16="http://schemas.microsoft.com/office/drawing/2014/main" val="1122818217"/>
                  </a:ext>
                </a:extLst>
              </a:tr>
            </a:tbl>
          </a:graphicData>
        </a:graphic>
      </p:graphicFrame>
    </p:spTree>
    <p:extLst>
      <p:ext uri="{BB962C8B-B14F-4D97-AF65-F5344CB8AC3E}">
        <p14:creationId xmlns:p14="http://schemas.microsoft.com/office/powerpoint/2010/main" val="240583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D34EAC-9879-3897-C29F-32D4E0CB1003}"/>
              </a:ext>
            </a:extLst>
          </p:cNvPr>
          <p:cNvSpPr>
            <a:spLocks noGrp="1"/>
          </p:cNvSpPr>
          <p:nvPr>
            <p:ph type="title"/>
          </p:nvPr>
        </p:nvSpPr>
        <p:spPr>
          <a:xfrm>
            <a:off x="11389490" y="479143"/>
            <a:ext cx="5373628" cy="1739495"/>
          </a:xfrm>
        </p:spPr>
        <p:txBody>
          <a:bodyPr/>
          <a:lstStyle/>
          <a:p>
            <a:r>
              <a:rPr lang="he-IL" dirty="0"/>
              <a:t>שלבי האלגוריתם</a:t>
            </a:r>
          </a:p>
        </p:txBody>
      </p:sp>
      <p:sp>
        <p:nvSpPr>
          <p:cNvPr id="3" name="מציין מיקום תוכן 2">
            <a:extLst>
              <a:ext uri="{FF2B5EF4-FFF2-40B4-BE49-F238E27FC236}">
                <a16:creationId xmlns:a16="http://schemas.microsoft.com/office/drawing/2014/main" id="{08D7AB22-80B1-C56D-B5E6-EE33F0B393DB}"/>
              </a:ext>
            </a:extLst>
          </p:cNvPr>
          <p:cNvSpPr>
            <a:spLocks noGrp="1"/>
          </p:cNvSpPr>
          <p:nvPr>
            <p:ph idx="1"/>
          </p:nvPr>
        </p:nvSpPr>
        <p:spPr/>
        <p:txBody>
          <a:bodyPr>
            <a:normAutofit fontScale="92500"/>
          </a:bodyPr>
          <a:lstStyle/>
          <a:p>
            <a:r>
              <a:rPr lang="he-IL" dirty="0"/>
              <a:t>הולכים לטבלת כיתות, עוברים לפי הסדר, בודקים לכל כיתה מי המחנכת, משבצים פ.ש. ושיעורי מחנכת</a:t>
            </a:r>
          </a:p>
          <a:p>
            <a:r>
              <a:rPr lang="he-IL" dirty="0"/>
              <a:t>בודקים כמה שיעורים עוד המחנכת צריכה ללמד, כל עוד יש לה שיעורים:, </a:t>
            </a:r>
            <a:br>
              <a:rPr lang="en-US" dirty="0"/>
            </a:br>
            <a:r>
              <a:rPr lang="he-IL" dirty="0" err="1"/>
              <a:t>מפלטרים</a:t>
            </a:r>
            <a:r>
              <a:rPr lang="he-IL" dirty="0"/>
              <a:t> את כל המקצועות שהיא יכולה ללמד במחזור זה, מסננים מהגדול לקטן לפי מספר השיעורים בשבוע לכיתה זו, ומנסים לשבץ את המקצועות הרלוונטיים בעדיפות 7</a:t>
            </a:r>
          </a:p>
          <a:p>
            <a:r>
              <a:rPr lang="he-IL" dirty="0"/>
              <a:t>מוציאים את המקצועות עם הכי הרבה שעות שבועיות, מתוכם לוקחים את הכיתות שנשארו בהם הכי קצת שעות פנויות, הולכים לרשימת המורות שמלמדות מקצוע זה ובודקים מי המורה שנשארו לה הכי קצת שעות פנויות ושצריכה ללמד עוד הכי הרבה שעות ובודקת אם אפשר לשבץ אותה, אם לא – עוברת לבאה בתור,</a:t>
            </a:r>
            <a:br>
              <a:rPr lang="en-US" dirty="0"/>
            </a:br>
            <a:r>
              <a:rPr lang="he-IL" dirty="0"/>
              <a:t>אם לא נמצא שיבוץ מתאים מנסה מורה שמלמדת מקצוע זה בכיתה אחרת, כיתה זו במקצוע אחר, כיתה אחרת בכלל.</a:t>
            </a:r>
          </a:p>
          <a:p>
            <a:endParaRPr lang="he-IL" dirty="0"/>
          </a:p>
          <a:p>
            <a:endParaRPr lang="he-IL" dirty="0"/>
          </a:p>
        </p:txBody>
      </p:sp>
    </p:spTree>
    <p:extLst>
      <p:ext uri="{BB962C8B-B14F-4D97-AF65-F5344CB8AC3E}">
        <p14:creationId xmlns:p14="http://schemas.microsoft.com/office/powerpoint/2010/main" val="122627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5D665D-588B-8D68-42EE-79686B68CE80}"/>
              </a:ext>
            </a:extLst>
          </p:cNvPr>
          <p:cNvSpPr>
            <a:spLocks noGrp="1"/>
          </p:cNvSpPr>
          <p:nvPr>
            <p:ph type="title"/>
          </p:nvPr>
        </p:nvSpPr>
        <p:spPr/>
        <p:txBody>
          <a:bodyPr/>
          <a:lstStyle/>
          <a:p>
            <a:endParaRPr lang="he-IL"/>
          </a:p>
        </p:txBody>
      </p:sp>
      <p:sp>
        <p:nvSpPr>
          <p:cNvPr id="3" name="מציין מיקום תוכן 2">
            <a:extLst>
              <a:ext uri="{FF2B5EF4-FFF2-40B4-BE49-F238E27FC236}">
                <a16:creationId xmlns:a16="http://schemas.microsoft.com/office/drawing/2014/main" id="{08EBB83E-C567-1CDF-8331-4C9B768B8D34}"/>
              </a:ext>
            </a:extLst>
          </p:cNvPr>
          <p:cNvSpPr>
            <a:spLocks noGrp="1"/>
          </p:cNvSpPr>
          <p:nvPr>
            <p:ph idx="1"/>
          </p:nvPr>
        </p:nvSpPr>
        <p:spPr/>
        <p:txBody>
          <a:bodyPr/>
          <a:lstStyle/>
          <a:p>
            <a:r>
              <a:rPr lang="he-IL" dirty="0"/>
              <a:t>הגדרות מערכת</a:t>
            </a:r>
          </a:p>
          <a:p>
            <a:endParaRPr lang="he-IL" dirty="0"/>
          </a:p>
        </p:txBody>
      </p:sp>
      <p:graphicFrame>
        <p:nvGraphicFramePr>
          <p:cNvPr id="4" name="טבלה 4">
            <a:extLst>
              <a:ext uri="{FF2B5EF4-FFF2-40B4-BE49-F238E27FC236}">
                <a16:creationId xmlns:a16="http://schemas.microsoft.com/office/drawing/2014/main" id="{FF89EE90-202B-9DDD-62CF-5FB82B5BE313}"/>
              </a:ext>
            </a:extLst>
          </p:cNvPr>
          <p:cNvGraphicFramePr>
            <a:graphicFrameLocks noGrp="1"/>
          </p:cNvGraphicFramePr>
          <p:nvPr>
            <p:extLst>
              <p:ext uri="{D42A27DB-BD31-4B8C-83A1-F6EECF244321}">
                <p14:modId xmlns:p14="http://schemas.microsoft.com/office/powerpoint/2010/main" val="676811935"/>
              </p:ext>
            </p:extLst>
          </p:nvPr>
        </p:nvGraphicFramePr>
        <p:xfrm>
          <a:off x="2826490" y="3265970"/>
          <a:ext cx="12000442" cy="3159954"/>
        </p:xfrm>
        <a:graphic>
          <a:graphicData uri="http://schemas.openxmlformats.org/drawingml/2006/table">
            <a:tbl>
              <a:tblPr rtl="1" firstRow="1" bandRow="1">
                <a:tableStyleId>{5C22544A-7EE6-4342-B048-85BDC9FD1C3A}</a:tableStyleId>
              </a:tblPr>
              <a:tblGrid>
                <a:gridCol w="12000442">
                  <a:extLst>
                    <a:ext uri="{9D8B030D-6E8A-4147-A177-3AD203B41FA5}">
                      <a16:colId xmlns:a16="http://schemas.microsoft.com/office/drawing/2014/main" val="3718126354"/>
                    </a:ext>
                  </a:extLst>
                </a:gridCol>
              </a:tblGrid>
              <a:tr h="370840">
                <a:tc>
                  <a:txBody>
                    <a:bodyPr/>
                    <a:lstStyle/>
                    <a:p>
                      <a:pPr rtl="1"/>
                      <a:r>
                        <a:rPr lang="he-IL" dirty="0"/>
                        <a:t>הגדרות מערכת</a:t>
                      </a:r>
                    </a:p>
                  </a:txBody>
                  <a:tcPr/>
                </a:tc>
                <a:extLst>
                  <a:ext uri="{0D108BD9-81ED-4DB2-BD59-A6C34878D82A}">
                    <a16:rowId xmlns:a16="http://schemas.microsoft.com/office/drawing/2014/main" val="2792888895"/>
                  </a:ext>
                </a:extLst>
              </a:tr>
              <a:tr h="370840">
                <a:tc>
                  <a:txBody>
                    <a:bodyPr/>
                    <a:lstStyle/>
                    <a:p>
                      <a:pPr rtl="1"/>
                      <a:r>
                        <a:rPr lang="he-IL" dirty="0"/>
                        <a:t>ביום שישי מלמדות מחנכות </a:t>
                      </a:r>
                    </a:p>
                  </a:txBody>
                  <a:tcPr/>
                </a:tc>
                <a:extLst>
                  <a:ext uri="{0D108BD9-81ED-4DB2-BD59-A6C34878D82A}">
                    <a16:rowId xmlns:a16="http://schemas.microsoft.com/office/drawing/2014/main" val="917380168"/>
                  </a:ext>
                </a:extLst>
              </a:tr>
              <a:tr h="370840">
                <a:tc>
                  <a:txBody>
                    <a:bodyPr/>
                    <a:lstStyle/>
                    <a:p>
                      <a:pPr rtl="1"/>
                      <a:r>
                        <a:rPr lang="he-IL" dirty="0"/>
                        <a:t>שיעור פרשת שבוע בימי חמישי/שישי</a:t>
                      </a:r>
                    </a:p>
                  </a:txBody>
                  <a:tcPr/>
                </a:tc>
                <a:extLst>
                  <a:ext uri="{0D108BD9-81ED-4DB2-BD59-A6C34878D82A}">
                    <a16:rowId xmlns:a16="http://schemas.microsoft.com/office/drawing/2014/main" val="3074796129"/>
                  </a:ext>
                </a:extLst>
              </a:tr>
              <a:tr h="370840">
                <a:tc>
                  <a:txBody>
                    <a:bodyPr/>
                    <a:lstStyle/>
                    <a:p>
                      <a:pPr rtl="1"/>
                      <a:r>
                        <a:rPr lang="he-IL" dirty="0"/>
                        <a:t>שיעור ראשון מחנכת/קודש</a:t>
                      </a:r>
                    </a:p>
                  </a:txBody>
                  <a:tcPr/>
                </a:tc>
                <a:extLst>
                  <a:ext uri="{0D108BD9-81ED-4DB2-BD59-A6C34878D82A}">
                    <a16:rowId xmlns:a16="http://schemas.microsoft.com/office/drawing/2014/main" val="108300977"/>
                  </a:ext>
                </a:extLst>
              </a:tr>
              <a:tr h="370840">
                <a:tc>
                  <a:txBody>
                    <a:bodyPr/>
                    <a:lstStyle/>
                    <a:p>
                      <a:pPr rtl="1"/>
                      <a:endParaRPr lang="he-IL" dirty="0"/>
                    </a:p>
                  </a:txBody>
                  <a:tcPr/>
                </a:tc>
                <a:extLst>
                  <a:ext uri="{0D108BD9-81ED-4DB2-BD59-A6C34878D82A}">
                    <a16:rowId xmlns:a16="http://schemas.microsoft.com/office/drawing/2014/main" val="4282270348"/>
                  </a:ext>
                </a:extLst>
              </a:tr>
              <a:tr h="370840">
                <a:tc>
                  <a:txBody>
                    <a:bodyPr/>
                    <a:lstStyle/>
                    <a:p>
                      <a:pPr rtl="1"/>
                      <a:endParaRPr lang="he-IL"/>
                    </a:p>
                  </a:txBody>
                  <a:tcPr/>
                </a:tc>
                <a:extLst>
                  <a:ext uri="{0D108BD9-81ED-4DB2-BD59-A6C34878D82A}">
                    <a16:rowId xmlns:a16="http://schemas.microsoft.com/office/drawing/2014/main" val="3628545347"/>
                  </a:ext>
                </a:extLst>
              </a:tr>
              <a:tr h="370840">
                <a:tc>
                  <a:txBody>
                    <a:bodyPr/>
                    <a:lstStyle/>
                    <a:p>
                      <a:pPr rtl="1"/>
                      <a:endParaRPr lang="he-IL" dirty="0"/>
                    </a:p>
                  </a:txBody>
                  <a:tcPr/>
                </a:tc>
                <a:extLst>
                  <a:ext uri="{0D108BD9-81ED-4DB2-BD59-A6C34878D82A}">
                    <a16:rowId xmlns:a16="http://schemas.microsoft.com/office/drawing/2014/main" val="2185802553"/>
                  </a:ext>
                </a:extLst>
              </a:tr>
            </a:tbl>
          </a:graphicData>
        </a:graphic>
      </p:graphicFrame>
    </p:spTree>
    <p:extLst>
      <p:ext uri="{BB962C8B-B14F-4D97-AF65-F5344CB8AC3E}">
        <p14:creationId xmlns:p14="http://schemas.microsoft.com/office/powerpoint/2010/main" val="3430701566"/>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28700</TotalTime>
  <Words>724</Words>
  <Application>Microsoft Office PowerPoint</Application>
  <PresentationFormat>מותאם אישית</PresentationFormat>
  <Paragraphs>387</Paragraphs>
  <Slides>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6</vt:i4>
      </vt:variant>
    </vt:vector>
  </HeadingPairs>
  <TitlesOfParts>
    <vt:vector size="10" baseType="lpstr">
      <vt:lpstr>Arial</vt:lpstr>
      <vt:lpstr>Calibri</vt:lpstr>
      <vt:lpstr>Calibri Light</vt:lpstr>
      <vt:lpstr>ערכת נושא Office</vt:lpstr>
      <vt:lpstr>פרויקט fullstuck database</vt:lpstr>
      <vt:lpstr>מצגת של PowerPoint‏</vt:lpstr>
      <vt:lpstr>מצגת של PowerPoint‏</vt:lpstr>
      <vt:lpstr>מצגת של PowerPoint‏</vt:lpstr>
      <vt:lpstr>שלבי האלגוריתם</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fullstuck database</dc:title>
  <dc:creator>Developer</dc:creator>
  <cp:lastModifiedBy>תכנות</cp:lastModifiedBy>
  <cp:revision>27</cp:revision>
  <dcterms:created xsi:type="dcterms:W3CDTF">2025-05-05T10:37:02Z</dcterms:created>
  <dcterms:modified xsi:type="dcterms:W3CDTF">2025-07-02T14:16:30Z</dcterms:modified>
</cp:coreProperties>
</file>