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FD757A-43D3-944E-6527-F0B616A8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4FBB6D-3A24-53D4-BBE7-ABA9446B1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F354A7-A99D-7214-BD9B-942994C0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A953F1-D34B-8854-338B-C8D5B252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4CD65E-EE76-EAA7-3636-D745CFAD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21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A63463-F598-DF42-FB2D-041C5CF4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FCC1308-86C0-F083-6203-84D583FA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68D324-1FF6-DE3F-2077-BB342893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2B336B-7F70-2F81-032F-7E73AE06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68572C-B2EC-A79A-975D-0D7F9932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0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A19BA45-8FAF-0C5B-D079-66506907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B584517-A595-9485-7F46-C8450B36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C47842-8FB5-4CCF-2771-F01BBA2F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0C05C0-CEF1-0BD4-C1E5-E445D8F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C6A9D-2312-A715-FB40-B11BB51F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03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5E5384-6051-7621-0027-28291A55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8FF1CB-8FF5-07B6-02FD-CA9FA0D7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725435-C75A-6F13-FA6E-00F494CD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C3972D-F2C3-787D-7801-B83874B5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329F56-87EC-B90F-0D02-75E1534E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0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07139-6C61-20E6-C4DE-5291028F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4111C0-0613-B80D-8E44-AA964E055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7F7937-444D-7571-2FF7-5DE704D9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A6BAC1-6396-B563-25A8-D28793A0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3F9898-DE91-18CF-0736-DE53A9E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4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C0139-869B-BD93-6EFA-8CDD2DA0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0B7BE0-633A-1D5D-F0E4-E795EE34D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391859-3D26-2781-401A-72D34800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2A84BA4-06EB-5207-1E22-A34AFD0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9E5A90-9E1F-1977-361D-98183FA2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92A380-01F3-2268-CB05-635A9458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9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65E0A-2E02-FF2E-3026-5643A2A6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4E42269-A39C-6004-C6FF-E60EBE01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C58971-264F-7E8A-FFA4-C41309EF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1138DDC-00AC-178B-ABC7-9ECCC7229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239EFA-03F7-A65C-3D74-9A008C3BF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1AECB40-BD83-0F12-1CEA-1AE1B1C2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299E9AF-4D4C-A651-B349-4F7A112E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60A678-70DA-306F-3A22-BC8C8AF2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6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925E28-D08B-E585-4687-1445CE63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9E2831-F3E9-EFB2-9BCE-E8675A6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810018-85B5-6B2C-62FD-0952B57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7C9AF40-DA39-7509-6C7A-B6A6192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9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127065-1637-C667-DA32-D67116F5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09D88A6-25BA-7EC0-0BA7-6C6B3AD7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25D7EEF-29F0-0B63-7A0D-E058BF7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59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3DC778-A7ED-EE5A-8DB9-A63DE0E9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16D1D8-80CF-A0B6-BAFD-C4766AA2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3D01E37-9B9D-D1FE-B418-49A6EE2A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ECC9D7-F0B8-F8B4-8CCA-FEA95D92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08152F-0E9A-EB48-799F-DDCC6ABD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C7DA75-5092-13D1-0780-6D12D1D5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97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E05A76-D11C-238C-A6E8-E77D4C87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0D13246-8D26-E1DE-B0F1-91B226F2B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CCA1CF2-11A1-6B07-EED9-7D430D54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5686DA-910A-CD5B-A663-E57A1189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B91920-918A-D675-D1D3-1DF247A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9D2212-9CFA-EB64-6373-CACFF72D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F779EBC-70CE-169A-A275-5D96FE58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84015A7-A6AD-3CF5-5C81-C0B7D3F5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1F5EE3-B141-3D36-92A5-359AA1C4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DAA5-D8F8-4F92-A4BF-4926D79E1467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8057B-D0D7-2693-CB5B-0062B151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1E2041-BCF3-8B96-3379-C0D61232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180D1-21DC-43DA-88BB-71F9B8C35D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5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F18E18-87F6-E2EC-4F03-CCC3FE2B2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timetable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60A0CB-E37D-9B0A-E3CC-3980AE500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222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0859B-70B9-614B-C64E-6C193064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מה מכיל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C53C6C-973B-D887-A9CB-480C0F80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ממשק משתמש לניהול מערכת שעות</a:t>
            </a:r>
          </a:p>
          <a:p>
            <a:r>
              <a:rPr lang="he-IL" dirty="0"/>
              <a:t>משתמשים: מזכירה, מורה, מחנכת , מנהל</a:t>
            </a:r>
          </a:p>
          <a:p>
            <a:r>
              <a:rPr lang="he-IL" dirty="0"/>
              <a:t>מסד נתונים </a:t>
            </a:r>
            <a:r>
              <a:rPr lang="he-IL" dirty="0" err="1"/>
              <a:t>רלציוני</a:t>
            </a:r>
            <a:r>
              <a:rPr lang="he-IL" dirty="0"/>
              <a:t> לניהול נתונים</a:t>
            </a:r>
          </a:p>
          <a:p>
            <a:r>
              <a:rPr lang="he-IL" dirty="0"/>
              <a:t>ניהול הרשאות לפי תפקיד לדוג' מורה לא יכולה לשנות נתונים</a:t>
            </a:r>
          </a:p>
          <a:p>
            <a:r>
              <a:rPr lang="he-IL" dirty="0"/>
              <a:t>מערכת עדכונים במייל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76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64AC64-AE71-2CBD-63CC-7E510213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לא מכיל </a:t>
            </a:r>
            <a:r>
              <a:rPr lang="he-IL" dirty="0" err="1"/>
              <a:t>הפרוייקט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BF23C2-7A1C-3A6A-6F85-B1639D9E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עדכונים ב</a:t>
            </a:r>
            <a:r>
              <a:rPr lang="en-US" dirty="0"/>
              <a:t>SMS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5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DC3B60-354C-D5BE-847E-1AC0B8B1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פיתוחים </a:t>
            </a:r>
            <a:r>
              <a:rPr lang="he-IL" dirty="0">
                <a:cs typeface="+mn-cs"/>
              </a:rPr>
              <a:t>עתידיים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37DB99-FFD4-BC83-DFC0-5E7B8FB4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עדכונים בהודעות קוליות</a:t>
            </a:r>
          </a:p>
          <a:p>
            <a:r>
              <a:rPr lang="he-IL" dirty="0"/>
              <a:t>הרשאת כניסה לתלמידות לפי מ.ז. או כיתה</a:t>
            </a:r>
          </a:p>
          <a:p>
            <a:r>
              <a:rPr lang="he-IL" dirty="0"/>
              <a:t>לאחר שימוש חוזר בתוכנה התוכנה תבנה מערכת שעות לבדה</a:t>
            </a:r>
          </a:p>
          <a:p>
            <a:r>
              <a:rPr lang="he-IL" dirty="0"/>
              <a:t>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26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8A7D7A-1968-6382-2C5B-50E80CB1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משתמשי מערכת: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E0F68F-299D-4F06-7AC0-AC82A626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  <a:p>
            <a:r>
              <a:rPr lang="en-US" dirty="0"/>
              <a:t>Manager</a:t>
            </a:r>
          </a:p>
          <a:p>
            <a:r>
              <a:rPr lang="en-US" dirty="0">
                <a:effectLst/>
                <a:latin typeface="Tahoma" panose="020B0604030504040204" pitchFamily="34" charset="0"/>
              </a:rPr>
              <a:t>Secretary</a:t>
            </a:r>
            <a:endParaRPr lang="he-IL" dirty="0">
              <a:effectLst/>
              <a:latin typeface="Tahoma" panose="020B060403050404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329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C5260B-584E-FB23-EFBA-8523D831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עבור משתמשים: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9B61A-1A21-505E-5B84-DD2F0F6B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38" y="1342546"/>
            <a:ext cx="10515600" cy="5765620"/>
          </a:xfrm>
        </p:spPr>
        <p:txBody>
          <a:bodyPr>
            <a:normAutofit/>
          </a:bodyPr>
          <a:lstStyle/>
          <a:p>
            <a:r>
              <a:rPr lang="he-IL" dirty="0"/>
              <a:t>מזכירה : 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הוספת מורה חדשה ואילוציה, 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הוספת אילוץ למורה מסוימת, לשיעור מסוים, לכיתה מסוימת ולזמן מסוים.                                                     הוספה/מחיקה/עדכון שיעור.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הוספת שיעור.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הצגת מערכת כיתתית או לכל מורה.</a:t>
            </a:r>
          </a:p>
          <a:p>
            <a:r>
              <a:rPr lang="he-IL" dirty="0"/>
              <a:t> מורה: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שליחת אילוצים אישית למזכירה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הצגת מערכת אישית </a:t>
            </a:r>
          </a:p>
          <a:p>
            <a:r>
              <a:rPr lang="he-IL" dirty="0"/>
              <a:t>מחנכת: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שליחת אילוצים אישית 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שליחת אילוצים כיתתית</a:t>
            </a:r>
          </a:p>
          <a:p>
            <a:pPr marL="914400" lvl="1" indent="-457200">
              <a:buFont typeface="+mj-lt"/>
              <a:buAutoNum type="arabicParenR"/>
            </a:pPr>
            <a:r>
              <a:rPr lang="he-IL" dirty="0"/>
              <a:t>הצגת מערכת אישית וכיתתית</a:t>
            </a:r>
          </a:p>
          <a:p>
            <a:pPr marL="914400" lvl="1" indent="-457200">
              <a:buFont typeface="+mj-lt"/>
              <a:buAutoNum type="arabicParenR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33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9E6748-2159-24C8-B681-92D4F4C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33" y="82814"/>
            <a:ext cx="2929467" cy="763854"/>
          </a:xfrm>
        </p:spPr>
        <p:txBody>
          <a:bodyPr/>
          <a:lstStyle/>
          <a:p>
            <a:r>
              <a:rPr lang="he-IL" dirty="0"/>
              <a:t>פירוט מסכים: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AF0787-E041-26E4-4257-58E6C4DE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785" y="609495"/>
            <a:ext cx="3674533" cy="457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                    </a:t>
            </a:r>
            <a:r>
              <a:rPr lang="he-IL" sz="1800" dirty="0"/>
              <a:t>מסך הבית: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FEEF4F9-D8DD-62D1-FFD2-3FF3BF5B9EDB}"/>
              </a:ext>
            </a:extLst>
          </p:cNvPr>
          <p:cNvSpPr/>
          <p:nvPr/>
        </p:nvSpPr>
        <p:spPr>
          <a:xfrm>
            <a:off x="6764866" y="1124609"/>
            <a:ext cx="5105400" cy="2407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289B0EB-75EF-662B-4BED-1252D658DE39}"/>
              </a:ext>
            </a:extLst>
          </p:cNvPr>
          <p:cNvSpPr/>
          <p:nvPr/>
        </p:nvSpPr>
        <p:spPr>
          <a:xfrm>
            <a:off x="7120466" y="1644567"/>
            <a:ext cx="2709334" cy="2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1EF7123-5789-1656-4ABE-DDC72303CFBE}"/>
              </a:ext>
            </a:extLst>
          </p:cNvPr>
          <p:cNvSpPr txBox="1"/>
          <p:nvPr/>
        </p:nvSpPr>
        <p:spPr>
          <a:xfrm>
            <a:off x="10041466" y="1644567"/>
            <a:ext cx="16086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משתמש: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D75CFC6-15A3-153B-1F43-42C45B9FED44}"/>
              </a:ext>
            </a:extLst>
          </p:cNvPr>
          <p:cNvSpPr/>
          <p:nvPr/>
        </p:nvSpPr>
        <p:spPr>
          <a:xfrm>
            <a:off x="7120466" y="2250965"/>
            <a:ext cx="2709334" cy="2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2BF3AB0-3803-0297-91F4-F270D542C270}"/>
              </a:ext>
            </a:extLst>
          </p:cNvPr>
          <p:cNvSpPr txBox="1"/>
          <p:nvPr/>
        </p:nvSpPr>
        <p:spPr>
          <a:xfrm>
            <a:off x="10096499" y="2184582"/>
            <a:ext cx="16086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סיסמא: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A97A539-9D2E-E379-DEE0-08FF76688BF6}"/>
              </a:ext>
            </a:extLst>
          </p:cNvPr>
          <p:cNvSpPr txBox="1"/>
          <p:nvPr/>
        </p:nvSpPr>
        <p:spPr>
          <a:xfrm>
            <a:off x="2736524" y="548259"/>
            <a:ext cx="145109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מזכירה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1BCD5450-2A26-BD58-8F65-3390DE03CA44}"/>
              </a:ext>
            </a:extLst>
          </p:cNvPr>
          <p:cNvSpPr/>
          <p:nvPr/>
        </p:nvSpPr>
        <p:spPr>
          <a:xfrm>
            <a:off x="925461" y="989842"/>
            <a:ext cx="5105400" cy="2407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E3F21C8E-DA36-F95D-1726-645C7AAE4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5568"/>
              </p:ext>
            </p:extLst>
          </p:nvPr>
        </p:nvGraphicFramePr>
        <p:xfrm>
          <a:off x="1127159" y="1544113"/>
          <a:ext cx="2250479" cy="1754328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209603">
                  <a:extLst>
                    <a:ext uri="{9D8B030D-6E8A-4147-A177-3AD203B41FA5}">
                      <a16:colId xmlns:a16="http://schemas.microsoft.com/office/drawing/2014/main" val="4038663238"/>
                    </a:ext>
                  </a:extLst>
                </a:gridCol>
                <a:gridCol w="353016">
                  <a:extLst>
                    <a:ext uri="{9D8B030D-6E8A-4147-A177-3AD203B41FA5}">
                      <a16:colId xmlns:a16="http://schemas.microsoft.com/office/drawing/2014/main" val="2286854312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1651028947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4178323475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2690211012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2637379638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1920079398"/>
                    </a:ext>
                  </a:extLst>
                </a:gridCol>
                <a:gridCol w="281310">
                  <a:extLst>
                    <a:ext uri="{9D8B030D-6E8A-4147-A177-3AD203B41FA5}">
                      <a16:colId xmlns:a16="http://schemas.microsoft.com/office/drawing/2014/main" val="1932634096"/>
                    </a:ext>
                  </a:extLst>
                </a:gridCol>
              </a:tblGrid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4110098579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714793925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3328432886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58552131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469342625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3786541511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093346421"/>
                  </a:ext>
                </a:extLst>
              </a:tr>
              <a:tr h="219291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1695058939"/>
                  </a:ext>
                </a:extLst>
              </a:tr>
            </a:tbl>
          </a:graphicData>
        </a:graphic>
      </p:graphicFrame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6FDD13B-E998-085B-BE1D-2ED02D516F81}"/>
              </a:ext>
            </a:extLst>
          </p:cNvPr>
          <p:cNvSpPr txBox="1"/>
          <p:nvPr/>
        </p:nvSpPr>
        <p:spPr>
          <a:xfrm>
            <a:off x="281686" y="2205833"/>
            <a:ext cx="268816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/>
              <a:t>מערכות של היום הנוכחי לפי כיתות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7CC75972-A04D-03A9-EA4B-E55BC1673D0D}"/>
              </a:ext>
            </a:extLst>
          </p:cNvPr>
          <p:cNvSpPr/>
          <p:nvPr/>
        </p:nvSpPr>
        <p:spPr>
          <a:xfrm>
            <a:off x="1127159" y="1189991"/>
            <a:ext cx="1172012" cy="2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>
                <a:solidFill>
                  <a:schemeClr val="tx1"/>
                </a:solidFill>
              </a:rPr>
              <a:t>חיפוש לפי תאריך</a:t>
            </a:r>
          </a:p>
        </p:txBody>
      </p:sp>
      <p:graphicFrame>
        <p:nvGraphicFramePr>
          <p:cNvPr id="23" name="טבלה 23">
            <a:extLst>
              <a:ext uri="{FF2B5EF4-FFF2-40B4-BE49-F238E27FC236}">
                <a16:creationId xmlns:a16="http://schemas.microsoft.com/office/drawing/2014/main" id="{E994EC4E-7A63-CAC0-0E45-F7EA47B4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08448"/>
              </p:ext>
            </p:extLst>
          </p:nvPr>
        </p:nvGraphicFramePr>
        <p:xfrm>
          <a:off x="-231683" y="2661361"/>
          <a:ext cx="1049871" cy="127416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1049871">
                  <a:extLst>
                    <a:ext uri="{9D8B030D-6E8A-4147-A177-3AD203B41FA5}">
                      <a16:colId xmlns:a16="http://schemas.microsoft.com/office/drawing/2014/main" val="3726160520"/>
                    </a:ext>
                  </a:extLst>
                </a:gridCol>
              </a:tblGrid>
              <a:tr h="254832">
                <a:tc>
                  <a:txBody>
                    <a:bodyPr/>
                    <a:lstStyle/>
                    <a:p>
                      <a:pPr rtl="1"/>
                      <a:r>
                        <a:rPr lang="he-IL" sz="800" dirty="0"/>
                        <a:t>הוספת מורה חדשה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76658"/>
                  </a:ext>
                </a:extLst>
              </a:tr>
              <a:tr h="254832">
                <a:tc>
                  <a:txBody>
                    <a:bodyPr/>
                    <a:lstStyle/>
                    <a:p>
                      <a:pPr rtl="1"/>
                      <a:r>
                        <a:rPr lang="he-IL" sz="800" dirty="0"/>
                        <a:t>הוספת שיעור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07998"/>
                  </a:ext>
                </a:extLst>
              </a:tr>
              <a:tr h="254832">
                <a:tc>
                  <a:txBody>
                    <a:bodyPr/>
                    <a:lstStyle/>
                    <a:p>
                      <a:pPr rtl="1"/>
                      <a:r>
                        <a:rPr lang="he-IL" sz="800" dirty="0"/>
                        <a:t>הוספת אילוץ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07732"/>
                  </a:ext>
                </a:extLst>
              </a:tr>
              <a:tr h="254832">
                <a:tc>
                  <a:txBody>
                    <a:bodyPr/>
                    <a:lstStyle/>
                    <a:p>
                      <a:pPr rtl="1"/>
                      <a:r>
                        <a:rPr lang="he-IL" sz="800" dirty="0"/>
                        <a:t>מחיקת 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69771"/>
                  </a:ext>
                </a:extLst>
              </a:tr>
              <a:tr h="254832">
                <a:tc>
                  <a:txBody>
                    <a:bodyPr/>
                    <a:lstStyle/>
                    <a:p>
                      <a:pPr rtl="1"/>
                      <a:r>
                        <a:rPr lang="he-IL" sz="8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63143"/>
                  </a:ext>
                </a:extLst>
              </a:tr>
            </a:tbl>
          </a:graphicData>
        </a:graphic>
      </p:graphicFrame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697AD5D-F6E3-A1E6-8483-C0AF023C53FF}"/>
              </a:ext>
            </a:extLst>
          </p:cNvPr>
          <p:cNvSpPr/>
          <p:nvPr/>
        </p:nvSpPr>
        <p:spPr>
          <a:xfrm>
            <a:off x="6764866" y="4009447"/>
            <a:ext cx="5060492" cy="27281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AA33801F-DD4F-F16E-47AF-03B3AB923305}"/>
              </a:ext>
            </a:extLst>
          </p:cNvPr>
          <p:cNvSpPr/>
          <p:nvPr/>
        </p:nvSpPr>
        <p:spPr>
          <a:xfrm>
            <a:off x="4557991" y="1454932"/>
            <a:ext cx="1360286" cy="7296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>
                <a:solidFill>
                  <a:schemeClr val="tx1"/>
                </a:solidFill>
              </a:rPr>
              <a:t>התחל מערכת</a:t>
            </a:r>
          </a:p>
          <a:p>
            <a:pPr algn="ctr"/>
            <a:r>
              <a:rPr lang="he-IL" sz="1000" dirty="0">
                <a:solidFill>
                  <a:schemeClr val="tx1"/>
                </a:solidFill>
              </a:rPr>
              <a:t>(פעם ראשונה,</a:t>
            </a:r>
          </a:p>
          <a:p>
            <a:pPr algn="ctr"/>
            <a:r>
              <a:rPr lang="he-IL" sz="1000" dirty="0">
                <a:solidFill>
                  <a:schemeClr val="tx1"/>
                </a:solidFill>
              </a:rPr>
              <a:t>מורה שיורדתו כד')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8C8D1381-7F6D-47B7-5C71-BBB8D05322E6}"/>
              </a:ext>
            </a:extLst>
          </p:cNvPr>
          <p:cNvSpPr txBox="1"/>
          <p:nvPr/>
        </p:nvSpPr>
        <p:spPr>
          <a:xfrm>
            <a:off x="7186299" y="3589361"/>
            <a:ext cx="286529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מורה אחרי תחילת שנה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29" name="טבלה 16">
            <a:extLst>
              <a:ext uri="{FF2B5EF4-FFF2-40B4-BE49-F238E27FC236}">
                <a16:creationId xmlns:a16="http://schemas.microsoft.com/office/drawing/2014/main" id="{2180E14B-431E-D06C-24EA-5E8C4A8D9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55449"/>
              </p:ext>
            </p:extLst>
          </p:nvPr>
        </p:nvGraphicFramePr>
        <p:xfrm>
          <a:off x="7361991" y="4573318"/>
          <a:ext cx="2222088" cy="1756512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206960">
                  <a:extLst>
                    <a:ext uri="{9D8B030D-6E8A-4147-A177-3AD203B41FA5}">
                      <a16:colId xmlns:a16="http://schemas.microsoft.com/office/drawing/2014/main" val="4038663238"/>
                    </a:ext>
                  </a:extLst>
                </a:gridCol>
                <a:gridCol w="348562">
                  <a:extLst>
                    <a:ext uri="{9D8B030D-6E8A-4147-A177-3AD203B41FA5}">
                      <a16:colId xmlns:a16="http://schemas.microsoft.com/office/drawing/2014/main" val="2286854312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1651028947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4178323475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2690211012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2637379638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1920079398"/>
                    </a:ext>
                  </a:extLst>
                </a:gridCol>
                <a:gridCol w="277761">
                  <a:extLst>
                    <a:ext uri="{9D8B030D-6E8A-4147-A177-3AD203B41FA5}">
                      <a16:colId xmlns:a16="http://schemas.microsoft.com/office/drawing/2014/main" val="1932634096"/>
                    </a:ext>
                  </a:extLst>
                </a:gridCol>
              </a:tblGrid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4110098579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714793925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3328432886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58552131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469342625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3786541511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2093346421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/>
                    </a:p>
                  </a:txBody>
                  <a:tcPr marL="38862" marR="38862" marT="19431" marB="19431"/>
                </a:tc>
                <a:tc>
                  <a:txBody>
                    <a:bodyPr/>
                    <a:lstStyle/>
                    <a:p>
                      <a:pPr rtl="1"/>
                      <a:endParaRPr lang="he-IL" sz="700" dirty="0"/>
                    </a:p>
                  </a:txBody>
                  <a:tcPr marL="38862" marR="38862" marT="19431" marB="19431"/>
                </a:tc>
                <a:extLst>
                  <a:ext uri="{0D108BD9-81ED-4DB2-BD59-A6C34878D82A}">
                    <a16:rowId xmlns:a16="http://schemas.microsoft.com/office/drawing/2014/main" val="1695058939"/>
                  </a:ext>
                </a:extLst>
              </a:tr>
            </a:tbl>
          </a:graphicData>
        </a:graphic>
      </p:graphicFrame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711A42E1-5B88-C55D-E807-E031AFB7819E}"/>
              </a:ext>
            </a:extLst>
          </p:cNvPr>
          <p:cNvSpPr txBox="1"/>
          <p:nvPr/>
        </p:nvSpPr>
        <p:spPr>
          <a:xfrm>
            <a:off x="8114579" y="4761078"/>
            <a:ext cx="7647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/>
              <a:t>מערכת שבועית</a:t>
            </a:r>
          </a:p>
        </p:txBody>
      </p:sp>
      <p:sp>
        <p:nvSpPr>
          <p:cNvPr id="32" name="משולש שווה-שוקיים 31">
            <a:extLst>
              <a:ext uri="{FF2B5EF4-FFF2-40B4-BE49-F238E27FC236}">
                <a16:creationId xmlns:a16="http://schemas.microsoft.com/office/drawing/2014/main" id="{D8895C1D-EE9A-A3DB-07BC-68DC034CE83B}"/>
              </a:ext>
            </a:extLst>
          </p:cNvPr>
          <p:cNvSpPr/>
          <p:nvPr/>
        </p:nvSpPr>
        <p:spPr>
          <a:xfrm rot="5241737" flipV="1">
            <a:off x="7189466" y="4626203"/>
            <a:ext cx="69259" cy="724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שולש שווה-שוקיים 32">
            <a:extLst>
              <a:ext uri="{FF2B5EF4-FFF2-40B4-BE49-F238E27FC236}">
                <a16:creationId xmlns:a16="http://schemas.microsoft.com/office/drawing/2014/main" id="{C5DFD50C-38F1-97A0-58A4-663B0D819BB6}"/>
              </a:ext>
            </a:extLst>
          </p:cNvPr>
          <p:cNvSpPr/>
          <p:nvPr/>
        </p:nvSpPr>
        <p:spPr>
          <a:xfrm rot="16200000" flipV="1">
            <a:off x="9684270" y="4624571"/>
            <a:ext cx="69259" cy="724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57A4FC6-4A3C-A8CC-4EBE-1FC01CA3DD6D}"/>
              </a:ext>
            </a:extLst>
          </p:cNvPr>
          <p:cNvSpPr/>
          <p:nvPr/>
        </p:nvSpPr>
        <p:spPr>
          <a:xfrm>
            <a:off x="2352093" y="1188477"/>
            <a:ext cx="1172012" cy="2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>
                <a:solidFill>
                  <a:schemeClr val="tx1"/>
                </a:solidFill>
              </a:rPr>
              <a:t>חיפוש לפי כיתה</a:t>
            </a:r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CD6DC6B0-980D-47FD-0102-F6D1734AE992}"/>
              </a:ext>
            </a:extLst>
          </p:cNvPr>
          <p:cNvSpPr/>
          <p:nvPr/>
        </p:nvSpPr>
        <p:spPr>
          <a:xfrm rot="16200000" flipV="1">
            <a:off x="3420412" y="1608910"/>
            <a:ext cx="69259" cy="724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CDF55888-8E01-1F68-98D1-694B41C5AF99}"/>
              </a:ext>
            </a:extLst>
          </p:cNvPr>
          <p:cNvSpPr/>
          <p:nvPr/>
        </p:nvSpPr>
        <p:spPr>
          <a:xfrm rot="5400000" flipV="1">
            <a:off x="1009074" y="1591878"/>
            <a:ext cx="69259" cy="724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5BDC0D9-9A00-E126-8F7E-962BF7AFC986}"/>
              </a:ext>
            </a:extLst>
          </p:cNvPr>
          <p:cNvSpPr/>
          <p:nvPr/>
        </p:nvSpPr>
        <p:spPr>
          <a:xfrm rot="16200000">
            <a:off x="3385204" y="3004849"/>
            <a:ext cx="386549" cy="200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6F72EB54-CA59-B3B9-A8AB-EA2CE9E92BBB}"/>
              </a:ext>
            </a:extLst>
          </p:cNvPr>
          <p:cNvSpPr/>
          <p:nvPr/>
        </p:nvSpPr>
        <p:spPr>
          <a:xfrm>
            <a:off x="2297622" y="3909741"/>
            <a:ext cx="3132667" cy="3058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E97C7342-2CA9-3661-6587-561FCEAD1B15}"/>
              </a:ext>
            </a:extLst>
          </p:cNvPr>
          <p:cNvSpPr txBox="1"/>
          <p:nvPr/>
        </p:nvSpPr>
        <p:spPr>
          <a:xfrm>
            <a:off x="2485402" y="3557944"/>
            <a:ext cx="248030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מסך מורה הגשת טופס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AA632CC0-8F79-64F4-92A7-1902A1E45D5C}"/>
              </a:ext>
            </a:extLst>
          </p:cNvPr>
          <p:cNvSpPr txBox="1"/>
          <p:nvPr/>
        </p:nvSpPr>
        <p:spPr>
          <a:xfrm>
            <a:off x="2817396" y="4031603"/>
            <a:ext cx="2573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תעודת זהות בשביל קוד:</a:t>
            </a: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3638DCEC-1BAF-B786-0E79-29A11910A146}"/>
              </a:ext>
            </a:extLst>
          </p:cNvPr>
          <p:cNvSpPr txBox="1"/>
          <p:nvPr/>
        </p:nvSpPr>
        <p:spPr>
          <a:xfrm>
            <a:off x="2781521" y="6145164"/>
            <a:ext cx="255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מקסימום שעות שבועיות:</a:t>
            </a:r>
          </a:p>
        </p:txBody>
      </p:sp>
    </p:spTree>
    <p:extLst>
      <p:ext uri="{BB962C8B-B14F-4D97-AF65-F5344CB8AC3E}">
        <p14:creationId xmlns:p14="http://schemas.microsoft.com/office/powerpoint/2010/main" val="102246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43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FB84F6B-BCE0-2025-6DB6-6BEEDF9FCF9D}"/>
              </a:ext>
            </a:extLst>
          </p:cNvPr>
          <p:cNvSpPr txBox="1"/>
          <p:nvPr/>
        </p:nvSpPr>
        <p:spPr>
          <a:xfrm>
            <a:off x="7288696" y="980661"/>
            <a:ext cx="404191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למלא מסד נתונים</a:t>
            </a:r>
          </a:p>
          <a:p>
            <a:r>
              <a:rPr lang="he-IL" dirty="0"/>
              <a:t>לבדוק אם לא חסר עוד מידע </a:t>
            </a:r>
            <a:r>
              <a:rPr lang="he-IL" dirty="0" err="1"/>
              <a:t>עמ"נ</a:t>
            </a:r>
            <a:r>
              <a:rPr lang="he-IL" dirty="0"/>
              <a:t> שנוכל להוציא שיבוץ אופטימלי הגיוני</a:t>
            </a:r>
          </a:p>
          <a:p>
            <a:r>
              <a:rPr lang="he-IL" dirty="0"/>
              <a:t>לייצר מסכים</a:t>
            </a:r>
          </a:p>
        </p:txBody>
      </p:sp>
    </p:spTree>
    <p:extLst>
      <p:ext uri="{BB962C8B-B14F-4D97-AF65-F5344CB8AC3E}">
        <p14:creationId xmlns:p14="http://schemas.microsoft.com/office/powerpoint/2010/main" val="10762530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224</Words>
  <Application>Microsoft Office PowerPoint</Application>
  <PresentationFormat>מסך רחב</PresentationFormat>
  <Paragraphs>66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ערכת נושא Office</vt:lpstr>
      <vt:lpstr>timetable</vt:lpstr>
      <vt:lpstr>מה מכיל הפרויקט</vt:lpstr>
      <vt:lpstr>מה לא מכיל הפרוייקט</vt:lpstr>
      <vt:lpstr>פיתוחים עתידיים</vt:lpstr>
      <vt:lpstr>משתמשי מערכת:</vt:lpstr>
      <vt:lpstr>פונקציות עבור משתמשים:</vt:lpstr>
      <vt:lpstr>פירוט מסכים: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timetable</dc:title>
  <dc:creator>Developer</dc:creator>
  <cp:lastModifiedBy>Developer</cp:lastModifiedBy>
  <cp:revision>16</cp:revision>
  <dcterms:created xsi:type="dcterms:W3CDTF">2025-04-30T10:17:53Z</dcterms:created>
  <dcterms:modified xsi:type="dcterms:W3CDTF">2025-05-25T06:55:06Z</dcterms:modified>
</cp:coreProperties>
</file>