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sldIdLst>
    <p:sldId id="256" r:id="rId2"/>
    <p:sldId id="257" r:id="rId3"/>
    <p:sldId id="258" r:id="rId4"/>
    <p:sldId id="264" r:id="rId5"/>
    <p:sldId id="270" r:id="rId6"/>
    <p:sldId id="265" r:id="rId7"/>
    <p:sldId id="260" r:id="rId8"/>
    <p:sldId id="262" r:id="rId9"/>
    <p:sldId id="266" r:id="rId10"/>
    <p:sldId id="267" r:id="rId11"/>
    <p:sldId id="269" r:id="rId12"/>
    <p:sldId id="271" r:id="rId13"/>
    <p:sldId id="280" r:id="rId14"/>
    <p:sldId id="288" r:id="rId15"/>
    <p:sldId id="276" r:id="rId16"/>
    <p:sldId id="277" r:id="rId17"/>
    <p:sldId id="289" r:id="rId18"/>
    <p:sldId id="278" r:id="rId19"/>
    <p:sldId id="279" r:id="rId20"/>
    <p:sldId id="273" r:id="rId21"/>
    <p:sldId id="268" r:id="rId22"/>
    <p:sldId id="293" r:id="rId23"/>
    <p:sldId id="291" r:id="rId24"/>
    <p:sldId id="282" r:id="rId25"/>
    <p:sldId id="292" r:id="rId26"/>
    <p:sldId id="283" r:id="rId27"/>
    <p:sldId id="294" r:id="rId28"/>
    <p:sldId id="284" r:id="rId29"/>
    <p:sldId id="285" r:id="rId30"/>
    <p:sldId id="286" r:id="rId31"/>
    <p:sldId id="290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236AC-D05F-463F-8C37-568BE61FD36C}" v="2" dt="2023-06-10T13:54:35.012"/>
    <p1510:client id="{0FC42AD2-72EC-426B-A786-32DCC620D10B}" v="49" dt="2023-06-11T00:47:55.056"/>
    <p1510:client id="{10F5ED0B-4B15-4EA1-93D7-F1BE5E20EBAC}" v="584" dt="2023-06-10T19:17:51.630"/>
    <p1510:client id="{49E582D0-BBC5-4D5D-AAB1-A7F10766D766}" v="1055" dt="2023-06-11T15:23:25.040"/>
    <p1510:client id="{4E22157B-5878-4A92-8895-09933459270A}" v="1120" dt="2023-06-11T00:43:48.944"/>
    <p1510:client id="{ACCE8E2B-AD9D-4979-8B68-F776FACE59A1}" v="1041" dt="2023-06-12T00:31:19.003"/>
    <p1510:client id="{AECD9478-C173-4FF1-8CAA-93E653D86244}" v="204" dt="2023-06-09T23:39:36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Hipomineralização Molar-incisivo (HMI) em Odontopediatria: Do Diagnóstico Ao Tratamento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496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Hipomineralização Molar-incisivo (HMI) em Odontopediatria: Do Diagnóstico Ao Tratamento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082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Hipomineralização Molar-incisivo (HMI) em Odontopediatria: Do Diagnóstico Ao Tratamento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8712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Hipomineralização Molar-incisivo (HMI) em Odontopediatria: Do Diagnóstico Ao Tratamento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8485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Hipomineralização Molar-incisivo (HMI) em Odontopediatria: Do Diagnóstico Ao Tratamento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1032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Hipomineralização Molar-incisivo (HMI) em Odontopediatria: Do Diagnóstico Ao Tratamento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3267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Hipomineralização Molar-incisivo (HMI) em Odontopediatria: Do Diagnóstico Ao Tratamento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0018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Hipomineralização Molar-incisivo (HMI) em Odontopediatria: Do Diagnóstico Ao Tratamento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328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Hipomineralização Molar-incisivo (HMI) em Odontopediatria: Do Diagnóstico Ao Tratamento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465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Hipomineralização Molar-incisivo (HMI) em Odontopediatria: Do Diagnóstico Ao Tratamento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9028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Hipomineralização Molar-incisivo (HMI) em Odontopediatria: Do Diagnóstico Ao Tratamento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005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Hipomineralização Molar-incisivo (HMI) em Odontopediatria: Do Diagnóstico Ao Tratamento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223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04403F-BB31-4282-8635-1B39793F3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4149587"/>
            <a:ext cx="3703320" cy="224097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3189" y="4482548"/>
            <a:ext cx="3089189" cy="14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>
                <a:solidFill>
                  <a:schemeClr val="bg1"/>
                </a:solidFill>
              </a:rPr>
              <a:t>FACULDADE ANHANGUERA DE BETIM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FF3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29ED141E-DF58-23DE-7E3D-7989141D0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2" r="21197" b="38655"/>
          <a:stretch/>
        </p:blipFill>
        <p:spPr>
          <a:xfrm>
            <a:off x="1614933" y="1853357"/>
            <a:ext cx="1402475" cy="1049723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3BFE964-3E59-3FF5-F932-F65F8F74B858}"/>
              </a:ext>
            </a:extLst>
          </p:cNvPr>
          <p:cNvSpPr/>
          <p:nvPr/>
        </p:nvSpPr>
        <p:spPr>
          <a:xfrm>
            <a:off x="4238015" y="4154364"/>
            <a:ext cx="7507595" cy="22438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9E8035-5FF3-1464-A315-5BE83BBED951}"/>
              </a:ext>
            </a:extLst>
          </p:cNvPr>
          <p:cNvSpPr txBox="1"/>
          <p:nvPr/>
        </p:nvSpPr>
        <p:spPr>
          <a:xfrm>
            <a:off x="4240306" y="1685366"/>
            <a:ext cx="75124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sz="2400" b="1" cap="all">
                <a:solidFill>
                  <a:schemeClr val="bg2">
                    <a:lumMod val="25000"/>
                  </a:schemeClr>
                </a:solidFill>
                <a:latin typeface="Gill Sans MT"/>
                <a:cs typeface="Arial"/>
              </a:rPr>
              <a:t>HIPOMINERALIZAÇÃO MOLAR-INCISIVO (HMI) EM ODONTOPEDIATRIA: DO DIAGNÓSTICO AO TRATAMENTO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61870" y="4149587"/>
            <a:ext cx="7183597" cy="2256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buClr>
                <a:srgbClr val="FF3F00"/>
              </a:buClr>
            </a:pPr>
            <a:r>
              <a:rPr lang="en-US" b="1" err="1">
                <a:solidFill>
                  <a:schemeClr val="tx2"/>
                </a:solidFill>
              </a:rPr>
              <a:t>Autora</a:t>
            </a:r>
            <a:r>
              <a:rPr lang="en-US" b="1">
                <a:solidFill>
                  <a:schemeClr val="tx2"/>
                </a:solidFill>
              </a:rPr>
              <a:t>:  Aniely Ferreira Nogueira</a:t>
            </a:r>
            <a:endParaRPr lang="pt-BR" b="1">
              <a:solidFill>
                <a:schemeClr val="tx2"/>
              </a:solidFill>
            </a:endParaRPr>
          </a:p>
          <a:p>
            <a:pPr algn="ctr">
              <a:buClr>
                <a:srgbClr val="FF3F00"/>
              </a:buClr>
            </a:pPr>
            <a:r>
              <a:rPr lang="en-US" b="1" err="1">
                <a:solidFill>
                  <a:schemeClr val="tx2"/>
                </a:solidFill>
              </a:rPr>
              <a:t>Orientadora</a:t>
            </a:r>
            <a:r>
              <a:rPr lang="en-US" b="1">
                <a:solidFill>
                  <a:schemeClr val="tx2"/>
                </a:solidFill>
              </a:rPr>
              <a:t>:  Alaina Fioravante</a:t>
            </a:r>
          </a:p>
          <a:p>
            <a:pPr algn="ctr">
              <a:buClr>
                <a:srgbClr val="FF3F00"/>
              </a:buClr>
              <a:buFont typeface="Wingdings 2" panose="05020102010507070707" pitchFamily="18" charset="2"/>
              <a:buChar char=""/>
            </a:pPr>
            <a:endParaRPr lang="en-US" b="1">
              <a:solidFill>
                <a:schemeClr val="tx2"/>
              </a:solidFill>
            </a:endParaRPr>
          </a:p>
          <a:p>
            <a:pPr algn="ctr">
              <a:buClr>
                <a:srgbClr val="FF3F00"/>
              </a:buClr>
            </a:pPr>
            <a:r>
              <a:rPr lang="en-US" b="1">
                <a:solidFill>
                  <a:schemeClr val="tx2"/>
                </a:solidFill>
              </a:rPr>
              <a:t>Betim, 2023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etiologia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45426"/>
            <a:ext cx="11029615" cy="32182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Os defeitos relacionados à formação do esmalte dentário, incluindo a HMI, podem ter causas multifatoriais que envolvem fatores </a:t>
            </a:r>
            <a:r>
              <a:rPr lang="pt-BR" sz="24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pré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, </a:t>
            </a:r>
            <a:r>
              <a:rPr lang="pt-BR" sz="24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peri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 e pós-natais, ambientais e sistêmicos, além de predisposições genéticas.</a:t>
            </a:r>
            <a:endParaRPr lang="pt-BR" sz="2400">
              <a:latin typeface="Arial"/>
              <a:cs typeface="Arial"/>
            </a:endParaRPr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O uso de certos medicamentos nos primeiros 3 anos de vida da criança pode estar associado a uma maior prevalência de HMI, mas existem controvérsias em relação aos grupos e duração do uso desses medicamentos. </a:t>
            </a:r>
            <a:endParaRPr lang="pt-BR" sz="2400">
              <a:solidFill>
                <a:srgbClr val="3D3D3D"/>
              </a:solidFill>
              <a:latin typeface="Arial"/>
              <a:ea typeface="+mn-lt"/>
              <a:cs typeface="Arial"/>
            </a:endParaRPr>
          </a:p>
          <a:p>
            <a:pPr marL="305435" indent="-305435" algn="just"/>
            <a:endParaRPr lang="pt-BR" sz="2400">
              <a:solidFill>
                <a:srgbClr val="374151"/>
              </a:solidFill>
              <a:latin typeface="Arial"/>
              <a:ea typeface="+mn-lt"/>
              <a:cs typeface="Arial"/>
            </a:endParaRPr>
          </a:p>
          <a:p>
            <a:pPr marL="0" indent="0" algn="r">
              <a:buNone/>
            </a:pP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Arial"/>
              </a:rPr>
              <a:t>                                                                          (</a:t>
            </a:r>
            <a:r>
              <a:rPr lang="pt-BR" sz="2400">
                <a:solidFill>
                  <a:srgbClr val="3D3D3D"/>
                </a:solidFill>
                <a:latin typeface="Arial"/>
                <a:ea typeface="+mn-lt"/>
                <a:cs typeface="+mn-lt"/>
              </a:rPr>
              <a:t>FONSECA-SOUZA et al., 2021)</a:t>
            </a:r>
            <a:endParaRPr lang="pt-BR" sz="2400">
              <a:latin typeface="Arial"/>
              <a:cs typeface="Arial"/>
            </a:endParaRPr>
          </a:p>
          <a:p>
            <a:pPr marL="305435" indent="-305435" algn="r"/>
            <a:endParaRPr lang="pt-BR" sz="2400">
              <a:latin typeface="Arial"/>
              <a:cs typeface="Arial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0D2D4080-C939-E36E-FA46-ED1CE2B0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10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8510D3CF-0296-0293-27C8-B06599AE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355539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etiologia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60" y="2554308"/>
            <a:ext cx="11029615" cy="3678303"/>
          </a:xfrm>
        </p:spPr>
        <p:txBody>
          <a:bodyPr>
            <a:normAutofit lnSpcReduction="10000"/>
          </a:bodyPr>
          <a:lstStyle/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A existência da </a:t>
            </a:r>
            <a:r>
              <a:rPr lang="pt-BR" sz="24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Hipomineralização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 Segundo Molar Decíduo (HSMD) em um paciente pediátrico pode estar relacionada à ocorrência futura de HMI nesse indivíduo, ressaltando a importância do conhecimento do histórico médico-odontológico. (</a:t>
            </a:r>
            <a:r>
              <a:rPr lang="pt-BR" sz="2400">
                <a:latin typeface="Arial"/>
                <a:ea typeface="+mn-lt"/>
                <a:cs typeface="+mn-lt"/>
              </a:rPr>
              <a:t>QUINTEIRO </a:t>
            </a:r>
            <a:r>
              <a:rPr lang="pt-BR" sz="2400" i="1">
                <a:latin typeface="Arial"/>
                <a:ea typeface="+mn-lt"/>
                <a:cs typeface="+mn-lt"/>
              </a:rPr>
              <a:t>et al.</a:t>
            </a:r>
            <a:r>
              <a:rPr lang="pt-BR" sz="2400">
                <a:latin typeface="Arial"/>
                <a:ea typeface="+mn-lt"/>
                <a:cs typeface="+mn-lt"/>
              </a:rPr>
              <a:t>, 2022)</a:t>
            </a:r>
            <a:endParaRPr lang="pt-BR"/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A HMI pode estar associada a manifestações clínicas da doença celíaca, e a observação dessas manifestações pode auxiliar no diagnóstico da HMI. (</a:t>
            </a:r>
            <a:r>
              <a:rPr lang="pt-BR" sz="2400">
                <a:latin typeface="Arial"/>
                <a:ea typeface="+mn-lt"/>
                <a:cs typeface="+mn-lt"/>
              </a:rPr>
              <a:t>KUKLIK et al., 2020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)</a:t>
            </a:r>
            <a:endParaRPr lang="pt-BR" sz="2400">
              <a:latin typeface="Arial"/>
              <a:cs typeface="Arial"/>
            </a:endParaRPr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Estudos recentes demonstraram uma associação entre a HMI e lesões de dentina cariada coexistente no nível dentário. (</a:t>
            </a:r>
            <a:r>
              <a:rPr lang="pt-BR" sz="2400">
                <a:latin typeface="Arial"/>
                <a:ea typeface="+mn-lt"/>
                <a:cs typeface="+mn-lt"/>
              </a:rPr>
              <a:t>DUARTE </a:t>
            </a:r>
            <a:r>
              <a:rPr lang="pt-BR" sz="2400" i="1">
                <a:latin typeface="Arial"/>
                <a:ea typeface="+mn-lt"/>
                <a:cs typeface="+mn-lt"/>
              </a:rPr>
              <a:t>et al.</a:t>
            </a:r>
            <a:r>
              <a:rPr lang="pt-BR" sz="2400">
                <a:latin typeface="Arial"/>
                <a:ea typeface="+mn-lt"/>
                <a:cs typeface="+mn-lt"/>
              </a:rPr>
              <a:t>, 2021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)</a:t>
            </a:r>
            <a:endParaRPr lang="pt-BR" sz="2400">
              <a:latin typeface="Arial"/>
              <a:ea typeface="+mn-lt"/>
              <a:cs typeface="+mn-lt"/>
            </a:endParaRPr>
          </a:p>
          <a:p>
            <a:pPr marL="305435" indent="-305435"/>
            <a:endParaRPr lang="pt-BR" sz="2400">
              <a:solidFill>
                <a:srgbClr val="3D3D3D"/>
              </a:solidFill>
              <a:latin typeface="Arial"/>
              <a:cs typeface="Arial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32C0EB7A-C65C-8822-3B0D-C3112BBF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11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7A82957B-CA0E-E3D1-8594-C381490A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74564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diagnóstico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/>
            <a:endParaRPr lang="pt-BR" sz="2400">
              <a:solidFill>
                <a:srgbClr val="374151"/>
              </a:solidFill>
              <a:latin typeface="Arial"/>
              <a:ea typeface="+mn-lt"/>
              <a:cs typeface="+mn-lt"/>
            </a:endParaRPr>
          </a:p>
          <a:p>
            <a:pPr marL="305435" indent="-305435" algn="just"/>
            <a:r>
              <a:rPr lang="pt-BR" sz="2400" dirty="0">
                <a:latin typeface="Arial"/>
                <a:ea typeface="+mn-lt"/>
                <a:cs typeface="+mn-lt"/>
              </a:rPr>
              <a:t>A Academia Europeia de Odontopediatria (EAPD) lançou considerações em 2021 recomendando a adaptação prática dos parâmetros utilizados por </a:t>
            </a:r>
            <a:r>
              <a:rPr lang="pt-BR" sz="2400" dirty="0" err="1">
                <a:latin typeface="Arial"/>
                <a:ea typeface="+mn-lt"/>
                <a:cs typeface="+mn-lt"/>
              </a:rPr>
              <a:t>Lygidakis</a:t>
            </a:r>
            <a:r>
              <a:rPr lang="pt-BR" sz="2400" dirty="0">
                <a:latin typeface="Arial"/>
                <a:ea typeface="+mn-lt"/>
                <a:cs typeface="+mn-lt"/>
              </a:rPr>
              <a:t> </a:t>
            </a:r>
            <a:r>
              <a:rPr lang="pt-BR" sz="2400" i="1" dirty="0">
                <a:latin typeface="Arial"/>
                <a:ea typeface="+mn-lt"/>
                <a:cs typeface="+mn-lt"/>
              </a:rPr>
              <a:t>et al.</a:t>
            </a:r>
            <a:r>
              <a:rPr lang="pt-BR" sz="2400" dirty="0">
                <a:latin typeface="Arial"/>
                <a:ea typeface="+mn-lt"/>
                <a:cs typeface="+mn-lt"/>
              </a:rPr>
              <a:t> para o diagnóstico da HMI pelo cirurgião dentista.  </a:t>
            </a:r>
            <a:endParaRPr lang="pt-BR" sz="2400" dirty="0">
              <a:solidFill>
                <a:srgbClr val="374151"/>
              </a:solidFill>
              <a:latin typeface="Arial"/>
              <a:ea typeface="+mn-lt"/>
              <a:cs typeface="+mn-lt"/>
            </a:endParaRPr>
          </a:p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O diagnóstico clínico da HMI deve ser baseado na obtenção de informações sobre os fatores etiológicos como o histórico natal, médico e odontológico, juntamente com observações visíveis feitas pelo cirurgião dentista. </a:t>
            </a:r>
            <a:r>
              <a:rPr lang="pt-BR" sz="2400" dirty="0">
                <a:latin typeface="Arial"/>
                <a:ea typeface="+mn-lt"/>
                <a:cs typeface="+mn-lt"/>
              </a:rPr>
              <a:t>(LYGIDAKIS et al., 2021) </a:t>
            </a:r>
            <a:endParaRPr lang="pt-BR" sz="2400">
              <a:solidFill>
                <a:srgbClr val="374151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EC6667F-3754-4733-2384-45DC8CA7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12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811E84D3-60C8-ECB8-4F85-5330C17C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4120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F94D2CF-2214-BC17-22B6-D4E330EDCEFD}"/>
              </a:ext>
            </a:extLst>
          </p:cNvPr>
          <p:cNvSpPr/>
          <p:nvPr/>
        </p:nvSpPr>
        <p:spPr>
          <a:xfrm>
            <a:off x="9085452" y="2046940"/>
            <a:ext cx="2602301" cy="3493698"/>
          </a:xfrm>
          <a:prstGeom prst="rect">
            <a:avLst/>
          </a:prstGeom>
          <a:solidFill>
            <a:srgbClr val="DE68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913C93A-BC11-CB0B-BB83-8160403FF0D7}"/>
              </a:ext>
            </a:extLst>
          </p:cNvPr>
          <p:cNvSpPr/>
          <p:nvPr/>
        </p:nvSpPr>
        <p:spPr>
          <a:xfrm>
            <a:off x="3305755" y="2046940"/>
            <a:ext cx="2631055" cy="3493697"/>
          </a:xfrm>
          <a:prstGeom prst="rect">
            <a:avLst/>
          </a:prstGeom>
          <a:solidFill>
            <a:srgbClr val="DE68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D2A333-6298-141B-BEBD-67DD243B75B1}"/>
              </a:ext>
            </a:extLst>
          </p:cNvPr>
          <p:cNvSpPr/>
          <p:nvPr/>
        </p:nvSpPr>
        <p:spPr>
          <a:xfrm>
            <a:off x="6181226" y="2046940"/>
            <a:ext cx="2645434" cy="3493697"/>
          </a:xfrm>
          <a:prstGeom prst="rect">
            <a:avLst/>
          </a:prstGeom>
          <a:solidFill>
            <a:srgbClr val="DE68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2123D3-F65A-224E-14FD-F1207F6180E2}"/>
              </a:ext>
            </a:extLst>
          </p:cNvPr>
          <p:cNvSpPr/>
          <p:nvPr/>
        </p:nvSpPr>
        <p:spPr>
          <a:xfrm>
            <a:off x="459038" y="2046940"/>
            <a:ext cx="2631056" cy="3493697"/>
          </a:xfrm>
          <a:prstGeom prst="rect">
            <a:avLst/>
          </a:prstGeom>
          <a:solidFill>
            <a:srgbClr val="DE68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Diagnóstico: Padrões observáveis da </a:t>
            </a:r>
            <a:r>
              <a:rPr lang="pt-BR" err="1"/>
              <a:t>hmi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EE6A10-4027-E248-B3F2-17810F0F80A1}"/>
              </a:ext>
            </a:extLst>
          </p:cNvPr>
          <p:cNvSpPr txBox="1"/>
          <p:nvPr/>
        </p:nvSpPr>
        <p:spPr>
          <a:xfrm>
            <a:off x="404915" y="2118689"/>
            <a:ext cx="2737641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200" b="1" dirty="0">
                <a:solidFill>
                  <a:schemeClr val="bg1"/>
                </a:solidFill>
                <a:latin typeface="Arial"/>
                <a:cs typeface="Arial"/>
              </a:rPr>
              <a:t>Dentes envolvidos:</a:t>
            </a:r>
          </a:p>
          <a:p>
            <a:endParaRPr lang="pt-BR" sz="20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CAAEAA-B900-C21E-243F-71995FE66839}"/>
              </a:ext>
            </a:extLst>
          </p:cNvPr>
          <p:cNvSpPr txBox="1"/>
          <p:nvPr/>
        </p:nvSpPr>
        <p:spPr>
          <a:xfrm>
            <a:off x="3253153" y="2120416"/>
            <a:ext cx="268593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2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Opacidades demarcadas: </a:t>
            </a:r>
            <a:endParaRPr lang="pt-BR" sz="2200" b="1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endParaRPr lang="pt-BR" sz="2200" dirty="0">
              <a:latin typeface="Arial"/>
              <a:cs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62450E2-431D-8ED0-6717-FB7BCC4AFF60}"/>
              </a:ext>
            </a:extLst>
          </p:cNvPr>
          <p:cNvSpPr txBox="1"/>
          <p:nvPr/>
        </p:nvSpPr>
        <p:spPr>
          <a:xfrm>
            <a:off x="6127520" y="2123804"/>
            <a:ext cx="275112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2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Quebra de esmalte pós-eruptiva:</a:t>
            </a:r>
            <a:endParaRPr lang="pt-BR" sz="2200" b="1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endParaRPr lang="pt-BR" sz="2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72C901-4229-20FF-5055-C020CA7212D6}"/>
              </a:ext>
            </a:extLst>
          </p:cNvPr>
          <p:cNvSpPr txBox="1"/>
          <p:nvPr/>
        </p:nvSpPr>
        <p:spPr>
          <a:xfrm>
            <a:off x="455651" y="3173835"/>
            <a:ext cx="263942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rgbClr val="FFFFFF"/>
                </a:solidFill>
                <a:latin typeface="Arial"/>
              </a:rPr>
              <a:t>Ao menos um dos quatro primeiros molares </a:t>
            </a:r>
            <a:r>
              <a:rPr lang="pt-BR" sz="2000" err="1">
                <a:solidFill>
                  <a:srgbClr val="FFFFFF"/>
                </a:solidFill>
                <a:latin typeface="Arial"/>
              </a:rPr>
              <a:t>permanentese</a:t>
            </a:r>
            <a:r>
              <a:rPr lang="pt-BR" sz="2000" dirty="0">
                <a:solidFill>
                  <a:srgbClr val="FFFFFF"/>
                </a:solidFill>
                <a:latin typeface="Arial"/>
              </a:rPr>
              <a:t> em ao menos um  dos incisivos </a:t>
            </a:r>
            <a:endParaRPr lang="pt-BR" sz="200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r>
              <a:rPr lang="pt-BR" sz="2000" dirty="0">
                <a:solidFill>
                  <a:srgbClr val="FFFFFF"/>
                </a:solidFill>
                <a:latin typeface="Arial"/>
              </a:rPr>
              <a:t>permanentes.</a:t>
            </a:r>
            <a:r>
              <a:rPr lang="pt-BR" sz="2000" dirty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​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C1C19D-9E5F-68C6-6EBE-9460AABB9524}"/>
              </a:ext>
            </a:extLst>
          </p:cNvPr>
          <p:cNvSpPr txBox="1"/>
          <p:nvPr/>
        </p:nvSpPr>
        <p:spPr>
          <a:xfrm>
            <a:off x="3385038" y="3212681"/>
            <a:ext cx="245085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Defeito no esmalte com alteração na translucidez, variando em cor, tamanho e forma. </a:t>
            </a:r>
            <a:endParaRPr lang="pt-BR" sz="200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16E39B-EF20-1B1C-C574-C5AC71161D5D}"/>
              </a:ext>
            </a:extLst>
          </p:cNvPr>
          <p:cNvSpPr txBox="1"/>
          <p:nvPr/>
        </p:nvSpPr>
        <p:spPr>
          <a:xfrm>
            <a:off x="6314424" y="2598256"/>
            <a:ext cx="246357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sz="2000" b="1" dirty="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algn="ctr"/>
            <a:endParaRPr lang="pt-BR" sz="20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Esmalte afetado severamente que quebra após a erupção do dente.</a:t>
            </a:r>
            <a:endParaRPr lang="pt-BR"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50D389E-FA77-920B-CE06-2A68DBFAAC8F}"/>
              </a:ext>
            </a:extLst>
          </p:cNvPr>
          <p:cNvSpPr txBox="1"/>
          <p:nvPr/>
        </p:nvSpPr>
        <p:spPr>
          <a:xfrm>
            <a:off x="9175517" y="2583879"/>
            <a:ext cx="246357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pt-BR" sz="2000" b="1" dirty="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algn="ctr"/>
            <a:endParaRPr lang="pt-BR" sz="2000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Dentes afetados 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frequentemente 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sensíveis a estímulos externos.</a:t>
            </a:r>
            <a:endParaRPr lang="pt-BR" sz="2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74D7FE8-F4E3-CA16-D63D-8C161F080EC8}"/>
              </a:ext>
            </a:extLst>
          </p:cNvPr>
          <p:cNvSpPr txBox="1"/>
          <p:nvPr/>
        </p:nvSpPr>
        <p:spPr>
          <a:xfrm>
            <a:off x="9002991" y="2123803"/>
            <a:ext cx="27511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2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Sensibilidade:</a:t>
            </a:r>
            <a:endParaRPr lang="pt-BR" sz="2200" dirty="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endParaRPr lang="pt-BR" sz="2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EFF14CD-ACCA-CBDE-7746-A668EFFC20AB}"/>
              </a:ext>
            </a:extLst>
          </p:cNvPr>
          <p:cNvSpPr txBox="1"/>
          <p:nvPr/>
        </p:nvSpPr>
        <p:spPr>
          <a:xfrm>
            <a:off x="6455385" y="5591009"/>
            <a:ext cx="53742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 dirty="0">
                <a:latin typeface="Arial"/>
                <a:cs typeface="Arial"/>
              </a:rPr>
              <a:t>Fonte: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Adaptado</a:t>
            </a:r>
            <a:r>
              <a:rPr lang="en-US" sz="2000" dirty="0">
                <a:latin typeface="Arial"/>
                <a:cs typeface="Arial"/>
              </a:rPr>
              <a:t> de </a:t>
            </a:r>
            <a:r>
              <a:rPr lang="en-US" sz="2000" err="1">
                <a:latin typeface="Arial"/>
                <a:cs typeface="Arial"/>
              </a:rPr>
              <a:t>Lygidakis</a:t>
            </a:r>
            <a:r>
              <a:rPr lang="en-US" sz="2000" dirty="0">
                <a:latin typeface="Arial"/>
                <a:cs typeface="Arial"/>
              </a:rPr>
              <a:t> et al. (2021) </a:t>
            </a:r>
            <a:endParaRPr lang="pt-BR"/>
          </a:p>
        </p:txBody>
      </p:sp>
      <p:sp>
        <p:nvSpPr>
          <p:cNvPr id="15" name="Espaço Reservado para Número de Slide 3">
            <a:extLst>
              <a:ext uri="{FF2B5EF4-FFF2-40B4-BE49-F238E27FC236}">
                <a16:creationId xmlns:a16="http://schemas.microsoft.com/office/drawing/2014/main" id="{26002834-2E24-3604-96F7-99601E1B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13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35CDA89F-8BC0-BE4C-77A5-6176FBD1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162568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F94D2CF-2214-BC17-22B6-D4E330EDCEFD}"/>
              </a:ext>
            </a:extLst>
          </p:cNvPr>
          <p:cNvSpPr/>
          <p:nvPr/>
        </p:nvSpPr>
        <p:spPr>
          <a:xfrm>
            <a:off x="8495981" y="2050658"/>
            <a:ext cx="2688565" cy="3493698"/>
          </a:xfrm>
          <a:prstGeom prst="rect">
            <a:avLst/>
          </a:prstGeom>
          <a:solidFill>
            <a:srgbClr val="DE68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913C93A-BC11-CB0B-BB83-8160403FF0D7}"/>
              </a:ext>
            </a:extLst>
          </p:cNvPr>
          <p:cNvSpPr/>
          <p:nvPr/>
        </p:nvSpPr>
        <p:spPr>
          <a:xfrm>
            <a:off x="4700359" y="2065036"/>
            <a:ext cx="2688564" cy="3493697"/>
          </a:xfrm>
          <a:prstGeom prst="rect">
            <a:avLst/>
          </a:prstGeom>
          <a:solidFill>
            <a:srgbClr val="DE68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82123D3-F65A-224E-14FD-F1207F6180E2}"/>
              </a:ext>
            </a:extLst>
          </p:cNvPr>
          <p:cNvSpPr/>
          <p:nvPr/>
        </p:nvSpPr>
        <p:spPr>
          <a:xfrm>
            <a:off x="962246" y="2050659"/>
            <a:ext cx="2688565" cy="3493697"/>
          </a:xfrm>
          <a:prstGeom prst="rect">
            <a:avLst/>
          </a:prstGeom>
          <a:solidFill>
            <a:srgbClr val="DE68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Diagnóstico: Padrões observáveis da </a:t>
            </a:r>
            <a:r>
              <a:rPr lang="pt-BR" err="1"/>
              <a:t>hmi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3EE6A10-4027-E248-B3F2-17810F0F80A1}"/>
              </a:ext>
            </a:extLst>
          </p:cNvPr>
          <p:cNvSpPr txBox="1"/>
          <p:nvPr/>
        </p:nvSpPr>
        <p:spPr>
          <a:xfrm>
            <a:off x="908123" y="2136784"/>
            <a:ext cx="2737641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2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 Restaurações Atípicas:</a:t>
            </a:r>
            <a:endParaRPr lang="pt-BR" dirty="0">
              <a:solidFill>
                <a:schemeClr val="bg1"/>
              </a:solidFill>
            </a:endParaRPr>
          </a:p>
          <a:p>
            <a:endParaRPr lang="pt-BR" sz="20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pt-BR">
              <a:solidFill>
                <a:schemeClr val="bg1"/>
              </a:solidFill>
              <a:latin typeface="Gill Sans MT" panose="020B0502020104020203"/>
              <a:cs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CAAEAA-B900-C21E-243F-71995FE66839}"/>
              </a:ext>
            </a:extLst>
          </p:cNvPr>
          <p:cNvSpPr txBox="1"/>
          <p:nvPr/>
        </p:nvSpPr>
        <p:spPr>
          <a:xfrm>
            <a:off x="4705266" y="2167267"/>
            <a:ext cx="268593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200" b="1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Lesão cariosa atípica: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72C901-4229-20FF-5055-C020CA7212D6}"/>
              </a:ext>
            </a:extLst>
          </p:cNvPr>
          <p:cNvSpPr txBox="1"/>
          <p:nvPr/>
        </p:nvSpPr>
        <p:spPr>
          <a:xfrm>
            <a:off x="958859" y="3191930"/>
            <a:ext cx="271130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Restaurações que não correspondem ao padrão usual de lesão cariosa relacionada à placa</a:t>
            </a:r>
            <a:r>
              <a:rPr lang="pt-BR" sz="2000" dirty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4C1C19D-9E5F-68C6-6EBE-9460AABB9524}"/>
              </a:ext>
            </a:extLst>
          </p:cNvPr>
          <p:cNvSpPr txBox="1"/>
          <p:nvPr/>
        </p:nvSpPr>
        <p:spPr>
          <a:xfrm>
            <a:off x="4707755" y="3187646"/>
            <a:ext cx="268089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"/>
                <a:ea typeface="+mn-lt"/>
                <a:cs typeface="+mn-lt"/>
              </a:rPr>
              <a:t>Lesões cariosas que não correspondem à distribuição usual de lesões cariosas.</a:t>
            </a:r>
            <a:endParaRPr lang="pt-BR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633411-482E-2DFA-4BB5-72ED602BEC38}"/>
              </a:ext>
            </a:extLst>
          </p:cNvPr>
          <p:cNvSpPr txBox="1"/>
          <p:nvPr/>
        </p:nvSpPr>
        <p:spPr>
          <a:xfrm>
            <a:off x="8544021" y="2210398"/>
            <a:ext cx="268593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200" b="1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Extração atípica:</a:t>
            </a:r>
            <a:endParaRPr lang="pt-BR" sz="2200" dirty="0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algn="ctr"/>
            <a:endParaRPr lang="pt-BR" sz="2200" b="1" dirty="0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0BC5E5-B798-6C96-3E3F-BF04BF490ABF}"/>
              </a:ext>
            </a:extLst>
          </p:cNvPr>
          <p:cNvSpPr txBox="1"/>
          <p:nvPr/>
        </p:nvSpPr>
        <p:spPr>
          <a:xfrm>
            <a:off x="8373983" y="3173267"/>
            <a:ext cx="295406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Arial"/>
                <a:ea typeface="+mn-lt"/>
                <a:cs typeface="Arial"/>
              </a:rPr>
              <a:t>Ausência de um primeiro molar permanente ou segundo molar permanente em uma dentição saudável.</a:t>
            </a:r>
            <a:endParaRPr lang="pt-BR">
              <a:solidFill>
                <a:schemeClr val="bg1"/>
              </a:solidFill>
              <a:latin typeface="Arial"/>
              <a:ea typeface="+mn-lt"/>
              <a:cs typeface="+mn-lt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E5946B4-E37D-C801-7DB2-756830BF28D3}"/>
              </a:ext>
            </a:extLst>
          </p:cNvPr>
          <p:cNvSpPr txBox="1"/>
          <p:nvPr/>
        </p:nvSpPr>
        <p:spPr>
          <a:xfrm>
            <a:off x="6359206" y="5617285"/>
            <a:ext cx="537425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b="1" dirty="0">
                <a:latin typeface="Arial"/>
                <a:cs typeface="Arial"/>
              </a:rPr>
              <a:t>Fonte: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Adaptado</a:t>
            </a:r>
            <a:r>
              <a:rPr lang="en-US" sz="2000" dirty="0">
                <a:latin typeface="Arial"/>
                <a:cs typeface="Arial"/>
              </a:rPr>
              <a:t> de </a:t>
            </a:r>
            <a:r>
              <a:rPr lang="en-US" sz="2000" dirty="0" err="1">
                <a:latin typeface="Arial"/>
                <a:cs typeface="Arial"/>
              </a:rPr>
              <a:t>Lygidakis</a:t>
            </a:r>
            <a:r>
              <a:rPr lang="en-US" sz="2000" dirty="0">
                <a:latin typeface="Arial"/>
                <a:cs typeface="Arial"/>
              </a:rPr>
              <a:t> et al. (2021) </a:t>
            </a:r>
            <a:endParaRPr lang="pt-BR"/>
          </a:p>
        </p:txBody>
      </p:sp>
      <p:sp>
        <p:nvSpPr>
          <p:cNvPr id="10" name="Espaço Reservado para Número de Slide 3">
            <a:extLst>
              <a:ext uri="{FF2B5EF4-FFF2-40B4-BE49-F238E27FC236}">
                <a16:creationId xmlns:a16="http://schemas.microsoft.com/office/drawing/2014/main" id="{D5488A30-2369-E1DE-EA27-9765B75E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14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14" name="Espaço Reservado para Rodapé 4">
            <a:extLst>
              <a:ext uri="{FF2B5EF4-FFF2-40B4-BE49-F238E27FC236}">
                <a16:creationId xmlns:a16="http://schemas.microsoft.com/office/drawing/2014/main" id="{D6788AC7-8936-4804-DA3E-DB986113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67905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diagnóstico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Áreas severamente afetadas pela HMI e que apresentam quebras de esmalte pós-eruptivas têm maior suscetibilidade a lesões cariosas ativas devido ao acúmulo de biofilme propiciado nessas regiões. (QUINTERO </a:t>
            </a:r>
            <a:r>
              <a:rPr lang="pt-BR" sz="2400" i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et al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., 2022)</a:t>
            </a:r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A severidade da HMI está relacionada à progressão das cores das opacidades demarcadas, sendo que as lesões mais escuras (amarronzadas) são consideradas mais graves e têm maior associação com quebras pós-eruptivas. (</a:t>
            </a:r>
            <a:r>
              <a:rPr lang="pt-BR" sz="2400">
                <a:latin typeface="Arial"/>
                <a:ea typeface="+mn-lt"/>
                <a:cs typeface="+mn-lt"/>
              </a:rPr>
              <a:t>CABRAL </a:t>
            </a:r>
            <a:r>
              <a:rPr lang="pt-BR" sz="2400" i="1">
                <a:latin typeface="Arial"/>
                <a:ea typeface="+mn-lt"/>
                <a:cs typeface="+mn-lt"/>
              </a:rPr>
              <a:t>et al.</a:t>
            </a:r>
            <a:r>
              <a:rPr lang="pt-BR" sz="2400">
                <a:latin typeface="Arial"/>
                <a:ea typeface="+mn-lt"/>
                <a:cs typeface="+mn-lt"/>
              </a:rPr>
              <a:t>, 2020)</a:t>
            </a:r>
            <a:endParaRPr lang="pt-BR" sz="2400">
              <a:latin typeface="Arial"/>
              <a:cs typeface="Arial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A37825B9-CF9F-DC8E-FF09-A5FD37C6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15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320F9E11-653F-A945-2ECD-16BFAFD6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858030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diagnóstico</a:t>
            </a:r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8B1F503F-2538-EBE7-99E9-DA8B8AB1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25" y="2350552"/>
            <a:ext cx="11283348" cy="32495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4E173AA-5804-BB12-2B31-EA5A2FE3776D}"/>
              </a:ext>
            </a:extLst>
          </p:cNvPr>
          <p:cNvSpPr txBox="1"/>
          <p:nvPr/>
        </p:nvSpPr>
        <p:spPr>
          <a:xfrm>
            <a:off x="2222740" y="1935193"/>
            <a:ext cx="7588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Figura 1 - </a:t>
            </a:r>
            <a:r>
              <a:rPr lang="en-US" sz="2400" err="1">
                <a:latin typeface="Arial"/>
                <a:cs typeface="Arial"/>
              </a:rPr>
              <a:t>Manifestações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clínicas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observáveis</a:t>
            </a:r>
            <a:r>
              <a:rPr lang="en-US" sz="2400" dirty="0">
                <a:latin typeface="Arial"/>
                <a:cs typeface="Arial"/>
              </a:rPr>
              <a:t> da HMI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EAA426-FC56-BE7B-DBF0-D7545505A93B}"/>
              </a:ext>
            </a:extLst>
          </p:cNvPr>
          <p:cNvSpPr txBox="1"/>
          <p:nvPr/>
        </p:nvSpPr>
        <p:spPr>
          <a:xfrm>
            <a:off x="2654060" y="5594478"/>
            <a:ext cx="63231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Arial"/>
              </a:rPr>
              <a:t>  </a:t>
            </a:r>
            <a:r>
              <a:rPr lang="pt-BR" sz="2000" b="1" dirty="0">
                <a:latin typeface="Arial"/>
              </a:rPr>
              <a:t>Fonte:</a:t>
            </a:r>
            <a:r>
              <a:rPr lang="pt-BR" sz="2000" dirty="0">
                <a:latin typeface="Arial"/>
              </a:rPr>
              <a:t> Adaptado de </a:t>
            </a:r>
            <a:r>
              <a:rPr lang="pt-BR" sz="2000" err="1">
                <a:latin typeface="Arial"/>
              </a:rPr>
              <a:t>Kuklik</a:t>
            </a:r>
            <a:r>
              <a:rPr lang="pt-BR" sz="2000" dirty="0">
                <a:latin typeface="Arial"/>
              </a:rPr>
              <a:t> </a:t>
            </a:r>
            <a:r>
              <a:rPr lang="pt-BR" sz="2000" i="1" dirty="0">
                <a:latin typeface="Arial"/>
              </a:rPr>
              <a:t>et al.</a:t>
            </a:r>
            <a:r>
              <a:rPr lang="pt-BR" sz="2000" dirty="0">
                <a:latin typeface="Arial"/>
              </a:rPr>
              <a:t> (2020, p. 167–171)</a:t>
            </a:r>
            <a:r>
              <a:rPr lang="pt-BR" sz="2000" dirty="0">
                <a:latin typeface="Arial"/>
                <a:cs typeface="Arial"/>
              </a:rPr>
              <a:t> </a:t>
            </a:r>
            <a:endParaRPr lang="pt-BR" sz="2000" dirty="0"/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E9A16BC2-FAFC-5D8D-9020-526BFB42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16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A131DBDF-05B7-2AB3-89BA-B9CE042D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209029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diagnóstico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E173AA-5804-BB12-2B31-EA5A2FE3776D}"/>
              </a:ext>
            </a:extLst>
          </p:cNvPr>
          <p:cNvSpPr txBox="1"/>
          <p:nvPr/>
        </p:nvSpPr>
        <p:spPr>
          <a:xfrm>
            <a:off x="2309004" y="2078966"/>
            <a:ext cx="7588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Figura 1 - </a:t>
            </a:r>
            <a:r>
              <a:rPr lang="en-US" sz="2400" err="1">
                <a:latin typeface="Arial"/>
                <a:cs typeface="Arial"/>
              </a:rPr>
              <a:t>Manifestações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clínicas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err="1">
                <a:latin typeface="Arial"/>
                <a:cs typeface="Arial"/>
              </a:rPr>
              <a:t>observáveis</a:t>
            </a:r>
            <a:r>
              <a:rPr lang="en-US" sz="2400" dirty="0">
                <a:latin typeface="Arial"/>
                <a:cs typeface="Arial"/>
              </a:rPr>
              <a:t> da HMI 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2EAA426-FC56-BE7B-DBF0-D7545505A93B}"/>
              </a:ext>
            </a:extLst>
          </p:cNvPr>
          <p:cNvSpPr txBox="1"/>
          <p:nvPr/>
        </p:nvSpPr>
        <p:spPr>
          <a:xfrm>
            <a:off x="2769079" y="5420710"/>
            <a:ext cx="63231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dirty="0">
                <a:latin typeface="Arial"/>
              </a:rPr>
              <a:t>  </a:t>
            </a:r>
            <a:r>
              <a:rPr lang="pt-BR" sz="2000" b="1" dirty="0">
                <a:latin typeface="Arial"/>
              </a:rPr>
              <a:t>Fonte:</a:t>
            </a:r>
            <a:r>
              <a:rPr lang="pt-BR" sz="2000" dirty="0">
                <a:latin typeface="Arial"/>
              </a:rPr>
              <a:t> Adaptado de </a:t>
            </a:r>
            <a:r>
              <a:rPr lang="pt-BR" sz="2000" err="1">
                <a:latin typeface="Arial"/>
              </a:rPr>
              <a:t>Kuklik</a:t>
            </a:r>
            <a:r>
              <a:rPr lang="pt-BR" sz="2000" dirty="0">
                <a:latin typeface="Arial"/>
              </a:rPr>
              <a:t> </a:t>
            </a:r>
            <a:r>
              <a:rPr lang="pt-BR" sz="2000" i="1" dirty="0">
                <a:latin typeface="Arial"/>
              </a:rPr>
              <a:t>et al.</a:t>
            </a:r>
            <a:r>
              <a:rPr lang="pt-BR" sz="2000" dirty="0">
                <a:latin typeface="Arial"/>
              </a:rPr>
              <a:t> (2020, p. 167–171)</a:t>
            </a:r>
            <a:r>
              <a:rPr lang="pt-BR" sz="2000" dirty="0">
                <a:latin typeface="Arial"/>
                <a:cs typeface="Arial"/>
              </a:rPr>
              <a:t> </a:t>
            </a:r>
            <a:endParaRPr lang="pt-BR" sz="2000" dirty="0"/>
          </a:p>
        </p:txBody>
      </p:sp>
      <p:pic>
        <p:nvPicPr>
          <p:cNvPr id="3" name="Imagem 4" descr="Uma imagem contendo no interior, comida, xícara, mesa&#10;&#10;Descrição gerada automaticamente">
            <a:extLst>
              <a:ext uri="{FF2B5EF4-FFF2-40B4-BE49-F238E27FC236}">
                <a16:creationId xmlns:a16="http://schemas.microsoft.com/office/drawing/2014/main" id="{6928C12D-65BA-F2AC-4ABD-77F990A6D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71" y="2502277"/>
            <a:ext cx="11297726" cy="2888615"/>
          </a:xfrm>
          <a:prstGeom prst="rect">
            <a:avLst/>
          </a:prstGeom>
        </p:spPr>
      </p:pic>
      <p:sp>
        <p:nvSpPr>
          <p:cNvPr id="9" name="Espaço Reservado para Número de Slide 3">
            <a:extLst>
              <a:ext uri="{FF2B5EF4-FFF2-40B4-BE49-F238E27FC236}">
                <a16:creationId xmlns:a16="http://schemas.microsoft.com/office/drawing/2014/main" id="{01D2289F-AC20-3A72-4A7D-4A90A870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17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11" name="Espaço Reservado para Rodapé 4">
            <a:extLst>
              <a:ext uri="{FF2B5EF4-FFF2-40B4-BE49-F238E27FC236}">
                <a16:creationId xmlns:a16="http://schemas.microsoft.com/office/drawing/2014/main" id="{65FC20C2-0379-497C-5DE0-6CCA3EE5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2401918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tratamento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A tomada de decisão para os protocolos de tratamentos da HMI envolve considerar fatores como o grau de severidade do defeito de esmalte e idade do paciente. </a:t>
            </a:r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Recomenda-se o uso de tratamentos disponíveis que visem a reabilitação e respeitem o bem-estar do paciente pediátrico. </a:t>
            </a:r>
            <a:endParaRPr lang="pt-BR" sz="2400">
              <a:solidFill>
                <a:srgbClr val="3D3D3D"/>
              </a:solidFill>
              <a:latin typeface="Arial"/>
              <a:ea typeface="+mn-lt"/>
              <a:cs typeface="Arial"/>
            </a:endParaRPr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A HMI pode ser categorizada como leve/moderada ou severa, com diferentes características clínicas e estéticas. </a:t>
            </a:r>
            <a:endParaRPr lang="pt-BR" sz="2400">
              <a:latin typeface="Arial"/>
              <a:cs typeface="Arial"/>
            </a:endParaRPr>
          </a:p>
          <a:p>
            <a:pPr marL="305435" indent="-305435" algn="just"/>
            <a:endParaRPr lang="pt-BR" sz="2400">
              <a:solidFill>
                <a:srgbClr val="3D3D3D"/>
              </a:solidFill>
              <a:latin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4C8807-0B8D-0F4F-0CB4-9DDB9250DAB1}"/>
              </a:ext>
            </a:extLst>
          </p:cNvPr>
          <p:cNvSpPr txBox="1"/>
          <p:nvPr/>
        </p:nvSpPr>
        <p:spPr>
          <a:xfrm>
            <a:off x="8002543" y="5287369"/>
            <a:ext cx="36026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solidFill>
                  <a:srgbClr val="374151"/>
                </a:solidFill>
                <a:latin typeface="Arial"/>
                <a:cs typeface="Arial"/>
              </a:rPr>
              <a:t>(LYGIDAKIS </a:t>
            </a:r>
            <a:r>
              <a:rPr lang="pt-BR" sz="2400" i="1">
                <a:solidFill>
                  <a:srgbClr val="374151"/>
                </a:solidFill>
                <a:latin typeface="Arial"/>
                <a:cs typeface="Arial"/>
              </a:rPr>
              <a:t>et al.</a:t>
            </a:r>
            <a:r>
              <a:rPr lang="pt-BR" sz="2400">
                <a:solidFill>
                  <a:srgbClr val="374151"/>
                </a:solidFill>
                <a:latin typeface="Arial"/>
                <a:cs typeface="Arial"/>
              </a:rPr>
              <a:t>, 2021)</a:t>
            </a:r>
            <a:endParaRPr lang="pt-BR"/>
          </a:p>
        </p:txBody>
      </p:sp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761823DA-E9A9-22D7-7A6D-571031DB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18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6EF4188B-0F3D-D55E-823D-4AA411BD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150971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tratamento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A terapia de </a:t>
            </a:r>
            <a:r>
              <a:rPr lang="pt-BR" sz="24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fotobiomodulação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 em conjunto com a aplicação de verniz fluoretado pode ser utilizada para tratar a hipersensibilidade associada à HMI. (PASCHOAL </a:t>
            </a:r>
            <a:r>
              <a:rPr lang="pt-BR" sz="2400" i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et al.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, 2021)</a:t>
            </a:r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Orientações sobre higienização e aconselhamento dietético são importantes para crianças com HMI. (LYGIDAKIS </a:t>
            </a:r>
            <a:r>
              <a:rPr lang="pt-BR" sz="2400" i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et al.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, 2021)</a:t>
            </a:r>
            <a:endParaRPr lang="pt-BR" sz="2400">
              <a:latin typeface="Arial"/>
              <a:ea typeface="+mn-lt"/>
              <a:cs typeface="+mn-lt"/>
            </a:endParaRPr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O tratamento da HMI pode variar de acordo com a localização da lesão, com opções como ART, restaurações com compostos resinosos, coroas de metais pré-fabricadas, entre outros. (LYGIDAKIS </a:t>
            </a:r>
            <a:r>
              <a:rPr lang="pt-BR" sz="2400" i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et al.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, 2021)</a:t>
            </a:r>
            <a:endParaRPr lang="pt-BR" sz="2400">
              <a:latin typeface="Arial"/>
              <a:ea typeface="+mn-lt"/>
              <a:cs typeface="+mn-lt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3E11EEC1-72A8-5DAE-407D-473CE32DC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19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8AC8DA86-8378-0CEC-82B7-3AFC4184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357981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264E41-0577-7DD0-4934-B06F26A3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64" y="1209611"/>
            <a:ext cx="3054091" cy="4711539"/>
          </a:xfrm>
        </p:spPr>
        <p:txBody>
          <a:bodyPr anchor="ctr">
            <a:normAutofit/>
          </a:bodyPr>
          <a:lstStyle/>
          <a:p>
            <a:r>
              <a:rPr lang="de-DE" sz="2000">
                <a:solidFill>
                  <a:schemeClr val="bg2">
                    <a:lumMod val="25000"/>
                  </a:schemeClr>
                </a:solidFill>
                <a:ea typeface="+mj-lt"/>
                <a:cs typeface="+mj-lt"/>
              </a:rPr>
              <a:t>HIPOMINERALIZAÇÃO MOLAR-INCISIVO (HMI) EM ODONTOPEDIATRIA: DO DIAGNÓSTICO AO TRATAMENTO</a:t>
            </a:r>
            <a:endParaRPr lang="pt-BR" sz="2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Espaço Reservado para Conteúdo 2">
            <a:extLst>
              <a:ext uri="{FF2B5EF4-FFF2-40B4-BE49-F238E27FC236}">
                <a16:creationId xmlns:a16="http://schemas.microsoft.com/office/drawing/2014/main" id="{0B68D20A-D8A9-07B7-F3B6-C97CE40A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93" y="1217004"/>
            <a:ext cx="3249658" cy="4711539"/>
          </a:xfrm>
        </p:spPr>
        <p:txBody>
          <a:bodyPr>
            <a:normAutofit/>
          </a:bodyPr>
          <a:lstStyle/>
          <a:p>
            <a:pPr marL="305435" indent="-305435"/>
            <a:r>
              <a:rPr lang="pt-BR" sz="2000" dirty="0">
                <a:solidFill>
                  <a:srgbClr val="FFFFFF"/>
                </a:solidFill>
              </a:rPr>
              <a:t>Introdução</a:t>
            </a:r>
          </a:p>
          <a:p>
            <a:pPr marL="305435" indent="-305435"/>
            <a:r>
              <a:rPr lang="pt-BR" sz="2000" err="1">
                <a:ea typeface="+mn-lt"/>
                <a:cs typeface="+mn-lt"/>
              </a:rPr>
              <a:t>Justifcativa</a:t>
            </a:r>
            <a:endParaRPr lang="pt-BR" sz="2000" err="1">
              <a:solidFill>
                <a:srgbClr val="EBEBEB"/>
              </a:solidFill>
            </a:endParaRPr>
          </a:p>
          <a:p>
            <a:pPr marL="305435" indent="-305435"/>
            <a:r>
              <a:rPr lang="pt-BR" sz="2000" dirty="0">
                <a:ea typeface="+mn-lt"/>
                <a:cs typeface="+mn-lt"/>
              </a:rPr>
              <a:t>Objetivo </a:t>
            </a:r>
            <a:endParaRPr lang="pt-BR" sz="2000" dirty="0">
              <a:solidFill>
                <a:srgbClr val="EBEBEB"/>
              </a:solidFill>
            </a:endParaRPr>
          </a:p>
          <a:p>
            <a:pPr marL="305435" indent="-305435"/>
            <a:r>
              <a:rPr lang="pt-BR" sz="2000" dirty="0">
                <a:solidFill>
                  <a:srgbClr val="FFFFFF"/>
                </a:solidFill>
              </a:rPr>
              <a:t>Definição</a:t>
            </a:r>
          </a:p>
          <a:p>
            <a:pPr marL="305435" indent="-305435"/>
            <a:r>
              <a:rPr lang="pt-BR" sz="2000" dirty="0">
                <a:ea typeface="+mn-lt"/>
                <a:cs typeface="+mn-lt"/>
              </a:rPr>
              <a:t>Etiologia</a:t>
            </a:r>
            <a:endParaRPr lang="pt-BR" sz="2000" dirty="0">
              <a:solidFill>
                <a:srgbClr val="FFFFFF"/>
              </a:solidFill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77CFE95-7F5C-F89E-7779-5F4D28D475FC}"/>
              </a:ext>
            </a:extLst>
          </p:cNvPr>
          <p:cNvSpPr txBox="1">
            <a:spLocks/>
          </p:cNvSpPr>
          <p:nvPr/>
        </p:nvSpPr>
        <p:spPr>
          <a:xfrm>
            <a:off x="8276840" y="1009970"/>
            <a:ext cx="3249658" cy="4711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endParaRPr lang="pt-BR" sz="2000" dirty="0">
              <a:solidFill>
                <a:srgbClr val="FFFFFF"/>
              </a:solidFill>
              <a:latin typeface="Gill Sans MT"/>
              <a:cs typeface="Arial"/>
            </a:endParaRPr>
          </a:p>
          <a:p>
            <a:pPr marL="305435" indent="-305435"/>
            <a:r>
              <a:rPr lang="pt-BR" sz="2000" dirty="0">
                <a:solidFill>
                  <a:srgbClr val="FFFFFF"/>
                </a:solidFill>
                <a:latin typeface="Gill Sans MT"/>
                <a:cs typeface="Arial"/>
              </a:rPr>
              <a:t>Diagnóstico</a:t>
            </a:r>
          </a:p>
          <a:p>
            <a:pPr marL="305435" indent="-305435"/>
            <a:r>
              <a:rPr lang="pt-BR" sz="2000" dirty="0">
                <a:solidFill>
                  <a:srgbClr val="FFFFFF"/>
                </a:solidFill>
                <a:latin typeface="Gill Sans MT"/>
                <a:cs typeface="Arial"/>
              </a:rPr>
              <a:t>Tratamento</a:t>
            </a:r>
          </a:p>
          <a:p>
            <a:pPr marL="305435" indent="-305435"/>
            <a:r>
              <a:rPr lang="pt-BR" sz="2000" dirty="0">
                <a:solidFill>
                  <a:srgbClr val="FFFFFF"/>
                </a:solidFill>
                <a:latin typeface="Gill Sans MT"/>
                <a:cs typeface="Arial"/>
              </a:rPr>
              <a:t>Considerações Finais</a:t>
            </a:r>
          </a:p>
          <a:p>
            <a:pPr marL="305435" indent="-305435"/>
            <a:r>
              <a:rPr lang="pt-BR" sz="2000" dirty="0">
                <a:solidFill>
                  <a:srgbClr val="FFFFFF"/>
                </a:solidFill>
                <a:latin typeface="Gill Sans MT"/>
                <a:cs typeface="Arial"/>
              </a:rPr>
              <a:t>Referências Bibliográficas</a:t>
            </a:r>
          </a:p>
          <a:p>
            <a:pPr marL="305435" indent="-305435"/>
            <a:r>
              <a:rPr lang="pt-BR" sz="2000" dirty="0">
                <a:solidFill>
                  <a:srgbClr val="FFFFFF"/>
                </a:solidFill>
                <a:latin typeface="Gill Sans MT"/>
                <a:cs typeface="Arial"/>
              </a:rPr>
              <a:t>Agradecimento</a:t>
            </a:r>
          </a:p>
        </p:txBody>
      </p:sp>
    </p:spTree>
    <p:extLst>
      <p:ext uri="{BB962C8B-B14F-4D97-AF65-F5344CB8AC3E}">
        <p14:creationId xmlns:p14="http://schemas.microsoft.com/office/powerpoint/2010/main" val="2281609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tratamento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96" y="2870609"/>
            <a:ext cx="11029615" cy="36783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/>
            <a:r>
              <a:rPr lang="pt-BR" sz="2400" dirty="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Microabrasão</a:t>
            </a:r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 e clareamento externo são indicados para opacidades superficiais e profundas do esmalte, respectivamente. (TEMUDO </a:t>
            </a:r>
            <a:r>
              <a:rPr lang="pt-BR" sz="2400" i="1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et al.</a:t>
            </a:r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, 2022)</a:t>
            </a:r>
            <a:endParaRPr lang="pt-BR" sz="2400" dirty="0">
              <a:latin typeface="Arial"/>
              <a:cs typeface="Arial"/>
            </a:endParaRPr>
          </a:p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Recursos da odontologia digital, como scanners intraorais e fabricação CAD-CAM, podem ser usados para restaurações precisas em pacientes com HMI. (DAVIDOVICH </a:t>
            </a:r>
            <a:r>
              <a:rPr lang="pt-BR" sz="2400" i="1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et al.</a:t>
            </a:r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, 2020)</a:t>
            </a:r>
            <a:endParaRPr lang="pt-BR" sz="2400" dirty="0">
              <a:latin typeface="Arial"/>
              <a:ea typeface="+mn-lt"/>
              <a:cs typeface="+mn-lt"/>
            </a:endParaRPr>
          </a:p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Cremes dentais e produtos à base de fosfatos de cálcio são opções viáveis para </a:t>
            </a:r>
            <a:r>
              <a:rPr lang="pt-BR" sz="2400" dirty="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remineralização</a:t>
            </a:r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 do esmalte afetado pela HMI. (ENAX </a:t>
            </a:r>
            <a:r>
              <a:rPr lang="pt-BR" sz="2400" i="1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et al.</a:t>
            </a:r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, 2023)</a:t>
            </a:r>
            <a:endParaRPr lang="pt-BR" sz="2400" dirty="0">
              <a:latin typeface="Arial"/>
              <a:ea typeface="+mn-lt"/>
              <a:cs typeface="+mn-lt"/>
            </a:endParaRPr>
          </a:p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O uso de flúor, especialmente em vernizes fluoretados, também pode ser considerado, embora haja a necessidade de mais pesquisas nessa área. (ENAX </a:t>
            </a:r>
            <a:r>
              <a:rPr lang="pt-BR" sz="2400" i="1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et al.</a:t>
            </a:r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, 2023)</a:t>
            </a:r>
            <a:endParaRPr lang="pt-BR" sz="24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pt-BR" sz="1200">
              <a:solidFill>
                <a:srgbClr val="374151"/>
              </a:solidFill>
              <a:ea typeface="+mn-lt"/>
              <a:cs typeface="+mn-lt"/>
            </a:endParaRPr>
          </a:p>
          <a:p>
            <a:pPr marL="305435" indent="-305435"/>
            <a:endParaRPr lang="pt-BR" sz="2400">
              <a:latin typeface="Arial"/>
              <a:ea typeface="+mn-lt"/>
              <a:cs typeface="+mn-lt"/>
            </a:endParaRPr>
          </a:p>
          <a:p>
            <a:pPr marL="305435" indent="-305435"/>
            <a:endParaRPr lang="pt-BR" sz="2400">
              <a:solidFill>
                <a:srgbClr val="3D3D3D"/>
              </a:solidFill>
              <a:latin typeface="Arial"/>
              <a:cs typeface="Arial"/>
            </a:endParaRPr>
          </a:p>
        </p:txBody>
      </p:sp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594CFC4B-A395-D542-4F7C-5118867A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20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13" name="Espaço Reservado para Rodapé 4">
            <a:extLst>
              <a:ext uri="{FF2B5EF4-FFF2-40B4-BE49-F238E27FC236}">
                <a16:creationId xmlns:a16="http://schemas.microsoft.com/office/drawing/2014/main" id="{DDC3949F-212E-D7CD-AFD7-6C62F1DF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119037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15" y="2626194"/>
            <a:ext cx="11043992" cy="3232605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pt-BR" sz="2400" dirty="0">
                <a:latin typeface="Arial"/>
                <a:ea typeface="+mn-lt"/>
                <a:cs typeface="+mn-lt"/>
              </a:rPr>
              <a:t>A </a:t>
            </a:r>
            <a:r>
              <a:rPr lang="pt-BR" sz="2400" dirty="0" err="1">
                <a:latin typeface="Arial"/>
                <a:ea typeface="+mn-lt"/>
                <a:cs typeface="+mn-lt"/>
              </a:rPr>
              <a:t>Hipomineralização</a:t>
            </a:r>
            <a:r>
              <a:rPr lang="pt-BR" sz="2400" dirty="0">
                <a:latin typeface="Arial"/>
                <a:ea typeface="+mn-lt"/>
                <a:cs typeface="+mn-lt"/>
              </a:rPr>
              <a:t> Molar-Incisivo (HMI) é um tipo de defeito de esmalte dentário qualitativo do desenvolvimento mineral da matriz inorgânica. </a:t>
            </a:r>
            <a:endParaRPr lang="pt-BR" sz="2400">
              <a:latin typeface="Arial"/>
              <a:cs typeface="Arial"/>
            </a:endParaRPr>
          </a:p>
          <a:p>
            <a:pPr marL="305435" indent="-305435" algn="just"/>
            <a:r>
              <a:rPr lang="pt-BR" sz="2400" dirty="0">
                <a:latin typeface="Arial"/>
                <a:ea typeface="+mn-lt"/>
                <a:cs typeface="+mn-lt"/>
              </a:rPr>
              <a:t>Afeta ao menos um dos primeiros molares e incisivos da dentição permanente.</a:t>
            </a:r>
          </a:p>
          <a:p>
            <a:pPr marL="305435" indent="-305435" algn="just"/>
            <a:endParaRPr lang="pt-BR" sz="2400" dirty="0">
              <a:solidFill>
                <a:srgbClr val="3D3D3D"/>
              </a:solidFill>
              <a:latin typeface="Arial"/>
              <a:cs typeface="Arial"/>
            </a:endParaRPr>
          </a:p>
        </p:txBody>
      </p:sp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9DBD79E5-8CDE-50C5-876E-881C17AA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21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13" name="Espaço Reservado para Rodapé 4">
            <a:extLst>
              <a:ext uri="{FF2B5EF4-FFF2-40B4-BE49-F238E27FC236}">
                <a16:creationId xmlns:a16="http://schemas.microsoft.com/office/drawing/2014/main" id="{7D4BFC03-8001-C62B-A9F4-10ECBAC3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267135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15" y="2626194"/>
            <a:ext cx="11043992" cy="3232605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Multifatorial e envolve causas ambientais, sistêmicas e predisposições genéticas. </a:t>
            </a:r>
            <a:endParaRPr lang="pt-BR" sz="2400" dirty="0">
              <a:solidFill>
                <a:srgbClr val="3D3D3D"/>
              </a:solidFill>
              <a:latin typeface="Arial"/>
              <a:ea typeface="+mn-lt"/>
              <a:cs typeface="Arial"/>
            </a:endParaRPr>
          </a:p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A presença de doenças sistêmicas, como a doença celíaca, pode auxiliar no diagnóstico da HMI.</a:t>
            </a:r>
          </a:p>
          <a:p>
            <a:pPr marL="305435" indent="-305435" algn="just"/>
            <a:r>
              <a:rPr lang="pt-BR" sz="2400" dirty="0">
                <a:latin typeface="Arial"/>
                <a:ea typeface="+mn-lt"/>
                <a:cs typeface="+mn-lt"/>
              </a:rPr>
              <a:t>A existência da </a:t>
            </a:r>
            <a:r>
              <a:rPr lang="pt-BR" sz="2400" err="1">
                <a:latin typeface="Arial"/>
                <a:ea typeface="+mn-lt"/>
                <a:cs typeface="+mn-lt"/>
              </a:rPr>
              <a:t>Hipomineralização</a:t>
            </a:r>
            <a:r>
              <a:rPr lang="pt-BR" sz="2400" dirty="0">
                <a:latin typeface="Arial"/>
                <a:ea typeface="+mn-lt"/>
                <a:cs typeface="+mn-lt"/>
              </a:rPr>
              <a:t> Segundo Molar Decíduo (HSMD) em um paciente pediátrico pode estar relacionada à ocorrência futura de HMI.</a:t>
            </a:r>
            <a:r>
              <a:rPr lang="pt-BR" sz="2400" dirty="0">
                <a:ea typeface="+mn-lt"/>
                <a:cs typeface="+mn-lt"/>
              </a:rPr>
              <a:t> </a:t>
            </a:r>
            <a:endParaRPr lang="pt-BR" sz="2400" dirty="0">
              <a:solidFill>
                <a:srgbClr val="374151"/>
              </a:solidFill>
              <a:latin typeface="Arial"/>
              <a:cs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64A61A-0602-E99C-8668-4B095F4E4510}"/>
              </a:ext>
            </a:extLst>
          </p:cNvPr>
          <p:cNvSpPr txBox="1"/>
          <p:nvPr/>
        </p:nvSpPr>
        <p:spPr>
          <a:xfrm>
            <a:off x="670891" y="2037522"/>
            <a:ext cx="5329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  <a:latin typeface="Arial"/>
                <a:ea typeface="+mn-lt"/>
                <a:cs typeface="+mn-lt"/>
              </a:rPr>
              <a:t>Etiologia da HMI: </a:t>
            </a:r>
            <a:endParaRPr lang="pt-BR" sz="2400" b="1">
              <a:solidFill>
                <a:schemeClr val="tx2"/>
              </a:solidFill>
            </a:endParaRPr>
          </a:p>
        </p:txBody>
      </p:sp>
      <p:sp>
        <p:nvSpPr>
          <p:cNvPr id="12" name="Espaço Reservado para Número de Slide 3">
            <a:extLst>
              <a:ext uri="{FF2B5EF4-FFF2-40B4-BE49-F238E27FC236}">
                <a16:creationId xmlns:a16="http://schemas.microsoft.com/office/drawing/2014/main" id="{9B1E48B7-4680-9E66-2F88-D5C2D209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22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14" name="Espaço Reservado para Rodapé 4">
            <a:extLst>
              <a:ext uri="{FF2B5EF4-FFF2-40B4-BE49-F238E27FC236}">
                <a16:creationId xmlns:a16="http://schemas.microsoft.com/office/drawing/2014/main" id="{4945B687-05D8-9B82-EABF-E7B585A18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2307903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15" y="2079854"/>
            <a:ext cx="11029615" cy="367830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pt-BR" sz="2400" dirty="0">
              <a:solidFill>
                <a:srgbClr val="374151"/>
              </a:solidFill>
              <a:latin typeface="Arial"/>
              <a:cs typeface="Arial"/>
            </a:endParaRPr>
          </a:p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Arial"/>
              </a:rPr>
              <a:t>Baseado na obtenção de informações sobre os fatores etiológicos, histórico natal, médico e odontológico, juntamente com os padrões clínicos observáveis: </a:t>
            </a:r>
            <a:r>
              <a:rPr lang="pt-BR" sz="2400" b="1" dirty="0">
                <a:solidFill>
                  <a:srgbClr val="374151"/>
                </a:solidFill>
                <a:latin typeface="Arial"/>
                <a:ea typeface="+mn-lt"/>
                <a:cs typeface="Arial"/>
              </a:rPr>
              <a:t>opacidades demarcadas, sensibilidade </a:t>
            </a:r>
            <a:r>
              <a:rPr lang="pt-BR" sz="2400" b="1" err="1">
                <a:solidFill>
                  <a:srgbClr val="374151"/>
                </a:solidFill>
                <a:latin typeface="Arial"/>
                <a:ea typeface="+mn-lt"/>
                <a:cs typeface="Arial"/>
              </a:rPr>
              <a:t>dentinária</a:t>
            </a:r>
            <a:r>
              <a:rPr lang="pt-BR" sz="2400" b="1" dirty="0">
                <a:solidFill>
                  <a:srgbClr val="374151"/>
                </a:solidFill>
                <a:latin typeface="Arial"/>
                <a:ea typeface="+mn-lt"/>
                <a:cs typeface="Arial"/>
              </a:rPr>
              <a:t>, quebra de esmalte pós-eruptiva, restaurações e extrações atípicas.</a:t>
            </a:r>
            <a:endParaRPr lang="pt-BR" sz="2400" dirty="0">
              <a:solidFill>
                <a:srgbClr val="374151"/>
              </a:solidFill>
              <a:latin typeface="Arial"/>
              <a:ea typeface="+mn-lt"/>
              <a:cs typeface="Arial"/>
            </a:endParaRPr>
          </a:p>
          <a:p>
            <a:pPr marL="305435" indent="-305435" algn="just"/>
            <a:r>
              <a:rPr lang="pt-BR" sz="2400" dirty="0">
                <a:solidFill>
                  <a:srgbClr val="3D3D3D"/>
                </a:solidFill>
                <a:latin typeface="Arial"/>
                <a:ea typeface="+mn-lt"/>
                <a:cs typeface="Arial"/>
              </a:rPr>
              <a:t>A severidade da HMI está relacionada à progressão das cores das opacidades demarcadas, sendo que as lesões mais escuras (amarronzadas)  mais graves e com maior associação com quebras pós-eruptivas.</a:t>
            </a:r>
            <a:endParaRPr lang="pt-BR" sz="2400">
              <a:solidFill>
                <a:srgbClr val="374151"/>
              </a:solidFill>
              <a:latin typeface="Arial"/>
              <a:cs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AB871F-11F5-8292-9055-D98FE780F181}"/>
              </a:ext>
            </a:extLst>
          </p:cNvPr>
          <p:cNvSpPr txBox="1"/>
          <p:nvPr/>
        </p:nvSpPr>
        <p:spPr>
          <a:xfrm>
            <a:off x="627759" y="2080654"/>
            <a:ext cx="5329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  <a:latin typeface="Arial"/>
                <a:cs typeface="Arial"/>
              </a:rPr>
              <a:t>Diagnóstico:</a:t>
            </a:r>
            <a:endParaRPr lang="pt-BR" sz="2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36875A05-CE24-CD74-A617-50A8EB1B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23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5D9558D3-C414-2391-945B-D99F9689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4274336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ea typeface="Söhne"/>
                <a:cs typeface="Söhne"/>
              </a:rPr>
              <a:t>A escolha do tratamento adequado depende da idade do paciente e do grau de lesão observada. </a:t>
            </a:r>
            <a:endParaRPr lang="pt-BR"/>
          </a:p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cs typeface="Arial"/>
              </a:rPr>
              <a:t>Em incisivos: Para grau leve em área superficial podem ser usadas resinas infiltrantes </a:t>
            </a:r>
            <a:r>
              <a:rPr lang="pt-BR" sz="2400" dirty="0">
                <a:solidFill>
                  <a:srgbClr val="3D3D3D"/>
                </a:solidFill>
                <a:latin typeface="Arial"/>
                <a:cs typeface="Arial"/>
              </a:rPr>
              <a:t>ou</a:t>
            </a:r>
            <a:r>
              <a:rPr lang="pt-BR" sz="2400" dirty="0">
                <a:latin typeface="Arial"/>
                <a:ea typeface="+mn-lt"/>
                <a:cs typeface="+mn-lt"/>
              </a:rPr>
              <a:t> </a:t>
            </a:r>
            <a:r>
              <a:rPr lang="pt-BR" sz="2400" err="1">
                <a:solidFill>
                  <a:srgbClr val="374151"/>
                </a:solidFill>
                <a:latin typeface="Arial"/>
                <a:cs typeface="Arial"/>
              </a:rPr>
              <a:t>microabrasão</a:t>
            </a:r>
            <a:r>
              <a:rPr lang="pt-BR" sz="2400" dirty="0">
                <a:solidFill>
                  <a:srgbClr val="374151"/>
                </a:solidFill>
                <a:latin typeface="Arial"/>
                <a:cs typeface="Arial"/>
              </a:rPr>
              <a:t>. Para casos profundos em incisivos, é recomendada a combinação de </a:t>
            </a:r>
            <a:r>
              <a:rPr lang="pt-BR" sz="2400" dirty="0">
                <a:solidFill>
                  <a:srgbClr val="3D3D3D"/>
                </a:solidFill>
                <a:latin typeface="Arial"/>
                <a:cs typeface="Arial"/>
              </a:rPr>
              <a:t>clareamentos</a:t>
            </a:r>
            <a:r>
              <a:rPr lang="pt-BR" sz="2400">
                <a:latin typeface="Arial"/>
                <a:ea typeface="+mn-lt"/>
                <a:cs typeface="+mn-lt"/>
              </a:rPr>
              <a:t> externos com</a:t>
            </a:r>
            <a:r>
              <a:rPr lang="pt-BR" sz="2400">
                <a:solidFill>
                  <a:srgbClr val="3D3D3D"/>
                </a:solidFill>
                <a:latin typeface="Arial"/>
                <a:cs typeface="Arial"/>
              </a:rPr>
              <a:t> </a:t>
            </a:r>
            <a:r>
              <a:rPr lang="pt-BR" sz="2400">
                <a:solidFill>
                  <a:srgbClr val="374151"/>
                </a:solidFill>
                <a:latin typeface="Arial"/>
                <a:cs typeface="Arial"/>
              </a:rPr>
              <a:t>resinas infiltrantes </a:t>
            </a:r>
            <a:r>
              <a:rPr lang="pt-BR" sz="2400" dirty="0">
                <a:solidFill>
                  <a:srgbClr val="374151"/>
                </a:solidFill>
                <a:latin typeface="Arial"/>
                <a:cs typeface="Arial"/>
              </a:rPr>
              <a:t>e/ou resina composta. 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5E23C7-48C5-4C61-8174-53438E8B5375}"/>
              </a:ext>
            </a:extLst>
          </p:cNvPr>
          <p:cNvSpPr txBox="1"/>
          <p:nvPr/>
        </p:nvSpPr>
        <p:spPr>
          <a:xfrm>
            <a:off x="627759" y="2080654"/>
            <a:ext cx="5329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  <a:latin typeface="Arial"/>
                <a:cs typeface="Arial"/>
              </a:rPr>
              <a:t>Tratamento:</a:t>
            </a:r>
            <a:endParaRPr lang="pt-BR" sz="2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EE3F6C45-CC83-3579-4B7D-BDC4D556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24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72DEAD36-A59B-EE48-0203-0CF5D7F7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3144961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53024"/>
            <a:ext cx="11029615" cy="4052114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pt-BR" sz="2400" dirty="0">
                <a:latin typeface="Arial"/>
                <a:ea typeface="+mn-lt"/>
                <a:cs typeface="+mn-lt"/>
              </a:rPr>
              <a:t>Em casos de HMI severa em incisivos, pode-se optar por resina composta, faceta estética ou coroas de zircônia. </a:t>
            </a:r>
            <a:endParaRPr lang="pt-BR" dirty="0"/>
          </a:p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cs typeface="Arial"/>
              </a:rPr>
              <a:t>Para dentes posteriores: ART, resina composta, coroa metálica (hall </a:t>
            </a:r>
            <a:r>
              <a:rPr lang="pt-BR" sz="2400" dirty="0" err="1">
                <a:solidFill>
                  <a:srgbClr val="374151"/>
                </a:solidFill>
                <a:latin typeface="Arial"/>
                <a:cs typeface="Arial"/>
              </a:rPr>
              <a:t>technique</a:t>
            </a:r>
            <a:r>
              <a:rPr lang="pt-BR" sz="2400" dirty="0">
                <a:solidFill>
                  <a:srgbClr val="374151"/>
                </a:solidFill>
                <a:latin typeface="Arial"/>
                <a:cs typeface="Arial"/>
              </a:rPr>
              <a:t>), restaurações CAD/CAM e, em casos extremos, exodontia. </a:t>
            </a:r>
            <a:endParaRPr lang="pt-BR"/>
          </a:p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cs typeface="Arial"/>
              </a:rPr>
              <a:t>Para a hipersensibilidade observada: </a:t>
            </a:r>
            <a:r>
              <a:rPr lang="pt-BR" sz="2400" dirty="0">
                <a:latin typeface="Arial"/>
                <a:ea typeface="+mn-lt"/>
                <a:cs typeface="+mn-lt"/>
              </a:rPr>
              <a:t>a terapia de </a:t>
            </a:r>
            <a:r>
              <a:rPr lang="pt-BR" sz="2400" dirty="0" err="1">
                <a:latin typeface="Arial"/>
                <a:ea typeface="+mn-lt"/>
                <a:cs typeface="+mn-lt"/>
              </a:rPr>
              <a:t>fotobiomodulação</a:t>
            </a:r>
            <a:r>
              <a:rPr lang="pt-BR" sz="2400" dirty="0">
                <a:latin typeface="Arial"/>
                <a:ea typeface="+mn-lt"/>
                <a:cs typeface="+mn-lt"/>
              </a:rPr>
              <a:t> e cremes dentais bioativos.</a:t>
            </a:r>
            <a:endParaRPr lang="pt-BR" dirty="0" err="1">
              <a:latin typeface="Arial"/>
              <a:cs typeface="Arial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374151"/>
              </a:solidFill>
              <a:latin typeface="Arial"/>
              <a:cs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5E23C7-48C5-4C61-8174-53438E8B5375}"/>
              </a:ext>
            </a:extLst>
          </p:cNvPr>
          <p:cNvSpPr txBox="1"/>
          <p:nvPr/>
        </p:nvSpPr>
        <p:spPr>
          <a:xfrm>
            <a:off x="627759" y="2080654"/>
            <a:ext cx="53298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>
                <a:solidFill>
                  <a:schemeClr val="tx2"/>
                </a:solidFill>
                <a:latin typeface="Arial"/>
                <a:cs typeface="Arial"/>
              </a:rPr>
              <a:t>Tratamento:</a:t>
            </a:r>
            <a:endParaRPr lang="pt-BR" sz="2400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3337B5E7-2C86-9A45-F514-734368D9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25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A3DF6795-ADC4-5540-D31C-8DFC5302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219772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 algn="just"/>
            <a:r>
              <a:rPr lang="pt-BR" sz="2400" dirty="0">
                <a:latin typeface="Arial"/>
                <a:ea typeface="+mn-lt"/>
                <a:cs typeface="+mn-lt"/>
              </a:rPr>
              <a:t>Para o controle da perda mineral: o uso de produtos à base de fosfatos de cálcio (glicerofosfato de cálcio, </a:t>
            </a:r>
            <a:r>
              <a:rPr lang="pt-BR" sz="2400" dirty="0" err="1">
                <a:latin typeface="Arial"/>
                <a:ea typeface="+mn-lt"/>
                <a:cs typeface="+mn-lt"/>
              </a:rPr>
              <a:t>fosfopeptídeo</a:t>
            </a:r>
            <a:r>
              <a:rPr lang="pt-BR" sz="2400" dirty="0">
                <a:latin typeface="Arial"/>
                <a:ea typeface="+mn-lt"/>
                <a:cs typeface="+mn-lt"/>
              </a:rPr>
              <a:t> de caseína e fosfato de cálcio amorfo) e hidroxiapatita.</a:t>
            </a:r>
            <a:endParaRPr lang="pt-BR" sz="2400" dirty="0">
              <a:latin typeface="Arial"/>
              <a:ea typeface="+mn-lt"/>
              <a:cs typeface="Arial"/>
            </a:endParaRPr>
          </a:p>
          <a:p>
            <a:pPr marL="305435" indent="-305435" algn="just"/>
            <a:r>
              <a:rPr lang="pt-BR" sz="2400" dirty="0">
                <a:latin typeface="Arial"/>
                <a:ea typeface="+mn-lt"/>
                <a:cs typeface="+mn-lt"/>
              </a:rPr>
              <a:t>Aconselha-se orientação dietética e de higienização para a criança e para seus responsáveis.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EF0A68E4-B078-1060-053B-8BEB2BCE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26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93E73891-9213-1355-25BA-8AE5E7CD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112487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 algn="just"/>
            <a:endParaRPr lang="pt-BR" sz="2400" dirty="0">
              <a:latin typeface="Arial"/>
              <a:ea typeface="+mn-lt"/>
              <a:cs typeface="+mn-lt"/>
            </a:endParaRPr>
          </a:p>
          <a:p>
            <a:pPr marL="305435" indent="-305435" algn="just"/>
            <a:r>
              <a:rPr lang="pt-BR" sz="2400" dirty="0">
                <a:latin typeface="Arial"/>
                <a:ea typeface="+mn-lt"/>
                <a:cs typeface="Arial"/>
              </a:rPr>
              <a:t>São necessários estudos adicionais, incluindo revisões sistemáticas e acompanhamento clínico, para aprimorar os tratamentos existentes, investigar associações sistêmicas correlatas e garantir intervenções minimamente invasivas para pacientes </a:t>
            </a:r>
            <a:r>
              <a:rPr lang="pt-BR" sz="2400" dirty="0" err="1">
                <a:latin typeface="Arial"/>
                <a:ea typeface="+mn-lt"/>
                <a:cs typeface="Arial"/>
              </a:rPr>
              <a:t>odontopediátricos</a:t>
            </a:r>
            <a:r>
              <a:rPr lang="pt-BR" sz="2400" dirty="0">
                <a:latin typeface="Arial"/>
                <a:ea typeface="+mn-lt"/>
                <a:cs typeface="Arial"/>
              </a:rPr>
              <a:t> com HMI sobretudo nas lesões severas em dentes posteriores.</a:t>
            </a:r>
          </a:p>
          <a:p>
            <a:pPr marL="305435" indent="-305435" algn="just"/>
            <a:endParaRPr lang="pt-BR" sz="2400" dirty="0">
              <a:latin typeface="Arial"/>
              <a:cs typeface="Arial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91F898BB-608C-61C3-48C3-0BEBB219B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27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4E784636-F76D-F1A4-D289-CC522569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1285903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pt-BR" sz="2000">
                <a:latin typeface="Arial"/>
                <a:ea typeface="+mn-lt"/>
                <a:cs typeface="+mn-lt"/>
              </a:rPr>
              <a:t>FONSECA-SOUZA, G. et al. </a:t>
            </a:r>
            <a:r>
              <a:rPr lang="pt-BR" sz="2000" err="1">
                <a:latin typeface="Arial"/>
                <a:ea typeface="+mn-lt"/>
                <a:cs typeface="+mn-lt"/>
              </a:rPr>
              <a:t>What</a:t>
            </a:r>
            <a:r>
              <a:rPr lang="pt-BR" sz="2000">
                <a:latin typeface="Arial"/>
                <a:ea typeface="+mn-lt"/>
                <a:cs typeface="+mn-lt"/>
              </a:rPr>
              <a:t> are </a:t>
            </a:r>
            <a:r>
              <a:rPr lang="pt-BR" sz="2000" err="1">
                <a:latin typeface="Arial"/>
                <a:ea typeface="+mn-lt"/>
                <a:cs typeface="+mn-lt"/>
              </a:rPr>
              <a:t>the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Systemic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Factors</a:t>
            </a:r>
            <a:r>
              <a:rPr lang="pt-BR" sz="2000">
                <a:latin typeface="Arial"/>
                <a:ea typeface="+mn-lt"/>
                <a:cs typeface="+mn-lt"/>
              </a:rPr>
              <a:t> Associated </a:t>
            </a:r>
            <a:r>
              <a:rPr lang="pt-BR" sz="2000" err="1">
                <a:latin typeface="Arial"/>
                <a:ea typeface="+mn-lt"/>
                <a:cs typeface="+mn-lt"/>
              </a:rPr>
              <a:t>with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the</a:t>
            </a:r>
            <a:r>
              <a:rPr lang="pt-BR" sz="2000">
                <a:latin typeface="Arial"/>
                <a:ea typeface="+mn-lt"/>
                <a:cs typeface="+mn-lt"/>
              </a:rPr>
              <a:t> Molar-Incisor </a:t>
            </a:r>
            <a:r>
              <a:rPr lang="pt-BR" sz="2000" err="1">
                <a:latin typeface="Arial"/>
                <a:ea typeface="+mn-lt"/>
                <a:cs typeface="+mn-lt"/>
              </a:rPr>
              <a:t>Hypomineralization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Etiology</a:t>
            </a:r>
            <a:r>
              <a:rPr lang="pt-BR" sz="2000">
                <a:latin typeface="Arial"/>
                <a:ea typeface="+mn-lt"/>
                <a:cs typeface="+mn-lt"/>
              </a:rPr>
              <a:t>? </a:t>
            </a:r>
            <a:r>
              <a:rPr lang="pt-BR" sz="2000" b="1">
                <a:latin typeface="Arial"/>
                <a:ea typeface="+mn-lt"/>
                <a:cs typeface="+mn-lt"/>
              </a:rPr>
              <a:t>Pesquisa Brasileira em Odontopediatria e Clínica Integrada</a:t>
            </a:r>
            <a:r>
              <a:rPr lang="pt-BR" sz="2000">
                <a:latin typeface="Arial"/>
                <a:ea typeface="+mn-lt"/>
                <a:cs typeface="+mn-lt"/>
              </a:rPr>
              <a:t>, v. 21, 2021. Disponível em: https://doi.org/10.1590/pboci.2021.130. Acesso em: 6 de mar. 2023.</a:t>
            </a:r>
          </a:p>
          <a:p>
            <a:pPr marL="305435" indent="-305435"/>
            <a:r>
              <a:rPr lang="pt-BR" sz="2000">
                <a:latin typeface="Arial"/>
                <a:ea typeface="+mn-lt"/>
                <a:cs typeface="+mn-lt"/>
              </a:rPr>
              <a:t>CABRAL, R. N. </a:t>
            </a:r>
            <a:r>
              <a:rPr lang="pt-BR" sz="2000" err="1">
                <a:latin typeface="Arial"/>
                <a:ea typeface="+mn-lt"/>
                <a:cs typeface="+mn-lt"/>
              </a:rPr>
              <a:t>Reliability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and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Validity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of</a:t>
            </a:r>
            <a:r>
              <a:rPr lang="pt-BR" sz="2000">
                <a:latin typeface="Arial"/>
                <a:ea typeface="+mn-lt"/>
                <a:cs typeface="+mn-lt"/>
              </a:rPr>
              <a:t> a New </a:t>
            </a:r>
            <a:r>
              <a:rPr lang="pt-BR" sz="2000" err="1">
                <a:latin typeface="Arial"/>
                <a:ea typeface="+mn-lt"/>
                <a:cs typeface="+mn-lt"/>
              </a:rPr>
              <a:t>Classification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of</a:t>
            </a:r>
            <a:r>
              <a:rPr lang="pt-BR" sz="2000">
                <a:latin typeface="Arial"/>
                <a:ea typeface="+mn-lt"/>
                <a:cs typeface="+mn-lt"/>
              </a:rPr>
              <a:t> MIH </a:t>
            </a:r>
            <a:r>
              <a:rPr lang="pt-BR" sz="2000" err="1">
                <a:latin typeface="Arial"/>
                <a:ea typeface="+mn-lt"/>
                <a:cs typeface="+mn-lt"/>
              </a:rPr>
              <a:t>Based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on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Severity</a:t>
            </a:r>
            <a:r>
              <a:rPr lang="pt-BR" sz="2000">
                <a:latin typeface="Arial"/>
                <a:ea typeface="+mn-lt"/>
                <a:cs typeface="+mn-lt"/>
              </a:rPr>
              <a:t>’. </a:t>
            </a:r>
            <a:r>
              <a:rPr lang="pt-BR" sz="2000" b="1">
                <a:latin typeface="Arial"/>
                <a:ea typeface="+mn-lt"/>
                <a:cs typeface="+mn-lt"/>
              </a:rPr>
              <a:t>Clinical Oral </a:t>
            </a:r>
            <a:r>
              <a:rPr lang="pt-BR" sz="2000" b="1" err="1">
                <a:latin typeface="Arial"/>
                <a:ea typeface="+mn-lt"/>
                <a:cs typeface="+mn-lt"/>
              </a:rPr>
              <a:t>Investigations</a:t>
            </a:r>
            <a:r>
              <a:rPr lang="pt-BR" sz="2000">
                <a:latin typeface="Arial"/>
                <a:ea typeface="+mn-lt"/>
                <a:cs typeface="+mn-lt"/>
              </a:rPr>
              <a:t>, vol. 24, no. 2, </a:t>
            </a:r>
            <a:r>
              <a:rPr lang="pt-BR" sz="2000" err="1">
                <a:latin typeface="Arial"/>
                <a:ea typeface="+mn-lt"/>
                <a:cs typeface="+mn-lt"/>
              </a:rPr>
              <a:t>Feb</a:t>
            </a:r>
            <a:r>
              <a:rPr lang="pt-BR" sz="2000">
                <a:latin typeface="Arial"/>
                <a:ea typeface="+mn-lt"/>
                <a:cs typeface="+mn-lt"/>
              </a:rPr>
              <a:t>. 2020, pp. 727–734. Disponível em: http://dx.doi.org/10.1007/s00784. Acesso em: 06 de mar. 2023.</a:t>
            </a:r>
          </a:p>
          <a:p>
            <a:pPr marL="305435" indent="-305435"/>
            <a:r>
              <a:rPr lang="pt-BR" sz="2000">
                <a:latin typeface="Arial"/>
                <a:ea typeface="+mn-lt"/>
                <a:cs typeface="Arial"/>
              </a:rPr>
              <a:t>LYGIDAKIS, N. A. et al. Best </a:t>
            </a:r>
            <a:r>
              <a:rPr lang="pt-BR" sz="2000" err="1">
                <a:latin typeface="Arial"/>
                <a:ea typeface="+mn-lt"/>
                <a:cs typeface="Arial"/>
              </a:rPr>
              <a:t>clinical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practice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guidance</a:t>
            </a:r>
            <a:r>
              <a:rPr lang="pt-BR" sz="2000">
                <a:latin typeface="Arial"/>
                <a:ea typeface="+mn-lt"/>
                <a:cs typeface="Arial"/>
              </a:rPr>
              <a:t> for </a:t>
            </a:r>
            <a:r>
              <a:rPr lang="pt-BR" sz="2000" err="1">
                <a:latin typeface="Arial"/>
                <a:ea typeface="+mn-lt"/>
                <a:cs typeface="Arial"/>
              </a:rPr>
              <a:t>clinicians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dealing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with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children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presenting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with</a:t>
            </a:r>
            <a:r>
              <a:rPr lang="pt-BR" sz="2000">
                <a:latin typeface="Arial"/>
                <a:ea typeface="+mn-lt"/>
                <a:cs typeface="Arial"/>
              </a:rPr>
              <a:t> molar-incisor-</a:t>
            </a:r>
            <a:r>
              <a:rPr lang="pt-BR" sz="2000" err="1">
                <a:latin typeface="Arial"/>
                <a:ea typeface="+mn-lt"/>
                <a:cs typeface="Arial"/>
              </a:rPr>
              <a:t>hypomineralisation</a:t>
            </a:r>
            <a:r>
              <a:rPr lang="pt-BR" sz="2000">
                <a:latin typeface="Arial"/>
                <a:ea typeface="+mn-lt"/>
                <a:cs typeface="Arial"/>
              </a:rPr>
              <a:t> (MIH): </a:t>
            </a:r>
            <a:r>
              <a:rPr lang="pt-BR" sz="2000" err="1">
                <a:latin typeface="Arial"/>
                <a:ea typeface="+mn-lt"/>
                <a:cs typeface="Arial"/>
              </a:rPr>
              <a:t>an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updated</a:t>
            </a:r>
            <a:r>
              <a:rPr lang="pt-BR" sz="2000">
                <a:latin typeface="Arial"/>
                <a:ea typeface="+mn-lt"/>
                <a:cs typeface="Arial"/>
              </a:rPr>
              <a:t> </a:t>
            </a:r>
            <a:r>
              <a:rPr lang="pt-BR" sz="2000" err="1">
                <a:latin typeface="Arial"/>
                <a:ea typeface="+mn-lt"/>
                <a:cs typeface="Arial"/>
              </a:rPr>
              <a:t>European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Academy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of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Paediatric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Dentistry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policy</a:t>
            </a:r>
            <a:r>
              <a:rPr lang="pt-BR" sz="2000">
                <a:latin typeface="Arial"/>
                <a:ea typeface="+mn-lt"/>
                <a:cs typeface="Arial"/>
              </a:rPr>
              <a:t> </a:t>
            </a:r>
            <a:r>
              <a:rPr lang="pt-BR" sz="2000" err="1">
                <a:latin typeface="Arial"/>
                <a:ea typeface="+mn-lt"/>
                <a:cs typeface="Arial"/>
              </a:rPr>
              <a:t>document</a:t>
            </a:r>
            <a:r>
              <a:rPr lang="pt-BR" sz="2000">
                <a:latin typeface="Arial"/>
                <a:ea typeface="+mn-lt"/>
                <a:cs typeface="Arial"/>
              </a:rPr>
              <a:t>. </a:t>
            </a:r>
            <a:r>
              <a:rPr lang="pt-BR" sz="2000" b="1" err="1">
                <a:latin typeface="Arial"/>
                <a:ea typeface="+mn-lt"/>
                <a:cs typeface="Arial"/>
              </a:rPr>
              <a:t>European</a:t>
            </a:r>
            <a:r>
              <a:rPr lang="pt-BR" sz="2000" b="1">
                <a:latin typeface="Arial"/>
                <a:ea typeface="+mn-lt"/>
                <a:cs typeface="Arial"/>
              </a:rPr>
              <a:t> </a:t>
            </a:r>
            <a:r>
              <a:rPr lang="pt-BR" sz="2000" b="1" err="1">
                <a:latin typeface="Arial"/>
                <a:ea typeface="+mn-lt"/>
                <a:cs typeface="Arial"/>
              </a:rPr>
              <a:t>Archives</a:t>
            </a:r>
            <a:r>
              <a:rPr lang="pt-BR" sz="2000" b="1">
                <a:latin typeface="Arial"/>
                <a:ea typeface="+mn-lt"/>
                <a:cs typeface="Arial"/>
              </a:rPr>
              <a:t> </a:t>
            </a:r>
            <a:r>
              <a:rPr lang="pt-BR" sz="2000" b="1" err="1">
                <a:latin typeface="Arial"/>
                <a:ea typeface="+mn-lt"/>
                <a:cs typeface="Arial"/>
              </a:rPr>
              <a:t>of</a:t>
            </a:r>
            <a:r>
              <a:rPr lang="pt-BR" sz="2000" b="1">
                <a:latin typeface="Arial"/>
                <a:ea typeface="+mn-lt"/>
                <a:cs typeface="Arial"/>
              </a:rPr>
              <a:t> </a:t>
            </a:r>
            <a:r>
              <a:rPr lang="pt-BR" sz="2000" b="1" err="1">
                <a:latin typeface="Arial"/>
                <a:ea typeface="+mn-lt"/>
                <a:cs typeface="Arial"/>
              </a:rPr>
              <a:t>Paediatric</a:t>
            </a:r>
            <a:r>
              <a:rPr lang="pt-BR" sz="2000" b="1">
                <a:latin typeface="Arial"/>
                <a:ea typeface="+mn-lt"/>
                <a:cs typeface="Arial"/>
              </a:rPr>
              <a:t> </a:t>
            </a:r>
            <a:r>
              <a:rPr lang="pt-BR" sz="2000" b="1" err="1">
                <a:latin typeface="Arial"/>
                <a:ea typeface="+mn-lt"/>
                <a:cs typeface="Arial"/>
              </a:rPr>
              <a:t>Dentistry</a:t>
            </a:r>
            <a:r>
              <a:rPr lang="pt-BR" sz="2000">
                <a:latin typeface="Arial"/>
                <a:ea typeface="+mn-lt"/>
                <a:cs typeface="Arial"/>
              </a:rPr>
              <a:t>, 20 out. 2021. Disponível em: https://doi.org/10.1007/s40368-021-00668-5. Acesso em: 27 de abr. 2023.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E33FA75D-FEC6-C3F5-7B54-B9967869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28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9AF0A8C6-6E0A-375C-60E6-EDFEEE59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395087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t-BR" sz="2000">
                <a:latin typeface="Arial"/>
                <a:ea typeface="+mn-lt"/>
                <a:cs typeface="+mn-lt"/>
              </a:rPr>
              <a:t>QUINTERO, Y. et al. </a:t>
            </a:r>
            <a:r>
              <a:rPr lang="pt-BR" sz="2000" err="1">
                <a:latin typeface="Arial"/>
                <a:ea typeface="+mn-lt"/>
                <a:cs typeface="+mn-lt"/>
              </a:rPr>
              <a:t>Association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between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hypomineralization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of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deciduous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and</a:t>
            </a:r>
            <a:r>
              <a:rPr lang="pt-BR" sz="2000">
                <a:latin typeface="Arial"/>
                <a:ea typeface="+mn-lt"/>
                <a:cs typeface="+mn-lt"/>
              </a:rPr>
              <a:t> molar incisor </a:t>
            </a:r>
            <a:r>
              <a:rPr lang="pt-BR" sz="2000" err="1">
                <a:latin typeface="Arial"/>
                <a:ea typeface="+mn-lt"/>
                <a:cs typeface="+mn-lt"/>
              </a:rPr>
              <a:t>hypomineralization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and</a:t>
            </a:r>
            <a:r>
              <a:rPr lang="pt-BR" sz="2000">
                <a:latin typeface="Arial"/>
                <a:ea typeface="+mn-lt"/>
                <a:cs typeface="+mn-lt"/>
              </a:rPr>
              <a:t> dental caries. </a:t>
            </a:r>
            <a:r>
              <a:rPr lang="pt-BR" sz="2000" b="1" err="1">
                <a:latin typeface="Arial"/>
                <a:ea typeface="+mn-lt"/>
                <a:cs typeface="+mn-lt"/>
              </a:rPr>
              <a:t>Brazilian</a:t>
            </a:r>
            <a:r>
              <a:rPr lang="pt-BR" sz="2000" b="1">
                <a:latin typeface="Arial"/>
                <a:ea typeface="+mn-lt"/>
                <a:cs typeface="+mn-lt"/>
              </a:rPr>
              <a:t> Dental </a:t>
            </a:r>
            <a:r>
              <a:rPr lang="pt-BR" sz="2000" b="1" err="1">
                <a:latin typeface="Arial"/>
                <a:ea typeface="+mn-lt"/>
                <a:cs typeface="+mn-lt"/>
              </a:rPr>
              <a:t>Journal</a:t>
            </a:r>
            <a:r>
              <a:rPr lang="pt-BR" sz="2000">
                <a:latin typeface="Arial"/>
                <a:ea typeface="+mn-lt"/>
                <a:cs typeface="+mn-lt"/>
              </a:rPr>
              <a:t>, v. 33, n. 4, p. 113–119, ago. 2022. Disponível em: http://dx.doi.org/10.1590/0103-6440202204807. Acesso em: 6 de mar. 2023.</a:t>
            </a:r>
          </a:p>
          <a:p>
            <a:pPr marL="305435" indent="-305435"/>
            <a:r>
              <a:rPr lang="pt-BR" sz="2000">
                <a:latin typeface="Arial"/>
                <a:ea typeface="+mn-lt"/>
                <a:cs typeface="+mn-lt"/>
              </a:rPr>
              <a:t>KUKLIK, H. H. </a:t>
            </a:r>
            <a:r>
              <a:rPr lang="pt-BR" sz="2000" i="1">
                <a:latin typeface="Arial"/>
                <a:ea typeface="+mn-lt"/>
                <a:cs typeface="+mn-lt"/>
              </a:rPr>
              <a:t>et al</a:t>
            </a:r>
            <a:r>
              <a:rPr lang="pt-BR" sz="2000">
                <a:latin typeface="Arial"/>
                <a:ea typeface="+mn-lt"/>
                <a:cs typeface="+mn-lt"/>
              </a:rPr>
              <a:t>. MOLAR INCISOR HYPOMINERALIZATION AND CELIAC DISEASE. </a:t>
            </a:r>
            <a:r>
              <a:rPr lang="pt-BR" sz="2000" b="1">
                <a:latin typeface="Arial"/>
                <a:ea typeface="+mn-lt"/>
                <a:cs typeface="+mn-lt"/>
              </a:rPr>
              <a:t>Arquivos de Gastroenterologia</a:t>
            </a:r>
            <a:r>
              <a:rPr lang="pt-BR" sz="2000">
                <a:latin typeface="Arial"/>
                <a:ea typeface="+mn-lt"/>
                <a:cs typeface="+mn-lt"/>
              </a:rPr>
              <a:t>, v. 57, n. 2, p. 167–171, jun. 2020. Disponível em: https://doi.org/10.1590/S0004-2803.202000000-31. Acesso em: 6 de mar. 2023.</a:t>
            </a:r>
          </a:p>
          <a:p>
            <a:pPr marL="305435" indent="-305435"/>
            <a:r>
              <a:rPr lang="pt-BR" sz="2000">
                <a:latin typeface="Arial"/>
                <a:ea typeface="+mn-lt"/>
                <a:cs typeface="+mn-lt"/>
              </a:rPr>
              <a:t>DUARTE, M. B. S. </a:t>
            </a:r>
            <a:r>
              <a:rPr lang="pt-BR" sz="2000" i="1">
                <a:latin typeface="Arial"/>
                <a:ea typeface="+mn-lt"/>
                <a:cs typeface="+mn-lt"/>
              </a:rPr>
              <a:t>et al.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Is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there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an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association</a:t>
            </a:r>
            <a:r>
              <a:rPr lang="pt-BR" sz="2000">
                <a:latin typeface="Arial"/>
                <a:ea typeface="+mn-lt"/>
                <a:cs typeface="+mn-lt"/>
              </a:rPr>
              <a:t> </a:t>
            </a:r>
            <a:r>
              <a:rPr lang="pt-BR" sz="2000" err="1">
                <a:latin typeface="Arial"/>
                <a:ea typeface="+mn-lt"/>
                <a:cs typeface="+mn-lt"/>
              </a:rPr>
              <a:t>between</a:t>
            </a:r>
            <a:r>
              <a:rPr lang="pt-BR" sz="2000">
                <a:latin typeface="Arial"/>
                <a:ea typeface="+mn-lt"/>
                <a:cs typeface="+mn-lt"/>
              </a:rPr>
              <a:t> dental caries, </a:t>
            </a:r>
            <a:r>
              <a:rPr lang="pt-BR" sz="2000" err="1">
                <a:latin typeface="Arial"/>
                <a:ea typeface="+mn-lt"/>
                <a:cs typeface="+mn-lt"/>
              </a:rPr>
              <a:t>fluorosis</a:t>
            </a:r>
            <a:r>
              <a:rPr lang="pt-BR" sz="2000">
                <a:latin typeface="Arial"/>
                <a:ea typeface="+mn-lt"/>
                <a:cs typeface="+mn-lt"/>
              </a:rPr>
              <a:t>, </a:t>
            </a:r>
            <a:r>
              <a:rPr lang="pt-BR" sz="2000" err="1">
                <a:latin typeface="Arial"/>
                <a:ea typeface="+mn-lt"/>
                <a:cs typeface="+mn-lt"/>
              </a:rPr>
              <a:t>and</a:t>
            </a:r>
            <a:r>
              <a:rPr lang="pt-BR" sz="2000">
                <a:latin typeface="Arial"/>
                <a:ea typeface="+mn-lt"/>
                <a:cs typeface="+mn-lt"/>
              </a:rPr>
              <a:t> molar-incisor </a:t>
            </a:r>
            <a:r>
              <a:rPr lang="pt-BR" sz="2000" err="1">
                <a:latin typeface="Arial"/>
                <a:ea typeface="+mn-lt"/>
                <a:cs typeface="+mn-lt"/>
              </a:rPr>
              <a:t>hypomineralization</a:t>
            </a:r>
            <a:r>
              <a:rPr lang="pt-BR" sz="2000">
                <a:latin typeface="Arial"/>
                <a:ea typeface="+mn-lt"/>
                <a:cs typeface="+mn-lt"/>
              </a:rPr>
              <a:t>? </a:t>
            </a:r>
            <a:r>
              <a:rPr lang="pt-BR" sz="2000" b="1" err="1">
                <a:latin typeface="Arial"/>
                <a:ea typeface="+mn-lt"/>
                <a:cs typeface="+mn-lt"/>
              </a:rPr>
              <a:t>Journal</a:t>
            </a:r>
            <a:r>
              <a:rPr lang="pt-BR" sz="2000" b="1">
                <a:latin typeface="Arial"/>
                <a:ea typeface="+mn-lt"/>
                <a:cs typeface="+mn-lt"/>
              </a:rPr>
              <a:t> </a:t>
            </a:r>
            <a:r>
              <a:rPr lang="pt-BR" sz="2000" b="1" err="1">
                <a:latin typeface="Arial"/>
                <a:ea typeface="+mn-lt"/>
                <a:cs typeface="+mn-lt"/>
              </a:rPr>
              <a:t>of</a:t>
            </a:r>
            <a:r>
              <a:rPr lang="pt-BR" sz="2000" b="1">
                <a:latin typeface="Arial"/>
                <a:ea typeface="+mn-lt"/>
                <a:cs typeface="+mn-lt"/>
              </a:rPr>
              <a:t> Applied Oral Science</a:t>
            </a:r>
            <a:r>
              <a:rPr lang="pt-BR" sz="2000">
                <a:latin typeface="Arial"/>
                <a:ea typeface="+mn-lt"/>
                <a:cs typeface="+mn-lt"/>
              </a:rPr>
              <a:t>, v. 29, 2021.Disponível em: https://doi.org/10.1590/1678-7757-2020-0890. Acesso em: 6 de mar. 2023.</a:t>
            </a:r>
            <a:endParaRPr lang="pt-BR" sz="2000">
              <a:latin typeface="Arial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16B9D7DB-2BFA-5457-5AF5-F9D35503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29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C9CD9EC9-9A92-A2E9-FC90-A51CF9A6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110986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A </a:t>
            </a:r>
            <a:r>
              <a:rPr lang="pt-BR" sz="24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Hipomineralização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 Molar-Incisivo (HMI) é um defeito de esmalte dentário que afeta a qualidade do desenvolvimento mineral da matriz inorgânica.</a:t>
            </a:r>
            <a:endParaRPr lang="pt-BR"/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Se manifesta clinicamente como regiões de opacidade aumentada variando em extensão e cor.</a:t>
            </a:r>
            <a:endParaRPr lang="pt-BR" sz="2400">
              <a:solidFill>
                <a:srgbClr val="374151"/>
              </a:solidFill>
              <a:latin typeface="Arial"/>
              <a:ea typeface="+mn-lt"/>
              <a:cs typeface="Arial"/>
            </a:endParaRPr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Ocorre em ao menos um dos quatro primeiros molares permanentes e afeta concomitantemente ao menos um dos incisivos permanentes.  </a:t>
            </a:r>
            <a:endParaRPr lang="pt-BR" sz="2400">
              <a:solidFill>
                <a:srgbClr val="374151"/>
              </a:solidFill>
              <a:latin typeface="Arial"/>
              <a:ea typeface="+mn-lt"/>
              <a:cs typeface="Arial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81DF6A06-A64D-D3A6-6529-02DE3580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3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C22BD7BD-EEF6-690D-C43A-527802F3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2328194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pt-BR" sz="2000">
                <a:ea typeface="+mn-lt"/>
                <a:cs typeface="+mn-lt"/>
              </a:rPr>
              <a:t>PASCHOAL, M. A. B. </a:t>
            </a:r>
            <a:r>
              <a:rPr lang="pt-BR" sz="2000" i="1">
                <a:ea typeface="+mn-lt"/>
                <a:cs typeface="+mn-lt"/>
              </a:rPr>
              <a:t>et al</a:t>
            </a:r>
            <a:r>
              <a:rPr lang="pt-BR" sz="2000">
                <a:ea typeface="+mn-lt"/>
                <a:cs typeface="+mn-lt"/>
              </a:rPr>
              <a:t>. </a:t>
            </a:r>
            <a:r>
              <a:rPr lang="pt-BR" sz="2000" err="1">
                <a:ea typeface="+mn-lt"/>
                <a:cs typeface="+mn-lt"/>
              </a:rPr>
              <a:t>Photobiomodulation</a:t>
            </a:r>
            <a:r>
              <a:rPr lang="pt-BR" sz="2000">
                <a:ea typeface="+mn-lt"/>
                <a:cs typeface="+mn-lt"/>
              </a:rPr>
              <a:t> </a:t>
            </a:r>
            <a:r>
              <a:rPr lang="pt-BR" sz="2000" err="1">
                <a:ea typeface="+mn-lt"/>
                <a:cs typeface="+mn-lt"/>
              </a:rPr>
              <a:t>therapy</a:t>
            </a:r>
            <a:r>
              <a:rPr lang="pt-BR" sz="2000">
                <a:ea typeface="+mn-lt"/>
                <a:cs typeface="+mn-lt"/>
              </a:rPr>
              <a:t> for </a:t>
            </a:r>
            <a:r>
              <a:rPr lang="pt-BR" sz="2000" err="1">
                <a:ea typeface="+mn-lt"/>
                <a:cs typeface="+mn-lt"/>
              </a:rPr>
              <a:t>hypersensitivity</a:t>
            </a:r>
            <a:r>
              <a:rPr lang="pt-BR" sz="2000">
                <a:ea typeface="+mn-lt"/>
                <a:cs typeface="+mn-lt"/>
              </a:rPr>
              <a:t> </a:t>
            </a:r>
            <a:r>
              <a:rPr lang="pt-BR" sz="2000" err="1">
                <a:ea typeface="+mn-lt"/>
                <a:cs typeface="+mn-lt"/>
              </a:rPr>
              <a:t>associated</a:t>
            </a:r>
            <a:r>
              <a:rPr lang="pt-BR" sz="2000">
                <a:ea typeface="+mn-lt"/>
                <a:cs typeface="+mn-lt"/>
              </a:rPr>
              <a:t> </a:t>
            </a:r>
            <a:r>
              <a:rPr lang="pt-BR" sz="2000" err="1">
                <a:ea typeface="+mn-lt"/>
                <a:cs typeface="+mn-lt"/>
              </a:rPr>
              <a:t>with</a:t>
            </a:r>
            <a:r>
              <a:rPr lang="pt-BR" sz="2000">
                <a:ea typeface="+mn-lt"/>
                <a:cs typeface="+mn-lt"/>
              </a:rPr>
              <a:t> molar-incisor </a:t>
            </a:r>
            <a:r>
              <a:rPr lang="pt-BR" sz="2000" err="1">
                <a:ea typeface="+mn-lt"/>
                <a:cs typeface="+mn-lt"/>
              </a:rPr>
              <a:t>hypomineralization</a:t>
            </a:r>
            <a:r>
              <a:rPr lang="pt-BR" sz="2000">
                <a:ea typeface="+mn-lt"/>
                <a:cs typeface="+mn-lt"/>
              </a:rPr>
              <a:t>: a case report. </a:t>
            </a:r>
            <a:r>
              <a:rPr lang="pt-BR" sz="2000" b="1">
                <a:ea typeface="+mn-lt"/>
                <a:cs typeface="+mn-lt"/>
              </a:rPr>
              <a:t>General </a:t>
            </a:r>
            <a:r>
              <a:rPr lang="pt-BR" sz="2000" b="1" err="1">
                <a:ea typeface="+mn-lt"/>
                <a:cs typeface="+mn-lt"/>
              </a:rPr>
              <a:t>dentistry</a:t>
            </a:r>
            <a:r>
              <a:rPr lang="pt-BR" sz="2000">
                <a:ea typeface="+mn-lt"/>
                <a:cs typeface="+mn-lt"/>
              </a:rPr>
              <a:t>, v. 69, n. 6, p. 50–53, 1 nov. 2021.</a:t>
            </a:r>
            <a:endParaRPr lang="pt-BR" sz="2000"/>
          </a:p>
          <a:p>
            <a:pPr marL="305435" indent="-305435"/>
            <a:r>
              <a:rPr lang="pt-BR" sz="2000">
                <a:ea typeface="+mn-lt"/>
                <a:cs typeface="+mn-lt"/>
              </a:rPr>
              <a:t>TEMUDO, R. </a:t>
            </a:r>
            <a:r>
              <a:rPr lang="pt-BR" sz="2000" i="1">
                <a:ea typeface="+mn-lt"/>
                <a:cs typeface="+mn-lt"/>
              </a:rPr>
              <a:t>et al</a:t>
            </a:r>
            <a:r>
              <a:rPr lang="pt-BR" sz="2000">
                <a:ea typeface="+mn-lt"/>
                <a:cs typeface="+mn-lt"/>
              </a:rPr>
              <a:t>. A </a:t>
            </a:r>
            <a:r>
              <a:rPr lang="pt-BR" sz="2000" err="1">
                <a:ea typeface="+mn-lt"/>
                <a:cs typeface="+mn-lt"/>
              </a:rPr>
              <a:t>conservative</a:t>
            </a:r>
            <a:r>
              <a:rPr lang="pt-BR" sz="2000">
                <a:ea typeface="+mn-lt"/>
                <a:cs typeface="+mn-lt"/>
              </a:rPr>
              <a:t> approach </a:t>
            </a:r>
            <a:r>
              <a:rPr lang="pt-BR" sz="2000" err="1">
                <a:ea typeface="+mn-lt"/>
                <a:cs typeface="+mn-lt"/>
              </a:rPr>
              <a:t>to</a:t>
            </a:r>
            <a:r>
              <a:rPr lang="pt-BR" sz="2000">
                <a:ea typeface="+mn-lt"/>
                <a:cs typeface="+mn-lt"/>
              </a:rPr>
              <a:t> </a:t>
            </a:r>
            <a:r>
              <a:rPr lang="pt-BR" sz="2000" err="1">
                <a:ea typeface="+mn-lt"/>
                <a:cs typeface="+mn-lt"/>
              </a:rPr>
              <a:t>rehabilitate</a:t>
            </a:r>
            <a:r>
              <a:rPr lang="pt-BR" sz="2000">
                <a:ea typeface="+mn-lt"/>
                <a:cs typeface="+mn-lt"/>
              </a:rPr>
              <a:t> a molar-incisor </a:t>
            </a:r>
            <a:r>
              <a:rPr lang="pt-BR" sz="2000" err="1">
                <a:ea typeface="+mn-lt"/>
                <a:cs typeface="+mn-lt"/>
              </a:rPr>
              <a:t>hypomineralization</a:t>
            </a:r>
            <a:r>
              <a:rPr lang="pt-BR" sz="2000">
                <a:ea typeface="+mn-lt"/>
                <a:cs typeface="+mn-lt"/>
              </a:rPr>
              <a:t> case. </a:t>
            </a:r>
            <a:r>
              <a:rPr lang="pt-BR" sz="2000" b="1">
                <a:ea typeface="+mn-lt"/>
                <a:cs typeface="+mn-lt"/>
              </a:rPr>
              <a:t>RGO - Revista Gaúcha de Odontologia</a:t>
            </a:r>
            <a:r>
              <a:rPr lang="pt-BR" sz="2000">
                <a:ea typeface="+mn-lt"/>
                <a:cs typeface="+mn-lt"/>
              </a:rPr>
              <a:t>, v. 70, 2022. Disponível em: http://dx.doi.org/10.1590/1981-86372022001020200140. Acesso em: 6 de mar. 2023.</a:t>
            </a:r>
          </a:p>
          <a:p>
            <a:pPr marL="305435" indent="-305435"/>
            <a:r>
              <a:rPr lang="pt-BR" sz="2000">
                <a:ea typeface="+mn-lt"/>
                <a:cs typeface="+mn-lt"/>
              </a:rPr>
              <a:t>DAVIDOVICH, </a:t>
            </a:r>
            <a:r>
              <a:rPr lang="pt-BR" sz="2000" err="1">
                <a:ea typeface="+mn-lt"/>
                <a:cs typeface="+mn-lt"/>
              </a:rPr>
              <a:t>Esti</a:t>
            </a:r>
            <a:r>
              <a:rPr lang="pt-BR" sz="2000">
                <a:ea typeface="+mn-lt"/>
                <a:cs typeface="+mn-lt"/>
              </a:rPr>
              <a:t> </a:t>
            </a:r>
            <a:r>
              <a:rPr lang="pt-BR" sz="2000" i="1">
                <a:ea typeface="+mn-lt"/>
                <a:cs typeface="+mn-lt"/>
              </a:rPr>
              <a:t>et al</a:t>
            </a:r>
            <a:r>
              <a:rPr lang="pt-BR" sz="2000">
                <a:ea typeface="+mn-lt"/>
                <a:cs typeface="+mn-lt"/>
              </a:rPr>
              <a:t>. </a:t>
            </a:r>
            <a:r>
              <a:rPr lang="pt-BR" sz="2000" err="1">
                <a:ea typeface="+mn-lt"/>
                <a:cs typeface="+mn-lt"/>
              </a:rPr>
              <a:t>An</a:t>
            </a:r>
            <a:r>
              <a:rPr lang="pt-BR" sz="2000">
                <a:ea typeface="+mn-lt"/>
                <a:cs typeface="+mn-lt"/>
              </a:rPr>
              <a:t> </a:t>
            </a:r>
            <a:r>
              <a:rPr lang="pt-BR" sz="2000" err="1">
                <a:ea typeface="+mn-lt"/>
                <a:cs typeface="+mn-lt"/>
              </a:rPr>
              <a:t>Innovative</a:t>
            </a:r>
            <a:r>
              <a:rPr lang="pt-BR" sz="2000">
                <a:ea typeface="+mn-lt"/>
                <a:cs typeface="+mn-lt"/>
              </a:rPr>
              <a:t> </a:t>
            </a:r>
            <a:r>
              <a:rPr lang="pt-BR" sz="2000" err="1">
                <a:ea typeface="+mn-lt"/>
                <a:cs typeface="+mn-lt"/>
              </a:rPr>
              <a:t>Treatment</a:t>
            </a:r>
            <a:r>
              <a:rPr lang="pt-BR" sz="2000">
                <a:ea typeface="+mn-lt"/>
                <a:cs typeface="+mn-lt"/>
              </a:rPr>
              <a:t> Approach </a:t>
            </a:r>
            <a:r>
              <a:rPr lang="pt-BR" sz="2000" err="1">
                <a:ea typeface="+mn-lt"/>
                <a:cs typeface="+mn-lt"/>
              </a:rPr>
              <a:t>Using</a:t>
            </a:r>
            <a:r>
              <a:rPr lang="pt-BR" sz="2000">
                <a:ea typeface="+mn-lt"/>
                <a:cs typeface="+mn-lt"/>
              </a:rPr>
              <a:t> Digital Workflow </a:t>
            </a:r>
            <a:r>
              <a:rPr lang="pt-BR" sz="2000" err="1">
                <a:ea typeface="+mn-lt"/>
                <a:cs typeface="+mn-lt"/>
              </a:rPr>
              <a:t>and</a:t>
            </a:r>
            <a:r>
              <a:rPr lang="pt-BR" sz="2000">
                <a:ea typeface="+mn-lt"/>
                <a:cs typeface="+mn-lt"/>
              </a:rPr>
              <a:t> CAD-CAM Part 2: </a:t>
            </a:r>
            <a:r>
              <a:rPr lang="pt-BR" sz="2000" err="1">
                <a:ea typeface="+mn-lt"/>
                <a:cs typeface="+mn-lt"/>
              </a:rPr>
              <a:t>the</a:t>
            </a:r>
            <a:r>
              <a:rPr lang="pt-BR" sz="2000">
                <a:ea typeface="+mn-lt"/>
                <a:cs typeface="+mn-lt"/>
              </a:rPr>
              <a:t> </a:t>
            </a:r>
            <a:r>
              <a:rPr lang="pt-BR" sz="2000" err="1">
                <a:ea typeface="+mn-lt"/>
                <a:cs typeface="+mn-lt"/>
              </a:rPr>
              <a:t>restoration</a:t>
            </a:r>
            <a:r>
              <a:rPr lang="pt-BR" sz="2000">
                <a:ea typeface="+mn-lt"/>
                <a:cs typeface="+mn-lt"/>
              </a:rPr>
              <a:t> </a:t>
            </a:r>
            <a:r>
              <a:rPr lang="pt-BR" sz="2000" err="1">
                <a:ea typeface="+mn-lt"/>
                <a:cs typeface="+mn-lt"/>
              </a:rPr>
              <a:t>of</a:t>
            </a:r>
            <a:r>
              <a:rPr lang="pt-BR" sz="2000">
                <a:ea typeface="+mn-lt"/>
                <a:cs typeface="+mn-lt"/>
              </a:rPr>
              <a:t> molar incisor </a:t>
            </a:r>
            <a:r>
              <a:rPr lang="pt-BR" sz="2000" err="1">
                <a:ea typeface="+mn-lt"/>
                <a:cs typeface="+mn-lt"/>
              </a:rPr>
              <a:t>hypomineralization</a:t>
            </a:r>
            <a:r>
              <a:rPr lang="pt-BR" sz="2000">
                <a:ea typeface="+mn-lt"/>
                <a:cs typeface="+mn-lt"/>
              </a:rPr>
              <a:t> in </a:t>
            </a:r>
            <a:r>
              <a:rPr lang="pt-BR" sz="2000" err="1">
                <a:ea typeface="+mn-lt"/>
                <a:cs typeface="+mn-lt"/>
              </a:rPr>
              <a:t>children</a:t>
            </a:r>
            <a:r>
              <a:rPr lang="pt-BR" sz="2000">
                <a:ea typeface="+mn-lt"/>
                <a:cs typeface="+mn-lt"/>
              </a:rPr>
              <a:t>. </a:t>
            </a:r>
            <a:r>
              <a:rPr lang="pt-BR" sz="2000" b="1" err="1">
                <a:ea typeface="+mn-lt"/>
                <a:cs typeface="+mn-lt"/>
              </a:rPr>
              <a:t>International</a:t>
            </a:r>
            <a:r>
              <a:rPr lang="pt-BR" sz="2000" b="1">
                <a:ea typeface="+mn-lt"/>
                <a:cs typeface="+mn-lt"/>
              </a:rPr>
              <a:t> </a:t>
            </a:r>
            <a:r>
              <a:rPr lang="pt-BR" sz="2000" b="1" err="1">
                <a:ea typeface="+mn-lt"/>
                <a:cs typeface="+mn-lt"/>
              </a:rPr>
              <a:t>Journal</a:t>
            </a:r>
            <a:r>
              <a:rPr lang="pt-BR" sz="2000" b="1">
                <a:ea typeface="+mn-lt"/>
                <a:cs typeface="+mn-lt"/>
              </a:rPr>
              <a:t> </a:t>
            </a:r>
            <a:r>
              <a:rPr lang="pt-BR" sz="2000" b="1" err="1">
                <a:ea typeface="+mn-lt"/>
                <a:cs typeface="+mn-lt"/>
              </a:rPr>
              <a:t>Of</a:t>
            </a:r>
            <a:r>
              <a:rPr lang="pt-BR" sz="2000" b="1">
                <a:ea typeface="+mn-lt"/>
                <a:cs typeface="+mn-lt"/>
              </a:rPr>
              <a:t> Environmental </a:t>
            </a:r>
            <a:r>
              <a:rPr lang="pt-BR" sz="2000" b="1" err="1">
                <a:ea typeface="+mn-lt"/>
                <a:cs typeface="+mn-lt"/>
              </a:rPr>
              <a:t>Research</a:t>
            </a:r>
            <a:r>
              <a:rPr lang="pt-BR" sz="2000" b="1">
                <a:ea typeface="+mn-lt"/>
                <a:cs typeface="+mn-lt"/>
              </a:rPr>
              <a:t> </a:t>
            </a:r>
            <a:r>
              <a:rPr lang="pt-BR" sz="2000" b="1" err="1">
                <a:ea typeface="+mn-lt"/>
                <a:cs typeface="+mn-lt"/>
              </a:rPr>
              <a:t>And</a:t>
            </a:r>
            <a:r>
              <a:rPr lang="pt-BR" sz="2000" b="1">
                <a:ea typeface="+mn-lt"/>
                <a:cs typeface="+mn-lt"/>
              </a:rPr>
              <a:t> </a:t>
            </a:r>
            <a:r>
              <a:rPr lang="pt-BR" sz="2000" b="1" err="1">
                <a:ea typeface="+mn-lt"/>
                <a:cs typeface="+mn-lt"/>
              </a:rPr>
              <a:t>Public</a:t>
            </a:r>
            <a:r>
              <a:rPr lang="pt-BR" sz="2000" b="1">
                <a:ea typeface="+mn-lt"/>
                <a:cs typeface="+mn-lt"/>
              </a:rPr>
              <a:t> Health</a:t>
            </a:r>
            <a:r>
              <a:rPr lang="pt-BR" sz="2000">
                <a:ea typeface="+mn-lt"/>
                <a:cs typeface="+mn-lt"/>
              </a:rPr>
              <a:t>, v. 17, n. 5, p. 1499, 26 fev. 2020.  Disponível em:  https://doi.org/10.3390/ijerph17051499. Acesso em: 6 de mar. 2023.</a:t>
            </a:r>
            <a:endParaRPr lang="pt-BR" sz="2000"/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3EAD24C6-C1A1-6814-98C4-8081F2CB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30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9FF0EA83-E085-E374-C568-8EEF973D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4253720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4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8" name="Rectangle 5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5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0" name="Rectangle 5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1" name="Rectangle 56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58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Rectangle 60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19" y="457200"/>
            <a:ext cx="9961047" cy="367807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FD69EB-4A38-11C9-E929-F4C7573C95C6}"/>
              </a:ext>
            </a:extLst>
          </p:cNvPr>
          <p:cNvSpPr txBox="1"/>
          <p:nvPr/>
        </p:nvSpPr>
        <p:spPr>
          <a:xfrm>
            <a:off x="1965278" y="668740"/>
            <a:ext cx="7574507" cy="33300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OBRIGADA!</a:t>
            </a:r>
          </a:p>
        </p:txBody>
      </p:sp>
      <p:sp>
        <p:nvSpPr>
          <p:cNvPr id="134" name="Rectangle 62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352" y="4244454"/>
            <a:ext cx="9961115" cy="207248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Espaço Reservado para Número de Slide 3">
            <a:extLst>
              <a:ext uri="{FF2B5EF4-FFF2-40B4-BE49-F238E27FC236}">
                <a16:creationId xmlns:a16="http://schemas.microsoft.com/office/drawing/2014/main" id="{29B5C855-A8F1-44AC-1326-BA81F9BF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31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FF5697DC-9095-8BD6-7E32-D24ABB06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177584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69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Arial"/>
              </a:rPr>
              <a:t>O diagnóstico e tratamento da HMI podem ser desafiadores para o cirurgião dentista devido à similaridade com outros defeitos de esmalte e lesões cariosas.</a:t>
            </a:r>
            <a:endParaRPr lang="pt-BR">
              <a:cs typeface="Arial"/>
            </a:endParaRPr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O atendimento </a:t>
            </a:r>
            <a:r>
              <a:rPr lang="pt-BR" sz="24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odontopediátrico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 requer um diagnóstico correto e um tratamento adequado da HMI para preservar as estruturas dentais dos dentes permanentes jovens.</a:t>
            </a:r>
            <a:endParaRPr lang="pt-BR" sz="2400">
              <a:solidFill>
                <a:srgbClr val="3D3D3D"/>
              </a:solidFill>
              <a:latin typeface="Arial"/>
              <a:ea typeface="+mn-lt"/>
              <a:cs typeface="+mn-lt"/>
            </a:endParaRPr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A correta identificação e decisão de tratamento da HMI são essenciais, pois os dentes permanentes jovens afetados farão parte da arcada definitiva do paciente.</a:t>
            </a:r>
            <a:endParaRPr lang="pt-BR"/>
          </a:p>
        </p:txBody>
      </p:sp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F7F22BE7-7379-439D-260D-0DDBF696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4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13" name="Espaço Reservado para Rodapé 4">
            <a:extLst>
              <a:ext uri="{FF2B5EF4-FFF2-40B4-BE49-F238E27FC236}">
                <a16:creationId xmlns:a16="http://schemas.microsoft.com/office/drawing/2014/main" id="{DFE9AF4A-993B-3723-3729-AA1B3EB5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309089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87D336-FBB2-1B9B-AC57-913A5FC9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49" y="1552397"/>
            <a:ext cx="10739860" cy="3654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err="1">
                <a:solidFill>
                  <a:schemeClr val="tx2"/>
                </a:solidFill>
              </a:rPr>
              <a:t>como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 err="1">
                <a:solidFill>
                  <a:schemeClr val="tx2"/>
                </a:solidFill>
              </a:rPr>
              <a:t>diagnosticar</a:t>
            </a:r>
            <a:r>
              <a:rPr lang="en-US" sz="3200">
                <a:solidFill>
                  <a:schemeClr val="tx2"/>
                </a:solidFill>
              </a:rPr>
              <a:t> e </a:t>
            </a:r>
            <a:r>
              <a:rPr lang="en-US" sz="3200" err="1">
                <a:solidFill>
                  <a:schemeClr val="tx2"/>
                </a:solidFill>
              </a:rPr>
              <a:t>tratar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 err="1">
                <a:solidFill>
                  <a:schemeClr val="tx2"/>
                </a:solidFill>
              </a:rPr>
              <a:t>corretamente</a:t>
            </a:r>
            <a:endParaRPr lang="en-US" sz="32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200">
                <a:solidFill>
                  <a:schemeClr val="tx2"/>
                </a:solidFill>
              </a:rPr>
              <a:t>a </a:t>
            </a:r>
            <a:r>
              <a:rPr lang="en-US" sz="3200" err="1">
                <a:solidFill>
                  <a:schemeClr val="tx2"/>
                </a:solidFill>
              </a:rPr>
              <a:t>Hipomineralização</a:t>
            </a:r>
            <a:r>
              <a:rPr lang="en-US" sz="3200">
                <a:solidFill>
                  <a:schemeClr val="tx2"/>
                </a:solidFill>
              </a:rPr>
              <a:t> Molar-</a:t>
            </a:r>
            <a:r>
              <a:rPr lang="en-US" sz="3200" err="1">
                <a:solidFill>
                  <a:schemeClr val="tx2"/>
                </a:solidFill>
              </a:rPr>
              <a:t>Incisivo</a:t>
            </a:r>
            <a:r>
              <a:rPr lang="en-US" sz="3200">
                <a:solidFill>
                  <a:schemeClr val="tx2"/>
                </a:solidFill>
              </a:rPr>
              <a:t> (HMI) no </a:t>
            </a:r>
            <a:r>
              <a:rPr lang="en-US" sz="3200" err="1">
                <a:solidFill>
                  <a:schemeClr val="tx2"/>
                </a:solidFill>
              </a:rPr>
              <a:t>atendimento</a:t>
            </a:r>
            <a:r>
              <a:rPr lang="en-US" sz="3200">
                <a:solidFill>
                  <a:schemeClr val="tx2"/>
                </a:solidFill>
              </a:rPr>
              <a:t> </a:t>
            </a:r>
            <a:r>
              <a:rPr lang="en-US" sz="3200" err="1">
                <a:solidFill>
                  <a:schemeClr val="tx2"/>
                </a:solidFill>
              </a:rPr>
              <a:t>odontopediátrico</a:t>
            </a:r>
            <a:r>
              <a:rPr lang="en-US" sz="320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3AEE254C-40F5-FA1C-E3AD-9C0D1F2B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5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22F04DD6-480D-E92E-33EF-B39FCAAB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3469365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Geral: reunir protocolos baseados em evidências científicas para o diagnóstico e tratamento da HMI na clínica </a:t>
            </a:r>
            <a:r>
              <a:rPr lang="pt-BR" sz="2400" dirty="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odontopediátrica</a:t>
            </a:r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.</a:t>
            </a:r>
            <a:endParaRPr lang="pt-BR" dirty="0"/>
          </a:p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Específicos: a definição da HMI, a descrição dos protocolos de diagnóstico atuais e a apresentação dos tratamentos mais recentes propostos.</a:t>
            </a:r>
          </a:p>
        </p:txBody>
      </p:sp>
      <p:sp>
        <p:nvSpPr>
          <p:cNvPr id="11" name="Espaço Reservado para Número de Slide 3">
            <a:extLst>
              <a:ext uri="{FF2B5EF4-FFF2-40B4-BE49-F238E27FC236}">
                <a16:creationId xmlns:a16="http://schemas.microsoft.com/office/drawing/2014/main" id="{EDD9D742-56FC-898E-9AEC-C93EF7A6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6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13" name="Espaço Reservado para Rodapé 4">
            <a:extLst>
              <a:ext uri="{FF2B5EF4-FFF2-40B4-BE49-F238E27FC236}">
                <a16:creationId xmlns:a16="http://schemas.microsoft.com/office/drawing/2014/main" id="{0000F13C-65B4-9E96-E50C-F9E70D41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331651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370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Este trabalho é uma revisão bibliográfica que analisou artigos e periódicos científicos publicados nos últimos cinco anos até o presente.</a:t>
            </a:r>
            <a:endParaRPr lang="pt-BR"/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Os critérios de inclusão foram a presença dos descritores </a:t>
            </a:r>
            <a:r>
              <a:rPr lang="pt-BR" sz="24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Hipomineralização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 Molar-Incisivo, HMI em odontopediatria, HMI na clínica </a:t>
            </a:r>
            <a:r>
              <a:rPr lang="pt-BR" sz="24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odontopediátrica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, MIH, Molar Incisor </a:t>
            </a:r>
            <a:r>
              <a:rPr lang="pt-BR" sz="24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Hypomineralization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 ou MIH </a:t>
            </a:r>
            <a:r>
              <a:rPr lang="pt-BR" sz="2400" err="1">
                <a:solidFill>
                  <a:srgbClr val="374151"/>
                </a:solidFill>
                <a:latin typeface="Arial"/>
                <a:ea typeface="+mn-lt"/>
                <a:cs typeface="+mn-lt"/>
              </a:rPr>
              <a:t>pediatrics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 buscados nas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Arial"/>
              </a:rPr>
              <a:t> bases de dados </a:t>
            </a:r>
            <a:r>
              <a:rPr lang="pt-BR" sz="2400" err="1">
                <a:solidFill>
                  <a:srgbClr val="374151"/>
                </a:solidFill>
                <a:latin typeface="Arial"/>
                <a:ea typeface="+mn-lt"/>
                <a:cs typeface="Arial"/>
              </a:rPr>
              <a:t>PubMed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Arial"/>
              </a:rPr>
              <a:t> e </a:t>
            </a:r>
            <a:r>
              <a:rPr lang="pt-BR" sz="2400" err="1">
                <a:solidFill>
                  <a:srgbClr val="374151"/>
                </a:solidFill>
                <a:latin typeface="Arial"/>
                <a:ea typeface="+mn-lt"/>
                <a:cs typeface="Arial"/>
              </a:rPr>
              <a:t>Scielo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Arial"/>
              </a:rPr>
              <a:t>.</a:t>
            </a:r>
          </a:p>
          <a:p>
            <a:pPr marL="305435" indent="-305435" algn="just"/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Arial"/>
              </a:rPr>
              <a:t>Foram</a:t>
            </a:r>
            <a:r>
              <a:rPr lang="pt-BR" sz="2400">
                <a:solidFill>
                  <a:srgbClr val="374151"/>
                </a:solidFill>
                <a:latin typeface="Arial"/>
                <a:ea typeface="+mn-lt"/>
                <a:cs typeface="+mn-lt"/>
              </a:rPr>
              <a:t> excluídos os artigos que não se encaixavam nos critérios de inclusão ou que não abordavam diretamente o tema proposto.</a:t>
            </a:r>
            <a:endParaRPr lang="pt-BR" sz="2400">
              <a:solidFill>
                <a:srgbClr val="374151"/>
              </a:solidFill>
              <a:latin typeface="Arial"/>
              <a:cs typeface="Arial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D98D0432-EB3E-E2CA-C831-26A634E5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7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53D80818-691A-8815-8DB4-8668395F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427375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71892"/>
            <a:ext cx="11029615" cy="2786907"/>
          </a:xfrm>
        </p:spPr>
        <p:txBody>
          <a:bodyPr>
            <a:noAutofit/>
          </a:bodyPr>
          <a:lstStyle/>
          <a:p>
            <a:pPr marL="305435" indent="-305435" algn="just"/>
            <a:r>
              <a:rPr lang="pt-BR" sz="2400" dirty="0">
                <a:solidFill>
                  <a:srgbClr val="465359"/>
                </a:solidFill>
                <a:latin typeface="Arial"/>
                <a:ea typeface="+mn-lt"/>
                <a:cs typeface="+mn-lt"/>
              </a:rPr>
              <a:t>A HMI é um defeito qualitativo no esmalte dentário que resulta de alterações nos estágios transicionais e de maturação do esmalte, levando a opacidades visíveis em pelo menos um dos primeiros molares permanentes e afetando ao menos um dos incisivos permanentes. (FONSECA-SOUZA </a:t>
            </a:r>
            <a:r>
              <a:rPr lang="pt-BR" sz="2400" i="1" dirty="0">
                <a:solidFill>
                  <a:srgbClr val="465359"/>
                </a:solidFill>
                <a:latin typeface="Arial"/>
                <a:ea typeface="+mn-lt"/>
                <a:cs typeface="+mn-lt"/>
              </a:rPr>
              <a:t>et al.</a:t>
            </a:r>
            <a:r>
              <a:rPr lang="pt-BR" sz="2400" dirty="0">
                <a:solidFill>
                  <a:srgbClr val="465359"/>
                </a:solidFill>
                <a:latin typeface="Arial"/>
                <a:ea typeface="+mn-lt"/>
                <a:cs typeface="+mn-lt"/>
              </a:rPr>
              <a:t>, 2021).</a:t>
            </a:r>
            <a:endParaRPr lang="pt-BR" sz="2400" dirty="0">
              <a:solidFill>
                <a:srgbClr val="465359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endParaRPr lang="pt-BR" sz="2400">
              <a:solidFill>
                <a:srgbClr val="465359"/>
              </a:solidFill>
              <a:latin typeface="Arial"/>
              <a:cs typeface="Arial"/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889CFC13-DD31-AACA-55A9-1095BF08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8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85E9F3BE-871F-095C-79E2-5DFE4265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327322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35208-D272-5601-A0D7-AB2E44D8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9768"/>
            <a:ext cx="11029616" cy="522187"/>
          </a:xfrm>
        </p:spPr>
        <p:txBody>
          <a:bodyPr/>
          <a:lstStyle/>
          <a:p>
            <a:pPr algn="ctr"/>
            <a:r>
              <a:rPr lang="pt-BR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1C757-2E80-4E8B-4C32-34C37CDBE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2458"/>
            <a:ext cx="11029615" cy="3146341"/>
          </a:xfrm>
        </p:spPr>
        <p:txBody>
          <a:bodyPr>
            <a:noAutofit/>
          </a:bodyPr>
          <a:lstStyle/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A HMI pode se manifestar com manchas brancas, amarelas ou marrons, porosidade acentuada e comprometimento da dureza do esmalte dentário afetado. (</a:t>
            </a:r>
            <a:r>
              <a:rPr lang="pt-BR" sz="2400" dirty="0">
                <a:latin typeface="Arial"/>
                <a:ea typeface="+mn-lt"/>
                <a:cs typeface="+mn-lt"/>
              </a:rPr>
              <a:t>LYGIDAKIS </a:t>
            </a:r>
            <a:r>
              <a:rPr lang="pt-BR" sz="2400" i="1" dirty="0">
                <a:latin typeface="Arial"/>
                <a:ea typeface="+mn-lt"/>
                <a:cs typeface="+mn-lt"/>
              </a:rPr>
              <a:t>et al.,</a:t>
            </a:r>
            <a:r>
              <a:rPr lang="pt-BR" sz="2400" dirty="0">
                <a:latin typeface="Arial"/>
                <a:ea typeface="+mn-lt"/>
                <a:cs typeface="+mn-lt"/>
              </a:rPr>
              <a:t> 2021)</a:t>
            </a:r>
            <a:endParaRPr lang="pt-BR" sz="2400" dirty="0">
              <a:solidFill>
                <a:srgbClr val="374151"/>
              </a:solidFill>
              <a:latin typeface="Arial"/>
              <a:ea typeface="+mn-lt"/>
              <a:cs typeface="+mn-lt"/>
            </a:endParaRPr>
          </a:p>
          <a:p>
            <a:pPr marL="305435" indent="-305435" algn="just"/>
            <a:r>
              <a:rPr lang="pt-BR" sz="2400" dirty="0">
                <a:solidFill>
                  <a:srgbClr val="374151"/>
                </a:solidFill>
                <a:latin typeface="Arial"/>
                <a:ea typeface="+mn-lt"/>
                <a:cs typeface="+mn-lt"/>
              </a:rPr>
              <a:t>A classificação da severidade da HMI divide as lesões em leves (coloração esbranquiçada) e severas (coloração amarela ou amarronzada). </a:t>
            </a:r>
            <a:r>
              <a:rPr lang="pt-BR" sz="2400" dirty="0">
                <a:solidFill>
                  <a:srgbClr val="3D3D3D"/>
                </a:solidFill>
                <a:latin typeface="Arial"/>
                <a:ea typeface="+mn-lt"/>
                <a:cs typeface="+mn-lt"/>
              </a:rPr>
              <a:t>(</a:t>
            </a:r>
            <a:r>
              <a:rPr lang="pt-BR" sz="2400" dirty="0">
                <a:latin typeface="Arial"/>
                <a:ea typeface="+mn-lt"/>
                <a:cs typeface="+mn-lt"/>
              </a:rPr>
              <a:t>CABRAL, 2020)</a:t>
            </a:r>
            <a:endParaRPr lang="pt-BR" sz="2400" dirty="0">
              <a:solidFill>
                <a:srgbClr val="374151"/>
              </a:solidFill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pt-BR" sz="2400">
              <a:solidFill>
                <a:srgbClr val="374151"/>
              </a:solidFill>
            </a:endParaRP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FA465911-26DA-CCC0-DFED-A2FDF498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01193"/>
            <a:ext cx="1627601" cy="552031"/>
          </a:xfrm>
        </p:spPr>
        <p:txBody>
          <a:bodyPr/>
          <a:lstStyle/>
          <a:p>
            <a:fld id="{D57F1E4F-1CFF-5643-939E-217C01CDF565}" type="slidenum">
              <a:rPr lang="en-US" sz="2000" dirty="0"/>
              <a:pPr/>
              <a:t>9</a:t>
            </a:fld>
            <a:r>
              <a:rPr lang="en-US" sz="2000" dirty="0"/>
              <a:t>      </a:t>
            </a:r>
            <a:endParaRPr lang="pt-BR" sz="2000" dirty="0"/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55968741-00D5-A358-25E7-F2BDEB25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8" y="6296868"/>
            <a:ext cx="8326190" cy="566407"/>
          </a:xfrm>
        </p:spPr>
        <p:txBody>
          <a:bodyPr/>
          <a:lstStyle/>
          <a:p>
            <a:r>
              <a:rPr lang="pt-BR" sz="1200" dirty="0"/>
              <a:t>        </a:t>
            </a:r>
            <a:r>
              <a:rPr lang="pt-BR" sz="1200" dirty="0" err="1"/>
              <a:t>Hipomineralização</a:t>
            </a:r>
            <a:r>
              <a:rPr lang="pt-BR" sz="1200" dirty="0"/>
              <a:t> Molar-incisivo (HMI) em Odontopediatria: Do Diagnóstico Ao Tratamento</a:t>
            </a:r>
          </a:p>
        </p:txBody>
      </p:sp>
    </p:spTree>
    <p:extLst>
      <p:ext uri="{BB962C8B-B14F-4D97-AF65-F5344CB8AC3E}">
        <p14:creationId xmlns:p14="http://schemas.microsoft.com/office/powerpoint/2010/main" val="32157325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Dividend</vt:lpstr>
      <vt:lpstr>FACULDADE ANHANGUERA DE BETIM</vt:lpstr>
      <vt:lpstr>HIPOMINERALIZAÇÃO MOLAR-INCISIVO (HMI) EM ODONTOPEDIATRIA: DO DIAGNÓSTICO AO TRATAMENTO</vt:lpstr>
      <vt:lpstr>INTRODUÇÃO</vt:lpstr>
      <vt:lpstr>JUSTIFICATIVA</vt:lpstr>
      <vt:lpstr>como diagnosticar e tratar corretamente a Hipomineralização Molar-Incisivo (HMI) no atendimento odontopediátrico?</vt:lpstr>
      <vt:lpstr>OBJETIVOS</vt:lpstr>
      <vt:lpstr>METODOLOGIA</vt:lpstr>
      <vt:lpstr>definição</vt:lpstr>
      <vt:lpstr>definição</vt:lpstr>
      <vt:lpstr>etiologia</vt:lpstr>
      <vt:lpstr>etiologia</vt:lpstr>
      <vt:lpstr>diagnóstico</vt:lpstr>
      <vt:lpstr>Diagnóstico: Padrões observáveis da hmi</vt:lpstr>
      <vt:lpstr>Diagnóstico: Padrões observáveis da hmi</vt:lpstr>
      <vt:lpstr>diagnóstico</vt:lpstr>
      <vt:lpstr>diagnóstico</vt:lpstr>
      <vt:lpstr>diagnóstico</vt:lpstr>
      <vt:lpstr>tratamento</vt:lpstr>
      <vt:lpstr>tratamento</vt:lpstr>
      <vt:lpstr>tratamento</vt:lpstr>
      <vt:lpstr>CONSIDERAÇÕES FINAIS</vt:lpstr>
      <vt:lpstr>CONSIDERAÇÕES FINAIS</vt:lpstr>
      <vt:lpstr>CONSIDERAÇÕES FINAIS</vt:lpstr>
      <vt:lpstr>CONSIDERAÇÕES FINAIS</vt:lpstr>
      <vt:lpstr>CONSIDERAÇÕES FINAIS</vt:lpstr>
      <vt:lpstr>CONSIDERAÇÕES FINAIS</vt:lpstr>
      <vt:lpstr>CONSIDERAÇÕES FINAIS</vt:lpstr>
      <vt:lpstr>Referências bibliográficas</vt:lpstr>
      <vt:lpstr>Referências bibliográficas</vt:lpstr>
      <vt:lpstr>Referências bibliográficas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revision>821</cp:revision>
  <dcterms:created xsi:type="dcterms:W3CDTF">2023-06-09T23:10:23Z</dcterms:created>
  <dcterms:modified xsi:type="dcterms:W3CDTF">2023-06-12T09:48:10Z</dcterms:modified>
</cp:coreProperties>
</file>