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0F15-9033-445F-8C10-3D383721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99E0A-97EA-4838-B400-56DDC04C1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D8-E260-4E56-9D1A-6951190A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132D2-21F2-44E3-A241-DC1E8F84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5E61-38B5-4CAD-B1A1-DB421B64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75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F1B-9285-44DD-AC16-07DDFB04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9F8BA-D322-4DD7-9AB5-18187EB1F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50E9-3153-4012-8CFF-27613159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3306-B8BD-461C-8DC2-0A7F905E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0B90-3D47-4F02-932D-35DAD19F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86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055D9-7E6E-4446-AC80-6DA8C2383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24AA8-DE57-4139-8E6C-4500C171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C6B6-84B8-459B-B481-98702A5B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EE7D-695D-4A92-BAF0-F237B634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E372-326D-4161-84C1-30CF2CF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2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448F-EDC3-48F0-86AC-187BA261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D655-B77D-448B-917D-7802DC88D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E2C6-6003-4462-A841-811524D0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C293-FD01-457E-90B2-F10D3351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5D36-C622-49F3-85DB-E497D1A1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3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29B4-E837-410F-A98B-D035A410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CB48-ABC6-462C-B08A-85F780F0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F94B-3DDD-4096-8DBE-09249A22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60D3-25EE-4CBF-B99B-DB7BDE7C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943F-360D-47EE-BB4C-1E6535B6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5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B2BA-3ADE-4657-B24C-D60FF1D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6DF5-32A8-4F4C-B1D5-B8B0BB74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7BCA6-9D2F-428C-9F83-3F9355E1F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E2DBD-FC72-4B95-8851-96C136C0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C996D-B981-4DC0-AB9C-F0E8F1A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5168-9A71-44A6-8993-C702C904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4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5142-646B-47C4-8DC5-F8C2105D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8BA6-EDA8-4017-8945-B88A8866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251B4-FE7A-4A15-AD17-CF360D2A4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A4F27-CCD6-4CAC-B8B8-7C193A2F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41491-738F-4F48-9539-03561B417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93FA2-D7D3-4ED4-974D-6B14B0B6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57C35-7A28-406A-A8B6-DFEBAF05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7640C-A1D2-40B5-9416-6C7482AC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3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58FE-3AED-45A3-BBD9-059C6ECB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4AC2F-B0C2-42D5-9916-A4EB5572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C69B-3A3F-41B7-8F8E-D86D83DF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A1775-1EBC-44D9-846A-5A4E6815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88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485E0-0641-46CF-8C2B-F3272BF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60697-0540-47BD-B5EC-9AE7394D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63C1D-C3DA-4197-833D-65D48202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FFD1-BF8D-4CB2-BA40-F2E2CD8D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64D9-6745-4BD4-B104-6D99A3B18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94AC-E0AB-4411-9864-B28BE657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5397-BB41-4ADD-A385-9FA0A85A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5D4C8-C2B2-4EF4-913C-17740B47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EE1A9-E50F-438B-B148-AB3E6108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64DC-8B07-4D4A-A22D-A7A86E50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20618-BAA9-4C5C-A89B-9EC61DCD0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99D52-0AA0-4027-B879-49F50C69A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EA87E-782D-41F3-8662-69DEE39F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D75F3-049C-4C97-A154-F1E524F3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3995-6A09-4DA1-B4E4-7D9093F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63122-350C-43D6-9274-41197703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DC8E6-3AF5-432C-86D0-405E20A6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D08F-40CD-4486-AA6D-0C740D719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1F72-1B00-455A-8639-6CFECD9F62BC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5F20-D057-478C-AE54-BC21FEB0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6973-B152-450A-8FAB-90082BE8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85C4-6299-48DB-99B8-52FC02C72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15892"/>
          </a:xfrm>
        </p:spPr>
        <p:txBody>
          <a:bodyPr/>
          <a:lstStyle/>
          <a:p>
            <a:r>
              <a:rPr lang="en-GB" b="1" dirty="0" err="1"/>
              <a:t>Robo</a:t>
            </a:r>
            <a:r>
              <a:rPr lang="en-GB" b="1" dirty="0"/>
              <a:t>-Recommender:</a:t>
            </a:r>
            <a:br>
              <a:rPr lang="en-GB" dirty="0"/>
            </a:br>
            <a:r>
              <a:rPr lang="en-GB" sz="3200" dirty="0"/>
              <a:t>Netflix &amp; Amazon Style Personalised Recommendation Service for Restaurants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E38E1-334D-4618-807F-DD58FBFF9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94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2AC03-D886-4E8B-B465-3CD59C25B5D7}"/>
              </a:ext>
            </a:extLst>
          </p:cNvPr>
          <p:cNvSpPr txBox="1"/>
          <p:nvPr/>
        </p:nvSpPr>
        <p:spPr>
          <a:xfrm>
            <a:off x="390418" y="380144"/>
            <a:ext cx="10181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+mj-lt"/>
              </a:rPr>
              <a:t>Competitive Advantages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32932-CF85-46CF-BAA9-CF2B2FA05C6E}"/>
              </a:ext>
            </a:extLst>
          </p:cNvPr>
          <p:cNvSpPr/>
          <p:nvPr/>
        </p:nvSpPr>
        <p:spPr>
          <a:xfrm>
            <a:off x="943429" y="1611086"/>
            <a:ext cx="2583542" cy="798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Scalable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1F3BF-109C-4508-80A9-3B7480CA32CA}"/>
              </a:ext>
            </a:extLst>
          </p:cNvPr>
          <p:cNvSpPr/>
          <p:nvPr/>
        </p:nvSpPr>
        <p:spPr>
          <a:xfrm>
            <a:off x="4339771" y="1611086"/>
            <a:ext cx="2423886" cy="798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EASE OF 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4B2B-5264-4BB0-B65C-A9A56D216BBF}"/>
              </a:ext>
            </a:extLst>
          </p:cNvPr>
          <p:cNvSpPr/>
          <p:nvPr/>
        </p:nvSpPr>
        <p:spPr>
          <a:xfrm>
            <a:off x="7982857" y="1611086"/>
            <a:ext cx="2589251" cy="798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F0E9D-26C6-40DE-9647-1E303D5B26F3}"/>
              </a:ext>
            </a:extLst>
          </p:cNvPr>
          <p:cNvSpPr txBox="1"/>
          <p:nvPr/>
        </p:nvSpPr>
        <p:spPr>
          <a:xfrm>
            <a:off x="7982857" y="2627086"/>
            <a:ext cx="2583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Technology extends beyond reach of existing software and methods. Continuous Improvement of service.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90CD4-8F3A-4406-B7A4-04F55BDE03BE}"/>
              </a:ext>
            </a:extLst>
          </p:cNvPr>
          <p:cNvSpPr txBox="1"/>
          <p:nvPr/>
        </p:nvSpPr>
        <p:spPr>
          <a:xfrm>
            <a:off x="4339771" y="2627086"/>
            <a:ext cx="2583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API Functions with existing websites and Easy to customize for businesses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10A9F-38D3-477F-B488-E6FC2C1D40E1}"/>
              </a:ext>
            </a:extLst>
          </p:cNvPr>
          <p:cNvSpPr txBox="1"/>
          <p:nvPr/>
        </p:nvSpPr>
        <p:spPr>
          <a:xfrm>
            <a:off x="943429" y="2613842"/>
            <a:ext cx="2583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Cloud based always on based solutions available from mobile and pc devices. Big Data Infrastructure – service can de delivered independent of website traffic</a:t>
            </a:r>
          </a:p>
        </p:txBody>
      </p:sp>
    </p:spTree>
    <p:extLst>
      <p:ext uri="{BB962C8B-B14F-4D97-AF65-F5344CB8AC3E}">
        <p14:creationId xmlns:p14="http://schemas.microsoft.com/office/powerpoint/2010/main" val="416669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D30F-D72F-4011-866A-EE146C05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20A3-E6C7-4295-9499-D08C07AB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Current establishment choices from review sites </a:t>
            </a:r>
            <a:r>
              <a:rPr lang="en-GB" sz="2000" dirty="0" err="1"/>
              <a:t>e.g</a:t>
            </a:r>
            <a:r>
              <a:rPr lang="en-GB" sz="2000" dirty="0"/>
              <a:t> Yelp, </a:t>
            </a:r>
            <a:r>
              <a:rPr lang="en-GB" sz="2000" dirty="0" err="1"/>
              <a:t>JustEat</a:t>
            </a:r>
            <a:r>
              <a:rPr lang="en-GB" sz="2000" dirty="0"/>
              <a:t>, </a:t>
            </a:r>
            <a:r>
              <a:rPr lang="en-GB" sz="2000" dirty="0" err="1"/>
              <a:t>Opentable</a:t>
            </a:r>
            <a:r>
              <a:rPr lang="en-GB" sz="2000" dirty="0"/>
              <a:t>, </a:t>
            </a:r>
            <a:r>
              <a:rPr lang="en-GB" sz="2000" dirty="0" err="1"/>
              <a:t>FourSquare</a:t>
            </a:r>
            <a:r>
              <a:rPr lang="en-GB" sz="2000" dirty="0"/>
              <a:t> have only basic levels of personalisation based on either reviews, locality, type of food, price.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Restaurant Owners do not have time to market their business (Only 10% are able to do this) and hence improve turnover and profit.</a:t>
            </a:r>
          </a:p>
          <a:p>
            <a:endParaRPr lang="en-GB" sz="2000" dirty="0"/>
          </a:p>
          <a:p>
            <a:r>
              <a:rPr lang="en-GB" sz="2000" dirty="0"/>
              <a:t>Reviews Often do not match the dining experience - One persons 5* may be someone else’s 2*. This varies between review sites.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94% of restaurant choices are influenced by online reviews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1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DFCB-0418-4F77-931B-70AC0AF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2901-5CFE-4F40-BE85-E7612745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for Hybrid Recommender System for Restaurants combining collaborative and content based filtering.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Integration into Desktop and Mobile Sites. </a:t>
            </a:r>
            <a:r>
              <a:rPr lang="en-GB" dirty="0" err="1"/>
              <a:t>Upto</a:t>
            </a:r>
            <a:r>
              <a:rPr lang="en-GB" dirty="0"/>
              <a:t> 73% use mobile device for bookings.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Decrease the time spent searching for relevant establishments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63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3C1C-CF5A-4A61-8444-E97F6359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214E7-28CC-41C2-A26C-EC393062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057" y="1884514"/>
            <a:ext cx="6130636" cy="517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45B711-FED6-4BC6-9FA2-214F9EFC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3" y="1522564"/>
            <a:ext cx="3714750" cy="36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47CA7-9E24-454F-97CD-03452681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213" y="3754179"/>
            <a:ext cx="4992399" cy="1201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2C9B2-095A-4A84-87B9-3ADAAB286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96" y="3236799"/>
            <a:ext cx="1181534" cy="49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883C1-76B3-44AF-9B55-B24CCEA1D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27" y="3002697"/>
            <a:ext cx="4329223" cy="1080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0361F-22D9-444A-8434-9DA486391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01" y="2557246"/>
            <a:ext cx="1686207" cy="4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007-915E-4150-8FFC-CEC3D1D5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8569D-EB39-46C0-A176-8A71DB18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9" y="1809972"/>
            <a:ext cx="4965404" cy="3423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F6E6D-D3E9-4725-8244-C3CA69F5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40" y="1809973"/>
            <a:ext cx="5180491" cy="33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5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28A1-986C-4C11-9CA8-4E51EEE7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F853-8F23-4A5A-BE69-DAD97C73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r>
              <a:rPr lang="en-GB" sz="2000" dirty="0"/>
              <a:t>User Preferences </a:t>
            </a:r>
            <a:r>
              <a:rPr lang="en-GB" dirty="0"/>
              <a:t>		</a:t>
            </a:r>
            <a:r>
              <a:rPr lang="en-GB" sz="2000" dirty="0"/>
              <a:t>Recommendation System Engine </a:t>
            </a:r>
            <a:r>
              <a:rPr lang="en-GB" dirty="0"/>
              <a:t>		</a:t>
            </a:r>
            <a:r>
              <a:rPr lang="en-GB" sz="2000" dirty="0"/>
              <a:t>Data Presentation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6D59E1-D9AA-48A3-A3D6-6E5D4EB58020}"/>
              </a:ext>
            </a:extLst>
          </p:cNvPr>
          <p:cNvCxnSpPr>
            <a:cxnSpLocks/>
          </p:cNvCxnSpPr>
          <p:nvPr/>
        </p:nvCxnSpPr>
        <p:spPr>
          <a:xfrm>
            <a:off x="3178629" y="1690688"/>
            <a:ext cx="132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E594E-9CBC-4BDC-A998-651DC484D82F}"/>
              </a:ext>
            </a:extLst>
          </p:cNvPr>
          <p:cNvCxnSpPr>
            <a:cxnSpLocks/>
          </p:cNvCxnSpPr>
          <p:nvPr/>
        </p:nvCxnSpPr>
        <p:spPr>
          <a:xfrm>
            <a:off x="8016240" y="1690688"/>
            <a:ext cx="11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927C116-5E16-4B72-82A4-D861BFFB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1" y="2308860"/>
            <a:ext cx="2446020" cy="115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BDE4C-C523-48BF-83A1-DE22C91E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029" y="1929947"/>
            <a:ext cx="2815771" cy="3064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343E3-F0B1-490B-8B9F-79B24DCE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120" y="2144077"/>
            <a:ext cx="30289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0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C0FD-A971-417A-A2BC-330610C0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C1EE-8407-44FC-A4CF-74B5D76B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SAAS</a:t>
            </a:r>
          </a:p>
          <a:p>
            <a:pPr marL="0" indent="0">
              <a:buNone/>
            </a:pPr>
            <a:r>
              <a:rPr lang="en-GB" sz="2400" dirty="0"/>
              <a:t>&gt;Software API licensed product for Companies to integrate with existing site.</a:t>
            </a:r>
          </a:p>
          <a:p>
            <a:r>
              <a:rPr lang="en-GB" b="1" dirty="0"/>
              <a:t>Partnerships</a:t>
            </a:r>
          </a:p>
          <a:p>
            <a:pPr marL="0" indent="0">
              <a:buNone/>
            </a:pPr>
            <a:r>
              <a:rPr lang="en-GB" dirty="0"/>
              <a:t>&gt;</a:t>
            </a:r>
            <a:r>
              <a:rPr lang="en-GB" sz="2400" dirty="0"/>
              <a:t>Develop key partnerships with review sites. Usage Based Plan for Sites of all sizes:</a:t>
            </a:r>
          </a:p>
          <a:p>
            <a:pPr marL="0" indent="0">
              <a:buNone/>
            </a:pPr>
            <a:r>
              <a:rPr lang="en-GB" sz="2400" dirty="0"/>
              <a:t>-Gold – </a:t>
            </a:r>
            <a:r>
              <a:rPr lang="en-GB" sz="1600" dirty="0"/>
              <a:t>5 000 000+ recommendation requests (Page views per month)\Up to 1000 000  Active Users - £1500/month</a:t>
            </a:r>
          </a:p>
          <a:p>
            <a:pPr marL="0" indent="0">
              <a:buNone/>
            </a:pPr>
            <a:r>
              <a:rPr lang="en-GB" sz="2400" dirty="0"/>
              <a:t>-Silver – </a:t>
            </a:r>
            <a:r>
              <a:rPr lang="en-GB" sz="1700" dirty="0"/>
              <a:t>2 000 000+ recommendation requests (Page views per month)\Up to 400 000  Active Users - £899/month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-Bronze - </a:t>
            </a:r>
            <a:r>
              <a:rPr lang="en-GB" sz="1600" dirty="0"/>
              <a:t>100 000+ recommendation requests(Page views per month)\Up to 20 000 Active Users - £100\month</a:t>
            </a:r>
          </a:p>
          <a:p>
            <a:r>
              <a:rPr lang="en-GB" sz="2400" dirty="0"/>
              <a:t>Example: </a:t>
            </a:r>
            <a:r>
              <a:rPr lang="en-GB" sz="1600" dirty="0"/>
              <a:t>TripAdvisor receives 390 million unique users per month with average of 8 pages per visit.</a:t>
            </a:r>
          </a:p>
        </p:txBody>
      </p:sp>
    </p:spTree>
    <p:extLst>
      <p:ext uri="{BB962C8B-B14F-4D97-AF65-F5344CB8AC3E}">
        <p14:creationId xmlns:p14="http://schemas.microsoft.com/office/powerpoint/2010/main" val="287097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ADD4-7B3A-4B3E-AEAC-1073BFA1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Adoption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D36D-EE81-4A07-AF72-AB9DD3F2866C}"/>
              </a:ext>
            </a:extLst>
          </p:cNvPr>
          <p:cNvSpPr txBox="1"/>
          <p:nvPr/>
        </p:nvSpPr>
        <p:spPr>
          <a:xfrm>
            <a:off x="1888671" y="1398300"/>
            <a:ext cx="266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PARTNERSHIPS</a:t>
            </a:r>
          </a:p>
          <a:p>
            <a:pPr algn="ctr"/>
            <a:r>
              <a:rPr lang="en-GB" sz="1400" dirty="0"/>
              <a:t>Travel\Tourist\Review Sites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0ABB2-699A-4F72-9A9F-887B3BCB4DA5}"/>
              </a:ext>
            </a:extLst>
          </p:cNvPr>
          <p:cNvSpPr txBox="1"/>
          <p:nvPr/>
        </p:nvSpPr>
        <p:spPr>
          <a:xfrm>
            <a:off x="7208619" y="1398300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SUBSCRIPTION\LICENSING MODEL</a:t>
            </a:r>
          </a:p>
          <a:p>
            <a:pPr algn="ctr"/>
            <a:r>
              <a:rPr lang="en-GB" sz="1200" dirty="0"/>
              <a:t>Companies  - Restaurant Chains\Food Guides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55B7B-5C5D-4145-BDC3-731C360C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33" y="1983075"/>
            <a:ext cx="1590675" cy="742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573A86-E984-4FD3-9A37-1568FE429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47" y="2723863"/>
            <a:ext cx="1476375" cy="585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B91832-C56F-47FB-9841-A2EC16AF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133" y="3309650"/>
            <a:ext cx="1476375" cy="369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F092A-0500-4C15-BFC2-0043E05A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220" y="3733402"/>
            <a:ext cx="1184200" cy="109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054BA-2357-4801-B909-679D39469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77" y="2080726"/>
            <a:ext cx="1590675" cy="545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B70CE4-D8F4-4C37-9976-6FB5B630C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77" y="2689689"/>
            <a:ext cx="1476375" cy="989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B5A33-C044-4BCD-8645-745BC9E908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377" y="3807926"/>
            <a:ext cx="1590675" cy="847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75B67F-E4A6-468F-A47F-47A012672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955" y="4874926"/>
            <a:ext cx="1666875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E32669-4582-46EC-BCC0-E9C49A9215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9844" y="4874926"/>
            <a:ext cx="1781175" cy="762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7B1553-3B57-4073-B85C-D9AFE043EC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4394" y="1952298"/>
            <a:ext cx="2686050" cy="1962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93AB46-4AB6-46B2-91A6-72B7EDDD2D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5909" y="3914448"/>
            <a:ext cx="1303020" cy="3217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E2048E-9090-407F-BDBE-22AA19EA08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3543" y="4278908"/>
            <a:ext cx="3028950" cy="1390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F6E484-1667-45C3-A121-401BEAD77B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89045" y="2323773"/>
            <a:ext cx="866775" cy="1590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AB738E-3D18-4DD0-9602-417D09DC82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4394" y="5740995"/>
            <a:ext cx="2933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DEDA0D1-2569-47AC-9A39-5BC22CB19A55}"/>
              </a:ext>
            </a:extLst>
          </p:cNvPr>
          <p:cNvSpPr txBox="1"/>
          <p:nvPr/>
        </p:nvSpPr>
        <p:spPr>
          <a:xfrm>
            <a:off x="9771767" y="2880774"/>
            <a:ext cx="258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Recommendations based on tailoring\Personalisation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79733-199B-4512-8020-37F2FE70E850}"/>
              </a:ext>
            </a:extLst>
          </p:cNvPr>
          <p:cNvSpPr txBox="1"/>
          <p:nvPr/>
        </p:nvSpPr>
        <p:spPr>
          <a:xfrm>
            <a:off x="232505" y="2954602"/>
            <a:ext cx="42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Listings &amp; Bookings only – Critics Reviews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B5146-6513-4E12-9737-FED0345105CA}"/>
              </a:ext>
            </a:extLst>
          </p:cNvPr>
          <p:cNvSpPr txBox="1"/>
          <p:nvPr/>
        </p:nvSpPr>
        <p:spPr>
          <a:xfrm>
            <a:off x="4224111" y="5497593"/>
            <a:ext cx="179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Recommendations based on customer reviews only(Ranking System)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03469E-DEC1-41CA-9493-136FB4BCE8D9}"/>
              </a:ext>
            </a:extLst>
          </p:cNvPr>
          <p:cNvCxnSpPr/>
          <p:nvPr/>
        </p:nvCxnSpPr>
        <p:spPr>
          <a:xfrm>
            <a:off x="8786406" y="3342439"/>
            <a:ext cx="244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73F7F4-6436-4E10-AE06-3C60C413FFF7}"/>
              </a:ext>
            </a:extLst>
          </p:cNvPr>
          <p:cNvCxnSpPr>
            <a:cxnSpLocks/>
          </p:cNvCxnSpPr>
          <p:nvPr/>
        </p:nvCxnSpPr>
        <p:spPr>
          <a:xfrm>
            <a:off x="6096000" y="4358439"/>
            <a:ext cx="11114" cy="166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D3B00D-7B55-4F18-86C7-7CF4CD81C4F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41867"/>
            <a:ext cx="11114" cy="175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46F86B-7D42-40D4-A4BC-6C2B2E0914D1}"/>
              </a:ext>
            </a:extLst>
          </p:cNvPr>
          <p:cNvCxnSpPr>
            <a:cxnSpLocks/>
          </p:cNvCxnSpPr>
          <p:nvPr/>
        </p:nvCxnSpPr>
        <p:spPr>
          <a:xfrm flipH="1">
            <a:off x="292450" y="3369520"/>
            <a:ext cx="228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201C7D-CBC9-49A8-997C-E278E172C38B}"/>
              </a:ext>
            </a:extLst>
          </p:cNvPr>
          <p:cNvSpPr txBox="1"/>
          <p:nvPr/>
        </p:nvSpPr>
        <p:spPr>
          <a:xfrm>
            <a:off x="4426695" y="2729488"/>
            <a:ext cx="3497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Competitive</a:t>
            </a:r>
          </a:p>
          <a:p>
            <a:pPr algn="ctr"/>
            <a:r>
              <a:rPr lang="en-GB" sz="4000" dirty="0"/>
              <a:t>Landscape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FFBB8-2AB1-4740-9CE9-7DF5F2AB280B}"/>
              </a:ext>
            </a:extLst>
          </p:cNvPr>
          <p:cNvSpPr txBox="1"/>
          <p:nvPr/>
        </p:nvSpPr>
        <p:spPr>
          <a:xfrm>
            <a:off x="6175666" y="241535"/>
            <a:ext cx="239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Recommendations based on similar customers or own previous behaviour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F46C7C-BAF8-4E73-9264-660028031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518" y="505349"/>
            <a:ext cx="1323975" cy="50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18AD78-DB05-4F64-8BEB-96DF4BA8E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993" y="1010175"/>
            <a:ext cx="1333500" cy="628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9BF068-2095-4227-B341-942D71CC9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609" y="5772449"/>
            <a:ext cx="1590675" cy="74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69D657-DA91-49E9-B1B6-27DA944D6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117" y="5402868"/>
            <a:ext cx="1476375" cy="369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ECACFB-1985-4EA7-9616-8E4DE76B1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421" y="629086"/>
            <a:ext cx="1781175" cy="762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28D50C-FF35-469F-B3FB-A450A0CFA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2509" y="905308"/>
            <a:ext cx="1571625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7B9F86-A64C-4883-AF7D-4010DF34A5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495" y="5275252"/>
            <a:ext cx="1184200" cy="1091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69CD15-A2C3-4875-BB7B-F794ED6EF4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1305" y="1528990"/>
            <a:ext cx="1666875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525CE-8144-47B3-A636-028F9B890D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1305" y="2136806"/>
            <a:ext cx="1570672" cy="3122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C916509-2211-4C1C-ACC7-B52D024B4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5117" y="4766310"/>
            <a:ext cx="1469017" cy="636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8AE224-EAB6-4B5E-AEFF-ED8888E560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450" y="1748789"/>
            <a:ext cx="2507900" cy="108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045D8-2E9D-45B6-A74D-6227D9423A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822" y="4766310"/>
            <a:ext cx="1781175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911A6-03D0-4DD2-9916-79B5381E9F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08070" y="4232910"/>
            <a:ext cx="9620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389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Robo-Recommender: Netflix &amp; Amazon Style Personalised Recommendation Service for Restaurants</vt:lpstr>
      <vt:lpstr>Problem</vt:lpstr>
      <vt:lpstr>Solution</vt:lpstr>
      <vt:lpstr>Market Validation</vt:lpstr>
      <vt:lpstr>Market Size</vt:lpstr>
      <vt:lpstr>Product</vt:lpstr>
      <vt:lpstr>Business Model</vt:lpstr>
      <vt:lpstr>Market Adoption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Mansoor, Feroz</dc:creator>
  <cp:lastModifiedBy>Mansoor, Feroz</cp:lastModifiedBy>
  <cp:revision>127</cp:revision>
  <dcterms:created xsi:type="dcterms:W3CDTF">2018-06-11T18:31:30Z</dcterms:created>
  <dcterms:modified xsi:type="dcterms:W3CDTF">2018-08-02T16:37:43Z</dcterms:modified>
</cp:coreProperties>
</file>