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sldIdLst>
    <p:sldId id="380" r:id="rId2"/>
    <p:sldId id="382" r:id="rId3"/>
    <p:sldId id="416" r:id="rId4"/>
    <p:sldId id="383" r:id="rId5"/>
    <p:sldId id="384" r:id="rId6"/>
    <p:sldId id="429" r:id="rId7"/>
    <p:sldId id="430" r:id="rId8"/>
    <p:sldId id="431" r:id="rId9"/>
    <p:sldId id="433" r:id="rId10"/>
    <p:sldId id="439" r:id="rId11"/>
    <p:sldId id="440" r:id="rId12"/>
    <p:sldId id="441" r:id="rId13"/>
    <p:sldId id="432" r:id="rId14"/>
    <p:sldId id="3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9462" autoAdjust="0"/>
  </p:normalViewPr>
  <p:slideViewPr>
    <p:cSldViewPr>
      <p:cViewPr varScale="1">
        <p:scale>
          <a:sx n="70" d="100"/>
          <a:sy n="70" d="100"/>
        </p:scale>
        <p:origin x="-13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D0FB9-5A77-4750-BE79-85226F5378F7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A1842-EF40-4C1A-AF0F-CC0A23AA25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78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A1842-EF40-4C1A-AF0F-CC0A23AA256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9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E740-524C-4302-AD72-548B79F04FE1}" type="datetime1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9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F4E0-1751-4BB5-9551-5EDDEBBA5B00}" type="datetime1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3DA0-7AE7-4093-8CA7-AE5A8DD0DA2E}" type="datetime1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2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8C0C-DC5A-48E7-A003-5BC14D1F213E}" type="datetime1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6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8FF5-17E3-4BED-B951-315F3C375405}" type="datetime1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3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047E-D5C7-4FE0-82CF-20CED52E6A01}" type="datetime1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7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FC0E-08BB-47DE-8CA9-7C969F81078E}" type="datetime1">
              <a:rPr lang="en-US" smtClean="0"/>
              <a:pPr/>
              <a:t>5/22/2015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3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AF76-F4E4-41AA-9994-EA5EC18567E7}" type="datetime1">
              <a:rPr lang="en-US" smtClean="0"/>
              <a:pPr/>
              <a:t>5/22/2015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5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A830-5645-4FC4-AD96-D52BB544A2B5}" type="datetime1">
              <a:rPr lang="en-US" smtClean="0"/>
              <a:pPr/>
              <a:t>5/22/2015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02A6-D15C-4ACC-9906-718D7DBC094A}" type="datetime1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3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2934-CD15-4126-9534-D3FE52ED785C}" type="datetime1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6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8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6ED62-135D-46FA-ACA5-6D33F17B7785}" type="datetime1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3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1524000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Assembly Language 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Programming:</a:t>
            </a:r>
            <a:b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 Introduction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3962400"/>
            <a:ext cx="9144000" cy="20574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n-US" sz="2200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Prepared </a:t>
            </a:r>
            <a:r>
              <a:rPr lang="en-US" sz="2200" u="sng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by:</a:t>
            </a:r>
            <a:r>
              <a:rPr lang="en-US" sz="2200" u="sng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u="sng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s-ES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Md. Jahidul Islam (Lecturer, Dept. of CSE, UIU.)</a:t>
            </a:r>
          </a:p>
          <a:p>
            <a:pPr algn="l"/>
            <a:endParaRPr lang="en-US" sz="2200" b="1" u="sng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Special Thanks to:</a:t>
            </a:r>
            <a:r>
              <a:rPr lang="en-US" sz="2000" u="sng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u="sng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Muhammad Tasnim M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ohiuddin </a:t>
            </a:r>
            <a:r>
              <a:rPr lang="es-E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(Lecturer, Dept. of CSE, UIU</a:t>
            </a:r>
            <a:r>
              <a:rPr lang="es-E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.)</a:t>
            </a:r>
            <a:endParaRPr lang="es-E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7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/>
            </a:p>
          </p:txBody>
        </p:sp>
        <p:sp>
          <p:nvSpPr>
            <p:cNvPr id="8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2015.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026" name="Picture 2" descr="G:\Office_related\UIU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905000"/>
            <a:ext cx="2133600" cy="186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2054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106" y="0"/>
            <a:ext cx="9174105" cy="8382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Flag Register (contd.)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990600"/>
            <a:ext cx="8839200" cy="549997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082752"/>
              </p:ext>
            </p:extLst>
          </p:nvPr>
        </p:nvGraphicFramePr>
        <p:xfrm>
          <a:off x="762000" y="1524000"/>
          <a:ext cx="7239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352800"/>
              </a:tblGrid>
              <a:tr h="446314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Status Flags</a:t>
                      </a:r>
                      <a:endParaRPr lang="en-US" sz="2400" b="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Control Flags</a:t>
                      </a:r>
                      <a:endParaRPr lang="en-US" sz="2400" b="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31000"/>
                      </a:srgbClr>
                    </a:solidFill>
                  </a:tcPr>
                </a:tc>
              </a:tr>
              <a:tr h="44631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2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Carry Flag (CF)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Trap Flag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31000"/>
                      </a:srgbClr>
                    </a:solidFill>
                  </a:tcPr>
                </a:tc>
              </a:tr>
              <a:tr h="44631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2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Auxiliary-carry Flag (AF)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Interrupt Flag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31000"/>
                      </a:srgbClr>
                    </a:solidFill>
                  </a:tcPr>
                </a:tc>
              </a:tr>
              <a:tr h="44631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2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Zero Flag (ZF)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Directional Flag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31000"/>
                      </a:srgbClr>
                    </a:solidFill>
                  </a:tcPr>
                </a:tc>
              </a:tr>
              <a:tr h="44631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2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Sign Flag (SF)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31000"/>
                      </a:srgbClr>
                    </a:solidFill>
                  </a:tcPr>
                </a:tc>
              </a:tr>
              <a:tr h="44631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2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Parity Flag (PF)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31000"/>
                      </a:srgbClr>
                    </a:solidFill>
                  </a:tcPr>
                </a:tc>
              </a:tr>
              <a:tr h="44631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2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Overflow Flag (OF)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31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57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106" y="0"/>
            <a:ext cx="9174105" cy="8382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Flag Register (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contd.)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990600"/>
            <a:ext cx="8839200" cy="549997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Group 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120265"/>
              </p:ext>
            </p:extLst>
          </p:nvPr>
        </p:nvGraphicFramePr>
        <p:xfrm>
          <a:off x="228600" y="1295400"/>
          <a:ext cx="8458200" cy="4618673"/>
        </p:xfrm>
        <a:graphic>
          <a:graphicData uri="http://schemas.openxmlformats.org/drawingml/2006/table">
            <a:tbl>
              <a:tblPr/>
              <a:tblGrid>
                <a:gridCol w="1828800"/>
                <a:gridCol w="6629400"/>
              </a:tblGrid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Flag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Purpose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2000"/>
                      </a:srgbClr>
                    </a:solidFill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Carry (CF)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CF = 1 if there is a carry out from the MSB on addition or there is a Borrow into the MSB on subtraction.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2000"/>
                      </a:srgbClr>
                    </a:solidFill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Parity (PF)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PF=1 if the low byte of a result has an even number of one bits (even parity).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2000"/>
                      </a:srgbClr>
                    </a:solidFill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Auxiliary (AF)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Holds the carry (half–carry) after addition or borrow after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subtraction between bit positions 3 and 4 of the result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(for example, in BCD addition or subtraction.)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2000"/>
                      </a:srgbClr>
                    </a:solidFill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Zero (ZF)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Shows the result of the arithmetic or logic operation.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Z=1; result is zero. Z=0; The result is 0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2000"/>
                      </a:srgbClr>
                    </a:solidFill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Sign (SF)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Holds the sign of the result after an arithmetic/logic instruction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execution. SF=1 if the MSB of a result is 1.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2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43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106" y="0"/>
            <a:ext cx="9174105" cy="8382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Flag 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Register (contd.)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990600"/>
            <a:ext cx="8839200" cy="549997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Group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4003466"/>
              </p:ext>
            </p:extLst>
          </p:nvPr>
        </p:nvGraphicFramePr>
        <p:xfrm>
          <a:off x="342900" y="1357747"/>
          <a:ext cx="8458200" cy="4498541"/>
        </p:xfrm>
        <a:graphic>
          <a:graphicData uri="http://schemas.openxmlformats.org/drawingml/2006/table">
            <a:tbl>
              <a:tblPr/>
              <a:tblGrid>
                <a:gridCol w="1834052"/>
                <a:gridCol w="6624148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Flag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Purpose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</a:tr>
              <a:tr h="76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Trap (TF)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Enables the trapping through an on-chip debugging feature.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</a:tr>
              <a:tr h="1130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Interrupt (IF)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Controls the operation of the INTR (interrupt request)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= 0 if the INTR pin is disabled 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= 1, if the INTR pin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isenabled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</a:tr>
              <a:tr h="865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Direction (DF)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Selects either the increment or decrement mode for DI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and /or SI registers during the string instructions.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Overflow (OF)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Overflow occurs when signed numbers are added or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subtracted. An overflow indicates the result has exceeded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capacity of the machine.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25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8601" y="990600"/>
            <a:ext cx="8164454" cy="561374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Stack Pointer (SP)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16-bit register pointing to program stack </a:t>
            </a:r>
          </a:p>
          <a:p>
            <a:pPr lvl="1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Base Pointer (BP)</a:t>
            </a:r>
            <a:endParaRPr lang="en-US" sz="2400" u="sng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16-bit register used to access data in stack segment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sually used for based indexed or register indirect addressing</a:t>
            </a:r>
          </a:p>
          <a:p>
            <a:pPr lvl="1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Source Index (SI)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Destination Index (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DI)</a:t>
            </a:r>
            <a:endParaRPr lang="en-US" sz="2400" u="sng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16-bit registers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 to point to memory locations in the data segment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Pointer 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Index 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Registers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5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1446229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Calibri" pitchFamily="34" charset="0"/>
                <a:ea typeface="Times New Roman" pitchFamily="18" charset="0"/>
                <a:cs typeface="Vrinda" charset="0"/>
              </a:rPr>
              <a:t> 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0" y="1219200"/>
            <a:ext cx="9144000" cy="8382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3600" b="1" i="1" dirty="0" smtClean="0">
                <a:solidFill>
                  <a:srgbClr val="FFC000"/>
                </a:solidFill>
              </a:rPr>
              <a:t>Any Questions?</a:t>
            </a:r>
            <a:endParaRPr kumimoji="0" lang="en-US" sz="3600" b="1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1447800" y="2438400"/>
            <a:ext cx="6553200" cy="26670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lvl="1">
              <a:buNone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 algn="ctr">
              <a:buNone/>
            </a:pPr>
            <a:r>
              <a:rPr lang="en-US" sz="6600" b="1" dirty="0" smtClean="0">
                <a:solidFill>
                  <a:schemeClr val="bg1"/>
                </a:solidFill>
              </a:rPr>
              <a:t>Thank You</a:t>
            </a:r>
          </a:p>
          <a:p>
            <a:pPr>
              <a:buNone/>
            </a:pPr>
            <a:endParaRPr lang="en-CA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1628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2543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23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/>
            </a:p>
          </p:txBody>
        </p:sp>
        <p:sp>
          <p:nvSpPr>
            <p:cNvPr id="29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,2015.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412" y="0"/>
            <a:ext cx="9144000" cy="8382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Programming Languages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Machine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Language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Assembly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Language (Low Level Language)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High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Level Languages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hll_al_m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209800"/>
            <a:ext cx="7239000" cy="3962400"/>
          </a:xfrm>
          <a:prstGeom prst="rect">
            <a:avLst/>
          </a:prstGeom>
          <a:noFill/>
        </p:spPr>
      </p:pic>
      <p:grpSp>
        <p:nvGrpSpPr>
          <p:cNvPr id="6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7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/>
            </a:p>
          </p:txBody>
        </p:sp>
        <p:sp>
          <p:nvSpPr>
            <p:cNvPr id="8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2015.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33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412" y="0"/>
            <a:ext cx="9144000" cy="8382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Simple Computer Model</a:t>
            </a:r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600200"/>
            <a:ext cx="5257800" cy="3886200"/>
          </a:xfrm>
          <a:noFill/>
          <a:ln/>
        </p:spPr>
      </p:pic>
      <p:grpSp>
        <p:nvGrpSpPr>
          <p:cNvPr id="4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5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/>
            </a:p>
          </p:txBody>
        </p:sp>
        <p:sp>
          <p:nvSpPr>
            <p:cNvPr id="6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2015.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28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Inside the CPU</a:t>
            </a:r>
          </a:p>
        </p:txBody>
      </p:sp>
      <p:pic>
        <p:nvPicPr>
          <p:cNvPr id="102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143000"/>
            <a:ext cx="7696200" cy="4800600"/>
          </a:xfrm>
          <a:noFill/>
          <a:ln/>
        </p:spPr>
      </p:pic>
      <p:grpSp>
        <p:nvGrpSpPr>
          <p:cNvPr id="4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5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/>
            </a:p>
          </p:txBody>
        </p:sp>
        <p:sp>
          <p:nvSpPr>
            <p:cNvPr id="6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2015.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459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-14785" y="0"/>
            <a:ext cx="9158785" cy="838200"/>
          </a:xfrm>
          <a:solidFill>
            <a:srgbClr val="110F3D"/>
          </a:solidFill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CPU Registers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General purpose registers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Segment registers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Instruction Pointer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Flags register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Special purpose registers</a:t>
            </a:r>
          </a:p>
          <a:p>
            <a:pPr lvl="2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Debug registers</a:t>
            </a:r>
          </a:p>
          <a:p>
            <a:pPr lvl="2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Machine Control registers</a:t>
            </a:r>
          </a:p>
        </p:txBody>
      </p:sp>
      <p:grpSp>
        <p:nvGrpSpPr>
          <p:cNvPr id="4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5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/>
            </a:p>
          </p:txBody>
        </p:sp>
        <p:sp>
          <p:nvSpPr>
            <p:cNvPr id="6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2015.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236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8600" y="1066800"/>
            <a:ext cx="8610600" cy="555007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lvl="1" indent="-342900"/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AX (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accumulator register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): 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Stores operands for arithmetic &amp; data transfer instructions.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BX Register (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base register): </a:t>
            </a:r>
            <a:endParaRPr lang="en-US" sz="2200" u="sng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olds the starting base address of a memory within a data segment.</a:t>
            </a: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CX Register (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counter register):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rimarily used in loop instruction to store loop counter.</a:t>
            </a: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DX Register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(data register)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to contain I/O port address for I/O instruction.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2060"/>
          </a:solidFill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General Purpose Registers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74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General Purpose 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Registers (contd.)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295400"/>
            <a:ext cx="8610600" cy="518264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of these 16-bit registers are further subdivided into two 8-bit registers.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591105"/>
              </p:ext>
            </p:extLst>
          </p:nvPr>
        </p:nvGraphicFramePr>
        <p:xfrm>
          <a:off x="4419600" y="2497342"/>
          <a:ext cx="2286000" cy="277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694690"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solidFill>
                            <a:srgbClr val="C00000"/>
                          </a:solidFill>
                        </a:rPr>
                        <a:t>AH</a:t>
                      </a:r>
                      <a:endParaRPr lang="en-US" sz="3600" b="0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solidFill>
                            <a:srgbClr val="C00000"/>
                          </a:solidFill>
                        </a:rPr>
                        <a:t>AL</a:t>
                      </a:r>
                      <a:endParaRPr lang="en-US" sz="3600" b="0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9000"/>
                      </a:srgbClr>
                    </a:solidFill>
                  </a:tcPr>
                </a:tc>
              </a:tr>
              <a:tr h="694690"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solidFill>
                            <a:srgbClr val="C00000"/>
                          </a:solidFill>
                        </a:rPr>
                        <a:t>BH</a:t>
                      </a:r>
                      <a:endParaRPr lang="en-US" sz="3600" b="0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solidFill>
                            <a:srgbClr val="C00000"/>
                          </a:solidFill>
                        </a:rPr>
                        <a:t>BL</a:t>
                      </a:r>
                      <a:endParaRPr lang="en-US" sz="3600" b="0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9000"/>
                      </a:srgbClr>
                    </a:solidFill>
                  </a:tcPr>
                </a:tc>
              </a:tr>
              <a:tr h="694690"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solidFill>
                            <a:srgbClr val="C00000"/>
                          </a:solidFill>
                        </a:rPr>
                        <a:t>CH</a:t>
                      </a:r>
                      <a:endParaRPr lang="en-US" sz="3600" b="0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solidFill>
                            <a:srgbClr val="C00000"/>
                          </a:solidFill>
                        </a:rPr>
                        <a:t>CL</a:t>
                      </a:r>
                      <a:endParaRPr lang="en-US" sz="3600" b="0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9000"/>
                      </a:srgbClr>
                    </a:solidFill>
                  </a:tcPr>
                </a:tc>
              </a:tr>
              <a:tr h="694690"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solidFill>
                            <a:srgbClr val="C00000"/>
                          </a:solidFill>
                        </a:rPr>
                        <a:t>DH</a:t>
                      </a:r>
                      <a:endParaRPr lang="en-US" sz="3600" b="0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solidFill>
                            <a:srgbClr val="C00000"/>
                          </a:solidFill>
                        </a:rPr>
                        <a:t>DL</a:t>
                      </a:r>
                      <a:endParaRPr lang="en-US" sz="3600" b="0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9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504704"/>
              </p:ext>
            </p:extLst>
          </p:nvPr>
        </p:nvGraphicFramePr>
        <p:xfrm>
          <a:off x="1981200" y="2515122"/>
          <a:ext cx="8001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rgbClr val="C00000"/>
                          </a:solidFill>
                        </a:rPr>
                        <a:t>AX</a:t>
                      </a:r>
                      <a:endParaRPr lang="en-US" sz="3200" b="1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6000"/>
                      </a:srgbClr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rgbClr val="C00000"/>
                          </a:solidFill>
                        </a:rPr>
                        <a:t>BX</a:t>
                      </a:r>
                      <a:endParaRPr lang="en-US" sz="3200" b="1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30000"/>
                      </a:srgbClr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rgbClr val="C00000"/>
                          </a:solidFill>
                        </a:rPr>
                        <a:t>CX</a:t>
                      </a:r>
                      <a:endParaRPr lang="en-US" sz="3200" b="1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30000"/>
                      </a:srgbClr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rgbClr val="C00000"/>
                          </a:solidFill>
                        </a:rPr>
                        <a:t>DX</a:t>
                      </a:r>
                      <a:endParaRPr lang="en-US" sz="3200" b="1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3276600" y="2590800"/>
            <a:ext cx="733806" cy="4846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276600" y="3276600"/>
            <a:ext cx="733806" cy="4846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276600" y="3962400"/>
            <a:ext cx="733806" cy="4846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276600" y="4724400"/>
            <a:ext cx="733806" cy="4846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6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-5402" y="0"/>
            <a:ext cx="9149402" cy="762000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Memory Segmentation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2900" y="838200"/>
            <a:ext cx="8420100" cy="5562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Data Segment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contains variable definitions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declared by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.DATA </a:t>
            </a:r>
          </a:p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Stack segment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used to store the stack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declared by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.STACK size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default stack size is 1KB.</a:t>
            </a:r>
          </a:p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Code segment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contains program’s instructions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declared by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.CODE</a:t>
            </a:r>
          </a:p>
          <a:p>
            <a:pPr marL="457200" lvl="1" indent="0"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Extra </a:t>
            </a: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segment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1143000"/>
            <a:ext cx="23622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0" y="4495800"/>
            <a:ext cx="23622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3183340"/>
            <a:ext cx="23622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1887940"/>
            <a:ext cx="23622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0" y="990600"/>
            <a:ext cx="23622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60345" y="5328608"/>
            <a:ext cx="83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64 KB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92190" y="4038600"/>
            <a:ext cx="83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64 KB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92189" y="2743200"/>
            <a:ext cx="83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64 KB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09789" y="6026076"/>
            <a:ext cx="234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8086 Memory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92188" y="1703274"/>
            <a:ext cx="83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64 KB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106" y="0"/>
            <a:ext cx="9174105" cy="8382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Flag Register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990600"/>
            <a:ext cx="8839200" cy="549997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Flag register determines the current status of the microprocessor.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modified automatically by CPU after mathematical operations.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allows to determine the type of the result.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8086 has 16-bit Flag register.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wo kinds of flags: Status Flags and Control Flags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65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3-windows8-wireframe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03-windows8-wireframe-template</Template>
  <TotalTime>7167</TotalTime>
  <Words>703</Words>
  <Application>Microsoft Office PowerPoint</Application>
  <PresentationFormat>On-screen Show (4:3)</PresentationFormat>
  <Paragraphs>156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03-windows8-wireframe-template</vt:lpstr>
      <vt:lpstr>Assembly Language Programming: 1. Introduction</vt:lpstr>
      <vt:lpstr>Programming Languages</vt:lpstr>
      <vt:lpstr>Simple Computer Model</vt:lpstr>
      <vt:lpstr>Inside the CPU</vt:lpstr>
      <vt:lpstr>CPU Registers</vt:lpstr>
      <vt:lpstr>PowerPoint Presentation</vt:lpstr>
      <vt:lpstr>General Purpose Registers (contd.)</vt:lpstr>
      <vt:lpstr>PowerPoint Presentation</vt:lpstr>
      <vt:lpstr>Flag Register</vt:lpstr>
      <vt:lpstr>Flag Register (contd.)</vt:lpstr>
      <vt:lpstr>Flag Register (contd.)</vt:lpstr>
      <vt:lpstr>Flag Register (contd.)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VANETs: </dc:title>
  <dc:creator>xahid</dc:creator>
  <cp:lastModifiedBy>jmi</cp:lastModifiedBy>
  <cp:revision>947</cp:revision>
  <dcterms:created xsi:type="dcterms:W3CDTF">2006-08-16T00:00:00Z</dcterms:created>
  <dcterms:modified xsi:type="dcterms:W3CDTF">2015-05-22T10:20:12Z</dcterms:modified>
</cp:coreProperties>
</file>