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F0691-D862-4BD1-841C-892EF8717906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3C95-F722-4FEA-BDC9-211E72BA3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A41A8-B522-4B6A-83B8-348DAF4029B3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0B879-BAAD-4658-BAA9-14B486C82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6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53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genome regions are different aswell, but the genes are similar. </a:t>
            </a:r>
          </a:p>
          <a:p>
            <a:r>
              <a:rPr lang="en-GB" dirty="0" smtClean="0"/>
              <a:t>Ensemble = 92% id between PTP4A2 genes of both species. </a:t>
            </a:r>
          </a:p>
          <a:p>
            <a:r>
              <a:rPr lang="en-GB" dirty="0" smtClean="0"/>
              <a:t>Common ancestor.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88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33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3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Roscovitine can delay the expression of genes and cell </a:t>
            </a:r>
            <a:r>
              <a:rPr lang="en-GB" dirty="0" smtClean="0"/>
              <a:t>growth </a:t>
            </a:r>
            <a:r>
              <a:rPr lang="en-GB" dirty="0" smtClean="0"/>
              <a:t>in presomitic mesoderm. As CDKS play important role in </a:t>
            </a:r>
            <a:r>
              <a:rPr lang="en-GB" dirty="0" smtClean="0"/>
              <a:t>cell </a:t>
            </a:r>
            <a:r>
              <a:rPr lang="en-GB" dirty="0" smtClean="0"/>
              <a:t>growth stage.</a:t>
            </a:r>
          </a:p>
          <a:p>
            <a:r>
              <a:rPr lang="en-GB" dirty="0" smtClean="0"/>
              <a:t>Differentially expressed genes are those</a:t>
            </a:r>
            <a:r>
              <a:rPr lang="en-GB" baseline="0" dirty="0" smtClean="0"/>
              <a:t> that respond to the treatment differently than they would normally. </a:t>
            </a:r>
          </a:p>
          <a:p>
            <a:r>
              <a:rPr lang="en-GB" baseline="0" dirty="0" smtClean="0"/>
              <a:t>Further analysis, comparison with other species and phylogenetic relationships.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72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Limma was developed by G.Smyth in 2004 using lonnstedt and speed expression models (2002).</a:t>
            </a:r>
          </a:p>
          <a:p>
            <a:r>
              <a:rPr lang="en-GB" dirty="0" smtClean="0"/>
              <a:t>RMA normalisation was used. Normalisation/bcorrection removes variation which can alter expression values.</a:t>
            </a:r>
          </a:p>
          <a:p>
            <a:r>
              <a:rPr lang="en-GB" dirty="0" smtClean="0"/>
              <a:t>Apval= pvalue adjusted for multiple testing.</a:t>
            </a:r>
          </a:p>
          <a:p>
            <a:r>
              <a:rPr lang="en-GB" dirty="0" smtClean="0"/>
              <a:t>A low adjp value gives a high likelihood of evidence for differential expression of the gene,</a:t>
            </a:r>
            <a:r>
              <a:rPr lang="en-GB" baseline="0" dirty="0" smtClean="0"/>
              <a:t> therefore low p value is high significance.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DESEQ based on negative binomial distribution (different from limma).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81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data was order in</a:t>
            </a:r>
            <a:r>
              <a:rPr lang="en-GB" baseline="0" dirty="0" smtClean="0"/>
              <a:t> accordance to adjpval.</a:t>
            </a:r>
          </a:p>
          <a:p>
            <a:r>
              <a:rPr lang="en-GB" baseline="0" dirty="0" smtClean="0"/>
              <a:t>Limma : PTP4A2 gene is most significant.</a:t>
            </a:r>
          </a:p>
          <a:p>
            <a:r>
              <a:rPr lang="en-GB" baseline="0" dirty="0" smtClean="0"/>
              <a:t>DESeq2 : MMEL1 gene is most significant.</a:t>
            </a:r>
          </a:p>
          <a:p>
            <a:r>
              <a:rPr lang="en-GB" baseline="0" dirty="0" smtClean="0"/>
              <a:t>Chose to work with PTP4A2 gene.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6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PTPs</a:t>
            </a:r>
            <a:r>
              <a:rPr lang="en-GB" baseline="0" dirty="0" smtClean="0"/>
              <a:t> play important regulatory roles in various cellular processes.</a:t>
            </a:r>
          </a:p>
          <a:p>
            <a:r>
              <a:rPr lang="en-GB" baseline="0" dirty="0" smtClean="0"/>
              <a:t>Homologues found using orthologues section of ENSEMBLE , the fasta sequences downloaded for 8, and aligned in Jalview using Clusatal ws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32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 trees</a:t>
            </a:r>
            <a:r>
              <a:rPr lang="en-GB" baseline="0" dirty="0" smtClean="0"/>
              <a:t> suggest a relationship between the Chicken PTP4A2 gene and the Anole lizard PTP4A2 gene.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48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Genomic regions contain the PTP4A2 gene, added ~100000 bases either side, to give a more general overview.</a:t>
            </a:r>
          </a:p>
          <a:p>
            <a:r>
              <a:rPr lang="en-GB" dirty="0" smtClean="0"/>
              <a:t>Mummer displays the similarities between two sequences in both the forward and reverse strand.</a:t>
            </a:r>
          </a:p>
          <a:p>
            <a:r>
              <a:rPr lang="en-GB" dirty="0" smtClean="0"/>
              <a:t>Blastn; Basic Local Alignment Search Tool (nucleotides) looks at short matches of the sequence.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4843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a section of similarity on the “perfect line” in the midlle of forward strand, this suggest this is where the PTP4A” gene is. There are small</a:t>
            </a:r>
            <a:r>
              <a:rPr lang="en-GB" baseline="0" dirty="0" smtClean="0"/>
              <a:t> sections oof  similarity in both forward and backward strands elsewhere, but not really anything significant.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75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Shows regions of similarity between forward and reverse strands when aligned using BLASTn.</a:t>
            </a:r>
          </a:p>
          <a:p>
            <a:r>
              <a:rPr lang="en-GB" dirty="0" smtClean="0"/>
              <a:t>Red</a:t>
            </a:r>
            <a:r>
              <a:rPr lang="en-GB" baseline="0" dirty="0" smtClean="0"/>
              <a:t> = matches inforward</a:t>
            </a:r>
          </a:p>
          <a:p>
            <a:r>
              <a:rPr lang="en-GB" baseline="0" dirty="0" smtClean="0"/>
              <a:t>Blue = matches in reverse.</a:t>
            </a:r>
          </a:p>
          <a:p>
            <a:r>
              <a:rPr lang="en-GB" baseline="0" dirty="0" smtClean="0"/>
              <a:t>Shows that the genomes are similar but not identical (when aligned).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B879-BAAD-4658-BAA9-14B486C82C5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6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5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33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25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054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6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8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6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1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0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9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4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11780A-BED6-4B76-B637-32A314F51899}" type="datetimeFigureOut">
              <a:rPr lang="en-GB" smtClean="0"/>
              <a:t>26/03/2014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8F85-47BC-4F3E-91A3-6B829440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174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ummer.sourceforge.net/MUMmer2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atomyofviolence.co.uk/wp-content/uploads/2013/10/chicken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.macfarlane@dundee.ac.u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fmacfarlane/Project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BS32010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Fiona Macfarlane (110010712)</a:t>
            </a:r>
          </a:p>
        </p:txBody>
      </p:sp>
    </p:spTree>
    <p:extLst>
      <p:ext uri="{BB962C8B-B14F-4D97-AF65-F5344CB8AC3E}">
        <p14:creationId xmlns:p14="http://schemas.microsoft.com/office/powerpoint/2010/main" val="16573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the phylogenetic trees and comparative genomics techniques suggest that the Chicken and Anole Lizard PTP4A2 genes are similar but not identical.</a:t>
            </a:r>
          </a:p>
          <a:p>
            <a:r>
              <a:rPr lang="en-GB" dirty="0" smtClean="0"/>
              <a:t>Suggest a possible evolutionary relationship. </a:t>
            </a:r>
            <a:r>
              <a:rPr lang="en-GB" sz="1100" dirty="0" smtClean="0"/>
              <a:t>[11,12]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8556" t="20456" r="15197" b="29384"/>
          <a:stretch/>
        </p:blipFill>
        <p:spPr bwMode="auto">
          <a:xfrm>
            <a:off x="3570505" y="3876873"/>
            <a:ext cx="5396074" cy="22100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92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1200" dirty="0" smtClean="0"/>
              <a:t>(1)</a:t>
            </a:r>
            <a:r>
              <a:rPr lang="en-GB" sz="1200" dirty="0"/>
              <a:t> </a:t>
            </a:r>
            <a:r>
              <a:rPr lang="en-GB" sz="900" dirty="0"/>
              <a:t>De Azevedo WF, Leclerc S, Meijer L, Havlicek L, Strnad M, Kim SH (1997). "Inhibition of cyclin-dependent kinases by purine analogues: crystal structure of human cdk2 complexed with roscovitine". </a:t>
            </a:r>
            <a:r>
              <a:rPr lang="en-GB" sz="900" i="1" dirty="0"/>
              <a:t>Eur J Biochem</a:t>
            </a:r>
            <a:r>
              <a:rPr lang="en-GB" sz="900" dirty="0"/>
              <a:t> </a:t>
            </a:r>
            <a:r>
              <a:rPr lang="en-GB" sz="900" b="1" dirty="0"/>
              <a:t>243</a:t>
            </a:r>
            <a:r>
              <a:rPr lang="en-GB" sz="900" dirty="0"/>
              <a:t> (1-2): 518–526. </a:t>
            </a:r>
            <a:endParaRPr lang="en-GB" sz="900" dirty="0" smtClean="0"/>
          </a:p>
          <a:p>
            <a:pPr fontAlgn="auto" latinLnBrk="1"/>
            <a:r>
              <a:rPr lang="en-GB" sz="900" dirty="0" smtClean="0"/>
              <a:t>(2) </a:t>
            </a:r>
            <a:r>
              <a:rPr lang="en-GB" sz="700" dirty="0"/>
              <a:t>Smyth, GK (2005). Limma: linear models for microarray data. In: 'Bioinformatics and Computational Biology Solutions using R and Bioconductor'. R. Gentleman, V. Carey, S. Dudoit, R. Irizarry, W. Huber (eds), Springer, New York, pages 397-420</a:t>
            </a:r>
            <a:r>
              <a:rPr lang="en-GB" sz="700" dirty="0" smtClean="0"/>
              <a:t>.</a:t>
            </a:r>
            <a:endParaRPr lang="en-GB" sz="900" dirty="0" smtClean="0"/>
          </a:p>
          <a:p>
            <a:pPr lvl="0"/>
            <a:r>
              <a:rPr lang="en-GB" sz="900" dirty="0" smtClean="0"/>
              <a:t>(3) </a:t>
            </a:r>
            <a:r>
              <a:rPr lang="en-GB" sz="900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Simon Anders and Wolfgang Huber (2010): Differential expression analysis for sequence count data. Genome Biology 11:R106</a:t>
            </a:r>
            <a:r>
              <a:rPr lang="en-GB" sz="1400" dirty="0"/>
              <a:t> </a:t>
            </a:r>
            <a:endParaRPr lang="en-GB" sz="900" dirty="0" smtClean="0"/>
          </a:p>
          <a:p>
            <a:r>
              <a:rPr lang="en-GB" sz="900" dirty="0" smtClean="0"/>
              <a:t>(4)</a:t>
            </a:r>
            <a:r>
              <a:rPr lang="en-GB" sz="900" dirty="0"/>
              <a:t> Zhao Z, Lee CC, Monckton DG, Yazdani A, Coolbaugh MI, Li X, Bailey J, Shen Y, Caskey CT (Sep 1996). "Characterization and genomic mapping of genes and pseudogenes of a new human protein tyrosine phosphatase". </a:t>
            </a:r>
            <a:r>
              <a:rPr lang="en-GB" sz="900" i="1" dirty="0"/>
              <a:t>Genomics</a:t>
            </a:r>
            <a:r>
              <a:rPr lang="en-GB" sz="900" dirty="0"/>
              <a:t> </a:t>
            </a:r>
            <a:r>
              <a:rPr lang="en-GB" sz="900" b="1" dirty="0"/>
              <a:t>35</a:t>
            </a:r>
            <a:r>
              <a:rPr lang="en-GB" sz="900" dirty="0"/>
              <a:t> (1): </a:t>
            </a:r>
            <a:r>
              <a:rPr lang="en-GB" sz="900" dirty="0" smtClean="0"/>
              <a:t>172–81.</a:t>
            </a:r>
            <a:endParaRPr lang="en-GB" sz="900" dirty="0"/>
          </a:p>
          <a:p>
            <a:r>
              <a:rPr lang="en-GB" sz="900" dirty="0" smtClean="0"/>
              <a:t>(5)</a:t>
            </a:r>
            <a:r>
              <a:rPr lang="en-GB" sz="700" dirty="0"/>
              <a:t> Paul Flicek, M. Ridwan Amode, Daniel Barrell, Kathryn Beal, Konstantinos </a:t>
            </a:r>
            <a:r>
              <a:rPr lang="en-GB" sz="700" dirty="0" err="1"/>
              <a:t>Billis</a:t>
            </a:r>
            <a:r>
              <a:rPr lang="en-GB" sz="700" dirty="0"/>
              <a:t>, Simon Brent, Denise </a:t>
            </a:r>
            <a:r>
              <a:rPr lang="en-GB" sz="700" dirty="0" err="1"/>
              <a:t>Carvalho</a:t>
            </a:r>
            <a:r>
              <a:rPr lang="en-GB" sz="700" dirty="0"/>
              <a:t>-Silva, Peter Clapham, Guy Coates, Stephen Fitzgerald, Laurent Gil, Carlos </a:t>
            </a:r>
            <a:r>
              <a:rPr lang="en-GB" sz="700" dirty="0" err="1"/>
              <a:t>García</a:t>
            </a:r>
            <a:r>
              <a:rPr lang="en-GB" sz="700" dirty="0"/>
              <a:t> </a:t>
            </a:r>
            <a:r>
              <a:rPr lang="en-GB" sz="700" dirty="0" err="1"/>
              <a:t>Girón</a:t>
            </a:r>
            <a:r>
              <a:rPr lang="en-GB" sz="700" dirty="0"/>
              <a:t>, Leo Gordon, </a:t>
            </a:r>
            <a:r>
              <a:rPr lang="en-GB" sz="700" dirty="0" err="1"/>
              <a:t>Thibaut</a:t>
            </a:r>
            <a:r>
              <a:rPr lang="en-GB" sz="700" dirty="0"/>
              <a:t> </a:t>
            </a:r>
            <a:r>
              <a:rPr lang="en-GB" sz="700" dirty="0" err="1"/>
              <a:t>Hourlier</a:t>
            </a:r>
            <a:r>
              <a:rPr lang="en-GB" sz="700" dirty="0"/>
              <a:t>, Sarah Hunt, Nathan Johnson, Thomas </a:t>
            </a:r>
            <a:r>
              <a:rPr lang="en-GB" sz="700" dirty="0" err="1"/>
              <a:t>Juettemann</a:t>
            </a:r>
            <a:r>
              <a:rPr lang="en-GB" sz="700" dirty="0"/>
              <a:t>, Andreas K. </a:t>
            </a:r>
            <a:r>
              <a:rPr lang="en-GB" sz="700" dirty="0" err="1"/>
              <a:t>Kähäri</a:t>
            </a:r>
            <a:r>
              <a:rPr lang="en-GB" sz="700" dirty="0"/>
              <a:t>, Stephen Keenan, Eugene </a:t>
            </a:r>
            <a:r>
              <a:rPr lang="en-GB" sz="700" dirty="0" err="1"/>
              <a:t>Kulesha</a:t>
            </a:r>
            <a:r>
              <a:rPr lang="en-GB" sz="700" dirty="0"/>
              <a:t>, Fergal J. Martin, Thomas </a:t>
            </a:r>
            <a:r>
              <a:rPr lang="en-GB" sz="700" dirty="0" err="1"/>
              <a:t>Maurel</a:t>
            </a:r>
            <a:r>
              <a:rPr lang="en-GB" sz="700" dirty="0"/>
              <a:t>, William M. McLaren, Daniel N. Murphy, Rishi Nag, Bert </a:t>
            </a:r>
            <a:r>
              <a:rPr lang="en-GB" sz="700" dirty="0" err="1"/>
              <a:t>Overduin</a:t>
            </a:r>
            <a:r>
              <a:rPr lang="en-GB" sz="700" dirty="0"/>
              <a:t>, Miguel </a:t>
            </a:r>
            <a:r>
              <a:rPr lang="en-GB" sz="700" dirty="0" err="1"/>
              <a:t>Pignatelli</a:t>
            </a:r>
            <a:r>
              <a:rPr lang="en-GB" sz="700" dirty="0"/>
              <a:t>, Bethan Pritchard, Emily Pritchard, </a:t>
            </a:r>
            <a:r>
              <a:rPr lang="en-GB" sz="700" dirty="0" err="1"/>
              <a:t>Harpreet</a:t>
            </a:r>
            <a:r>
              <a:rPr lang="en-GB" sz="700" dirty="0"/>
              <a:t> S. </a:t>
            </a:r>
            <a:r>
              <a:rPr lang="en-GB" sz="700" dirty="0" err="1"/>
              <a:t>Riat</a:t>
            </a:r>
            <a:r>
              <a:rPr lang="en-GB" sz="700" dirty="0"/>
              <a:t>, </a:t>
            </a:r>
            <a:r>
              <a:rPr lang="en-GB" sz="700" dirty="0" err="1"/>
              <a:t>Magali</a:t>
            </a:r>
            <a:r>
              <a:rPr lang="en-GB" sz="700" dirty="0"/>
              <a:t> </a:t>
            </a:r>
            <a:r>
              <a:rPr lang="en-GB" sz="700" dirty="0" err="1"/>
              <a:t>Ruffier</a:t>
            </a:r>
            <a:r>
              <a:rPr lang="en-GB" sz="700" dirty="0"/>
              <a:t>, Daniel Sheppard, Kieron Taylor, </a:t>
            </a:r>
            <a:r>
              <a:rPr lang="en-GB" sz="700" dirty="0" err="1"/>
              <a:t>Anja</a:t>
            </a:r>
            <a:r>
              <a:rPr lang="en-GB" sz="700" dirty="0"/>
              <a:t> </a:t>
            </a:r>
            <a:r>
              <a:rPr lang="en-GB" sz="700" dirty="0" err="1"/>
              <a:t>Thormann</a:t>
            </a:r>
            <a:r>
              <a:rPr lang="en-GB" sz="700" dirty="0"/>
              <a:t>, Stephen J. </a:t>
            </a:r>
            <a:r>
              <a:rPr lang="en-GB" sz="700" dirty="0" err="1"/>
              <a:t>Trevanion</a:t>
            </a:r>
            <a:r>
              <a:rPr lang="en-GB" sz="700" dirty="0"/>
              <a:t>, Alessandro </a:t>
            </a:r>
            <a:r>
              <a:rPr lang="en-GB" sz="700" dirty="0" err="1"/>
              <a:t>Vullo</a:t>
            </a:r>
            <a:r>
              <a:rPr lang="en-GB" sz="700" dirty="0"/>
              <a:t>, Steven P. Wilder, Mark Wilson, </a:t>
            </a:r>
            <a:r>
              <a:rPr lang="en-GB" sz="700" dirty="0" err="1"/>
              <a:t>Amonida</a:t>
            </a:r>
            <a:r>
              <a:rPr lang="en-GB" sz="700" dirty="0"/>
              <a:t> </a:t>
            </a:r>
            <a:r>
              <a:rPr lang="en-GB" sz="700" dirty="0" err="1"/>
              <a:t>Zadissa</a:t>
            </a:r>
            <a:r>
              <a:rPr lang="en-GB" sz="700" dirty="0"/>
              <a:t>, </a:t>
            </a:r>
            <a:r>
              <a:rPr lang="en-GB" sz="700" dirty="0" err="1"/>
              <a:t>Bronwen</a:t>
            </a:r>
            <a:r>
              <a:rPr lang="en-GB" sz="700" dirty="0"/>
              <a:t> L. </a:t>
            </a:r>
            <a:r>
              <a:rPr lang="en-GB" sz="700" dirty="0" err="1"/>
              <a:t>Aken</a:t>
            </a:r>
            <a:r>
              <a:rPr lang="en-GB" sz="700" dirty="0"/>
              <a:t>, Ewan Birney, Fiona Cunningham, Jennifer Harrow, Javier </a:t>
            </a:r>
            <a:r>
              <a:rPr lang="en-GB" sz="700" dirty="0" err="1"/>
              <a:t>Herrero</a:t>
            </a:r>
            <a:r>
              <a:rPr lang="en-GB" sz="700" dirty="0"/>
              <a:t>, Tim J.P. Hubbard, Rhoda Kinsella, </a:t>
            </a:r>
            <a:r>
              <a:rPr lang="en-GB" sz="700" dirty="0" err="1"/>
              <a:t>Matthieu</a:t>
            </a:r>
            <a:r>
              <a:rPr lang="en-GB" sz="700" dirty="0"/>
              <a:t> </a:t>
            </a:r>
            <a:r>
              <a:rPr lang="en-GB" sz="700" dirty="0" err="1"/>
              <a:t>Muffato</a:t>
            </a:r>
            <a:r>
              <a:rPr lang="en-GB" sz="700" dirty="0"/>
              <a:t>, Anne Parker, </a:t>
            </a:r>
            <a:r>
              <a:rPr lang="en-GB" sz="700" dirty="0" err="1"/>
              <a:t>Giulietta</a:t>
            </a:r>
            <a:r>
              <a:rPr lang="en-GB" sz="700" dirty="0"/>
              <a:t> </a:t>
            </a:r>
            <a:r>
              <a:rPr lang="en-GB" sz="700" dirty="0" err="1"/>
              <a:t>Spudich</a:t>
            </a:r>
            <a:r>
              <a:rPr lang="en-GB" sz="700" dirty="0"/>
              <a:t>, Andy Yates, Daniel R. </a:t>
            </a:r>
            <a:r>
              <a:rPr lang="en-GB" sz="700" dirty="0" err="1"/>
              <a:t>Zerbino</a:t>
            </a:r>
            <a:r>
              <a:rPr lang="en-GB" sz="700" dirty="0"/>
              <a:t>, and Stephen M.J. Searle </a:t>
            </a:r>
            <a:r>
              <a:rPr lang="en-GB" sz="700" b="1" dirty="0" err="1"/>
              <a:t>Ensembl</a:t>
            </a:r>
            <a:r>
              <a:rPr lang="en-GB" sz="700" b="1" dirty="0"/>
              <a:t> 2014</a:t>
            </a:r>
            <a:r>
              <a:rPr lang="en-GB" sz="700" dirty="0"/>
              <a:t/>
            </a:r>
            <a:br>
              <a:rPr lang="en-GB" sz="700" dirty="0"/>
            </a:br>
            <a:r>
              <a:rPr lang="en-GB" sz="700" i="1" dirty="0"/>
              <a:t>Nucleic Acids Research</a:t>
            </a:r>
            <a:r>
              <a:rPr lang="en-GB" sz="700" dirty="0"/>
              <a:t> 2014 42 Database </a:t>
            </a:r>
            <a:r>
              <a:rPr lang="en-GB" sz="700" dirty="0" smtClean="0"/>
              <a:t>issue:D749-D755</a:t>
            </a:r>
            <a:endParaRPr lang="en-GB" sz="900" dirty="0" smtClean="0"/>
          </a:p>
          <a:p>
            <a:pPr lvl="0"/>
            <a:r>
              <a:rPr lang="en-GB" sz="900" dirty="0" smtClean="0"/>
              <a:t>(6)</a:t>
            </a:r>
            <a:r>
              <a:rPr lang="en-GB" sz="600" dirty="0"/>
              <a:t> Waterhouse, A.M., Procter, J.B., Martin, D.M.A, Clamp, M. and Barton, G. J. (2009</a:t>
            </a:r>
            <a:r>
              <a:rPr lang="en-GB" sz="600" dirty="0" smtClean="0"/>
              <a:t>)"</a:t>
            </a:r>
            <a:r>
              <a:rPr lang="en-GB" sz="600" dirty="0"/>
              <a:t>Jalview Version 2 - a multiple sequence alignment editor and analysis </a:t>
            </a:r>
            <a:r>
              <a:rPr lang="en-GB" sz="600" dirty="0" smtClean="0"/>
              <a:t>workbench“Bioinformatics25 </a:t>
            </a:r>
            <a:r>
              <a:rPr lang="en-GB" sz="600" dirty="0"/>
              <a:t>(9) 1189-1191</a:t>
            </a:r>
            <a:endParaRPr lang="en-GB" sz="900" dirty="0" smtClean="0"/>
          </a:p>
          <a:p>
            <a:pPr lvl="0"/>
            <a:r>
              <a:rPr lang="en-GB" sz="900" dirty="0" smtClean="0"/>
              <a:t>{7} </a:t>
            </a:r>
            <a:r>
              <a:rPr lang="en-GB" sz="600" dirty="0" err="1"/>
              <a:t>RStudio</a:t>
            </a:r>
            <a:r>
              <a:rPr lang="en-GB" sz="600" dirty="0"/>
              <a:t> (2012). </a:t>
            </a:r>
            <a:r>
              <a:rPr lang="en-GB" sz="600" dirty="0" err="1"/>
              <a:t>RStudio</a:t>
            </a:r>
            <a:r>
              <a:rPr lang="en-GB" sz="600" dirty="0"/>
              <a:t>: Integrated development environment for R (Version 0.96.122) [Computer software]. Boston, MA. Retrieved May 20, 2012.</a:t>
            </a:r>
            <a:endParaRPr lang="en-GB" sz="900" dirty="0" smtClean="0"/>
          </a:p>
          <a:p>
            <a:pPr lvl="0"/>
            <a:r>
              <a:rPr lang="en-GB" sz="900" dirty="0"/>
              <a:t>(8) https://github.com/widdowquinn/Teaching</a:t>
            </a:r>
            <a:endParaRPr lang="en-GB" sz="900" dirty="0" smtClean="0"/>
          </a:p>
          <a:p>
            <a:pPr lvl="0"/>
            <a:r>
              <a:rPr lang="en-GB" sz="900" dirty="0" smtClean="0"/>
              <a:t>(9)</a:t>
            </a:r>
            <a:r>
              <a:rPr lang="en-GB" sz="600" dirty="0"/>
              <a:t> </a:t>
            </a:r>
            <a:r>
              <a:rPr lang="en-GB" sz="600" dirty="0" err="1"/>
              <a:t>MUMmer</a:t>
            </a:r>
            <a:r>
              <a:rPr lang="en-GB" sz="600" dirty="0"/>
              <a:t> 2.1, </a:t>
            </a:r>
            <a:r>
              <a:rPr lang="en-GB" sz="600" dirty="0" err="1"/>
              <a:t>NUCmer</a:t>
            </a:r>
            <a:r>
              <a:rPr lang="en-GB" sz="600" dirty="0"/>
              <a:t>, and </a:t>
            </a:r>
            <a:r>
              <a:rPr lang="en-GB" sz="600" dirty="0" err="1"/>
              <a:t>PROmer</a:t>
            </a:r>
            <a:r>
              <a:rPr lang="en-GB" sz="600" dirty="0"/>
              <a:t> are described in "</a:t>
            </a:r>
            <a:r>
              <a:rPr lang="en-GB" sz="600" dirty="0">
                <a:hlinkClick r:id="rId3"/>
              </a:rPr>
              <a:t>Fast Algorithms for Large-scale Genome Alignment and </a:t>
            </a:r>
            <a:r>
              <a:rPr lang="en-GB" sz="600" dirty="0" err="1">
                <a:hlinkClick r:id="rId3"/>
              </a:rPr>
              <a:t>Comparision</a:t>
            </a:r>
            <a:r>
              <a:rPr lang="en-GB" sz="600" dirty="0"/>
              <a:t>." A.L. </a:t>
            </a:r>
            <a:r>
              <a:rPr lang="en-GB" sz="600" dirty="0" err="1"/>
              <a:t>Delcher</a:t>
            </a:r>
            <a:r>
              <a:rPr lang="en-GB" sz="600" dirty="0"/>
              <a:t>, A. </a:t>
            </a:r>
            <a:r>
              <a:rPr lang="en-GB" sz="600" dirty="0" err="1"/>
              <a:t>Phillippy</a:t>
            </a:r>
            <a:r>
              <a:rPr lang="en-GB" sz="600" dirty="0"/>
              <a:t>, J. Carlton, and S.L. </a:t>
            </a:r>
            <a:r>
              <a:rPr lang="en-GB" sz="600" dirty="0" err="1"/>
              <a:t>Salzberg</a:t>
            </a:r>
            <a:r>
              <a:rPr lang="en-GB" sz="600" dirty="0"/>
              <a:t>, </a:t>
            </a:r>
            <a:r>
              <a:rPr lang="en-GB" sz="600" i="1" dirty="0"/>
              <a:t>Nucleic Acids Research</a:t>
            </a:r>
            <a:r>
              <a:rPr lang="en-GB" sz="600" dirty="0"/>
              <a:t> (2002), Vol. 30, No. 11 2478-2483.</a:t>
            </a:r>
            <a:endParaRPr lang="en-GB" sz="900" dirty="0" smtClean="0"/>
          </a:p>
          <a:p>
            <a:pPr lvl="0"/>
            <a:r>
              <a:rPr lang="en-GB" sz="900" dirty="0" smtClean="0"/>
              <a:t>(10) </a:t>
            </a:r>
            <a:r>
              <a:rPr lang="en-GB" sz="600" dirty="0"/>
              <a:t>ACT: the Artemis Comparison Tool. Carver TJ, </a:t>
            </a:r>
            <a:r>
              <a:rPr lang="en-GB" sz="600" dirty="0" err="1"/>
              <a:t>Rutherfor</a:t>
            </a:r>
            <a:r>
              <a:rPr lang="en-GB" sz="600" dirty="0"/>
              <a:t> KM, </a:t>
            </a:r>
            <a:r>
              <a:rPr lang="en-GB" sz="600" dirty="0" err="1"/>
              <a:t>Berriman</a:t>
            </a:r>
            <a:r>
              <a:rPr lang="en-GB" sz="600" dirty="0"/>
              <a:t> M, </a:t>
            </a:r>
            <a:r>
              <a:rPr lang="en-GB" sz="600" dirty="0" err="1"/>
              <a:t>Rajandream</a:t>
            </a:r>
            <a:r>
              <a:rPr lang="en-GB" sz="600" dirty="0"/>
              <a:t> MA, Barrell BG and </a:t>
            </a:r>
            <a:r>
              <a:rPr lang="en-GB" sz="600" dirty="0" err="1"/>
              <a:t>Parkhill</a:t>
            </a:r>
            <a:r>
              <a:rPr lang="en-GB" sz="600" dirty="0"/>
              <a:t> J </a:t>
            </a:r>
            <a:r>
              <a:rPr lang="en-GB" sz="600" i="1" dirty="0"/>
              <a:t>Bioinformatics (Oxford, England) </a:t>
            </a:r>
            <a:r>
              <a:rPr lang="en-GB" sz="600" dirty="0"/>
              <a:t>2005:21;16;3422-3 PUB-MED: 15976072;DOI: 10.1093/bioinformatics/bti533 </a:t>
            </a:r>
            <a:r>
              <a:rPr lang="en-GB" sz="600" b="1" dirty="0"/>
              <a:t> </a:t>
            </a:r>
            <a:endParaRPr lang="en-GB" sz="900" dirty="0" smtClean="0"/>
          </a:p>
          <a:p>
            <a:pPr lvl="0"/>
            <a:r>
              <a:rPr lang="en-GB" sz="900" dirty="0" smtClean="0"/>
              <a:t>(</a:t>
            </a:r>
            <a:r>
              <a:rPr lang="en-GB" sz="900" dirty="0"/>
              <a:t>11) http://www.naturephoto-cz.com/anole-lizard-photo-7391.html </a:t>
            </a:r>
          </a:p>
          <a:p>
            <a:pPr lvl="0"/>
            <a:r>
              <a:rPr lang="en-GB" sz="900" dirty="0"/>
              <a:t>(12) </a:t>
            </a:r>
            <a:r>
              <a:rPr lang="en-GB" sz="900" dirty="0">
                <a:hlinkClick r:id="rId4"/>
              </a:rPr>
              <a:t>http://</a:t>
            </a:r>
            <a:r>
              <a:rPr lang="en-GB" sz="900" dirty="0" smtClean="0">
                <a:hlinkClick r:id="rId4"/>
              </a:rPr>
              <a:t>www.anatomyofviolence.co.uk/wp-content/uploads/2013/10/chicken.jpg</a:t>
            </a:r>
            <a:endParaRPr lang="en-GB" sz="900" dirty="0" smtClean="0"/>
          </a:p>
          <a:p>
            <a:pPr lvl="0"/>
            <a:r>
              <a:rPr lang="en-GB" sz="900" dirty="0"/>
              <a:t>(13) http://</a:t>
            </a:r>
            <a:r>
              <a:rPr lang="en-GB" sz="900" dirty="0" smtClean="0"/>
              <a:t>www.compbio.dundee.ac.uk/user/pschofield/Teaching/Bioinformatics</a:t>
            </a:r>
            <a:endParaRPr lang="en-GB" sz="12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7017"/>
            <a:ext cx="55391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f.macfarlane@dundee.ac.uk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https://github.com/fmacfarlane/Project.git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microarray data used was from an experiment which studied the effects of the drug Roscovitine on Chicken (gallus gallus) cells.</a:t>
            </a:r>
          </a:p>
          <a:p>
            <a:r>
              <a:rPr lang="en-GB" dirty="0" smtClean="0"/>
              <a:t>Roscovitine is a cyclin-dependent kinase inhibitor </a:t>
            </a:r>
            <a:r>
              <a:rPr lang="en-GB" sz="1000" dirty="0" smtClean="0"/>
              <a:t>[1].</a:t>
            </a:r>
          </a:p>
          <a:p>
            <a:r>
              <a:rPr lang="en-GB" dirty="0" smtClean="0"/>
              <a:t>Analysis can be useful to find the most significant differentially expressed genes.</a:t>
            </a:r>
          </a:p>
          <a:p>
            <a:r>
              <a:rPr lang="en-GB" dirty="0" smtClean="0"/>
              <a:t>There are multiple models that can be used to find these genes, including the models used in the packages Limma and DESeq2.</a:t>
            </a:r>
          </a:p>
          <a:p>
            <a:r>
              <a:rPr lang="en-GB" dirty="0" smtClean="0"/>
              <a:t>Once the most significant data has been found in can be used in further analysis.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9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the most significant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Limma : Linear model for microarray data. </a:t>
            </a:r>
            <a:r>
              <a:rPr lang="en-GB" sz="1200" dirty="0" smtClean="0"/>
              <a:t>[2] </a:t>
            </a:r>
            <a:endParaRPr lang="en-GB" dirty="0" smtClean="0"/>
          </a:p>
          <a:p>
            <a:r>
              <a:rPr lang="en-GB" dirty="0" smtClean="0"/>
              <a:t>Involves background correction and normalisation of the data.</a:t>
            </a:r>
          </a:p>
          <a:p>
            <a:r>
              <a:rPr lang="en-GB" dirty="0" smtClean="0"/>
              <a:t>Limma gives multiple statistical results, but to find the most significant differentially expressed genes we look at the adjusted p-value.</a:t>
            </a:r>
          </a:p>
          <a:p>
            <a:endParaRPr lang="en-GB" dirty="0"/>
          </a:p>
          <a:p>
            <a:r>
              <a:rPr lang="en-GB" dirty="0" smtClean="0"/>
              <a:t>DESeq2 is an alternate method of finding the most significantly differentially expressed genes from the data.</a:t>
            </a:r>
            <a:r>
              <a:rPr lang="en-GB" sz="1100" dirty="0" smtClean="0"/>
              <a:t> [3]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848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Limma and DESeq2 Results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3"/>
          <a:srcRect l="17502" t="8682" r="34394" b="20368"/>
          <a:stretch/>
        </p:blipFill>
        <p:spPr bwMode="auto">
          <a:xfrm>
            <a:off x="1228299" y="1555845"/>
            <a:ext cx="8393373" cy="46265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7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PTP4A2 : </a:t>
            </a:r>
            <a:r>
              <a:rPr lang="en-GB" dirty="0" smtClean="0"/>
              <a:t>Protein tyrosine </a:t>
            </a:r>
            <a:r>
              <a:rPr lang="en-GB" dirty="0" smtClean="0"/>
              <a:t>phosphate type IVA2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960" y="2066566"/>
            <a:ext cx="8946541" cy="4195481"/>
          </a:xfrm>
        </p:spPr>
        <p:txBody>
          <a:bodyPr/>
          <a:lstStyle/>
          <a:p>
            <a:r>
              <a:rPr lang="en-GB" dirty="0" smtClean="0"/>
              <a:t>Part of the PTP family. </a:t>
            </a:r>
            <a:r>
              <a:rPr lang="en-GB" sz="1000" dirty="0" smtClean="0"/>
              <a:t>[4]</a:t>
            </a:r>
          </a:p>
          <a:p>
            <a:r>
              <a:rPr lang="en-GB" dirty="0" smtClean="0"/>
              <a:t>Homologues of the chicken PTP4A2 gene were found using ENSEMBL. </a:t>
            </a:r>
            <a:r>
              <a:rPr lang="en-GB" sz="1050" dirty="0" smtClean="0"/>
              <a:t>[5]</a:t>
            </a:r>
          </a:p>
          <a:p>
            <a:r>
              <a:rPr lang="en-GB" dirty="0" smtClean="0"/>
              <a:t> Using Jalview an alignment of 8 homologues for the PTP4A2 gene was created. </a:t>
            </a:r>
            <a:r>
              <a:rPr lang="en-GB" sz="1100" dirty="0" smtClean="0"/>
              <a:t>[6]</a:t>
            </a:r>
          </a:p>
          <a:p>
            <a:r>
              <a:rPr lang="en-GB" dirty="0" smtClean="0"/>
              <a:t>R studio was then used to create phylogenetic trees of the alignment. </a:t>
            </a:r>
            <a:r>
              <a:rPr lang="en-GB" sz="1100" dirty="0" smtClean="0"/>
              <a:t>[7]</a:t>
            </a:r>
          </a:p>
          <a:p>
            <a:r>
              <a:rPr lang="en-GB" dirty="0" smtClean="0"/>
              <a:t>Allowing relationships to be analysed.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8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Phylogenetic trees: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Rooted tree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Bootstrapped Tree</a:t>
            </a:r>
            <a:endParaRPr lang="en-GB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7313" t="11823" r="20997" b="12109"/>
          <a:stretch/>
        </p:blipFill>
        <p:spPr bwMode="auto">
          <a:xfrm>
            <a:off x="5654674" y="2688609"/>
            <a:ext cx="4396159" cy="30080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 rotWithShape="1">
          <a:blip r:embed="rId4"/>
          <a:srcRect l="6425" t="9261" r="20231" b="17636"/>
          <a:stretch/>
        </p:blipFill>
        <p:spPr bwMode="auto">
          <a:xfrm>
            <a:off x="887105" y="2688609"/>
            <a:ext cx="4611996" cy="29285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81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Comparative genomics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Mummer and Act were used to compare the genomic regions of the chicken and anole Lizard. </a:t>
            </a:r>
            <a:r>
              <a:rPr lang="en-GB" sz="1100" dirty="0" smtClean="0"/>
              <a:t>[8]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Mummer is a package which allows rapid alignment of sequences. </a:t>
            </a:r>
            <a:r>
              <a:rPr lang="en-GB" sz="1100" dirty="0" smtClean="0"/>
              <a:t>[9]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Act is a package used to display the results of running Blastn on </a:t>
            </a:r>
            <a:r>
              <a:rPr lang="en-GB" dirty="0" smtClean="0"/>
              <a:t>the </a:t>
            </a:r>
            <a:r>
              <a:rPr lang="en-GB" dirty="0" smtClean="0"/>
              <a:t>data. </a:t>
            </a:r>
            <a:r>
              <a:rPr lang="en-GB" sz="1100" dirty="0" smtClean="0"/>
              <a:t>[10]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302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Mummer Results : Plot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9" y="1481442"/>
            <a:ext cx="5162668" cy="5162668"/>
          </a:xfrm>
        </p:spPr>
      </p:pic>
    </p:spTree>
    <p:extLst>
      <p:ext uri="{BB962C8B-B14F-4D97-AF65-F5344CB8AC3E}">
        <p14:creationId xmlns:p14="http://schemas.microsoft.com/office/powerpoint/2010/main" val="22988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 Results: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45"/>
          <a:stretch/>
        </p:blipFill>
        <p:spPr>
          <a:xfrm>
            <a:off x="1036653" y="1853248"/>
            <a:ext cx="9758632" cy="3909503"/>
          </a:xfrm>
        </p:spPr>
      </p:pic>
    </p:spTree>
    <p:extLst>
      <p:ext uri="{BB962C8B-B14F-4D97-AF65-F5344CB8AC3E}">
        <p14:creationId xmlns:p14="http://schemas.microsoft.com/office/powerpoint/2010/main" val="25081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735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Lucida Console</vt:lpstr>
      <vt:lpstr>Times New Roman</vt:lpstr>
      <vt:lpstr>Wingdings 3</vt:lpstr>
      <vt:lpstr>Ion</vt:lpstr>
      <vt:lpstr>BS32010 Project</vt:lpstr>
      <vt:lpstr>Introduction</vt:lpstr>
      <vt:lpstr>Finding the most significant results</vt:lpstr>
      <vt:lpstr>Limma and DESeq2 Results</vt:lpstr>
      <vt:lpstr>PTP4A2 : Protein tyrosine phosphate type IVA2</vt:lpstr>
      <vt:lpstr>Phylogenetic trees: </vt:lpstr>
      <vt:lpstr>Comparative genomics</vt:lpstr>
      <vt:lpstr>Mummer Results : Plot</vt:lpstr>
      <vt:lpstr>Act Results:</vt:lpstr>
      <vt:lpstr>Conclusions</vt:lpstr>
      <vt:lpstr>References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BS32010 Project</dc:title>
  <dc:creator>Fiona Macfarlane</dc:creator>
  <cp:lastModifiedBy>Fiona Macfarlane</cp:lastModifiedBy>
  <cp:revision>22</cp:revision>
  <cp:lastPrinted>2014-03-26T11:54:58Z</cp:lastPrinted>
  <dcterms:created xsi:type="dcterms:W3CDTF">2014-03-26T09:57:41Z</dcterms:created>
  <dcterms:modified xsi:type="dcterms:W3CDTF">2014-03-26T12:28:45Z</dcterms:modified>
</cp:coreProperties>
</file>