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0"/>
  </p:notesMasterIdLst>
  <p:sldIdLst>
    <p:sldId id="264" r:id="rId2"/>
    <p:sldId id="260" r:id="rId3"/>
    <p:sldId id="259" r:id="rId4"/>
    <p:sldId id="257" r:id="rId5"/>
    <p:sldId id="261" r:id="rId6"/>
    <p:sldId id="262" r:id="rId7"/>
    <p:sldId id="258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LIN ADAMS" initials="FA" lastIdx="1" clrIdx="0">
    <p:extLst>
      <p:ext uri="{19B8F6BF-5375-455C-9EA6-DF929625EA0E}">
        <p15:presenceInfo xmlns:p15="http://schemas.microsoft.com/office/powerpoint/2012/main" userId="S::fmadams@email.sc.edu::abec3a51-f1d8-4d3e-8fac-fa5153c5dce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4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56047-A90C-454E-B436-A6BD16435856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E47DD-D37A-49D9-89D3-5A31D94C6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14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</a:t>
            </a:r>
            <a:r>
              <a:rPr lang="en-US" dirty="0" err="1"/>
              <a:t>multip</a:t>
            </a:r>
            <a:r>
              <a:rPr lang="en-US" dirty="0"/>
              <a:t> from pulser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E47DD-D37A-49D9-89D3-5A31D94C6D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4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1812726" y="1721197"/>
            <a:ext cx="5518548" cy="1741290"/>
          </a:xfrm>
          <a:prstGeom prst="rect">
            <a:avLst/>
          </a:prstGeom>
          <a:ln w="3175">
            <a:miter lim="400000"/>
          </a:ln>
        </p:spPr>
        <p:txBody>
          <a:bodyPr lIns="26789" tIns="26789" rIns="26789" bIns="26789" anchor="b">
            <a:normAutofit/>
          </a:bodyPr>
          <a:lstStyle>
            <a:lvl1pPr defTabSz="410765">
              <a:defRPr sz="56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12726" y="3509369"/>
            <a:ext cx="5518548" cy="596057"/>
          </a:xfrm>
          <a:prstGeom prst="rect">
            <a:avLst/>
          </a:prstGeom>
        </p:spPr>
        <p:txBody>
          <a:bodyPr lIns="26789" tIns="26789" rIns="26789" bIns="26789">
            <a:normAutofit/>
          </a:bodyPr>
          <a:lstStyle>
            <a:lvl1pPr marL="0" indent="0" algn="ctr" defTabSz="410765">
              <a:spcBef>
                <a:spcPts val="0"/>
              </a:spcBef>
              <a:buClrTx/>
              <a:buSzTx/>
              <a:buFontTx/>
              <a:buNone/>
              <a:defRPr sz="2200"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410765">
              <a:spcBef>
                <a:spcPts val="0"/>
              </a:spcBef>
              <a:buClrTx/>
              <a:buSzTx/>
              <a:buFontTx/>
              <a:buNone/>
              <a:defRPr sz="2200"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410765">
              <a:spcBef>
                <a:spcPts val="0"/>
              </a:spcBef>
              <a:buClrTx/>
              <a:buSzTx/>
              <a:buFontTx/>
              <a:buNone/>
              <a:defRPr sz="2200"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410765">
              <a:spcBef>
                <a:spcPts val="0"/>
              </a:spcBef>
              <a:buClrTx/>
              <a:buSzTx/>
              <a:buFontTx/>
              <a:buNone/>
              <a:defRPr sz="2200"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410765">
              <a:spcBef>
                <a:spcPts val="0"/>
              </a:spcBef>
              <a:buClrTx/>
              <a:buSzTx/>
              <a:buFontTx/>
              <a:buNone/>
              <a:defRPr sz="2200">
                <a:uFillTx/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44619" y="5736210"/>
            <a:ext cx="248065" cy="238767"/>
          </a:xfrm>
          <a:prstGeom prst="rect">
            <a:avLst/>
          </a:prstGeom>
          <a:ln w="3175">
            <a:miter lim="400000"/>
          </a:ln>
        </p:spPr>
        <p:txBody>
          <a:bodyPr lIns="26789" tIns="26789" rIns="26789" bIns="26789" anchor="t"/>
          <a:lstStyle>
            <a:lvl1pPr algn="ctr" defTabSz="410765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929090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812726" y="4212581"/>
            <a:ext cx="5518548" cy="300322"/>
          </a:xfrm>
          <a:prstGeom prst="rect">
            <a:avLst/>
          </a:prstGeom>
        </p:spPr>
        <p:txBody>
          <a:bodyPr lIns="26789" tIns="26789" rIns="26789" bIns="26789">
            <a:spAutoFit/>
          </a:bodyPr>
          <a:lstStyle>
            <a:lvl1pPr marL="0" indent="0" algn="ctr" defTabSz="410765">
              <a:spcBef>
                <a:spcPts val="0"/>
              </a:spcBef>
              <a:buClrTx/>
              <a:buSzTx/>
              <a:buFontTx/>
              <a:buNone/>
              <a:defRPr sz="1600">
                <a:uFillTx/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8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1812726" y="3061254"/>
            <a:ext cx="5518548" cy="454211"/>
          </a:xfrm>
          <a:prstGeom prst="rect">
            <a:avLst/>
          </a:prstGeom>
        </p:spPr>
        <p:txBody>
          <a:bodyPr lIns="26789" tIns="26789" rIns="26789" bIns="26789" anchor="ctr">
            <a:spAutoFit/>
          </a:bodyPr>
          <a:lstStyle>
            <a:lvl1pPr marL="0" indent="0" algn="ctr" defTabSz="410765">
              <a:spcBef>
                <a:spcPts val="0"/>
              </a:spcBef>
              <a:buClrTx/>
              <a:buSzTx/>
              <a:buFontTx/>
              <a:buNone/>
              <a:defRPr sz="2600">
                <a:uFillTx/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44619" y="5736210"/>
            <a:ext cx="248065" cy="238767"/>
          </a:xfrm>
          <a:prstGeom prst="rect">
            <a:avLst/>
          </a:prstGeom>
          <a:ln w="3175">
            <a:miter lim="400000"/>
          </a:ln>
        </p:spPr>
        <p:txBody>
          <a:bodyPr lIns="26789" tIns="26789" rIns="26789" bIns="26789" anchor="t"/>
          <a:lstStyle>
            <a:lvl1pPr algn="ctr" defTabSz="410765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267429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Image"/>
          <p:cNvSpPr>
            <a:spLocks noGrp="1"/>
          </p:cNvSpPr>
          <p:nvPr>
            <p:ph type="pic" idx="21"/>
          </p:nvPr>
        </p:nvSpPr>
        <p:spPr>
          <a:xfrm>
            <a:off x="714376" y="857252"/>
            <a:ext cx="8032535" cy="535781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44619" y="5736210"/>
            <a:ext cx="248065" cy="238767"/>
          </a:xfrm>
          <a:prstGeom prst="rect">
            <a:avLst/>
          </a:prstGeom>
          <a:ln w="3175">
            <a:miter lim="400000"/>
          </a:ln>
        </p:spPr>
        <p:txBody>
          <a:bodyPr lIns="26789" tIns="26789" rIns="26789" bIns="26789" anchor="t"/>
          <a:lstStyle>
            <a:lvl1pPr algn="ctr" defTabSz="410765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665820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44619" y="5736210"/>
            <a:ext cx="248065" cy="238767"/>
          </a:xfrm>
          <a:prstGeom prst="rect">
            <a:avLst/>
          </a:prstGeom>
          <a:ln w="3175">
            <a:miter lim="400000"/>
          </a:ln>
        </p:spPr>
        <p:txBody>
          <a:bodyPr lIns="26789" tIns="26789" rIns="26789" bIns="26789" anchor="t"/>
          <a:lstStyle>
            <a:lvl1pPr algn="ctr" defTabSz="410765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296250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Default - LE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Line"/>
          <p:cNvSpPr/>
          <p:nvPr/>
        </p:nvSpPr>
        <p:spPr>
          <a:xfrm>
            <a:off x="1333500" y="1346199"/>
            <a:ext cx="6426386" cy="2"/>
          </a:xfrm>
          <a:prstGeom prst="line">
            <a:avLst/>
          </a:prstGeom>
          <a:ln w="12700">
            <a:solidFill>
              <a:srgbClr val="F8B41E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pic>
        <p:nvPicPr>
          <p:cNvPr id="122" name="Screen Shot 2013-09-23 at 4.19.12 PM.png" descr="Screen Shot 2013-09-23 at 4.19.1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873" y="888564"/>
            <a:ext cx="449029" cy="593631"/>
          </a:xfrm>
          <a:prstGeom prst="rect">
            <a:avLst/>
          </a:prstGeom>
          <a:ln w="3175">
            <a:miter lim="400000"/>
          </a:ln>
        </p:spPr>
      </p:pic>
      <p:sp>
        <p:nvSpPr>
          <p:cNvPr id="123" name="MJD Collaboration Meeting"/>
          <p:cNvSpPr txBox="1"/>
          <p:nvPr/>
        </p:nvSpPr>
        <p:spPr>
          <a:xfrm>
            <a:off x="3714751" y="5800725"/>
            <a:ext cx="1484381" cy="2115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8575" tIns="28575" rIns="28575" bIns="28575">
            <a:spAutoFit/>
          </a:bodyPr>
          <a:lstStyle>
            <a:lvl1pPr defTabSz="457200">
              <a:buClr>
                <a:srgbClr val="000000"/>
              </a:buClr>
              <a:buFont typeface="Calibri"/>
              <a:defRPr sz="1000">
                <a:solidFill>
                  <a:srgbClr val="868686"/>
                </a:solidFill>
                <a:uFill>
                  <a:solidFill>
                    <a:srgbClr val="868686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sz="1000"/>
              <a:t>MJD Collaboration Meeting</a:t>
            </a:r>
          </a:p>
        </p:txBody>
      </p:sp>
      <p:sp>
        <p:nvSpPr>
          <p:cNvPr id="124" name="Dec 2016"/>
          <p:cNvSpPr txBox="1"/>
          <p:nvPr/>
        </p:nvSpPr>
        <p:spPr>
          <a:xfrm>
            <a:off x="1219201" y="5800725"/>
            <a:ext cx="546625" cy="2115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8575" tIns="28575" rIns="28575" bIns="28575">
            <a:spAutoFit/>
          </a:bodyPr>
          <a:lstStyle>
            <a:lvl1pPr algn="l" defTabSz="457200">
              <a:buClr>
                <a:srgbClr val="000000"/>
              </a:buClr>
              <a:buFont typeface="Calibri"/>
              <a:defRPr sz="100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sz="1000"/>
              <a:t>Dec 2016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450493" y="5794941"/>
            <a:ext cx="208390" cy="211596"/>
          </a:xfrm>
          <a:prstGeom prst="rect">
            <a:avLst/>
          </a:prstGeom>
          <a:ln w="3175"/>
        </p:spPr>
        <p:txBody>
          <a:bodyPr lIns="28575" tIns="28575" rIns="28575" bIns="28575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70427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Default - LE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304559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2_Default - LE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459452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Text"/>
          <p:cNvSpPr txBox="1">
            <a:spLocks noGrp="1"/>
          </p:cNvSpPr>
          <p:nvPr>
            <p:ph type="title"/>
          </p:nvPr>
        </p:nvSpPr>
        <p:spPr>
          <a:xfrm>
            <a:off x="669726" y="312541"/>
            <a:ext cx="7804548" cy="1518047"/>
          </a:xfrm>
          <a:prstGeom prst="rect">
            <a:avLst/>
          </a:prstGeom>
          <a:ln w="3175">
            <a:miter lim="400000"/>
          </a:ln>
        </p:spPr>
        <p:txBody>
          <a:bodyPr lIns="35718" tIns="35718" rIns="35718" bIns="35718">
            <a:normAutofit/>
          </a:bodyPr>
          <a:lstStyle>
            <a:lvl1pPr defTabSz="410765">
              <a:defRPr sz="56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34488" y="6505277"/>
            <a:ext cx="266097" cy="256800"/>
          </a:xfrm>
          <a:prstGeom prst="rect">
            <a:avLst/>
          </a:prstGeom>
          <a:ln w="3175">
            <a:miter lim="400000"/>
          </a:ln>
        </p:spPr>
        <p:txBody>
          <a:bodyPr lIns="35718" tIns="35718" rIns="35718" bIns="35718" anchor="t"/>
          <a:lstStyle>
            <a:lvl1pPr algn="ctr" defTabSz="410765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85136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"/>
          <p:cNvSpPr>
            <a:spLocks noGrp="1"/>
          </p:cNvSpPr>
          <p:nvPr>
            <p:ph type="body" sz="quarter" idx="21"/>
          </p:nvPr>
        </p:nvSpPr>
        <p:spPr>
          <a:xfrm>
            <a:off x="3937001" y="2794000"/>
            <a:ext cx="1270000" cy="1270000"/>
          </a:xfrm>
          <a:prstGeom prst="line">
            <a:avLst/>
          </a:prstGeom>
        </p:spPr>
        <p:txBody>
          <a:bodyPr wrap="none" lIns="35718" tIns="35718" rIns="35718" bIns="35718" anchor="ctr">
            <a:spAutoFit/>
          </a:bodyPr>
          <a:lstStyle>
            <a:lvl1pPr marL="0" indent="0" algn="ctr" defTabSz="410765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011993"/>
                </a:solidFill>
                <a:uFillTx/>
                <a:latin typeface="Geneva"/>
                <a:sym typeface="Geneva"/>
              </a:defRPr>
            </a:lvl1pPr>
          </a:lstStyle>
          <a:p>
            <a:pPr marL="0" indent="0" algn="ctr" defTabSz="410765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011993"/>
                </a:solidFill>
                <a:uFillTx/>
                <a:latin typeface="Geneva"/>
                <a:ea typeface="Geneva"/>
                <a:cs typeface="Geneva"/>
                <a:sym typeface="Geneva"/>
              </a:defRPr>
            </a:pPr>
            <a:endParaRPr/>
          </a:p>
        </p:txBody>
      </p:sp>
      <p:sp>
        <p:nvSpPr>
          <p:cNvPr id="172" name="Text"/>
          <p:cNvSpPr>
            <a:spLocks noGrp="1"/>
          </p:cNvSpPr>
          <p:nvPr>
            <p:ph type="body" sz="quarter" idx="22"/>
          </p:nvPr>
        </p:nvSpPr>
        <p:spPr>
          <a:xfrm>
            <a:off x="3937001" y="3716736"/>
            <a:ext cx="1270000" cy="1270001"/>
          </a:xfrm>
          <a:prstGeom prst="line">
            <a:avLst/>
          </a:prstGeom>
        </p:spPr>
        <p:txBody>
          <a:bodyPr wrap="none" lIns="35718" tIns="35718" rIns="35718" bIns="35718" anchor="ctr">
            <a:spAutoFit/>
          </a:bodyPr>
          <a:lstStyle>
            <a:lvl1pPr marL="0" indent="0" algn="ctr" defTabSz="410765">
              <a:spcBef>
                <a:spcPts val="0"/>
              </a:spcBef>
              <a:buClrTx/>
              <a:buSzTx/>
              <a:buFontTx/>
              <a:buNone/>
              <a:defRPr sz="2800">
                <a:uFillTx/>
                <a:latin typeface="Garamond"/>
                <a:sym typeface="Garamond"/>
              </a:defRPr>
            </a:lvl1pPr>
          </a:lstStyle>
          <a:p>
            <a:pPr marL="0" indent="0" algn="ctr" defTabSz="410765">
              <a:spcBef>
                <a:spcPts val="0"/>
              </a:spcBef>
              <a:buClrTx/>
              <a:buSzTx/>
              <a:buFontTx/>
              <a:buNone/>
              <a:defRPr sz="2800">
                <a:uFillTx/>
                <a:latin typeface="Garamond"/>
                <a:ea typeface="Garamond"/>
                <a:cs typeface="Garamond"/>
                <a:sym typeface="Garamond"/>
              </a:defRPr>
            </a:pPr>
            <a:endParaRPr/>
          </a:p>
        </p:txBody>
      </p:sp>
      <p:sp>
        <p:nvSpPr>
          <p:cNvPr id="173" name="Slide Number"/>
          <p:cNvSpPr>
            <a:spLocks noGrp="1"/>
          </p:cNvSpPr>
          <p:nvPr>
            <p:ph type="sldNum" sz="quarter" idx="2"/>
          </p:nvPr>
        </p:nvSpPr>
        <p:spPr>
          <a:xfrm>
            <a:off x="8178319" y="6248402"/>
            <a:ext cx="279883" cy="276997"/>
          </a:xfrm>
          <a:prstGeom prst="rect">
            <a:avLst/>
          </a:prstGeom>
          <a:ln w="3175">
            <a:miter lim="400000"/>
          </a:ln>
        </p:spPr>
        <p:txBody>
          <a:bodyPr lIns="45719" tIns="45719" rIns="45719" bIns="45719" anchor="t"/>
          <a:lstStyle>
            <a:lvl1pPr defTabSz="914400">
              <a:defRPr sz="120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571739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MJ-St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Line"/>
          <p:cNvSpPr/>
          <p:nvPr/>
        </p:nvSpPr>
        <p:spPr>
          <a:xfrm>
            <a:off x="241101" y="650876"/>
            <a:ext cx="8661798" cy="1"/>
          </a:xfrm>
          <a:prstGeom prst="line">
            <a:avLst/>
          </a:prstGeom>
          <a:ln w="12700">
            <a:solidFill>
              <a:srgbClr val="FFBF00"/>
            </a:solidFill>
            <a:miter lim="400000"/>
          </a:ln>
        </p:spPr>
        <p:txBody>
          <a:bodyPr lIns="35718" tIns="35718" rIns="35718" bIns="35718" anchor="ctr"/>
          <a:lstStyle/>
          <a:p>
            <a:pPr algn="l" defTabSz="321468">
              <a:defRPr sz="800">
                <a:latin typeface="Helvetica"/>
                <a:ea typeface="Helvetica"/>
                <a:cs typeface="Helvetica"/>
                <a:sym typeface="Helvetica"/>
              </a:defRPr>
            </a:pPr>
            <a:endParaRPr sz="800" dirty="0"/>
          </a:p>
        </p:txBody>
      </p:sp>
      <p:sp>
        <p:nvSpPr>
          <p:cNvPr id="181" name="Title Text"/>
          <p:cNvSpPr>
            <a:spLocks noGrp="1"/>
          </p:cNvSpPr>
          <p:nvPr>
            <p:ph type="title"/>
          </p:nvPr>
        </p:nvSpPr>
        <p:spPr>
          <a:xfrm>
            <a:off x="446484" y="53580"/>
            <a:ext cx="8242102" cy="625079"/>
          </a:xfrm>
          <a:prstGeom prst="rect">
            <a:avLst/>
          </a:prstGeom>
          <a:ln w="3175">
            <a:miter lim="400000"/>
          </a:ln>
        </p:spPr>
        <p:txBody>
          <a:bodyPr lIns="35718" tIns="35718" rIns="35718" bIns="35718"/>
          <a:lstStyle>
            <a:lvl1pPr defTabSz="410765">
              <a:defRPr sz="3000">
                <a:solidFill>
                  <a:srgbClr val="01199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182" name="Body Level One…"/>
          <p:cNvSpPr>
            <a:spLocks noGrp="1"/>
          </p:cNvSpPr>
          <p:nvPr>
            <p:ph type="body" idx="1"/>
          </p:nvPr>
        </p:nvSpPr>
        <p:spPr>
          <a:xfrm>
            <a:off x="71438" y="714377"/>
            <a:ext cx="8786813" cy="5313165"/>
          </a:xfrm>
          <a:prstGeom prst="rect">
            <a:avLst/>
          </a:prstGeom>
        </p:spPr>
        <p:txBody>
          <a:bodyPr lIns="0" tIns="0" rIns="0" bIns="0"/>
          <a:lstStyle>
            <a:lvl1pPr marL="0" indent="0" defTabSz="410765">
              <a:spcBef>
                <a:spcPts val="1000"/>
              </a:spcBef>
              <a:buClrTx/>
              <a:buSzTx/>
              <a:buFontTx/>
              <a:buNone/>
              <a:defRPr sz="1600">
                <a:solidFill>
                  <a:srgbClr val="011993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indent="635000" defTabSz="410765">
              <a:spcBef>
                <a:spcPts val="300"/>
              </a:spcBef>
              <a:buClrTx/>
              <a:buSzTx/>
              <a:buFontTx/>
              <a:buNone/>
              <a:defRPr sz="1600">
                <a:solidFill>
                  <a:srgbClr val="9411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indent="1041400" defTabSz="410765">
              <a:spcBef>
                <a:spcPts val="0"/>
              </a:spcBef>
              <a:buClr>
                <a:srgbClr val="011993"/>
              </a:buClr>
              <a:buSzTx/>
              <a:buFontTx/>
              <a:buNone/>
              <a:defRPr sz="1400"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indent="1651000" defTabSz="410765">
              <a:spcBef>
                <a:spcPts val="300"/>
              </a:spcBef>
              <a:buClr>
                <a:srgbClr val="011993"/>
              </a:buClr>
              <a:buSzTx/>
              <a:buFontTx/>
              <a:buNone/>
              <a:defRPr sz="1400"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indent="2095500" defTabSz="410765">
              <a:spcBef>
                <a:spcPts val="300"/>
              </a:spcBef>
              <a:buClr>
                <a:srgbClr val="011993"/>
              </a:buClr>
              <a:buSzTx/>
              <a:buFontTx/>
              <a:buNone/>
              <a:defRPr sz="1400">
                <a:uFillTx/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83" name="image.png" descr="image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636143" y="795"/>
            <a:ext cx="502665" cy="673055"/>
          </a:xfrm>
          <a:prstGeom prst="rect">
            <a:avLst/>
          </a:prstGeom>
        </p:spPr>
      </p:pic>
      <p:sp>
        <p:nvSpPr>
          <p:cNvPr id="184" name="Slide Number"/>
          <p:cNvSpPr>
            <a:spLocks noGrp="1"/>
          </p:cNvSpPr>
          <p:nvPr>
            <p:ph type="sldNum" sz="quarter" idx="2"/>
          </p:nvPr>
        </p:nvSpPr>
        <p:spPr>
          <a:xfrm>
            <a:off x="8583472" y="6509742"/>
            <a:ext cx="254877" cy="256800"/>
          </a:xfrm>
          <a:prstGeom prst="rect">
            <a:avLst/>
          </a:prstGeom>
          <a:ln w="3175">
            <a:miter lim="400000"/>
          </a:ln>
        </p:spPr>
        <p:txBody>
          <a:bodyPr lIns="35718" tIns="35718" rIns="35718" bIns="35718" anchor="t"/>
          <a:lstStyle>
            <a:lvl1pPr algn="ctr" defTabSz="410765">
              <a:defRPr sz="120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3067828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3696C-DC68-4A19-B2DD-EC7ED9196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2677D01-AF4C-4313-B710-BF2D9B7CF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F46D1B6-7D41-47C1-88FF-C9ADFF5CE4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5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"/>
          <p:cNvSpPr>
            <a:spLocks noGrp="1"/>
          </p:cNvSpPr>
          <p:nvPr>
            <p:ph type="pic" sz="half" idx="21"/>
          </p:nvPr>
        </p:nvSpPr>
        <p:spPr>
          <a:xfrm>
            <a:off x="1990205" y="1192115"/>
            <a:ext cx="5156895" cy="343972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xfrm>
            <a:off x="1812726" y="4400105"/>
            <a:ext cx="5518548" cy="750095"/>
          </a:xfrm>
          <a:prstGeom prst="rect">
            <a:avLst/>
          </a:prstGeom>
          <a:ln w="3175">
            <a:miter lim="400000"/>
          </a:ln>
        </p:spPr>
        <p:txBody>
          <a:bodyPr lIns="26789" tIns="26789" rIns="26789" bIns="26789" anchor="b">
            <a:normAutofit/>
          </a:bodyPr>
          <a:lstStyle>
            <a:lvl1pPr defTabSz="410765">
              <a:defRPr sz="56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12726" y="5176988"/>
            <a:ext cx="5518548" cy="596057"/>
          </a:xfrm>
          <a:prstGeom prst="rect">
            <a:avLst/>
          </a:prstGeom>
        </p:spPr>
        <p:txBody>
          <a:bodyPr lIns="26789" tIns="26789" rIns="26789" bIns="26789">
            <a:normAutofit/>
          </a:bodyPr>
          <a:lstStyle>
            <a:lvl1pPr marL="0" indent="0" algn="ctr" defTabSz="410765">
              <a:spcBef>
                <a:spcPts val="0"/>
              </a:spcBef>
              <a:buClrTx/>
              <a:buSzTx/>
              <a:buFontTx/>
              <a:buNone/>
              <a:defRPr sz="2200"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410765">
              <a:spcBef>
                <a:spcPts val="0"/>
              </a:spcBef>
              <a:buClrTx/>
              <a:buSzTx/>
              <a:buFontTx/>
              <a:buNone/>
              <a:defRPr sz="2200"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410765">
              <a:spcBef>
                <a:spcPts val="0"/>
              </a:spcBef>
              <a:buClrTx/>
              <a:buSzTx/>
              <a:buFontTx/>
              <a:buNone/>
              <a:defRPr sz="2200"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410765">
              <a:spcBef>
                <a:spcPts val="0"/>
              </a:spcBef>
              <a:buClrTx/>
              <a:buSzTx/>
              <a:buFontTx/>
              <a:buNone/>
              <a:defRPr sz="2200"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410765">
              <a:spcBef>
                <a:spcPts val="0"/>
              </a:spcBef>
              <a:buClrTx/>
              <a:buSzTx/>
              <a:buFontTx/>
              <a:buNone/>
              <a:defRPr sz="2200">
                <a:uFillTx/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44619" y="5732861"/>
            <a:ext cx="248065" cy="238767"/>
          </a:xfrm>
          <a:prstGeom prst="rect">
            <a:avLst/>
          </a:prstGeom>
          <a:ln w="3175">
            <a:miter lim="400000"/>
          </a:ln>
        </p:spPr>
        <p:txBody>
          <a:bodyPr lIns="26789" tIns="26789" rIns="26789" bIns="26789" anchor="t"/>
          <a:lstStyle>
            <a:lvl1pPr algn="ctr" defTabSz="410765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3117872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A15A-A84C-4A99-A833-EF41054AE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AD1F2-5B75-4FD9-9296-756C92842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E7EC2-C245-4F7C-98C0-CE5E3C5F1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9FF0F-EA63-4ACB-A33D-2FF84BBC4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6874CD-A36C-4886-AE73-A37ED056C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90282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315CB-0CB2-4BC0-A9D6-878CDDCF8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A5FF4-63D9-46DF-989F-DC9B84ED1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F05FD-CBEC-4BD0-851E-D5B89A355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9847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4961-4CDA-443D-B35B-250C1B2C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47936-9D2A-4697-8FAF-BD3736631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2FD4F-1425-4DC1-8AAE-49D273F21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196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1812726" y="2558355"/>
            <a:ext cx="5518548" cy="1741290"/>
          </a:xfrm>
          <a:prstGeom prst="rect">
            <a:avLst/>
          </a:prstGeom>
          <a:ln w="3175">
            <a:miter lim="400000"/>
          </a:ln>
        </p:spPr>
        <p:txBody>
          <a:bodyPr lIns="26789" tIns="26789" rIns="26789" bIns="26789">
            <a:normAutofit/>
          </a:bodyPr>
          <a:lstStyle>
            <a:lvl1pPr defTabSz="410765">
              <a:defRPr sz="56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44619" y="5736210"/>
            <a:ext cx="248065" cy="238767"/>
          </a:xfrm>
          <a:prstGeom prst="rect">
            <a:avLst/>
          </a:prstGeom>
          <a:ln w="3175">
            <a:miter lim="400000"/>
          </a:ln>
        </p:spPr>
        <p:txBody>
          <a:bodyPr lIns="26789" tIns="26789" rIns="26789" bIns="26789" anchor="t"/>
          <a:lstStyle>
            <a:lvl1pPr algn="ctr" defTabSz="410765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411924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mage"/>
          <p:cNvSpPr>
            <a:spLocks noGrp="1"/>
          </p:cNvSpPr>
          <p:nvPr>
            <p:ph type="pic" idx="21"/>
          </p:nvPr>
        </p:nvSpPr>
        <p:spPr>
          <a:xfrm>
            <a:off x="2576215" y="1192113"/>
            <a:ext cx="6516441" cy="4344294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1645295" y="1192113"/>
            <a:ext cx="2812853" cy="2102942"/>
          </a:xfrm>
          <a:prstGeom prst="rect">
            <a:avLst/>
          </a:prstGeom>
          <a:ln w="3175">
            <a:miter lim="400000"/>
          </a:ln>
        </p:spPr>
        <p:txBody>
          <a:bodyPr lIns="26789" tIns="26789" rIns="26789" bIns="26789" anchor="b">
            <a:normAutofit/>
          </a:bodyPr>
          <a:lstStyle>
            <a:lvl1pPr defTabSz="410765">
              <a:defRPr sz="4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45295" y="3368724"/>
            <a:ext cx="2812853" cy="2163218"/>
          </a:xfrm>
          <a:prstGeom prst="rect">
            <a:avLst/>
          </a:prstGeom>
        </p:spPr>
        <p:txBody>
          <a:bodyPr lIns="26789" tIns="26789" rIns="26789" bIns="26789">
            <a:normAutofit/>
          </a:bodyPr>
          <a:lstStyle>
            <a:lvl1pPr marL="0" indent="0" algn="ctr" defTabSz="410765">
              <a:spcBef>
                <a:spcPts val="0"/>
              </a:spcBef>
              <a:buClrTx/>
              <a:buSzTx/>
              <a:buFontTx/>
              <a:buNone/>
              <a:defRPr sz="2200"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410765">
              <a:spcBef>
                <a:spcPts val="0"/>
              </a:spcBef>
              <a:buClrTx/>
              <a:buSzTx/>
              <a:buFontTx/>
              <a:buNone/>
              <a:defRPr sz="2200"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410765">
              <a:spcBef>
                <a:spcPts val="0"/>
              </a:spcBef>
              <a:buClrTx/>
              <a:buSzTx/>
              <a:buFontTx/>
              <a:buNone/>
              <a:defRPr sz="2200"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410765">
              <a:spcBef>
                <a:spcPts val="0"/>
              </a:spcBef>
              <a:buClrTx/>
              <a:buSzTx/>
              <a:buFontTx/>
              <a:buNone/>
              <a:defRPr sz="2200"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410765">
              <a:spcBef>
                <a:spcPts val="0"/>
              </a:spcBef>
              <a:buClrTx/>
              <a:buSzTx/>
              <a:buFontTx/>
              <a:buNone/>
              <a:defRPr sz="2200">
                <a:uFillTx/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44619" y="5736210"/>
            <a:ext cx="248065" cy="238767"/>
          </a:xfrm>
          <a:prstGeom prst="rect">
            <a:avLst/>
          </a:prstGeom>
          <a:ln w="3175">
            <a:miter lim="400000"/>
          </a:ln>
        </p:spPr>
        <p:txBody>
          <a:bodyPr lIns="26789" tIns="26789" rIns="26789" bIns="26789" anchor="t"/>
          <a:lstStyle>
            <a:lvl1pPr algn="ctr" defTabSz="410765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534201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xfrm>
            <a:off x="1645295" y="1091654"/>
            <a:ext cx="5853412" cy="1138536"/>
          </a:xfrm>
          <a:prstGeom prst="rect">
            <a:avLst/>
          </a:prstGeom>
          <a:ln w="3175">
            <a:miter lim="400000"/>
          </a:ln>
        </p:spPr>
        <p:txBody>
          <a:bodyPr lIns="26789" tIns="26789" rIns="26789" bIns="26789">
            <a:normAutofit/>
          </a:bodyPr>
          <a:lstStyle>
            <a:lvl1pPr defTabSz="410765">
              <a:defRPr sz="56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44619" y="5736210"/>
            <a:ext cx="248065" cy="238767"/>
          </a:xfrm>
          <a:prstGeom prst="rect">
            <a:avLst/>
          </a:prstGeom>
          <a:ln w="3175">
            <a:miter lim="400000"/>
          </a:ln>
        </p:spPr>
        <p:txBody>
          <a:bodyPr lIns="26789" tIns="26789" rIns="26789" bIns="26789" anchor="t"/>
          <a:lstStyle>
            <a:lvl1pPr algn="ctr" defTabSz="410765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920997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1645295" y="1091654"/>
            <a:ext cx="5853412" cy="1138536"/>
          </a:xfrm>
          <a:prstGeom prst="rect">
            <a:avLst/>
          </a:prstGeom>
          <a:ln w="3175">
            <a:miter lim="400000"/>
          </a:ln>
        </p:spPr>
        <p:txBody>
          <a:bodyPr lIns="26789" tIns="26789" rIns="26789" bIns="26789">
            <a:normAutofit/>
          </a:bodyPr>
          <a:lstStyle>
            <a:lvl1pPr defTabSz="410765">
              <a:defRPr sz="56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45295" y="2230191"/>
            <a:ext cx="5853412" cy="3315147"/>
          </a:xfrm>
          <a:prstGeom prst="rect">
            <a:avLst/>
          </a:prstGeom>
        </p:spPr>
        <p:txBody>
          <a:bodyPr lIns="26789" tIns="26789" rIns="26789" bIns="26789" anchor="ctr">
            <a:normAutofit/>
          </a:bodyPr>
          <a:lstStyle>
            <a:lvl1pPr marL="296333" indent="-296333" defTabSz="410765">
              <a:spcBef>
                <a:spcPts val="2900"/>
              </a:spcBef>
              <a:buClrTx/>
              <a:buSzPct val="75000"/>
              <a:buFontTx/>
              <a:defRPr sz="2400"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740833" indent="-296333" defTabSz="410765">
              <a:spcBef>
                <a:spcPts val="2900"/>
              </a:spcBef>
              <a:buClrTx/>
              <a:buSzPct val="75000"/>
              <a:buFontTx/>
              <a:buChar char="•"/>
              <a:defRPr sz="2400"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185333" indent="-296333" defTabSz="410765">
              <a:spcBef>
                <a:spcPts val="2900"/>
              </a:spcBef>
              <a:buClrTx/>
              <a:buSzPct val="75000"/>
              <a:buFontTx/>
              <a:defRPr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629833" indent="-296333" defTabSz="410765">
              <a:spcBef>
                <a:spcPts val="2900"/>
              </a:spcBef>
              <a:buClrTx/>
              <a:buSzPct val="75000"/>
              <a:buFontTx/>
              <a:buChar char="•"/>
              <a:defRPr sz="2400"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074333" indent="-296333" defTabSz="410765">
              <a:spcBef>
                <a:spcPts val="2900"/>
              </a:spcBef>
              <a:buClrTx/>
              <a:buSzPct val="75000"/>
              <a:buFontTx/>
              <a:buChar char="•"/>
              <a:defRPr sz="2400">
                <a:uFillTx/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44619" y="5736210"/>
            <a:ext cx="248065" cy="238767"/>
          </a:xfrm>
          <a:prstGeom prst="rect">
            <a:avLst/>
          </a:prstGeom>
          <a:ln w="3175">
            <a:miter lim="400000"/>
          </a:ln>
        </p:spPr>
        <p:txBody>
          <a:bodyPr lIns="26789" tIns="26789" rIns="26789" bIns="26789" anchor="t"/>
          <a:lstStyle>
            <a:lvl1pPr algn="ctr" defTabSz="410765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535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mage"/>
          <p:cNvSpPr>
            <a:spLocks noGrp="1"/>
          </p:cNvSpPr>
          <p:nvPr>
            <p:ph type="pic" sz="half" idx="21"/>
          </p:nvPr>
        </p:nvSpPr>
        <p:spPr>
          <a:xfrm>
            <a:off x="3533924" y="2230191"/>
            <a:ext cx="4972721" cy="331514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1645295" y="1091654"/>
            <a:ext cx="5853412" cy="1138536"/>
          </a:xfrm>
          <a:prstGeom prst="rect">
            <a:avLst/>
          </a:prstGeom>
          <a:ln w="3175">
            <a:miter lim="400000"/>
          </a:ln>
        </p:spPr>
        <p:txBody>
          <a:bodyPr lIns="26789" tIns="26789" rIns="26789" bIns="26789">
            <a:normAutofit/>
          </a:bodyPr>
          <a:lstStyle>
            <a:lvl1pPr defTabSz="410765">
              <a:defRPr sz="56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45295" y="2230191"/>
            <a:ext cx="2812853" cy="3315147"/>
          </a:xfrm>
          <a:prstGeom prst="rect">
            <a:avLst/>
          </a:prstGeom>
        </p:spPr>
        <p:txBody>
          <a:bodyPr lIns="26789" tIns="26789" rIns="26789" bIns="26789" anchor="ctr">
            <a:normAutofit/>
          </a:bodyPr>
          <a:lstStyle>
            <a:lvl1pPr marL="220435" indent="-220435" defTabSz="410765">
              <a:spcBef>
                <a:spcPts val="2200"/>
              </a:spcBef>
              <a:buClrTx/>
              <a:buSzPct val="75000"/>
              <a:buFontTx/>
              <a:defRPr sz="1800"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563335" indent="-220435" defTabSz="410765">
              <a:spcBef>
                <a:spcPts val="2200"/>
              </a:spcBef>
              <a:buClrTx/>
              <a:buSzPct val="75000"/>
              <a:buFontTx/>
              <a:buChar char="•"/>
              <a:defRPr sz="1800"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906235" indent="-220435" defTabSz="410765">
              <a:spcBef>
                <a:spcPts val="2200"/>
              </a:spcBef>
              <a:buClrTx/>
              <a:buSzPct val="75000"/>
              <a:buFontTx/>
              <a:defRPr sz="1800"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249135" indent="-220435" defTabSz="410765">
              <a:spcBef>
                <a:spcPts val="2200"/>
              </a:spcBef>
              <a:buClrTx/>
              <a:buSzPct val="75000"/>
              <a:buFontTx/>
              <a:buChar char="•"/>
              <a:defRPr sz="1800"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1592035" indent="-220435" defTabSz="410765">
              <a:spcBef>
                <a:spcPts val="2200"/>
              </a:spcBef>
              <a:buClrTx/>
              <a:buSzPct val="75000"/>
              <a:buFontTx/>
              <a:buChar char="•"/>
              <a:defRPr sz="1800">
                <a:uFillTx/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44619" y="5736210"/>
            <a:ext cx="248065" cy="238767"/>
          </a:xfrm>
          <a:prstGeom prst="rect">
            <a:avLst/>
          </a:prstGeom>
          <a:ln w="3175">
            <a:miter lim="400000"/>
          </a:ln>
        </p:spPr>
        <p:txBody>
          <a:bodyPr lIns="26789" tIns="26789" rIns="26789" bIns="26789" anchor="t"/>
          <a:lstStyle>
            <a:lvl1pPr algn="ctr" defTabSz="410765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461297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45295" y="1526976"/>
            <a:ext cx="5853412" cy="3804048"/>
          </a:xfrm>
          <a:prstGeom prst="rect">
            <a:avLst/>
          </a:prstGeom>
        </p:spPr>
        <p:txBody>
          <a:bodyPr lIns="26789" tIns="26789" rIns="26789" bIns="26789" anchor="ctr">
            <a:normAutofit/>
          </a:bodyPr>
          <a:lstStyle>
            <a:lvl1pPr marL="296333" indent="-296333" defTabSz="410765">
              <a:spcBef>
                <a:spcPts val="2900"/>
              </a:spcBef>
              <a:buClrTx/>
              <a:buSzPct val="75000"/>
              <a:buFontTx/>
              <a:defRPr sz="2400"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740833" indent="-296333" defTabSz="410765">
              <a:spcBef>
                <a:spcPts val="2900"/>
              </a:spcBef>
              <a:buClrTx/>
              <a:buSzPct val="75000"/>
              <a:buFontTx/>
              <a:buChar char="•"/>
              <a:defRPr sz="2400"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185333" indent="-296333" defTabSz="410765">
              <a:spcBef>
                <a:spcPts val="2900"/>
              </a:spcBef>
              <a:buClrTx/>
              <a:buSzPct val="75000"/>
              <a:buFontTx/>
              <a:defRPr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629833" indent="-296333" defTabSz="410765">
              <a:spcBef>
                <a:spcPts val="2900"/>
              </a:spcBef>
              <a:buClrTx/>
              <a:buSzPct val="75000"/>
              <a:buFontTx/>
              <a:buChar char="•"/>
              <a:defRPr sz="2400"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074333" indent="-296333" defTabSz="410765">
              <a:spcBef>
                <a:spcPts val="2900"/>
              </a:spcBef>
              <a:buClrTx/>
              <a:buSzPct val="75000"/>
              <a:buFontTx/>
              <a:buChar char="•"/>
              <a:defRPr sz="2400">
                <a:uFillTx/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44619" y="5736210"/>
            <a:ext cx="248065" cy="238767"/>
          </a:xfrm>
          <a:prstGeom prst="rect">
            <a:avLst/>
          </a:prstGeom>
          <a:ln w="3175">
            <a:miter lim="400000"/>
          </a:ln>
        </p:spPr>
        <p:txBody>
          <a:bodyPr lIns="26789" tIns="26789" rIns="26789" bIns="26789" anchor="t"/>
          <a:lstStyle>
            <a:lvl1pPr algn="ctr" defTabSz="410765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164409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Image"/>
          <p:cNvSpPr>
            <a:spLocks noGrp="1"/>
          </p:cNvSpPr>
          <p:nvPr>
            <p:ph type="pic" sz="quarter" idx="21"/>
          </p:nvPr>
        </p:nvSpPr>
        <p:spPr>
          <a:xfrm>
            <a:off x="4665762" y="3508181"/>
            <a:ext cx="3194597" cy="213084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88" name="Image"/>
          <p:cNvSpPr>
            <a:spLocks noGrp="1"/>
          </p:cNvSpPr>
          <p:nvPr>
            <p:ph type="pic" sz="quarter" idx="22"/>
          </p:nvPr>
        </p:nvSpPr>
        <p:spPr>
          <a:xfrm>
            <a:off x="4572001" y="1324872"/>
            <a:ext cx="3094137" cy="2062759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89" name="Image"/>
          <p:cNvSpPr>
            <a:spLocks noGrp="1"/>
          </p:cNvSpPr>
          <p:nvPr>
            <p:ph type="pic" idx="23"/>
          </p:nvPr>
        </p:nvSpPr>
        <p:spPr>
          <a:xfrm>
            <a:off x="-109389" y="1326060"/>
            <a:ext cx="6315522" cy="4210349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44619" y="5736210"/>
            <a:ext cx="248065" cy="238767"/>
          </a:xfrm>
          <a:prstGeom prst="rect">
            <a:avLst/>
          </a:prstGeom>
          <a:ln w="3175">
            <a:miter lim="400000"/>
          </a:ln>
        </p:spPr>
        <p:txBody>
          <a:bodyPr lIns="26789" tIns="26789" rIns="26789" bIns="26789" anchor="t"/>
          <a:lstStyle>
            <a:lvl1pPr algn="ctr" defTabSz="410765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692022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254000" y="651934"/>
            <a:ext cx="8568513" cy="3"/>
          </a:xfrm>
          <a:prstGeom prst="line">
            <a:avLst/>
          </a:prstGeom>
          <a:ln w="25400">
            <a:solidFill>
              <a:srgbClr val="F8B41E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pic>
        <p:nvPicPr>
          <p:cNvPr id="3" name="Screen Shot 2013-09-23 at 4.19.12 PM.png" descr="Screen Shot 2013-09-23 at 4.19.12 PM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494496" y="41750"/>
            <a:ext cx="598704" cy="791508"/>
          </a:xfrm>
          <a:prstGeom prst="rect">
            <a:avLst/>
          </a:prstGeom>
          <a:ln w="3175">
            <a:miter lim="400000"/>
          </a:ln>
        </p:spPr>
      </p:pic>
      <p:sp>
        <p:nvSpPr>
          <p:cNvPr id="4" name="D. Tedeschi"/>
          <p:cNvSpPr txBox="1"/>
          <p:nvPr/>
        </p:nvSpPr>
        <p:spPr>
          <a:xfrm>
            <a:off x="4331469" y="6583362"/>
            <a:ext cx="551433" cy="2308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>
            <a:spAutoFit/>
          </a:bodyPr>
          <a:lstStyle>
            <a:lvl1pPr defTabSz="457200">
              <a:buClr>
                <a:srgbClr val="000000"/>
              </a:buClr>
              <a:buFont typeface="Calibri"/>
              <a:defRPr sz="1000">
                <a:solidFill>
                  <a:srgbClr val="868686"/>
                </a:solidFill>
                <a:uFill>
                  <a:solidFill>
                    <a:srgbClr val="868686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1000" dirty="0"/>
              <a:t>F. Adams</a:t>
            </a:r>
            <a:endParaRPr sz="1000" dirty="0"/>
          </a:p>
        </p:txBody>
      </p:sp>
      <p:sp>
        <p:nvSpPr>
          <p:cNvPr id="5" name="MJD Collaboration Meeting- Raleigh, 2020"/>
          <p:cNvSpPr txBox="1"/>
          <p:nvPr/>
        </p:nvSpPr>
        <p:spPr>
          <a:xfrm>
            <a:off x="101600" y="6591300"/>
            <a:ext cx="2303516" cy="2308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 defTabSz="457200">
              <a:buClr>
                <a:srgbClr val="000000"/>
              </a:buClr>
              <a:buFont typeface="Calibri"/>
              <a:defRPr sz="1000">
                <a:solidFill>
                  <a:srgbClr val="7C7C7C"/>
                </a:solidFill>
                <a:uFill>
                  <a:solidFill>
                    <a:srgbClr val="7C7C7C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sz="1000" dirty="0"/>
              <a:t>MJD Collaboration Meeting- </a:t>
            </a:r>
            <a:r>
              <a:rPr lang="en-US" sz="1000" dirty="0"/>
              <a:t>Summer 2021</a:t>
            </a:r>
            <a:endParaRPr sz="1000" dirty="0"/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0216" y="6609234"/>
            <a:ext cx="227627" cy="230832"/>
          </a:xfrm>
          <a:prstGeom prst="rect">
            <a:avLst/>
          </a:prstGeom>
          <a:ln w="12700"/>
        </p:spPr>
        <p:txBody>
          <a:bodyPr wrap="none" lIns="38100" tIns="38100" rIns="38100" bIns="38100" anchor="ctr">
            <a:spAutoFit/>
          </a:bodyPr>
          <a:lstStyle>
            <a:lvl1pPr algn="r" defTabSz="457200">
              <a:defRPr sz="1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Title Text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6858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/>
          <a:lstStyle/>
          <a:p>
            <a:r>
              <a:t>Title Text</a:t>
            </a:r>
          </a:p>
        </p:txBody>
      </p:sp>
      <p:sp>
        <p:nvSpPr>
          <p:cNvPr id="8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8316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2pPr marL="742950" indent="-285750">
              <a:spcBef>
                <a:spcPts val="600"/>
              </a:spcBef>
              <a:buChar char="–"/>
              <a:defRPr sz="2800"/>
            </a:lvl2pPr>
            <a:lvl3pPr marL="1143000" indent="-228600">
              <a:spcBef>
                <a:spcPts val="500"/>
              </a:spcBef>
              <a:defRPr sz="2400"/>
            </a:lvl3pPr>
            <a:lvl4pPr marL="1600200" indent="-228600">
              <a:spcBef>
                <a:spcPts val="400"/>
              </a:spcBef>
              <a:buChar char="–"/>
              <a:defRPr sz="2000"/>
            </a:lvl4pPr>
            <a:lvl5pPr marL="2057400" indent="-228600">
              <a:spcBef>
                <a:spcPts val="400"/>
              </a:spcBef>
              <a:buChar char="»"/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38116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</p:sldLayoutIdLst>
  <p:transition spd="med"/>
  <p:hf hdr="0" ftr="0" dt="0"/>
  <p:txStyles>
    <p:titleStyle>
      <a:lvl1pPr marL="0" marR="0" indent="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14007F"/>
          </a:solidFill>
          <a:uFill>
            <a:solidFill>
              <a:srgbClr val="14007F"/>
            </a:solidFill>
          </a:uFill>
          <a:latin typeface="Calibri"/>
          <a:ea typeface="Calibri"/>
          <a:cs typeface="Calibri"/>
          <a:sym typeface="Calibri"/>
        </a:defRPr>
      </a:lvl1pPr>
      <a:lvl2pPr marL="0" marR="0" indent="22860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14007F"/>
          </a:solidFill>
          <a:uFill>
            <a:solidFill>
              <a:srgbClr val="14007F"/>
            </a:solidFill>
          </a:uFill>
          <a:latin typeface="Calibri"/>
          <a:ea typeface="Calibri"/>
          <a:cs typeface="Calibri"/>
          <a:sym typeface="Calibri"/>
        </a:defRPr>
      </a:lvl2pPr>
      <a:lvl3pPr marL="0" marR="0" indent="45720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14007F"/>
          </a:solidFill>
          <a:uFill>
            <a:solidFill>
              <a:srgbClr val="14007F"/>
            </a:solidFill>
          </a:uFill>
          <a:latin typeface="Calibri"/>
          <a:ea typeface="Calibri"/>
          <a:cs typeface="Calibri"/>
          <a:sym typeface="Calibri"/>
        </a:defRPr>
      </a:lvl3pPr>
      <a:lvl4pPr marL="0" marR="0" indent="68580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14007F"/>
          </a:solidFill>
          <a:uFill>
            <a:solidFill>
              <a:srgbClr val="14007F"/>
            </a:solidFill>
          </a:uFill>
          <a:latin typeface="Calibri"/>
          <a:ea typeface="Calibri"/>
          <a:cs typeface="Calibri"/>
          <a:sym typeface="Calibri"/>
        </a:defRPr>
      </a:lvl4pPr>
      <a:lvl5pPr marL="0" marR="0" indent="91440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14007F"/>
          </a:solidFill>
          <a:uFill>
            <a:solidFill>
              <a:srgbClr val="14007F"/>
            </a:solidFill>
          </a:uFill>
          <a:latin typeface="Calibri"/>
          <a:ea typeface="Calibri"/>
          <a:cs typeface="Calibri"/>
          <a:sym typeface="Calibri"/>
        </a:defRPr>
      </a:lvl5pPr>
      <a:lvl6pPr marL="0" marR="0" indent="114300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14007F"/>
          </a:solidFill>
          <a:uFill>
            <a:solidFill>
              <a:srgbClr val="14007F"/>
            </a:solidFill>
          </a:uFill>
          <a:latin typeface="Calibri"/>
          <a:ea typeface="Calibri"/>
          <a:cs typeface="Calibri"/>
          <a:sym typeface="Calibri"/>
        </a:defRPr>
      </a:lvl6pPr>
      <a:lvl7pPr marL="0" marR="0" indent="137160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14007F"/>
          </a:solidFill>
          <a:uFill>
            <a:solidFill>
              <a:srgbClr val="14007F"/>
            </a:solidFill>
          </a:uFill>
          <a:latin typeface="Calibri"/>
          <a:ea typeface="Calibri"/>
          <a:cs typeface="Calibri"/>
          <a:sym typeface="Calibri"/>
        </a:defRPr>
      </a:lvl7pPr>
      <a:lvl8pPr marL="0" marR="0" indent="160020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14007F"/>
          </a:solidFill>
          <a:uFill>
            <a:solidFill>
              <a:srgbClr val="14007F"/>
            </a:solidFill>
          </a:uFill>
          <a:latin typeface="Calibri"/>
          <a:ea typeface="Calibri"/>
          <a:cs typeface="Calibri"/>
          <a:sym typeface="Calibri"/>
        </a:defRPr>
      </a:lvl8pPr>
      <a:lvl9pPr marL="0" marR="0" indent="182880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14007F"/>
          </a:solidFill>
          <a:uFill>
            <a:solidFill>
              <a:srgbClr val="14007F"/>
            </a:solidFill>
          </a:uFill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45720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1pPr>
      <a:lvl2pPr marL="783771" marR="0" indent="-326571" algn="l" defTabSz="45720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2pPr>
      <a:lvl3pPr marL="1219200" marR="0" indent="-304800" algn="l" defTabSz="45720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3pPr>
      <a:lvl4pPr marL="1737360" marR="0" indent="-365760" algn="l" defTabSz="45720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4pPr>
      <a:lvl5pPr marL="2194560" marR="0" indent="-365760" algn="l" defTabSz="45720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5pPr>
      <a:lvl6pPr marL="3365500" marR="0" indent="-914400" algn="l" defTabSz="45720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6pPr>
      <a:lvl7pPr marL="3721100" marR="0" indent="-914400" algn="l" defTabSz="45720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7pPr>
      <a:lvl8pPr marL="4076700" marR="0" indent="-914400" algn="l" defTabSz="45720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8pPr>
      <a:lvl9pPr marL="4432300" marR="0" indent="-914400" algn="l" defTabSz="45720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Calibri"/>
        </a:defRPr>
      </a:lvl1pPr>
      <a:lvl2pPr marL="0" marR="0" indent="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Calibri"/>
        </a:defRPr>
      </a:lvl2pPr>
      <a:lvl3pPr marL="0" marR="0" indent="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Calibri"/>
        </a:defRPr>
      </a:lvl3pPr>
      <a:lvl4pPr marL="0" marR="0" indent="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Calibri"/>
        </a:defRPr>
      </a:lvl4pPr>
      <a:lvl5pPr marL="0" marR="0" indent="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Calibri"/>
        </a:defRPr>
      </a:lvl5pPr>
      <a:lvl6pPr marL="0" marR="0" indent="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Calibri"/>
        </a:defRPr>
      </a:lvl6pPr>
      <a:lvl7pPr marL="0" marR="0" indent="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Calibri"/>
        </a:defRPr>
      </a:lvl7pPr>
      <a:lvl8pPr marL="0" marR="0" indent="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Calibri"/>
        </a:defRPr>
      </a:lvl8pPr>
      <a:lvl9pPr marL="0" marR="0" indent="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130815-BlackMt-ridge-pano-(ZF-1999-29657-1-002).jpg" descr="130815-BlackMt-ridge-pano-(ZF-1999-29657-1-002).jpg"/>
          <p:cNvPicPr>
            <a:picLocks noChangeAspect="1"/>
          </p:cNvPicPr>
          <p:nvPr/>
        </p:nvPicPr>
        <p:blipFill>
          <a:blip r:embed="rId2"/>
          <a:srcRect t="31228" b="20364"/>
          <a:stretch>
            <a:fillRect/>
          </a:stretch>
        </p:blipFill>
        <p:spPr>
          <a:xfrm>
            <a:off x="0" y="0"/>
            <a:ext cx="9143937" cy="1425921"/>
          </a:xfrm>
          <a:prstGeom prst="rect">
            <a:avLst/>
          </a:prstGeom>
          <a:ln w="3175">
            <a:miter lim="400000"/>
          </a:ln>
          <a:effectLst>
            <a:reflection stA="50000" endPos="40000" dir="5400000" sy="-100000" algn="bl" rotWithShape="0"/>
          </a:effectLst>
        </p:spPr>
      </p:pic>
      <p:sp>
        <p:nvSpPr>
          <p:cNvPr id="193" name="Muon Measurements with the Majorana Demonstrator"/>
          <p:cNvSpPr>
            <a:spLocks noGrp="1"/>
          </p:cNvSpPr>
          <p:nvPr>
            <p:ph type="body" sz="quarter" idx="21"/>
          </p:nvPr>
        </p:nvSpPr>
        <p:spPr>
          <a:xfrm>
            <a:off x="358538" y="2089770"/>
            <a:ext cx="8426924" cy="47224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/>
          <a:lstStyle/>
          <a:p>
            <a:pPr>
              <a:defRPr sz="2600">
                <a:solidFill>
                  <a:srgbClr val="01199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Muon Intensity Distribution</a:t>
            </a:r>
            <a:endParaRPr cap="small" dirty="0"/>
          </a:p>
        </p:txBody>
      </p:sp>
      <p:sp>
        <p:nvSpPr>
          <p:cNvPr id="194" name="David J. Tedeschi, Ben Ranson…"/>
          <p:cNvSpPr>
            <a:spLocks noGrp="1"/>
          </p:cNvSpPr>
          <p:nvPr>
            <p:ph type="body" sz="quarter" idx="22"/>
          </p:nvPr>
        </p:nvSpPr>
        <p:spPr>
          <a:xfrm>
            <a:off x="2660639" y="2700437"/>
            <a:ext cx="3822722" cy="145712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/>
          <a:lstStyle/>
          <a:p>
            <a:pPr>
              <a:defRPr sz="1800">
                <a:uFillTx/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Franklin Adams</a:t>
            </a:r>
          </a:p>
          <a:p>
            <a:pPr>
              <a:defRPr sz="1800">
                <a:uFillTx/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David J. Tedeschi, Ben </a:t>
            </a:r>
            <a:r>
              <a:rPr dirty="0" err="1"/>
              <a:t>Ranson</a:t>
            </a:r>
            <a:r>
              <a:rPr dirty="0"/>
              <a:t> </a:t>
            </a:r>
          </a:p>
          <a:p>
            <a:pPr>
              <a:defRPr sz="1800">
                <a:uFillTx/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University of South Carolina</a:t>
            </a:r>
          </a:p>
          <a:p>
            <a:pPr>
              <a:defRPr sz="1800">
                <a:uFillTx/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for</a:t>
            </a:r>
          </a:p>
          <a:p>
            <a:pPr>
              <a:defRPr sz="1800">
                <a:uFillTx/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The </a:t>
            </a:r>
            <a:r>
              <a:rPr cap="small" dirty="0"/>
              <a:t>Majorana</a:t>
            </a:r>
            <a:r>
              <a:rPr dirty="0"/>
              <a:t> Collaboration</a:t>
            </a:r>
          </a:p>
        </p:txBody>
      </p:sp>
      <p:sp>
        <p:nvSpPr>
          <p:cNvPr id="195" name="www.lngs.infn.it"/>
          <p:cNvSpPr/>
          <p:nvPr/>
        </p:nvSpPr>
        <p:spPr>
          <a:xfrm>
            <a:off x="99654" y="6439804"/>
            <a:ext cx="1205633" cy="5030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5718" tIns="35718" rIns="35718" bIns="35718" anchor="ctr">
            <a:spAutoFit/>
          </a:bodyPr>
          <a:lstStyle>
            <a:lvl1pPr>
              <a:defRPr sz="1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www.lngs.infn.it</a:t>
            </a:r>
          </a:p>
        </p:txBody>
      </p:sp>
      <p:pic>
        <p:nvPicPr>
          <p:cNvPr id="197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314" y="4126355"/>
            <a:ext cx="967886" cy="849369"/>
          </a:xfrm>
          <a:prstGeom prst="rect">
            <a:avLst/>
          </a:prstGeom>
          <a:ln w="3175">
            <a:miter lim="400000"/>
          </a:ln>
        </p:spPr>
      </p:pic>
      <p:pic>
        <p:nvPicPr>
          <p:cNvPr id="198" name="RGB_Color-Seal_Green-Mark_SC_Horizontal.jpg" descr="RGB_Color-Seal_Green-Mark_SC_Horizonta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729" y="4299543"/>
            <a:ext cx="2996555" cy="502993"/>
          </a:xfrm>
          <a:prstGeom prst="rect">
            <a:avLst/>
          </a:prstGeom>
          <a:ln w="3175">
            <a:miter lim="400000"/>
          </a:ln>
        </p:spPr>
      </p:pic>
      <p:pic>
        <p:nvPicPr>
          <p:cNvPr id="199" name="nsf1.jpg" descr="nsf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1405" y="4126355"/>
            <a:ext cx="844283" cy="849369"/>
          </a:xfrm>
          <a:prstGeom prst="rect">
            <a:avLst/>
          </a:prstGeom>
          <a:ln w="3175">
            <a:miter lim="400000"/>
          </a:ln>
        </p:spPr>
      </p:pic>
      <p:pic>
        <p:nvPicPr>
          <p:cNvPr id="200" name="IMG_1774.jpg" descr="IMG_1774.jpg"/>
          <p:cNvPicPr>
            <a:picLocks noChangeAspect="1"/>
          </p:cNvPicPr>
          <p:nvPr/>
        </p:nvPicPr>
        <p:blipFill>
          <a:blip r:embed="rId6"/>
          <a:srcRect t="5528" b="5528"/>
          <a:stretch>
            <a:fillRect/>
          </a:stretch>
        </p:blipFill>
        <p:spPr>
          <a:xfrm>
            <a:off x="0" y="5493368"/>
            <a:ext cx="9143937" cy="1364632"/>
          </a:xfrm>
          <a:prstGeom prst="rect">
            <a:avLst/>
          </a:prstGeom>
          <a:ln w="3175">
            <a:miter lim="400000"/>
          </a:ln>
        </p:spPr>
      </p:pic>
      <p:sp>
        <p:nvSpPr>
          <p:cNvPr id="202" name="www.sanfordlab.org"/>
          <p:cNvSpPr/>
          <p:nvPr/>
        </p:nvSpPr>
        <p:spPr>
          <a:xfrm>
            <a:off x="6925593" y="-23132"/>
            <a:ext cx="1688706" cy="2875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5718" tIns="35718" rIns="35718" bIns="35718" anchor="ctr">
            <a:spAutoFit/>
          </a:bodyPr>
          <a:lstStyle>
            <a:lvl1pPr>
              <a:defRPr sz="1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www.sanfordlab.org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FEC2FE-657D-49DA-B624-A2B4974656D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117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0E043-9567-400C-8FD2-3D1FCBB1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1"/>
          </a:xfrm>
        </p:spPr>
        <p:txBody>
          <a:bodyPr/>
          <a:lstStyle/>
          <a:p>
            <a:r>
              <a:rPr lang="en-US" dirty="0"/>
              <a:t>Muon Intensity Distribution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AABBE4-B383-4334-9A06-7E2F1542F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50772"/>
            <a:ext cx="3886200" cy="4351338"/>
          </a:xfrm>
        </p:spPr>
        <p:txBody>
          <a:bodyPr/>
          <a:lstStyle/>
          <a:p>
            <a:r>
              <a:rPr lang="en-US" sz="2400" dirty="0"/>
              <a:t>Can determine the differential intensity and compare it with other underground labs</a:t>
            </a:r>
          </a:p>
          <a:p>
            <a:r>
              <a:rPr lang="en-US" sz="2400" dirty="0"/>
              <a:t>Requires knowing the overburden topology and the detector acceptance</a:t>
            </a:r>
          </a:p>
          <a:p>
            <a:pPr lvl="1"/>
            <a:r>
              <a:rPr lang="en-US" sz="2000" dirty="0"/>
              <a:t>Have topology as a function of theta and phi</a:t>
            </a:r>
          </a:p>
          <a:p>
            <a:pPr lvl="1"/>
            <a:r>
              <a:rPr lang="en-US" sz="2000" dirty="0"/>
              <a:t>Need efficiency from the Monte Carlo simulation</a:t>
            </a:r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87585-A7D2-4156-A486-B79CBCD5051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915400" y="6608763"/>
            <a:ext cx="228600" cy="231775"/>
          </a:xfrm>
        </p:spPr>
        <p:txBody>
          <a:bodyPr/>
          <a:lstStyle/>
          <a:p>
            <a:fld id="{5AAD9094-6A36-4D35-B4F9-86A3800F8D66}" type="slidenum">
              <a:rPr lang="en-US" smtClean="0"/>
              <a:t>2</a:t>
            </a:fld>
            <a:endParaRPr lang="en-US"/>
          </a:p>
        </p:txBody>
      </p:sp>
      <p:grpSp>
        <p:nvGrpSpPr>
          <p:cNvPr id="18" name="Group">
            <a:extLst>
              <a:ext uri="{FF2B5EF4-FFF2-40B4-BE49-F238E27FC236}">
                <a16:creationId xmlns:a16="http://schemas.microsoft.com/office/drawing/2014/main" id="{841CFD75-F60C-40C1-8884-C8891F05FF10}"/>
              </a:ext>
            </a:extLst>
          </p:cNvPr>
          <p:cNvGrpSpPr/>
          <p:nvPr/>
        </p:nvGrpSpPr>
        <p:grpSpPr>
          <a:xfrm>
            <a:off x="4508308" y="1946698"/>
            <a:ext cx="4561990" cy="3372976"/>
            <a:chOff x="0" y="0"/>
            <a:chExt cx="4106740" cy="2797819"/>
          </a:xfrm>
        </p:grpSpPr>
        <p:pic>
          <p:nvPicPr>
            <p:cNvPr id="19" name="Screen Shot 2016-12-13 at 2.03.29 PM.png" descr="Screen Shot 2016-12-13 at 2.03.29 PM.png">
              <a:extLst>
                <a:ext uri="{FF2B5EF4-FFF2-40B4-BE49-F238E27FC236}">
                  <a16:creationId xmlns:a16="http://schemas.microsoft.com/office/drawing/2014/main" id="{4694FAE9-7F3E-43C6-84B8-A6233E280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106741" cy="2797820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0" name="Rectangle">
              <a:extLst>
                <a:ext uri="{FF2B5EF4-FFF2-40B4-BE49-F238E27FC236}">
                  <a16:creationId xmlns:a16="http://schemas.microsoft.com/office/drawing/2014/main" id="{F1C88EF8-D7CC-4FAE-AE74-998CD1FCA001}"/>
                </a:ext>
              </a:extLst>
            </p:cNvPr>
            <p:cNvSpPr/>
            <p:nvPr/>
          </p:nvSpPr>
          <p:spPr>
            <a:xfrm>
              <a:off x="1995542" y="1241080"/>
              <a:ext cx="1325218" cy="1251243"/>
            </a:xfrm>
            <a:prstGeom prst="rect">
              <a:avLst/>
            </a:prstGeom>
            <a:solidFill>
              <a:srgbClr val="DCDEE0">
                <a:alpha val="46969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MJD">
              <a:extLst>
                <a:ext uri="{FF2B5EF4-FFF2-40B4-BE49-F238E27FC236}">
                  <a16:creationId xmlns:a16="http://schemas.microsoft.com/office/drawing/2014/main" id="{CD3F85FB-285A-4B96-A90D-67366A7741CB}"/>
                </a:ext>
              </a:extLst>
            </p:cNvPr>
            <p:cNvSpPr txBox="1"/>
            <p:nvPr/>
          </p:nvSpPr>
          <p:spPr>
            <a:xfrm>
              <a:off x="2455371" y="2057400"/>
              <a:ext cx="405560" cy="25677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26789" tIns="26789" rIns="26789" bIns="26789" numCol="1" anchor="ctr">
              <a:spAutoFit/>
            </a:bodyPr>
            <a:lstStyle>
              <a:lvl1pPr>
                <a:defRPr sz="1300"/>
              </a:lvl1pPr>
            </a:lstStyle>
            <a:p>
              <a:r>
                <a:t>MJD</a:t>
              </a:r>
            </a:p>
          </p:txBody>
        </p:sp>
        <p:sp>
          <p:nvSpPr>
            <p:cNvPr id="22" name="Line">
              <a:extLst>
                <a:ext uri="{FF2B5EF4-FFF2-40B4-BE49-F238E27FC236}">
                  <a16:creationId xmlns:a16="http://schemas.microsoft.com/office/drawing/2014/main" id="{DDC9F6B0-C268-4BD8-8286-E839D6384EDD}"/>
                </a:ext>
              </a:extLst>
            </p:cNvPr>
            <p:cNvSpPr/>
            <p:nvPr/>
          </p:nvSpPr>
          <p:spPr>
            <a:xfrm>
              <a:off x="1996014" y="2340892"/>
              <a:ext cx="1325218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1600"/>
              </a:pPr>
              <a:endParaRPr/>
            </a:p>
          </p:txBody>
        </p:sp>
      </p:grpSp>
      <p:sp>
        <p:nvSpPr>
          <p:cNvPr id="23" name="D.-M. Mei, A. Hime, Phys. Rev. D 73 (2006) 053004.">
            <a:extLst>
              <a:ext uri="{FF2B5EF4-FFF2-40B4-BE49-F238E27FC236}">
                <a16:creationId xmlns:a16="http://schemas.microsoft.com/office/drawing/2014/main" id="{2B1693A3-1AA0-4FE4-B806-6CBF2D2BFE6C}"/>
              </a:ext>
            </a:extLst>
          </p:cNvPr>
          <p:cNvSpPr txBox="1"/>
          <p:nvPr/>
        </p:nvSpPr>
        <p:spPr>
          <a:xfrm>
            <a:off x="6021572" y="5471180"/>
            <a:ext cx="3055269" cy="23714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D.-M. Mei, A. </a:t>
            </a:r>
            <a:r>
              <a:rPr dirty="0" err="1"/>
              <a:t>Hime</a:t>
            </a:r>
            <a:r>
              <a:rPr dirty="0"/>
              <a:t>, Phys. Rev. D </a:t>
            </a:r>
            <a:r>
              <a:rPr b="1" dirty="0"/>
              <a:t>73</a:t>
            </a:r>
            <a:r>
              <a:rPr dirty="0"/>
              <a:t> (2006) 053004.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45B2DE-8B01-4CAD-8EA0-543D5373F217}"/>
              </a:ext>
            </a:extLst>
          </p:cNvPr>
          <p:cNvSpPr txBox="1"/>
          <p:nvPr/>
        </p:nvSpPr>
        <p:spPr>
          <a:xfrm>
            <a:off x="372862" y="640917"/>
            <a:ext cx="8703979" cy="97230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marR="0" lvl="0" algn="l" defTabSz="4572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Muon veto system has accumulated data from cosmic ray muons</a:t>
            </a:r>
          </a:p>
          <a:p>
            <a:pPr marR="0" lvl="0" algn="l" defTabSz="4572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US" sz="24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Currently analyzing data from July 2015 through August 2020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000000"/>
                </a:solidFill>
              </a:u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37804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E84B-67F2-4A99-AA9F-24B475AF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934"/>
            <a:ext cx="8229600" cy="685801"/>
          </a:xfrm>
        </p:spPr>
        <p:txBody>
          <a:bodyPr/>
          <a:lstStyle/>
          <a:p>
            <a:r>
              <a:rPr lang="en-US" dirty="0"/>
              <a:t>Analysis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43971-6A72-4B19-B0D2-E07707A1A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4903"/>
            <a:ext cx="8229600" cy="49831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Have repeated analysis from previous sets to check consistency</a:t>
            </a:r>
          </a:p>
          <a:p>
            <a:endParaRPr lang="en-US" dirty="0"/>
          </a:p>
          <a:p>
            <a:r>
              <a:rPr lang="en-US" dirty="0"/>
              <a:t>Preliminary analysis on new data has begun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Run the new data separately for first look</a:t>
            </a:r>
          </a:p>
          <a:p>
            <a:endParaRPr lang="en-US" dirty="0"/>
          </a:p>
          <a:p>
            <a:r>
              <a:rPr lang="en-US" dirty="0"/>
              <a:t>New data has not been checked for “data quality”</a:t>
            </a:r>
          </a:p>
          <a:p>
            <a:pPr lvl="1"/>
            <a:r>
              <a:rPr lang="en-US" dirty="0"/>
              <a:t>Duration of runs</a:t>
            </a:r>
          </a:p>
          <a:p>
            <a:pPr lvl="1"/>
            <a:r>
              <a:rPr lang="en-US" dirty="0"/>
              <a:t>Multiplicity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FBA71-1869-4015-A820-B60E67BBD3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45175" y="6609234"/>
            <a:ext cx="142668" cy="230832"/>
          </a:xfrm>
        </p:spPr>
        <p:txBody>
          <a:bodyPr/>
          <a:lstStyle/>
          <a:p>
            <a:fld id="{5AAD9094-6A36-4D35-B4F9-86A3800F8D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95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">
            <a:extLst>
              <a:ext uri="{FF2B5EF4-FFF2-40B4-BE49-F238E27FC236}">
                <a16:creationId xmlns:a16="http://schemas.microsoft.com/office/drawing/2014/main" id="{33593BF9-704D-4CE8-9B21-1BC4860338CF}"/>
              </a:ext>
            </a:extLst>
          </p:cNvPr>
          <p:cNvGrpSpPr/>
          <p:nvPr/>
        </p:nvGrpSpPr>
        <p:grpSpPr>
          <a:xfrm>
            <a:off x="3345281" y="2309995"/>
            <a:ext cx="2177843" cy="2377415"/>
            <a:chOff x="0" y="0"/>
            <a:chExt cx="3389294" cy="3709184"/>
          </a:xfrm>
        </p:grpSpPr>
        <p:pic>
          <p:nvPicPr>
            <p:cNvPr id="18" name="assembly42.pdf" descr="assembly42.pdf">
              <a:extLst>
                <a:ext uri="{FF2B5EF4-FFF2-40B4-BE49-F238E27FC236}">
                  <a16:creationId xmlns:a16="http://schemas.microsoft.com/office/drawing/2014/main" id="{4BAE1246-2489-4605-A71A-757C66CCB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3805" t="21992" r="21912" b="14928"/>
            <a:stretch>
              <a:fillRect/>
            </a:stretch>
          </p:blipFill>
          <p:spPr>
            <a:xfrm>
              <a:off x="181998" y="166184"/>
              <a:ext cx="3207297" cy="3543001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9" name="Rectangle">
              <a:extLst>
                <a:ext uri="{FF2B5EF4-FFF2-40B4-BE49-F238E27FC236}">
                  <a16:creationId xmlns:a16="http://schemas.microsoft.com/office/drawing/2014/main" id="{0624B95D-E51F-4D61-805E-9562C87C286C}"/>
                </a:ext>
              </a:extLst>
            </p:cNvPr>
            <p:cNvSpPr/>
            <p:nvPr/>
          </p:nvSpPr>
          <p:spPr>
            <a:xfrm>
              <a:off x="0" y="0"/>
              <a:ext cx="618473" cy="385954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BF2F33-A416-4624-AF7D-372CA62DB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179"/>
            <a:ext cx="7886700" cy="669840"/>
          </a:xfrm>
        </p:spPr>
        <p:txBody>
          <a:bodyPr/>
          <a:lstStyle/>
          <a:p>
            <a:r>
              <a:rPr lang="en-US" dirty="0"/>
              <a:t>Comparison to Previous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09D42-0BA2-47F7-82EC-FCFFE0FE5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9765" y="894981"/>
            <a:ext cx="3132336" cy="823912"/>
          </a:xfrm>
        </p:spPr>
        <p:txBody>
          <a:bodyPr/>
          <a:lstStyle/>
          <a:p>
            <a:r>
              <a:rPr lang="en-US" dirty="0"/>
              <a:t>QDC Data</a:t>
            </a:r>
          </a:p>
          <a:p>
            <a:r>
              <a:rPr lang="en-US" dirty="0"/>
              <a:t>July 2015 – May 2019</a:t>
            </a:r>
          </a:p>
        </p:txBody>
      </p:sp>
      <p:pic>
        <p:nvPicPr>
          <p:cNvPr id="11" name="Content Placeholder 10" descr="Engineering drawing&#10;&#10;Description automatically generated">
            <a:extLst>
              <a:ext uri="{FF2B5EF4-FFF2-40B4-BE49-F238E27FC236}">
                <a16:creationId xmlns:a16="http://schemas.microsoft.com/office/drawing/2014/main" id="{34AA6355-0082-44DA-AA77-3315A44CFC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39"/>
          <a:stretch/>
        </p:blipFill>
        <p:spPr>
          <a:xfrm>
            <a:off x="279763" y="1680855"/>
            <a:ext cx="3175247" cy="467564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E3CC58-A747-4737-8E1B-04852264A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23125" y="856943"/>
            <a:ext cx="2992226" cy="823912"/>
          </a:xfrm>
        </p:spPr>
        <p:txBody>
          <a:bodyPr/>
          <a:lstStyle/>
          <a:p>
            <a:pPr algn="r"/>
            <a:r>
              <a:rPr lang="en-US" dirty="0"/>
              <a:t>QDC Data</a:t>
            </a:r>
          </a:p>
          <a:p>
            <a:pPr algn="r"/>
            <a:r>
              <a:rPr lang="en-US" dirty="0"/>
              <a:t>May 2019 – Aug 2020</a:t>
            </a:r>
          </a:p>
        </p:txBody>
      </p:sp>
      <p:pic>
        <p:nvPicPr>
          <p:cNvPr id="13" name="Content Placeholder 12" descr="Diagram, engineering drawing&#10;&#10;Description automatically generated">
            <a:extLst>
              <a:ext uri="{FF2B5EF4-FFF2-40B4-BE49-F238E27FC236}">
                <a16:creationId xmlns:a16="http://schemas.microsoft.com/office/drawing/2014/main" id="{134211BB-E0ED-445F-AFBF-C0161347CC9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61"/>
          <a:stretch/>
        </p:blipFill>
        <p:spPr>
          <a:xfrm>
            <a:off x="5523124" y="1718893"/>
            <a:ext cx="3132336" cy="4637608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4FCD2-3C50-423C-B992-7ABEE82206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45175" y="6609234"/>
            <a:ext cx="142668" cy="230832"/>
          </a:xfrm>
        </p:spPr>
        <p:txBody>
          <a:bodyPr/>
          <a:lstStyle/>
          <a:p>
            <a:fld id="{5AAD9094-6A36-4D35-B4F9-86A3800F8D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5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0EDD-DE8B-4805-BAD3-4D6002141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75" y="17935"/>
            <a:ext cx="7886700" cy="650402"/>
          </a:xfrm>
        </p:spPr>
        <p:txBody>
          <a:bodyPr/>
          <a:lstStyle/>
          <a:p>
            <a:r>
              <a:rPr lang="en-US" dirty="0"/>
              <a:t>Comparison to Previous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D72F3-A3F7-4F70-A1E1-D2DDC27EB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4" y="797449"/>
            <a:ext cx="3868340" cy="823912"/>
          </a:xfrm>
        </p:spPr>
        <p:txBody>
          <a:bodyPr/>
          <a:lstStyle/>
          <a:p>
            <a:r>
              <a:rPr lang="en-US" dirty="0"/>
              <a:t>Previous Data Table	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F2AD19B-F895-47A8-B799-F90A04A856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7004" y="1744020"/>
            <a:ext cx="8149641" cy="149435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1613F-0E54-4D15-81EF-004AEFB34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27004" y="3131543"/>
            <a:ext cx="3887391" cy="823912"/>
          </a:xfrm>
        </p:spPr>
        <p:txBody>
          <a:bodyPr/>
          <a:lstStyle/>
          <a:p>
            <a:r>
              <a:rPr lang="en-US" dirty="0"/>
              <a:t>New Data Table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F867A-E153-4765-B1CF-678325608F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45175" y="6609234"/>
            <a:ext cx="142668" cy="230832"/>
          </a:xfrm>
        </p:spPr>
        <p:txBody>
          <a:bodyPr/>
          <a:lstStyle/>
          <a:p>
            <a:fld id="{5AAD9094-6A36-4D35-B4F9-86A3800F8D66}" type="slidenum">
              <a:rPr lang="en-US" smtClean="0"/>
              <a:t>5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61044C3-C404-4430-A453-267F41780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75" y="4184139"/>
            <a:ext cx="4659249" cy="13871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440875-091E-477B-A1FD-AA2EBE3C549F}"/>
              </a:ext>
            </a:extLst>
          </p:cNvPr>
          <p:cNvSpPr txBox="1"/>
          <p:nvPr/>
        </p:nvSpPr>
        <p:spPr>
          <a:xfrm>
            <a:off x="5592932" y="4158091"/>
            <a:ext cx="3231472" cy="153142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lvl="1" algn="ctr" defTabSz="410765" hangingPunct="0"/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4-Panel Events</a:t>
            </a:r>
          </a:p>
          <a:p>
            <a:pPr lvl="1" algn="ctr" defTabSz="410765" hangingPunct="0"/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Prev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 – 4172 </a:t>
            </a:r>
          </a:p>
          <a:p>
            <a:pPr lvl="1" algn="ctr" defTabSz="410765" hangingPunct="0"/>
            <a:r>
              <a:rPr kumimoji="0" lang="en-US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New – 1378</a:t>
            </a:r>
          </a:p>
          <a:p>
            <a:pPr lvl="1" algn="ctr" defTabSz="410765" hangingPunct="0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Total – 5550</a:t>
            </a:r>
            <a:endParaRPr kumimoji="0" lang="en-US" sz="2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E071DD-D83A-4447-891B-002C5AF2B468}"/>
              </a:ext>
            </a:extLst>
          </p:cNvPr>
          <p:cNvSpPr txBox="1"/>
          <p:nvPr/>
        </p:nvSpPr>
        <p:spPr>
          <a:xfrm>
            <a:off x="3882703" y="944445"/>
            <a:ext cx="5149049" cy="66965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Data broken into chunks for file size</a:t>
            </a:r>
          </a:p>
          <a:p>
            <a: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Still in chronological order from left to right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860237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52A2-6558-454B-9C02-A78B18A83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1"/>
          </a:xfrm>
        </p:spPr>
        <p:txBody>
          <a:bodyPr/>
          <a:lstStyle/>
          <a:p>
            <a:r>
              <a:rPr lang="en-US" dirty="0"/>
              <a:t>Comparison to Previous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5E961-406E-4638-A271-96473B08B55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01125" y="6608763"/>
            <a:ext cx="142875" cy="231775"/>
          </a:xfrm>
        </p:spPr>
        <p:txBody>
          <a:bodyPr/>
          <a:lstStyle/>
          <a:p>
            <a:fld id="{5AAD9094-6A36-4D35-B4F9-86A3800F8D66}" type="slidenum">
              <a:rPr lang="en-US" smtClean="0"/>
              <a:t>6</a:t>
            </a:fld>
            <a:endParaRPr lang="en-US"/>
          </a:p>
        </p:txBody>
      </p:sp>
      <p:pic>
        <p:nvPicPr>
          <p:cNvPr id="15" name="Content Placeholder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5E50B659-773C-4CA9-B619-A24FB452B5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848" y="1124289"/>
            <a:ext cx="5073016" cy="3722919"/>
          </a:xfr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E637C1B-5EC0-4BA5-A4AA-0A7ABC17E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4136" y="1124289"/>
            <a:ext cx="3349100" cy="4351338"/>
          </a:xfrm>
        </p:spPr>
        <p:txBody>
          <a:bodyPr/>
          <a:lstStyle/>
          <a:p>
            <a:r>
              <a:rPr lang="en-US" dirty="0"/>
              <a:t>At a glance, the new data looks in line with the previous sets</a:t>
            </a:r>
          </a:p>
          <a:p>
            <a:endParaRPr lang="en-US" dirty="0"/>
          </a:p>
          <a:p>
            <a:r>
              <a:rPr lang="en-US" dirty="0"/>
              <a:t>Not yet corrected for efficiencies and solid angles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DB1F21-1F3D-4043-B1EA-8A4A8C5DFD5C}"/>
              </a:ext>
            </a:extLst>
          </p:cNvPr>
          <p:cNvSpPr txBox="1"/>
          <p:nvPr/>
        </p:nvSpPr>
        <p:spPr>
          <a:xfrm>
            <a:off x="3750815" y="5110022"/>
            <a:ext cx="5149049" cy="73121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Data broken into chunks for file size</a:t>
            </a:r>
          </a:p>
          <a:p>
            <a: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Still in chronological order from left to right</a:t>
            </a:r>
            <a:endParaRPr kumimoji="0" lang="en-US" sz="2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693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7E21-C5A5-4413-B785-95D8AB19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942"/>
            <a:ext cx="7886700" cy="633396"/>
          </a:xfrm>
        </p:spPr>
        <p:txBody>
          <a:bodyPr/>
          <a:lstStyle/>
          <a:p>
            <a:r>
              <a:rPr lang="en-US" dirty="0"/>
              <a:t>Potential Problems to Clean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7449D-379E-4330-8600-62494E665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882173"/>
            <a:ext cx="3868340" cy="823912"/>
          </a:xfrm>
        </p:spPr>
        <p:txBody>
          <a:bodyPr/>
          <a:lstStyle/>
          <a:p>
            <a:r>
              <a:rPr lang="en-US" dirty="0"/>
              <a:t>Configuration Without High Multiplicity Events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BEDD64-78F5-4464-AF5E-3BE1DD305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348" y="882173"/>
            <a:ext cx="3887391" cy="823912"/>
          </a:xfrm>
        </p:spPr>
        <p:txBody>
          <a:bodyPr/>
          <a:lstStyle/>
          <a:p>
            <a:r>
              <a:rPr lang="en-US" dirty="0"/>
              <a:t>Configuration With High Multiplicity Events</a:t>
            </a:r>
          </a:p>
        </p:txBody>
      </p:sp>
      <p:pic>
        <p:nvPicPr>
          <p:cNvPr id="13" name="Content Placeholder 12" descr="Chart, histogram&#10;&#10;Description automatically generated">
            <a:extLst>
              <a:ext uri="{FF2B5EF4-FFF2-40B4-BE49-F238E27FC236}">
                <a16:creationId xmlns:a16="http://schemas.microsoft.com/office/drawing/2014/main" id="{1213C7A3-357E-4B2E-8480-76D392BACF4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83" y="1706085"/>
            <a:ext cx="3797922" cy="3684588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65340-8DC1-4461-9552-7F0F0F7277A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45175" y="6609234"/>
            <a:ext cx="142668" cy="230832"/>
          </a:xfrm>
        </p:spPr>
        <p:txBody>
          <a:bodyPr/>
          <a:lstStyle/>
          <a:p>
            <a:fld id="{5AAD9094-6A36-4D35-B4F9-86A3800F8D66}" type="slidenum">
              <a:rPr lang="en-US" smtClean="0"/>
              <a:t>7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02020C-CADF-433B-A874-C970DBB88D1F}"/>
              </a:ext>
            </a:extLst>
          </p:cNvPr>
          <p:cNvSpPr txBox="1"/>
          <p:nvPr/>
        </p:nvSpPr>
        <p:spPr>
          <a:xfrm>
            <a:off x="773133" y="5634337"/>
            <a:ext cx="7597734" cy="42343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Will identify and remove runs with high multiplicity events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Light"/>
            </a:endParaRP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884660E3-61F8-4FB4-9F07-303859EF3E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51" y="1706085"/>
            <a:ext cx="3797922" cy="368458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2652D0-9E16-4A9A-B2DB-BBB30E29C96E}"/>
              </a:ext>
            </a:extLst>
          </p:cNvPr>
          <p:cNvSpPr txBox="1"/>
          <p:nvPr/>
        </p:nvSpPr>
        <p:spPr>
          <a:xfrm>
            <a:off x="2956264" y="2145236"/>
            <a:ext cx="1074198" cy="42343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P3LQK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9C5623-4B48-4CC4-9B61-071A88E1A4F5}"/>
              </a:ext>
            </a:extLst>
          </p:cNvPr>
          <p:cNvSpPr txBox="1"/>
          <p:nvPr/>
        </p:nvSpPr>
        <p:spPr>
          <a:xfrm>
            <a:off x="6882976" y="2145235"/>
            <a:ext cx="1074198" cy="42343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P3LTP</a:t>
            </a:r>
          </a:p>
        </p:txBody>
      </p:sp>
    </p:spTree>
    <p:extLst>
      <p:ext uri="{BB962C8B-B14F-4D97-AF65-F5344CB8AC3E}">
        <p14:creationId xmlns:p14="http://schemas.microsoft.com/office/powerpoint/2010/main" val="1069704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09435-CA6D-44CA-AEFC-8C109FB46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934"/>
            <a:ext cx="8229600" cy="685801"/>
          </a:xfrm>
        </p:spPr>
        <p:txBody>
          <a:bodyPr/>
          <a:lstStyle/>
          <a:p>
            <a:r>
              <a:rPr lang="en-US" dirty="0"/>
              <a:t>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60293-9DC5-4273-A540-786F2ADBD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718" y="1119966"/>
            <a:ext cx="38862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Clean new data and merge it with the previous sets</a:t>
            </a:r>
          </a:p>
          <a:p>
            <a:endParaRPr lang="en-US" dirty="0"/>
          </a:p>
          <a:p>
            <a:r>
              <a:rPr lang="en-US" dirty="0"/>
              <a:t>Work on Monte Carlo simulation to determine efficiency</a:t>
            </a:r>
          </a:p>
          <a:p>
            <a:endParaRPr lang="en-US" dirty="0"/>
          </a:p>
          <a:p>
            <a:r>
              <a:rPr lang="en-US" dirty="0"/>
              <a:t>Determine slant depth for each of the 144 hodoscopes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39482-C9D3-49D4-B92A-797644CA8F4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45175" y="6609234"/>
            <a:ext cx="142668" cy="230832"/>
          </a:xfrm>
        </p:spPr>
        <p:txBody>
          <a:bodyPr/>
          <a:lstStyle/>
          <a:p>
            <a:fld id="{5AAD9094-6A36-4D35-B4F9-86A3800F8D66}" type="slidenum">
              <a:rPr lang="en-US" smtClean="0"/>
              <a:t>8</a:t>
            </a:fld>
            <a:endParaRPr lang="en-US"/>
          </a:p>
        </p:txBody>
      </p:sp>
      <p:grpSp>
        <p:nvGrpSpPr>
          <p:cNvPr id="25" name="Group">
            <a:extLst>
              <a:ext uri="{FF2B5EF4-FFF2-40B4-BE49-F238E27FC236}">
                <a16:creationId xmlns:a16="http://schemas.microsoft.com/office/drawing/2014/main" id="{29DE8590-CB62-45D9-A9B0-CAB62B9EA2E9}"/>
              </a:ext>
            </a:extLst>
          </p:cNvPr>
          <p:cNvGrpSpPr/>
          <p:nvPr/>
        </p:nvGrpSpPr>
        <p:grpSpPr>
          <a:xfrm>
            <a:off x="4403326" y="1119966"/>
            <a:ext cx="4561990" cy="3372976"/>
            <a:chOff x="0" y="0"/>
            <a:chExt cx="4106740" cy="2797819"/>
          </a:xfrm>
        </p:grpSpPr>
        <p:pic>
          <p:nvPicPr>
            <p:cNvPr id="26" name="Screen Shot 2016-12-13 at 2.03.29 PM.png" descr="Screen Shot 2016-12-13 at 2.03.29 PM.png">
              <a:extLst>
                <a:ext uri="{FF2B5EF4-FFF2-40B4-BE49-F238E27FC236}">
                  <a16:creationId xmlns:a16="http://schemas.microsoft.com/office/drawing/2014/main" id="{0AFDF55A-DE16-42E3-9892-024558B33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106741" cy="2797820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7" name="Rectangle">
              <a:extLst>
                <a:ext uri="{FF2B5EF4-FFF2-40B4-BE49-F238E27FC236}">
                  <a16:creationId xmlns:a16="http://schemas.microsoft.com/office/drawing/2014/main" id="{B57375E1-A44F-45DA-A71F-9C8B583C2793}"/>
                </a:ext>
              </a:extLst>
            </p:cNvPr>
            <p:cNvSpPr/>
            <p:nvPr/>
          </p:nvSpPr>
          <p:spPr>
            <a:xfrm>
              <a:off x="1995542" y="1241080"/>
              <a:ext cx="1325218" cy="1251243"/>
            </a:xfrm>
            <a:prstGeom prst="rect">
              <a:avLst/>
            </a:prstGeom>
            <a:solidFill>
              <a:srgbClr val="DCDEE0">
                <a:alpha val="46969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" name="MJD">
              <a:extLst>
                <a:ext uri="{FF2B5EF4-FFF2-40B4-BE49-F238E27FC236}">
                  <a16:creationId xmlns:a16="http://schemas.microsoft.com/office/drawing/2014/main" id="{B146E24B-9AEF-4069-A4B3-3F024222D24B}"/>
                </a:ext>
              </a:extLst>
            </p:cNvPr>
            <p:cNvSpPr txBox="1"/>
            <p:nvPr/>
          </p:nvSpPr>
          <p:spPr>
            <a:xfrm>
              <a:off x="2455371" y="2057400"/>
              <a:ext cx="405560" cy="25677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26789" tIns="26789" rIns="26789" bIns="26789" numCol="1" anchor="ctr">
              <a:spAutoFit/>
            </a:bodyPr>
            <a:lstStyle>
              <a:lvl1pPr>
                <a:defRPr sz="1300"/>
              </a:lvl1pPr>
            </a:lstStyle>
            <a:p>
              <a:r>
                <a:t>MJD</a:t>
              </a:r>
            </a:p>
          </p:txBody>
        </p:sp>
        <p:sp>
          <p:nvSpPr>
            <p:cNvPr id="29" name="Line">
              <a:extLst>
                <a:ext uri="{FF2B5EF4-FFF2-40B4-BE49-F238E27FC236}">
                  <a16:creationId xmlns:a16="http://schemas.microsoft.com/office/drawing/2014/main" id="{D846B48E-CBA4-4368-90A3-668E25180094}"/>
                </a:ext>
              </a:extLst>
            </p:cNvPr>
            <p:cNvSpPr/>
            <p:nvPr/>
          </p:nvSpPr>
          <p:spPr>
            <a:xfrm>
              <a:off x="1996014" y="2340892"/>
              <a:ext cx="1325218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1600"/>
              </a:pPr>
              <a:endParaRPr/>
            </a:p>
          </p:txBody>
        </p:sp>
      </p:grpSp>
      <p:sp>
        <p:nvSpPr>
          <p:cNvPr id="30" name="D.-M. Mei, A. Hime, Phys. Rev. D 73 (2006) 053004.">
            <a:extLst>
              <a:ext uri="{FF2B5EF4-FFF2-40B4-BE49-F238E27FC236}">
                <a16:creationId xmlns:a16="http://schemas.microsoft.com/office/drawing/2014/main" id="{572A9579-79E3-4A0C-A394-9CE0A5D01A21}"/>
              </a:ext>
            </a:extLst>
          </p:cNvPr>
          <p:cNvSpPr txBox="1"/>
          <p:nvPr/>
        </p:nvSpPr>
        <p:spPr>
          <a:xfrm>
            <a:off x="6001692" y="4652468"/>
            <a:ext cx="3055269" cy="23714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D.-M. Mei, A. Hime, Phys. Rev. D </a:t>
            </a:r>
            <a:r>
              <a:rPr b="1"/>
              <a:t>73</a:t>
            </a:r>
            <a:r>
              <a:t> (2006) 053004.</a:t>
            </a:r>
          </a:p>
        </p:txBody>
      </p:sp>
    </p:spTree>
    <p:extLst>
      <p:ext uri="{BB962C8B-B14F-4D97-AF65-F5344CB8AC3E}">
        <p14:creationId xmlns:p14="http://schemas.microsoft.com/office/powerpoint/2010/main" val="4134466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26789" tIns="26789" rIns="26789" bIns="26789" numCol="1" spcCol="38100" rtlCol="0" anchor="ctr">
        <a:spAutoFit/>
      </a:bodyPr>
      <a:lstStyle>
        <a:defPPr marL="0" marR="0" indent="0" algn="ctr" defTabSz="41076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6789" tIns="26789" rIns="26789" bIns="26789" numCol="1" spcCol="38100" rtlCol="0" anchor="ctr">
        <a:spAutoFit/>
      </a:bodyPr>
      <a:lstStyle>
        <a:defPPr marL="0" marR="0" indent="0" algn="ctr" defTabSz="41076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1451</TotalTime>
  <Words>339</Words>
  <Application>Microsoft Office PowerPoint</Application>
  <PresentationFormat>On-screen Show (4:3)</PresentationFormat>
  <Paragraphs>71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Garamond</vt:lpstr>
      <vt:lpstr>Geneva</vt:lpstr>
      <vt:lpstr>Gill Sans</vt:lpstr>
      <vt:lpstr>Helvetica</vt:lpstr>
      <vt:lpstr>Helvetica Light</vt:lpstr>
      <vt:lpstr>White</vt:lpstr>
      <vt:lpstr>PowerPoint Presentation</vt:lpstr>
      <vt:lpstr>Muon Intensity Distribution</vt:lpstr>
      <vt:lpstr>Analysis Update</vt:lpstr>
      <vt:lpstr>Comparison to Previous Data</vt:lpstr>
      <vt:lpstr>Comparison to Previous Data</vt:lpstr>
      <vt:lpstr>Comparison to Previous Data</vt:lpstr>
      <vt:lpstr>Potential Problems to Clean</vt:lpstr>
      <vt:lpstr>Outlook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Muon Reanalysis</dc:title>
  <dc:creator>Adams, Franklin</dc:creator>
  <cp:lastModifiedBy>FRANKLIN ADAMS</cp:lastModifiedBy>
  <cp:revision>28</cp:revision>
  <dcterms:created xsi:type="dcterms:W3CDTF">2021-06-08T15:03:49Z</dcterms:created>
  <dcterms:modified xsi:type="dcterms:W3CDTF">2021-06-09T15:41:23Z</dcterms:modified>
</cp:coreProperties>
</file>