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c0c37c79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c0c37c79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0c37c790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0c37c790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0c37c790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0c37c790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0c37c790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0c37c790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9FC5E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83100" y="668375"/>
            <a:ext cx="9021600" cy="13758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3800">
                <a:latin typeface="Times New Roman"/>
                <a:ea typeface="Times New Roman"/>
                <a:cs typeface="Times New Roman"/>
                <a:sym typeface="Times New Roman"/>
              </a:rPr>
              <a:t>High Waters for Low Riders:</a:t>
            </a:r>
            <a:endParaRPr b="1" sz="38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b="1" lang="en" sz="2900">
                <a:latin typeface="Times New Roman"/>
                <a:ea typeface="Times New Roman"/>
                <a:cs typeface="Times New Roman"/>
                <a:sym typeface="Times New Roman"/>
              </a:rPr>
              <a:t>Agent Modeling of Flooding in Espanola, New Mexico</a:t>
            </a:r>
            <a:endParaRPr b="1" sz="2900">
              <a:latin typeface="Times New Roman"/>
              <a:ea typeface="Times New Roman"/>
              <a:cs typeface="Times New Roman"/>
              <a:sym typeface="Times New Roman"/>
            </a:endParaRPr>
          </a:p>
        </p:txBody>
      </p:sp>
      <p:sp>
        <p:nvSpPr>
          <p:cNvPr id="55" name="Google Shape;55;p13"/>
          <p:cNvSpPr txBox="1"/>
          <p:nvPr>
            <p:ph idx="1" type="subTitle"/>
          </p:nvPr>
        </p:nvSpPr>
        <p:spPr>
          <a:xfrm>
            <a:off x="2028300" y="3205425"/>
            <a:ext cx="4889400" cy="16527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b="1" lang="en" sz="2180">
                <a:solidFill>
                  <a:schemeClr val="dk1"/>
                </a:solidFill>
                <a:latin typeface="Times New Roman"/>
                <a:ea typeface="Times New Roman"/>
                <a:cs typeface="Times New Roman"/>
                <a:sym typeface="Times New Roman"/>
              </a:rPr>
              <a:t>Chelsea Sisneros</a:t>
            </a:r>
            <a:endParaRPr b="1" sz="2180">
              <a:solidFill>
                <a:schemeClr val="dk1"/>
              </a:solidFill>
              <a:latin typeface="Times New Roman"/>
              <a:ea typeface="Times New Roman"/>
              <a:cs typeface="Times New Roman"/>
              <a:sym typeface="Times New Roman"/>
            </a:endParaRPr>
          </a:p>
          <a:p>
            <a:pPr indent="0" lvl="0" marL="0" rtl="0" algn="ctr">
              <a:lnSpc>
                <a:spcPct val="80000"/>
              </a:lnSpc>
              <a:spcBef>
                <a:spcPts val="0"/>
              </a:spcBef>
              <a:spcAft>
                <a:spcPts val="0"/>
              </a:spcAft>
              <a:buSzPts val="935"/>
              <a:buNone/>
            </a:pPr>
            <a:r>
              <a:rPr b="1" lang="en" sz="2180">
                <a:solidFill>
                  <a:schemeClr val="dk1"/>
                </a:solidFill>
                <a:latin typeface="Times New Roman"/>
                <a:ea typeface="Times New Roman"/>
                <a:cs typeface="Times New Roman"/>
                <a:sym typeface="Times New Roman"/>
              </a:rPr>
              <a:t>Dafne Rodriguez</a:t>
            </a:r>
            <a:endParaRPr b="1" sz="2180">
              <a:solidFill>
                <a:schemeClr val="dk1"/>
              </a:solidFill>
              <a:latin typeface="Times New Roman"/>
              <a:ea typeface="Times New Roman"/>
              <a:cs typeface="Times New Roman"/>
              <a:sym typeface="Times New Roman"/>
            </a:endParaRPr>
          </a:p>
          <a:p>
            <a:pPr indent="0" lvl="0" marL="0" rtl="0" algn="ctr">
              <a:lnSpc>
                <a:spcPct val="80000"/>
              </a:lnSpc>
              <a:spcBef>
                <a:spcPts val="0"/>
              </a:spcBef>
              <a:spcAft>
                <a:spcPts val="0"/>
              </a:spcAft>
              <a:buSzPts val="935"/>
              <a:buNone/>
            </a:pPr>
            <a:r>
              <a:rPr b="1" lang="en" sz="2180">
                <a:solidFill>
                  <a:schemeClr val="dk1"/>
                </a:solidFill>
                <a:latin typeface="Times New Roman"/>
                <a:ea typeface="Times New Roman"/>
                <a:cs typeface="Times New Roman"/>
                <a:sym typeface="Times New Roman"/>
              </a:rPr>
              <a:t>Jeremy Vigil</a:t>
            </a:r>
            <a:endParaRPr b="1" sz="2180">
              <a:solidFill>
                <a:schemeClr val="dk1"/>
              </a:solidFill>
              <a:latin typeface="Times New Roman"/>
              <a:ea typeface="Times New Roman"/>
              <a:cs typeface="Times New Roman"/>
              <a:sym typeface="Times New Roman"/>
            </a:endParaRPr>
          </a:p>
          <a:p>
            <a:pPr indent="0" lvl="0" marL="0" rtl="0" algn="ctr">
              <a:lnSpc>
                <a:spcPct val="80000"/>
              </a:lnSpc>
              <a:spcBef>
                <a:spcPts val="0"/>
              </a:spcBef>
              <a:spcAft>
                <a:spcPts val="0"/>
              </a:spcAft>
              <a:buSzPts val="935"/>
              <a:buNone/>
            </a:pPr>
            <a:r>
              <a:rPr b="1" lang="en" sz="2180">
                <a:solidFill>
                  <a:schemeClr val="dk1"/>
                </a:solidFill>
                <a:latin typeface="Times New Roman"/>
                <a:ea typeface="Times New Roman"/>
                <a:cs typeface="Times New Roman"/>
                <a:sym typeface="Times New Roman"/>
              </a:rPr>
              <a:t>Angel Zavala</a:t>
            </a:r>
            <a:endParaRPr b="1" sz="2180">
              <a:solidFill>
                <a:schemeClr val="dk1"/>
              </a:solidFill>
              <a:latin typeface="Times New Roman"/>
              <a:ea typeface="Times New Roman"/>
              <a:cs typeface="Times New Roman"/>
              <a:sym typeface="Times New Roman"/>
            </a:endParaRPr>
          </a:p>
        </p:txBody>
      </p:sp>
      <p:cxnSp>
        <p:nvCxnSpPr>
          <p:cNvPr id="56" name="Google Shape;56;p13"/>
          <p:cNvCxnSpPr/>
          <p:nvPr/>
        </p:nvCxnSpPr>
        <p:spPr>
          <a:xfrm flipH="1" rot="10800000">
            <a:off x="232550" y="177900"/>
            <a:ext cx="8727600" cy="27300"/>
          </a:xfrm>
          <a:prstGeom prst="straightConnector1">
            <a:avLst/>
          </a:prstGeom>
          <a:noFill/>
          <a:ln cap="flat" cmpd="sng" w="19050">
            <a:solidFill>
              <a:srgbClr val="0000FF"/>
            </a:solidFill>
            <a:prstDash val="dot"/>
            <a:round/>
            <a:headEnd len="med" w="med" type="diamond"/>
            <a:tailEnd len="med" w="med" type="diamond"/>
          </a:ln>
        </p:spPr>
      </p:cxnSp>
      <p:cxnSp>
        <p:nvCxnSpPr>
          <p:cNvPr id="57" name="Google Shape;57;p13"/>
          <p:cNvCxnSpPr/>
          <p:nvPr/>
        </p:nvCxnSpPr>
        <p:spPr>
          <a:xfrm flipH="1" rot="10800000">
            <a:off x="208200" y="4926625"/>
            <a:ext cx="8727600" cy="27300"/>
          </a:xfrm>
          <a:prstGeom prst="straightConnector1">
            <a:avLst/>
          </a:prstGeom>
          <a:noFill/>
          <a:ln cap="flat" cmpd="sng" w="19050">
            <a:solidFill>
              <a:srgbClr val="0000FF"/>
            </a:solidFill>
            <a:prstDash val="dot"/>
            <a:round/>
            <a:headEnd len="med" w="med" type="diamond"/>
            <a:tailEnd len="med" w="med" type="diamond"/>
          </a:ln>
        </p:spPr>
      </p:cxnSp>
      <p:sp>
        <p:nvSpPr>
          <p:cNvPr id="58" name="Google Shape;58;p13"/>
          <p:cNvSpPr txBox="1"/>
          <p:nvPr/>
        </p:nvSpPr>
        <p:spPr>
          <a:xfrm>
            <a:off x="2028300" y="2724150"/>
            <a:ext cx="5087400" cy="4776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2380">
                <a:solidFill>
                  <a:schemeClr val="dk1"/>
                </a:solidFill>
                <a:latin typeface="Times New Roman"/>
                <a:ea typeface="Times New Roman"/>
                <a:cs typeface="Times New Roman"/>
                <a:sym typeface="Times New Roman"/>
              </a:rPr>
              <a:t>Espanola Valley High School: Team 1</a:t>
            </a:r>
            <a:endParaRPr b="1" sz="2380">
              <a:solidFill>
                <a:schemeClr val="dk1"/>
              </a:solidFill>
              <a:latin typeface="Times New Roman"/>
              <a:ea typeface="Times New Roman"/>
              <a:cs typeface="Times New Roman"/>
              <a:sym typeface="Times New Roman"/>
            </a:endParaRPr>
          </a:p>
        </p:txBody>
      </p:sp>
      <p:cxnSp>
        <p:nvCxnSpPr>
          <p:cNvPr id="59" name="Google Shape;59;p13"/>
          <p:cNvCxnSpPr/>
          <p:nvPr/>
        </p:nvCxnSpPr>
        <p:spPr>
          <a:xfrm flipH="1" rot="10800000">
            <a:off x="2937150" y="2381750"/>
            <a:ext cx="3269700" cy="4800"/>
          </a:xfrm>
          <a:prstGeom prst="straightConnector1">
            <a:avLst/>
          </a:prstGeom>
          <a:noFill/>
          <a:ln cap="flat" cmpd="sng" w="38100">
            <a:solidFill>
              <a:srgbClr val="0000FF"/>
            </a:solidFill>
            <a:prstDash val="dot"/>
            <a:round/>
            <a:headEnd len="med" w="med" type="oval"/>
            <a:tailEnd len="med" w="med" type="oval"/>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6072500" y="631675"/>
            <a:ext cx="3003000" cy="3549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users of of our project are the citizens of Espanola.</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This allows citizens to stay safe and be aware of flooding and shows how climate is affecting our community (U.N. Goals 11 and 13). </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Using this information, our community to come together and think of more ways to improve our environment as well (U.N. Goal 15).</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pic>
        <p:nvPicPr>
          <p:cNvPr id="65" name="Google Shape;65;p14"/>
          <p:cNvPicPr preferRelativeResize="0"/>
          <p:nvPr/>
        </p:nvPicPr>
        <p:blipFill>
          <a:blip r:embed="rId3">
            <a:alphaModFix/>
          </a:blip>
          <a:stretch>
            <a:fillRect/>
          </a:stretch>
        </p:blipFill>
        <p:spPr>
          <a:xfrm>
            <a:off x="76200" y="392250"/>
            <a:ext cx="3065274" cy="2906450"/>
          </a:xfrm>
          <a:prstGeom prst="rect">
            <a:avLst/>
          </a:prstGeom>
          <a:noFill/>
          <a:ln cap="flat" cmpd="sng" w="19050">
            <a:solidFill>
              <a:srgbClr val="0000FF"/>
            </a:solidFill>
            <a:prstDash val="solid"/>
            <a:round/>
            <a:headEnd len="sm" w="sm" type="none"/>
            <a:tailEnd len="sm" w="sm" type="none"/>
          </a:ln>
        </p:spPr>
      </p:pic>
      <p:sp>
        <p:nvSpPr>
          <p:cNvPr id="66" name="Google Shape;66;p14"/>
          <p:cNvSpPr txBox="1"/>
          <p:nvPr/>
        </p:nvSpPr>
        <p:spPr>
          <a:xfrm>
            <a:off x="76200" y="3714775"/>
            <a:ext cx="58608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This prototype demonstrates safe evacuation routes the citizens can take when flooding occurs using NetLogo and to the right is a landscape of espanola where flooding is more </a:t>
            </a:r>
            <a:r>
              <a:rPr lang="en" sz="1600">
                <a:solidFill>
                  <a:schemeClr val="dk1"/>
                </a:solidFill>
                <a:latin typeface="Times New Roman"/>
                <a:ea typeface="Times New Roman"/>
                <a:cs typeface="Times New Roman"/>
                <a:sym typeface="Times New Roman"/>
              </a:rPr>
              <a:t>susceptible</a:t>
            </a:r>
            <a:r>
              <a:rPr lang="e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p:txBody>
      </p:sp>
      <p:pic>
        <p:nvPicPr>
          <p:cNvPr id="67" name="Google Shape;67;p14"/>
          <p:cNvPicPr preferRelativeResize="0"/>
          <p:nvPr/>
        </p:nvPicPr>
        <p:blipFill>
          <a:blip r:embed="rId4">
            <a:alphaModFix/>
          </a:blip>
          <a:stretch>
            <a:fillRect/>
          </a:stretch>
        </p:blipFill>
        <p:spPr>
          <a:xfrm>
            <a:off x="3214550" y="679251"/>
            <a:ext cx="2784875" cy="2806925"/>
          </a:xfrm>
          <a:prstGeom prst="rect">
            <a:avLst/>
          </a:prstGeom>
          <a:noFill/>
          <a:ln cap="flat" cmpd="sng" w="19050">
            <a:solidFill>
              <a:srgbClr val="0000FF"/>
            </a:solidFill>
            <a:prstDash val="solid"/>
            <a:round/>
            <a:headEnd len="sm" w="sm" type="none"/>
            <a:tailEnd len="sm" w="sm" type="none"/>
          </a:ln>
        </p:spPr>
      </p:pic>
      <p:cxnSp>
        <p:nvCxnSpPr>
          <p:cNvPr id="68" name="Google Shape;68;p14"/>
          <p:cNvCxnSpPr/>
          <p:nvPr/>
        </p:nvCxnSpPr>
        <p:spPr>
          <a:xfrm>
            <a:off x="300950" y="205200"/>
            <a:ext cx="8481300" cy="13800"/>
          </a:xfrm>
          <a:prstGeom prst="straightConnector1">
            <a:avLst/>
          </a:prstGeom>
          <a:noFill/>
          <a:ln cap="flat" cmpd="sng" w="28575">
            <a:solidFill>
              <a:srgbClr val="0000FF"/>
            </a:solidFill>
            <a:prstDash val="lgDashDot"/>
            <a:round/>
            <a:headEnd len="med" w="med" type="oval"/>
            <a:tailEnd len="med" w="med" type="oval"/>
          </a:ln>
        </p:spPr>
      </p:cxnSp>
      <p:cxnSp>
        <p:nvCxnSpPr>
          <p:cNvPr id="69" name="Google Shape;69;p14"/>
          <p:cNvCxnSpPr/>
          <p:nvPr/>
        </p:nvCxnSpPr>
        <p:spPr>
          <a:xfrm>
            <a:off x="300950" y="5010525"/>
            <a:ext cx="8481300" cy="13800"/>
          </a:xfrm>
          <a:prstGeom prst="straightConnector1">
            <a:avLst/>
          </a:prstGeom>
          <a:noFill/>
          <a:ln cap="flat" cmpd="sng" w="28575">
            <a:solidFill>
              <a:srgbClr val="0000FF"/>
            </a:solidFill>
            <a:prstDash val="lgDashDot"/>
            <a:round/>
            <a:headEnd len="med" w="med" type="oval"/>
            <a:tailEnd len="med" w="med" type="oval"/>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166250" y="1226250"/>
            <a:ext cx="3122700" cy="3227474"/>
          </a:xfrm>
          <a:prstGeom prst="rect">
            <a:avLst/>
          </a:prstGeom>
          <a:noFill/>
          <a:ln cap="flat" cmpd="sng" w="19050">
            <a:solidFill>
              <a:srgbClr val="0000FF"/>
            </a:solidFill>
            <a:prstDash val="dash"/>
            <a:round/>
            <a:headEnd len="sm" w="sm" type="none"/>
            <a:tailEnd len="sm" w="sm" type="none"/>
          </a:ln>
        </p:spPr>
      </p:pic>
      <p:pic>
        <p:nvPicPr>
          <p:cNvPr id="75" name="Google Shape;75;p15"/>
          <p:cNvPicPr preferRelativeResize="0"/>
          <p:nvPr/>
        </p:nvPicPr>
        <p:blipFill>
          <a:blip r:embed="rId4">
            <a:alphaModFix/>
          </a:blip>
          <a:stretch>
            <a:fillRect/>
          </a:stretch>
        </p:blipFill>
        <p:spPr>
          <a:xfrm>
            <a:off x="3415600" y="1572081"/>
            <a:ext cx="3000876" cy="2566669"/>
          </a:xfrm>
          <a:prstGeom prst="rect">
            <a:avLst/>
          </a:prstGeom>
          <a:noFill/>
          <a:ln cap="flat" cmpd="sng" w="19050">
            <a:solidFill>
              <a:srgbClr val="0000FF"/>
            </a:solidFill>
            <a:prstDash val="dash"/>
            <a:round/>
            <a:headEnd len="sm" w="sm" type="none"/>
            <a:tailEnd len="sm" w="sm" type="none"/>
          </a:ln>
        </p:spPr>
      </p:pic>
      <p:pic>
        <p:nvPicPr>
          <p:cNvPr id="76" name="Google Shape;76;p15"/>
          <p:cNvPicPr preferRelativeResize="0"/>
          <p:nvPr/>
        </p:nvPicPr>
        <p:blipFill>
          <a:blip r:embed="rId5">
            <a:alphaModFix/>
          </a:blip>
          <a:stretch>
            <a:fillRect/>
          </a:stretch>
        </p:blipFill>
        <p:spPr>
          <a:xfrm>
            <a:off x="6543125" y="1721489"/>
            <a:ext cx="2442802" cy="2320536"/>
          </a:xfrm>
          <a:prstGeom prst="rect">
            <a:avLst/>
          </a:prstGeom>
          <a:noFill/>
          <a:ln cap="flat" cmpd="sng" w="19050">
            <a:solidFill>
              <a:srgbClr val="0000FF"/>
            </a:solidFill>
            <a:prstDash val="dash"/>
            <a:round/>
            <a:headEnd len="sm" w="sm" type="none"/>
            <a:tailEnd len="sm" w="sm" type="none"/>
          </a:ln>
        </p:spPr>
      </p:pic>
      <p:cxnSp>
        <p:nvCxnSpPr>
          <p:cNvPr id="77" name="Google Shape;77;p15"/>
          <p:cNvCxnSpPr/>
          <p:nvPr/>
        </p:nvCxnSpPr>
        <p:spPr>
          <a:xfrm>
            <a:off x="300950" y="205200"/>
            <a:ext cx="8481300" cy="13800"/>
          </a:xfrm>
          <a:prstGeom prst="straightConnector1">
            <a:avLst/>
          </a:prstGeom>
          <a:noFill/>
          <a:ln cap="flat" cmpd="sng" w="28575">
            <a:solidFill>
              <a:srgbClr val="0000FF"/>
            </a:solidFill>
            <a:prstDash val="lgDashDot"/>
            <a:round/>
            <a:headEnd len="med" w="med" type="oval"/>
            <a:tailEnd len="med" w="med" type="oval"/>
          </a:ln>
        </p:spPr>
      </p:cxnSp>
      <p:cxnSp>
        <p:nvCxnSpPr>
          <p:cNvPr id="78" name="Google Shape;78;p15"/>
          <p:cNvCxnSpPr/>
          <p:nvPr/>
        </p:nvCxnSpPr>
        <p:spPr>
          <a:xfrm>
            <a:off x="331350" y="4794325"/>
            <a:ext cx="8481300" cy="13800"/>
          </a:xfrm>
          <a:prstGeom prst="straightConnector1">
            <a:avLst/>
          </a:prstGeom>
          <a:noFill/>
          <a:ln cap="flat" cmpd="sng" w="28575">
            <a:solidFill>
              <a:srgbClr val="0000FF"/>
            </a:solidFill>
            <a:prstDash val="lgDashDot"/>
            <a:round/>
            <a:headEnd len="med" w="med" type="oval"/>
            <a:tailEnd len="med" w="med" type="oval"/>
          </a:ln>
        </p:spPr>
      </p:cxnSp>
      <p:sp>
        <p:nvSpPr>
          <p:cNvPr id="79" name="Google Shape;79;p15"/>
          <p:cNvSpPr txBox="1"/>
          <p:nvPr/>
        </p:nvSpPr>
        <p:spPr>
          <a:xfrm>
            <a:off x="300950" y="491775"/>
            <a:ext cx="8481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D</a:t>
            </a:r>
            <a:r>
              <a:rPr b="1" lang="en" sz="1800">
                <a:solidFill>
                  <a:schemeClr val="dk1"/>
                </a:solidFill>
                <a:latin typeface="Times New Roman"/>
                <a:ea typeface="Times New Roman"/>
                <a:cs typeface="Times New Roman"/>
                <a:sym typeface="Times New Roman"/>
              </a:rPr>
              <a:t>emonstrations of how NetLogo’s coding works.</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6"/>
          <p:cNvGrpSpPr/>
          <p:nvPr/>
        </p:nvGrpSpPr>
        <p:grpSpPr>
          <a:xfrm>
            <a:off x="272900" y="154261"/>
            <a:ext cx="4536557" cy="3345181"/>
            <a:chOff x="-121553" y="4902695"/>
            <a:chExt cx="8026464" cy="6298589"/>
          </a:xfrm>
        </p:grpSpPr>
        <p:sp>
          <p:nvSpPr>
            <p:cNvPr id="85" name="Google Shape;85;p16"/>
            <p:cNvSpPr txBox="1"/>
            <p:nvPr/>
          </p:nvSpPr>
          <p:spPr>
            <a:xfrm>
              <a:off x="125980" y="4902695"/>
              <a:ext cx="7490100" cy="1565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lang="en" sz="2700" u="sng">
                  <a:solidFill>
                    <a:schemeClr val="dk1"/>
                  </a:solidFill>
                  <a:latin typeface="Times New Roman"/>
                  <a:ea typeface="Times New Roman"/>
                  <a:cs typeface="Times New Roman"/>
                  <a:sym typeface="Times New Roman"/>
                </a:rPr>
                <a:t>Design Process</a:t>
              </a:r>
              <a:r>
                <a:rPr b="1" lang="en" sz="4200" u="sng">
                  <a:solidFill>
                    <a:schemeClr val="dk1"/>
                  </a:solidFill>
                  <a:latin typeface="Times New Roman"/>
                  <a:ea typeface="Times New Roman"/>
                  <a:cs typeface="Times New Roman"/>
                  <a:sym typeface="Times New Roman"/>
                </a:rPr>
                <a:t> </a:t>
              </a:r>
              <a:r>
                <a:rPr b="1" i="0" lang="en" sz="4200" u="sng" cap="none" strike="noStrike">
                  <a:solidFill>
                    <a:schemeClr val="dk1"/>
                  </a:solidFill>
                  <a:latin typeface="Times New Roman"/>
                  <a:ea typeface="Times New Roman"/>
                  <a:cs typeface="Times New Roman"/>
                  <a:sym typeface="Times New Roman"/>
                </a:rPr>
                <a:t>    </a:t>
              </a:r>
              <a:endParaRPr b="1" sz="2200" u="sng">
                <a:solidFill>
                  <a:schemeClr val="dk1"/>
                </a:solidFill>
                <a:latin typeface="Times New Roman"/>
                <a:ea typeface="Times New Roman"/>
                <a:cs typeface="Times New Roman"/>
                <a:sym typeface="Times New Roman"/>
              </a:endParaRPr>
            </a:p>
          </p:txBody>
        </p:sp>
        <p:sp>
          <p:nvSpPr>
            <p:cNvPr id="86" name="Google Shape;86;p16"/>
            <p:cNvSpPr/>
            <p:nvPr/>
          </p:nvSpPr>
          <p:spPr>
            <a:xfrm>
              <a:off x="10020" y="6509767"/>
              <a:ext cx="2514300" cy="2373600"/>
            </a:xfrm>
            <a:prstGeom prst="roundRect">
              <a:avLst>
                <a:gd fmla="val 16667" name="adj"/>
              </a:avLst>
            </a:prstGeom>
            <a:solidFill>
              <a:srgbClr val="6FA8DC"/>
            </a:solidFill>
            <a:ln cap="flat" cmpd="sng" w="19050">
              <a:solidFill>
                <a:srgbClr val="233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87" name="Google Shape;87;p16"/>
            <p:cNvSpPr/>
            <p:nvPr/>
          </p:nvSpPr>
          <p:spPr>
            <a:xfrm>
              <a:off x="2805740" y="6535950"/>
              <a:ext cx="2356200" cy="2347200"/>
            </a:xfrm>
            <a:prstGeom prst="roundRect">
              <a:avLst>
                <a:gd fmla="val 16667" name="adj"/>
              </a:avLst>
            </a:prstGeom>
            <a:solidFill>
              <a:srgbClr val="6D9EEB"/>
            </a:solidFill>
            <a:ln cap="flat" cmpd="sng" w="19050">
              <a:solidFill>
                <a:srgbClr val="233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88" name="Google Shape;88;p16"/>
            <p:cNvSpPr/>
            <p:nvPr/>
          </p:nvSpPr>
          <p:spPr>
            <a:xfrm>
              <a:off x="5548711" y="6509726"/>
              <a:ext cx="2356200" cy="2373600"/>
            </a:xfrm>
            <a:prstGeom prst="roundRect">
              <a:avLst>
                <a:gd fmla="val 16667" name="adj"/>
              </a:avLst>
            </a:prstGeom>
            <a:solidFill>
              <a:srgbClr val="6D9EEB"/>
            </a:solidFill>
            <a:ln cap="flat" cmpd="sng" w="19050">
              <a:solidFill>
                <a:srgbClr val="233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89" name="Google Shape;89;p16"/>
            <p:cNvSpPr/>
            <p:nvPr/>
          </p:nvSpPr>
          <p:spPr>
            <a:xfrm>
              <a:off x="531622" y="9081785"/>
              <a:ext cx="2645100" cy="2119500"/>
            </a:xfrm>
            <a:prstGeom prst="roundRect">
              <a:avLst>
                <a:gd fmla="val 16667" name="adj"/>
              </a:avLst>
            </a:prstGeom>
            <a:solidFill>
              <a:srgbClr val="6D9EEB"/>
            </a:solidFill>
            <a:ln cap="flat" cmpd="sng" w="19050">
              <a:solidFill>
                <a:srgbClr val="233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0" name="Google Shape;90;p16"/>
            <p:cNvSpPr/>
            <p:nvPr/>
          </p:nvSpPr>
          <p:spPr>
            <a:xfrm>
              <a:off x="3873138" y="9081785"/>
              <a:ext cx="2645100" cy="2035800"/>
            </a:xfrm>
            <a:prstGeom prst="roundRect">
              <a:avLst>
                <a:gd fmla="val 16667" name="adj"/>
              </a:avLst>
            </a:prstGeom>
            <a:solidFill>
              <a:srgbClr val="6D9EEB"/>
            </a:solidFill>
            <a:ln cap="flat" cmpd="sng" w="19050">
              <a:solidFill>
                <a:srgbClr val="233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1" name="Google Shape;91;p16"/>
            <p:cNvSpPr/>
            <p:nvPr/>
          </p:nvSpPr>
          <p:spPr>
            <a:xfrm>
              <a:off x="2093484" y="7710454"/>
              <a:ext cx="694500" cy="450000"/>
            </a:xfrm>
            <a:prstGeom prst="rightArrow">
              <a:avLst>
                <a:gd fmla="val 50000" name="adj1"/>
                <a:gd fmla="val 50000" name="adj2"/>
              </a:avLst>
            </a:prstGeom>
            <a:solidFill>
              <a:srgbClr val="0000FF"/>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2" name="Google Shape;92;p16"/>
            <p:cNvSpPr/>
            <p:nvPr/>
          </p:nvSpPr>
          <p:spPr>
            <a:xfrm>
              <a:off x="4942092" y="7898971"/>
              <a:ext cx="694500" cy="450000"/>
            </a:xfrm>
            <a:prstGeom prst="rightArrow">
              <a:avLst>
                <a:gd fmla="val 50000" name="adj1"/>
                <a:gd fmla="val 50000" name="adj2"/>
              </a:avLst>
            </a:prstGeom>
            <a:solidFill>
              <a:srgbClr val="0000FF"/>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3" name="Google Shape;93;p16"/>
            <p:cNvSpPr/>
            <p:nvPr/>
          </p:nvSpPr>
          <p:spPr>
            <a:xfrm rot="10800000">
              <a:off x="6307268" y="8715533"/>
              <a:ext cx="1040700" cy="1537500"/>
            </a:xfrm>
            <a:prstGeom prst="bentArrow">
              <a:avLst>
                <a:gd fmla="val 25000" name="adj1"/>
                <a:gd fmla="val 25000" name="adj2"/>
                <a:gd fmla="val 25000" name="adj3"/>
                <a:gd fmla="val 43750" name="adj4"/>
              </a:avLst>
            </a:prstGeom>
            <a:solidFill>
              <a:srgbClr val="0000FF"/>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4" name="Google Shape;94;p16"/>
            <p:cNvSpPr/>
            <p:nvPr/>
          </p:nvSpPr>
          <p:spPr>
            <a:xfrm rot="10800000">
              <a:off x="2919858" y="9877407"/>
              <a:ext cx="1074300" cy="450000"/>
            </a:xfrm>
            <a:prstGeom prst="rightArrow">
              <a:avLst>
                <a:gd fmla="val 50000" name="adj1"/>
                <a:gd fmla="val 50000" name="adj2"/>
              </a:avLst>
            </a:prstGeom>
            <a:solidFill>
              <a:srgbClr val="0000FF"/>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5" name="Google Shape;95;p16"/>
            <p:cNvSpPr txBox="1"/>
            <p:nvPr/>
          </p:nvSpPr>
          <p:spPr>
            <a:xfrm>
              <a:off x="-41418" y="6395443"/>
              <a:ext cx="2514300" cy="234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rgbClr val="000000"/>
                  </a:solidFill>
                  <a:latin typeface="Calibri"/>
                  <a:ea typeface="Calibri"/>
                  <a:cs typeface="Calibri"/>
                  <a:sym typeface="Calibri"/>
                </a:rPr>
                <a:t>Identify Problem</a:t>
              </a:r>
              <a:endParaRPr b="1" u="sng">
                <a:solidFill>
                  <a:srgbClr val="000000"/>
                </a:solidFill>
                <a:latin typeface="Calibri"/>
                <a:ea typeface="Calibri"/>
                <a:cs typeface="Calibri"/>
                <a:sym typeface="Calibri"/>
              </a:endParaRPr>
            </a:p>
            <a:p>
              <a:pPr indent="0" lvl="0" marL="0" rtl="0" algn="l">
                <a:spcBef>
                  <a:spcPts val="0"/>
                </a:spcBef>
                <a:spcAft>
                  <a:spcPts val="0"/>
                </a:spcAft>
                <a:buNone/>
              </a:pPr>
              <a:r>
                <a:rPr lang="en" sz="900">
                  <a:solidFill>
                    <a:srgbClr val="000000"/>
                  </a:solidFill>
                  <a:latin typeface="Calibri"/>
                  <a:ea typeface="Calibri"/>
                  <a:cs typeface="Calibri"/>
                  <a:sym typeface="Calibri"/>
                </a:rPr>
                <a:t>Citizens living in Espanola are in danger because </a:t>
              </a:r>
              <a:r>
                <a:rPr lang="en" sz="900">
                  <a:latin typeface="Calibri"/>
                  <a:ea typeface="Calibri"/>
                  <a:cs typeface="Calibri"/>
                  <a:sym typeface="Calibri"/>
                </a:rPr>
                <a:t>Espanola</a:t>
              </a:r>
              <a:r>
                <a:rPr lang="en" sz="900">
                  <a:solidFill>
                    <a:srgbClr val="000000"/>
                  </a:solidFill>
                  <a:latin typeface="Calibri"/>
                  <a:ea typeface="Calibri"/>
                  <a:cs typeface="Calibri"/>
                  <a:sym typeface="Calibri"/>
                </a:rPr>
                <a:t>  is susceptible to flooding due to low infrastructure and poor economy. </a:t>
              </a:r>
              <a:endParaRPr sz="900">
                <a:solidFill>
                  <a:srgbClr val="000000"/>
                </a:solidFill>
                <a:latin typeface="Calibri"/>
                <a:ea typeface="Calibri"/>
                <a:cs typeface="Calibri"/>
                <a:sym typeface="Calibri"/>
              </a:endParaRPr>
            </a:p>
          </p:txBody>
        </p:sp>
        <p:sp>
          <p:nvSpPr>
            <p:cNvPr id="96" name="Google Shape;96;p16"/>
            <p:cNvSpPr txBox="1"/>
            <p:nvPr/>
          </p:nvSpPr>
          <p:spPr>
            <a:xfrm>
              <a:off x="2858402" y="6379452"/>
              <a:ext cx="2356200" cy="234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rgbClr val="000000"/>
                  </a:solidFill>
                  <a:latin typeface="Calibri"/>
                  <a:ea typeface="Calibri"/>
                  <a:cs typeface="Calibri"/>
                  <a:sym typeface="Calibri"/>
                </a:rPr>
                <a:t>Research</a:t>
              </a:r>
              <a:endParaRPr b="1" u="sng">
                <a:solidFill>
                  <a:srgbClr val="000000"/>
                </a:solidFill>
                <a:latin typeface="Calibri"/>
                <a:ea typeface="Calibri"/>
                <a:cs typeface="Calibri"/>
                <a:sym typeface="Calibri"/>
              </a:endParaRPr>
            </a:p>
            <a:p>
              <a:pPr indent="0" lvl="0" marL="0" rtl="0" algn="l">
                <a:spcBef>
                  <a:spcPts val="0"/>
                </a:spcBef>
                <a:spcAft>
                  <a:spcPts val="0"/>
                </a:spcAft>
                <a:buNone/>
              </a:pPr>
              <a:r>
                <a:rPr lang="en" sz="900">
                  <a:solidFill>
                    <a:srgbClr val="000000"/>
                  </a:solidFill>
                  <a:latin typeface="Calibri"/>
                  <a:ea typeface="Calibri"/>
                  <a:cs typeface="Calibri"/>
                  <a:sym typeface="Calibri"/>
                </a:rPr>
                <a:t>We discussed whether flooding or fire affected Espanola more. Flooding has affected 99% of</a:t>
              </a:r>
              <a:endParaRPr sz="900">
                <a:latin typeface="Calibri"/>
                <a:ea typeface="Calibri"/>
                <a:cs typeface="Calibri"/>
                <a:sym typeface="Calibri"/>
              </a:endParaRPr>
            </a:p>
            <a:p>
              <a:pPr indent="0" lvl="0" marL="0" rtl="0" algn="l">
                <a:spcBef>
                  <a:spcPts val="0"/>
                </a:spcBef>
                <a:spcAft>
                  <a:spcPts val="0"/>
                </a:spcAft>
                <a:buNone/>
              </a:pPr>
              <a:r>
                <a:rPr lang="en" sz="900">
                  <a:solidFill>
                    <a:srgbClr val="000000"/>
                  </a:solidFill>
                  <a:latin typeface="Calibri"/>
                  <a:ea typeface="Calibri"/>
                  <a:cs typeface="Calibri"/>
                  <a:sym typeface="Calibri"/>
                </a:rPr>
                <a:t>properties in Espanola.</a:t>
              </a:r>
              <a:r>
                <a:rPr lang="en" sz="1800">
                  <a:solidFill>
                    <a:srgbClr val="000000"/>
                  </a:solidFill>
                  <a:latin typeface="Calibri"/>
                  <a:ea typeface="Calibri"/>
                  <a:cs typeface="Calibri"/>
                  <a:sym typeface="Calibri"/>
                </a:rPr>
                <a:t> </a:t>
              </a:r>
              <a:endParaRPr sz="2700">
                <a:solidFill>
                  <a:srgbClr val="000000"/>
                </a:solidFill>
                <a:latin typeface="Calibri"/>
                <a:ea typeface="Calibri"/>
                <a:cs typeface="Calibri"/>
                <a:sym typeface="Calibri"/>
              </a:endParaRPr>
            </a:p>
          </p:txBody>
        </p:sp>
        <p:sp>
          <p:nvSpPr>
            <p:cNvPr id="97" name="Google Shape;97;p16"/>
            <p:cNvSpPr txBox="1"/>
            <p:nvPr/>
          </p:nvSpPr>
          <p:spPr>
            <a:xfrm>
              <a:off x="3784498" y="9094777"/>
              <a:ext cx="2645100" cy="203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u="sng">
                  <a:solidFill>
                    <a:srgbClr val="000000"/>
                  </a:solidFill>
                  <a:latin typeface="Calibri"/>
                  <a:ea typeface="Calibri"/>
                  <a:cs typeface="Calibri"/>
                  <a:sym typeface="Calibri"/>
                </a:rPr>
                <a:t>Simulation and User Feedback</a:t>
              </a:r>
              <a:endParaRPr b="1" sz="1000" u="sng">
                <a:latin typeface="Calibri"/>
                <a:ea typeface="Calibri"/>
                <a:cs typeface="Calibri"/>
                <a:sym typeface="Calibri"/>
              </a:endParaRPr>
            </a:p>
            <a:p>
              <a:pPr indent="-279400" lvl="0" marL="457200" rtl="0" algn="l">
                <a:spcBef>
                  <a:spcPts val="0"/>
                </a:spcBef>
                <a:spcAft>
                  <a:spcPts val="0"/>
                </a:spcAft>
                <a:buClr>
                  <a:srgbClr val="000000"/>
                </a:buClr>
                <a:buSzPts val="800"/>
                <a:buFont typeface="Calibri"/>
                <a:buChar char="-"/>
              </a:pPr>
              <a:r>
                <a:rPr lang="en" sz="800">
                  <a:solidFill>
                    <a:srgbClr val="000000"/>
                  </a:solidFill>
                  <a:latin typeface="Calibri"/>
                  <a:ea typeface="Calibri"/>
                  <a:cs typeface="Calibri"/>
                  <a:sym typeface="Calibri"/>
                </a:rPr>
                <a:t>Tested NetLogo</a:t>
              </a:r>
              <a:endParaRPr sz="800">
                <a:solidFill>
                  <a:srgbClr val="000000"/>
                </a:solidFill>
                <a:latin typeface="Calibri"/>
                <a:ea typeface="Calibri"/>
                <a:cs typeface="Calibri"/>
                <a:sym typeface="Calibri"/>
              </a:endParaRPr>
            </a:p>
            <a:p>
              <a:pPr indent="-279400" lvl="0" marL="457200" rtl="0" algn="l">
                <a:spcBef>
                  <a:spcPts val="0"/>
                </a:spcBef>
                <a:spcAft>
                  <a:spcPts val="0"/>
                </a:spcAft>
                <a:buClr>
                  <a:srgbClr val="000000"/>
                </a:buClr>
                <a:buSzPts val="800"/>
                <a:buFont typeface="Calibri"/>
                <a:buChar char="-"/>
              </a:pPr>
              <a:r>
                <a:rPr lang="en" sz="800">
                  <a:solidFill>
                    <a:srgbClr val="000000"/>
                  </a:solidFill>
                  <a:latin typeface="Calibri"/>
                  <a:ea typeface="Calibri"/>
                  <a:cs typeface="Calibri"/>
                  <a:sym typeface="Calibri"/>
                </a:rPr>
                <a:t>Works effectively</a:t>
              </a:r>
              <a:endParaRPr sz="800">
                <a:solidFill>
                  <a:srgbClr val="000000"/>
                </a:solidFill>
                <a:latin typeface="Calibri"/>
                <a:ea typeface="Calibri"/>
                <a:cs typeface="Calibri"/>
                <a:sym typeface="Calibri"/>
              </a:endParaRPr>
            </a:p>
            <a:p>
              <a:pPr indent="-279400" lvl="0" marL="457200" rtl="0" algn="l">
                <a:spcBef>
                  <a:spcPts val="0"/>
                </a:spcBef>
                <a:spcAft>
                  <a:spcPts val="0"/>
                </a:spcAft>
                <a:buClr>
                  <a:srgbClr val="000000"/>
                </a:buClr>
                <a:buSzPts val="800"/>
                <a:buFont typeface="Calibri"/>
                <a:buChar char="-"/>
              </a:pPr>
              <a:r>
                <a:rPr lang="en" sz="800">
                  <a:solidFill>
                    <a:srgbClr val="000000"/>
                  </a:solidFill>
                  <a:latin typeface="Calibri"/>
                  <a:ea typeface="Calibri"/>
                  <a:cs typeface="Calibri"/>
                  <a:sym typeface="Calibri"/>
                </a:rPr>
                <a:t>Shows Weak spots in Espanola</a:t>
              </a:r>
              <a:endParaRPr sz="800">
                <a:solidFill>
                  <a:srgbClr val="000000"/>
                </a:solidFill>
                <a:latin typeface="Calibri"/>
                <a:ea typeface="Calibri"/>
                <a:cs typeface="Calibri"/>
                <a:sym typeface="Calibri"/>
              </a:endParaRPr>
            </a:p>
            <a:p>
              <a:pPr indent="0" lvl="0" marL="0" rtl="0" algn="l">
                <a:spcBef>
                  <a:spcPts val="0"/>
                </a:spcBef>
                <a:spcAft>
                  <a:spcPts val="0"/>
                </a:spcAft>
                <a:buNone/>
              </a:pPr>
              <a:r>
                <a:t/>
              </a:r>
              <a:endParaRPr sz="1500">
                <a:solidFill>
                  <a:srgbClr val="000000"/>
                </a:solidFill>
                <a:latin typeface="Calibri"/>
                <a:ea typeface="Calibri"/>
                <a:cs typeface="Calibri"/>
                <a:sym typeface="Calibri"/>
              </a:endParaRPr>
            </a:p>
          </p:txBody>
        </p:sp>
        <p:sp>
          <p:nvSpPr>
            <p:cNvPr id="98" name="Google Shape;98;p16"/>
            <p:cNvSpPr txBox="1"/>
            <p:nvPr/>
          </p:nvSpPr>
          <p:spPr>
            <a:xfrm>
              <a:off x="5517911" y="6447488"/>
              <a:ext cx="2356200" cy="203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u="sng">
                  <a:solidFill>
                    <a:srgbClr val="000000"/>
                  </a:solidFill>
                  <a:latin typeface="Calibri"/>
                  <a:ea typeface="Calibri"/>
                  <a:cs typeface="Calibri"/>
                  <a:sym typeface="Calibri"/>
                </a:rPr>
                <a:t>Develop Solution</a:t>
              </a:r>
              <a:endParaRPr b="1" sz="1200" u="sng">
                <a:solidFill>
                  <a:srgbClr val="000000"/>
                </a:solidFill>
                <a:latin typeface="Calibri"/>
                <a:ea typeface="Calibri"/>
                <a:cs typeface="Calibri"/>
                <a:sym typeface="Calibri"/>
              </a:endParaRPr>
            </a:p>
            <a:p>
              <a:pPr indent="0" lvl="0" marL="0" rtl="0" algn="l">
                <a:spcBef>
                  <a:spcPts val="0"/>
                </a:spcBef>
                <a:spcAft>
                  <a:spcPts val="0"/>
                </a:spcAft>
                <a:buNone/>
              </a:pPr>
              <a:r>
                <a:rPr lang="en" sz="1000">
                  <a:solidFill>
                    <a:srgbClr val="000000"/>
                  </a:solidFill>
                  <a:latin typeface="Calibri"/>
                  <a:ea typeface="Calibri"/>
                  <a:cs typeface="Calibri"/>
                  <a:sym typeface="Calibri"/>
                </a:rPr>
                <a:t>We created a prototype using Netlogo that displays Espanolas elevation and how water affects our area.</a:t>
              </a:r>
              <a:endParaRPr sz="1000">
                <a:solidFill>
                  <a:srgbClr val="000000"/>
                </a:solidFill>
                <a:latin typeface="Calibri"/>
                <a:ea typeface="Calibri"/>
                <a:cs typeface="Calibri"/>
                <a:sym typeface="Calibri"/>
              </a:endParaRPr>
            </a:p>
          </p:txBody>
        </p:sp>
        <p:sp>
          <p:nvSpPr>
            <p:cNvPr id="99" name="Google Shape;99;p16"/>
            <p:cNvSpPr txBox="1"/>
            <p:nvPr/>
          </p:nvSpPr>
          <p:spPr>
            <a:xfrm>
              <a:off x="656356" y="9069499"/>
              <a:ext cx="2645100" cy="21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solidFill>
                    <a:srgbClr val="000000"/>
                  </a:solidFill>
                  <a:latin typeface="Calibri"/>
                  <a:ea typeface="Calibri"/>
                  <a:cs typeface="Calibri"/>
                  <a:sym typeface="Calibri"/>
                </a:rPr>
                <a:t>Refine and</a:t>
              </a:r>
              <a:r>
                <a:rPr b="1" lang="en" sz="1000" u="sng">
                  <a:latin typeface="Calibri"/>
                  <a:ea typeface="Calibri"/>
                  <a:cs typeface="Calibri"/>
                  <a:sym typeface="Calibri"/>
                </a:rPr>
                <a:t> </a:t>
              </a:r>
              <a:r>
                <a:rPr b="1" lang="en" sz="1000" u="sng">
                  <a:solidFill>
                    <a:srgbClr val="000000"/>
                  </a:solidFill>
                  <a:latin typeface="Calibri"/>
                  <a:ea typeface="Calibri"/>
                  <a:cs typeface="Calibri"/>
                  <a:sym typeface="Calibri"/>
                </a:rPr>
                <a:t>Improvise</a:t>
              </a:r>
              <a:endParaRPr b="1" sz="1000" u="sng">
                <a:solidFill>
                  <a:srgbClr val="000000"/>
                </a:solidFill>
                <a:latin typeface="Calibri"/>
                <a:ea typeface="Calibri"/>
                <a:cs typeface="Calibri"/>
                <a:sym typeface="Calibri"/>
              </a:endParaRPr>
            </a:p>
            <a:p>
              <a:pPr indent="0" lvl="0" marL="0" rtl="0" algn="l">
                <a:spcBef>
                  <a:spcPts val="0"/>
                </a:spcBef>
                <a:spcAft>
                  <a:spcPts val="0"/>
                </a:spcAft>
                <a:buNone/>
              </a:pPr>
              <a:r>
                <a:rPr lang="en" sz="600">
                  <a:solidFill>
                    <a:srgbClr val="000000"/>
                  </a:solidFill>
                  <a:latin typeface="Times New Roman"/>
                  <a:ea typeface="Times New Roman"/>
                  <a:cs typeface="Times New Roman"/>
                  <a:sym typeface="Times New Roman"/>
                </a:rPr>
                <a:t>-  </a:t>
              </a:r>
              <a:r>
                <a:rPr lang="en" sz="900">
                  <a:solidFill>
                    <a:srgbClr val="000000"/>
                  </a:solidFill>
                  <a:latin typeface="Times New Roman"/>
                  <a:ea typeface="Times New Roman"/>
                  <a:cs typeface="Times New Roman"/>
                  <a:sym typeface="Times New Roman"/>
                </a:rPr>
                <a:t>Further reduce coverage area to only the City of Espanola</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000000"/>
                  </a:solidFill>
                  <a:latin typeface="Times New Roman"/>
                  <a:ea typeface="Times New Roman"/>
                  <a:cs typeface="Times New Roman"/>
                  <a:sym typeface="Times New Roman"/>
                </a:rPr>
                <a:t>- Easy to compare road network to open street map</a:t>
              </a:r>
              <a:endParaRPr sz="900">
                <a:solidFill>
                  <a:srgbClr val="000000"/>
                </a:solidFill>
                <a:latin typeface="Calibri"/>
                <a:ea typeface="Calibri"/>
                <a:cs typeface="Calibri"/>
                <a:sym typeface="Calibri"/>
              </a:endParaRPr>
            </a:p>
          </p:txBody>
        </p:sp>
        <p:sp>
          <p:nvSpPr>
            <p:cNvPr id="100" name="Google Shape;100;p16"/>
            <p:cNvSpPr/>
            <p:nvPr/>
          </p:nvSpPr>
          <p:spPr>
            <a:xfrm rot="-5400000">
              <a:off x="-360803" y="8928805"/>
              <a:ext cx="1350900" cy="872400"/>
            </a:xfrm>
            <a:prstGeom prst="bentArrow">
              <a:avLst>
                <a:gd fmla="val 25000" name="adj1"/>
                <a:gd fmla="val 26925" name="adj2"/>
                <a:gd fmla="val 25000" name="adj3"/>
                <a:gd fmla="val 40909" name="adj4"/>
              </a:avLst>
            </a:prstGeom>
            <a:solidFill>
              <a:srgbClr val="0000FF"/>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sp>
        <p:nvSpPr>
          <p:cNvPr id="101" name="Google Shape;101;p16"/>
          <p:cNvSpPr txBox="1"/>
          <p:nvPr/>
        </p:nvSpPr>
        <p:spPr>
          <a:xfrm>
            <a:off x="5494750" y="2110046"/>
            <a:ext cx="32013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lang="en" sz="2800">
                <a:solidFill>
                  <a:schemeClr val="dk1"/>
                </a:solidFill>
                <a:latin typeface="Times New Roman"/>
                <a:ea typeface="Times New Roman"/>
                <a:cs typeface="Times New Roman"/>
                <a:sym typeface="Times New Roman"/>
              </a:rPr>
              <a:t>Design Iterations</a:t>
            </a:r>
            <a:r>
              <a:rPr lang="en" sz="3600">
                <a:solidFill>
                  <a:schemeClr val="dk1"/>
                </a:solidFill>
                <a:latin typeface="Times New Roman"/>
                <a:ea typeface="Times New Roman"/>
                <a:cs typeface="Times New Roman"/>
                <a:sym typeface="Times New Roman"/>
              </a:rPr>
              <a:t> </a:t>
            </a:r>
            <a:r>
              <a:rPr b="0" i="0" lang="en" sz="3600" cap="none" strike="noStrike">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p:txBody>
      </p:sp>
      <p:pic>
        <p:nvPicPr>
          <p:cNvPr id="102" name="Google Shape;102;p16"/>
          <p:cNvPicPr preferRelativeResize="0"/>
          <p:nvPr/>
        </p:nvPicPr>
        <p:blipFill>
          <a:blip r:embed="rId3">
            <a:alphaModFix/>
          </a:blip>
          <a:stretch>
            <a:fillRect/>
          </a:stretch>
        </p:blipFill>
        <p:spPr>
          <a:xfrm>
            <a:off x="4842150" y="2784000"/>
            <a:ext cx="4198499" cy="1912225"/>
          </a:xfrm>
          <a:prstGeom prst="rect">
            <a:avLst/>
          </a:prstGeom>
          <a:noFill/>
          <a:ln cap="flat" cmpd="sng" w="28575">
            <a:solidFill>
              <a:srgbClr val="0000FF"/>
            </a:solidFill>
            <a:prstDash val="solid"/>
            <a:round/>
            <a:headEnd len="sm" w="sm" type="none"/>
            <a:tailEnd len="sm" w="sm" type="none"/>
          </a:ln>
        </p:spPr>
      </p:pic>
      <p:cxnSp>
        <p:nvCxnSpPr>
          <p:cNvPr id="103" name="Google Shape;103;p16"/>
          <p:cNvCxnSpPr/>
          <p:nvPr/>
        </p:nvCxnSpPr>
        <p:spPr>
          <a:xfrm>
            <a:off x="258750" y="217325"/>
            <a:ext cx="8632500" cy="15600"/>
          </a:xfrm>
          <a:prstGeom prst="straightConnector1">
            <a:avLst/>
          </a:prstGeom>
          <a:noFill/>
          <a:ln cap="flat" cmpd="sng" w="38100">
            <a:solidFill>
              <a:srgbClr val="233DFF"/>
            </a:solidFill>
            <a:prstDash val="dashDot"/>
            <a:round/>
            <a:headEnd len="med" w="med" type="oval"/>
            <a:tailEnd len="med" w="med" type="oval"/>
          </a:ln>
        </p:spPr>
      </p:cxnSp>
      <p:cxnSp>
        <p:nvCxnSpPr>
          <p:cNvPr id="104" name="Google Shape;104;p16"/>
          <p:cNvCxnSpPr/>
          <p:nvPr/>
        </p:nvCxnSpPr>
        <p:spPr>
          <a:xfrm>
            <a:off x="255750" y="4968800"/>
            <a:ext cx="8632500" cy="15600"/>
          </a:xfrm>
          <a:prstGeom prst="straightConnector1">
            <a:avLst/>
          </a:prstGeom>
          <a:noFill/>
          <a:ln cap="flat" cmpd="sng" w="38100">
            <a:solidFill>
              <a:srgbClr val="233DFF"/>
            </a:solidFill>
            <a:prstDash val="dashDot"/>
            <a:round/>
            <a:headEnd len="med" w="med" type="oval"/>
            <a:tailEnd len="med" w="med" type="oval"/>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195225" y="3105050"/>
            <a:ext cx="8368200" cy="123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5000"/>
              <a:buFont typeface="Arial"/>
              <a:buNone/>
            </a:pPr>
            <a:r>
              <a:rPr b="1" lang="en" sz="1700">
                <a:solidFill>
                  <a:srgbClr val="1155CC"/>
                </a:solidFill>
                <a:latin typeface="Times New Roman"/>
                <a:ea typeface="Times New Roman"/>
                <a:cs typeface="Times New Roman"/>
                <a:sym typeface="Times New Roman"/>
              </a:rPr>
              <a:t>Conclusions:</a:t>
            </a:r>
            <a:r>
              <a:rPr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spcBef>
                <a:spcPts val="0"/>
              </a:spcBef>
              <a:spcAft>
                <a:spcPts val="0"/>
              </a:spcAft>
              <a:buClr>
                <a:schemeClr val="dk1"/>
              </a:buClr>
              <a:buSzPts val="5000"/>
              <a:buFont typeface="Arial"/>
              <a:buNone/>
            </a:pPr>
            <a:r>
              <a:rPr lang="en" sz="1700">
                <a:latin typeface="Times New Roman"/>
                <a:ea typeface="Times New Roman"/>
                <a:cs typeface="Times New Roman"/>
                <a:sym typeface="Times New Roman"/>
              </a:rPr>
              <a:t>The interactive agent-based models of Espanola Flooding and Evacuation Route Searcher are cutting edge technology tools that is free for both the local government and members of the community so everyone is informed and hopefully everybody will work collaboratively take action and work collaboratively so our city will be more resilient against any any water-related disasters.  </a:t>
            </a:r>
            <a:endParaRPr sz="1700">
              <a:latin typeface="Times New Roman"/>
              <a:ea typeface="Times New Roman"/>
              <a:cs typeface="Times New Roman"/>
              <a:sym typeface="Times New Roman"/>
            </a:endParaRPr>
          </a:p>
        </p:txBody>
      </p:sp>
      <p:pic>
        <p:nvPicPr>
          <p:cNvPr id="110" name="Google Shape;110;p17"/>
          <p:cNvPicPr preferRelativeResize="0"/>
          <p:nvPr/>
        </p:nvPicPr>
        <p:blipFill>
          <a:blip r:embed="rId3">
            <a:alphaModFix/>
          </a:blip>
          <a:stretch>
            <a:fillRect/>
          </a:stretch>
        </p:blipFill>
        <p:spPr>
          <a:xfrm>
            <a:off x="195225" y="590224"/>
            <a:ext cx="4907550" cy="2169650"/>
          </a:xfrm>
          <a:prstGeom prst="rect">
            <a:avLst/>
          </a:prstGeom>
          <a:noFill/>
          <a:ln cap="flat" cmpd="sng" w="19050">
            <a:solidFill>
              <a:srgbClr val="0000FF"/>
            </a:solidFill>
            <a:prstDash val="solid"/>
            <a:round/>
            <a:headEnd len="sm" w="sm" type="none"/>
            <a:tailEnd len="sm" w="sm" type="none"/>
          </a:ln>
        </p:spPr>
      </p:pic>
      <p:sp>
        <p:nvSpPr>
          <p:cNvPr id="111" name="Google Shape;111;p17"/>
          <p:cNvSpPr txBox="1"/>
          <p:nvPr/>
        </p:nvSpPr>
        <p:spPr>
          <a:xfrm>
            <a:off x="5102775" y="457850"/>
            <a:ext cx="40413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1" lang="en" sz="1800">
                <a:solidFill>
                  <a:srgbClr val="1155CC"/>
                </a:solidFill>
                <a:latin typeface="Times New Roman"/>
                <a:ea typeface="Times New Roman"/>
                <a:cs typeface="Times New Roman"/>
                <a:sym typeface="Times New Roman"/>
              </a:rPr>
              <a:t>Future Plans: </a:t>
            </a:r>
            <a:endParaRPr b="1" sz="1800">
              <a:solidFill>
                <a:srgbClr val="1155CC"/>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In the Evacuation Route Search Model add:</a:t>
            </a:r>
            <a:endParaRPr>
              <a:solidFill>
                <a:srgbClr val="000000"/>
              </a:solidFill>
              <a:latin typeface="Times New Roman"/>
              <a:ea typeface="Times New Roman"/>
              <a:cs typeface="Times New Roman"/>
              <a:sym typeface="Times New Roman"/>
            </a:endParaRPr>
          </a:p>
          <a:p>
            <a:pPr indent="-317500" lvl="1" marL="914400" marR="0" rtl="0" algn="l">
              <a:lnSpc>
                <a:spcPct val="100000"/>
              </a:lnSpc>
              <a:spcBef>
                <a:spcPts val="0"/>
              </a:spcBef>
              <a:spcAft>
                <a:spcPts val="0"/>
              </a:spcAft>
              <a:buClr>
                <a:srgbClr val="000000"/>
              </a:buClr>
              <a:buSzPts val="1400"/>
              <a:buFont typeface="Times New Roman"/>
              <a:buAutoNum type="alphaLcPeriod"/>
            </a:pPr>
            <a:r>
              <a:rPr lang="en">
                <a:solidFill>
                  <a:srgbClr val="000000"/>
                </a:solidFill>
                <a:latin typeface="Times New Roman"/>
                <a:ea typeface="Times New Roman"/>
                <a:cs typeface="Times New Roman"/>
                <a:sym typeface="Times New Roman"/>
              </a:rPr>
              <a:t>manual selection of evacuation area</a:t>
            </a:r>
            <a:endParaRPr>
              <a:solidFill>
                <a:srgbClr val="000000"/>
              </a:solidFill>
              <a:latin typeface="Times New Roman"/>
              <a:ea typeface="Times New Roman"/>
              <a:cs typeface="Times New Roman"/>
              <a:sym typeface="Times New Roman"/>
            </a:endParaRPr>
          </a:p>
          <a:p>
            <a:pPr indent="-317500" lvl="1" marL="914400" rtl="0" algn="just">
              <a:spcBef>
                <a:spcPts val="0"/>
              </a:spcBef>
              <a:spcAft>
                <a:spcPts val="0"/>
              </a:spcAft>
              <a:buClr>
                <a:srgbClr val="000000"/>
              </a:buClr>
              <a:buSzPts val="1400"/>
              <a:buFont typeface="Times New Roman"/>
              <a:buAutoNum type="alphaLcPeriod"/>
            </a:pPr>
            <a:r>
              <a:rPr lang="en">
                <a:solidFill>
                  <a:srgbClr val="000000"/>
                </a:solidFill>
                <a:latin typeface="Times New Roman"/>
                <a:ea typeface="Times New Roman"/>
                <a:cs typeface="Times New Roman"/>
                <a:sym typeface="Times New Roman"/>
              </a:rPr>
              <a:t>street name layer</a:t>
            </a:r>
            <a:endParaRPr>
              <a:solidFill>
                <a:srgbClr val="000000"/>
              </a:solidFill>
              <a:latin typeface="Times New Roman"/>
              <a:ea typeface="Times New Roman"/>
              <a:cs typeface="Times New Roman"/>
              <a:sym typeface="Times New Roman"/>
            </a:endParaRPr>
          </a:p>
          <a:p>
            <a:pPr indent="-317500" lvl="1" marL="914400" rtl="0" algn="just">
              <a:spcBef>
                <a:spcPts val="0"/>
              </a:spcBef>
              <a:spcAft>
                <a:spcPts val="0"/>
              </a:spcAft>
              <a:buClr>
                <a:srgbClr val="000000"/>
              </a:buClr>
              <a:buSzPts val="1400"/>
              <a:buFont typeface="Times New Roman"/>
              <a:buAutoNum type="alphaLcPeriod"/>
            </a:pPr>
            <a:r>
              <a:rPr lang="en">
                <a:solidFill>
                  <a:srgbClr val="000000"/>
                </a:solidFill>
                <a:latin typeface="Times New Roman"/>
                <a:ea typeface="Times New Roman"/>
                <a:cs typeface="Times New Roman"/>
                <a:sym typeface="Times New Roman"/>
              </a:rPr>
              <a:t>on-foot evacuation routes</a:t>
            </a:r>
            <a:endParaRPr>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In the Flood Model add more layer and label of map</a:t>
            </a:r>
            <a:endParaRPr>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Create 3D Simulation </a:t>
            </a:r>
            <a:endParaRPr>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Create simulation for other hazards</a:t>
            </a:r>
            <a:endParaRPr>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Present to the City Government of Espanola</a:t>
            </a:r>
            <a:endParaRPr>
              <a:solidFill>
                <a:srgbClr val="000000"/>
              </a:solidFill>
              <a:latin typeface="Times New Roman"/>
              <a:ea typeface="Times New Roman"/>
              <a:cs typeface="Times New Roman"/>
              <a:sym typeface="Times New Roman"/>
            </a:endParaRPr>
          </a:p>
        </p:txBody>
      </p:sp>
      <p:cxnSp>
        <p:nvCxnSpPr>
          <p:cNvPr id="112" name="Google Shape;112;p17"/>
          <p:cNvCxnSpPr/>
          <p:nvPr/>
        </p:nvCxnSpPr>
        <p:spPr>
          <a:xfrm>
            <a:off x="258750" y="141125"/>
            <a:ext cx="8632500" cy="15600"/>
          </a:xfrm>
          <a:prstGeom prst="straightConnector1">
            <a:avLst/>
          </a:prstGeom>
          <a:noFill/>
          <a:ln cap="flat" cmpd="sng" w="38100">
            <a:solidFill>
              <a:srgbClr val="233DFF"/>
            </a:solidFill>
            <a:prstDash val="dashDot"/>
            <a:round/>
            <a:headEnd len="med" w="med" type="oval"/>
            <a:tailEnd len="med" w="med" type="oval"/>
          </a:ln>
        </p:spPr>
      </p:cxnSp>
      <p:cxnSp>
        <p:nvCxnSpPr>
          <p:cNvPr id="113" name="Google Shape;113;p17"/>
          <p:cNvCxnSpPr/>
          <p:nvPr/>
        </p:nvCxnSpPr>
        <p:spPr>
          <a:xfrm>
            <a:off x="255750" y="4966575"/>
            <a:ext cx="8632500" cy="15600"/>
          </a:xfrm>
          <a:prstGeom prst="straightConnector1">
            <a:avLst/>
          </a:prstGeom>
          <a:noFill/>
          <a:ln cap="flat" cmpd="sng" w="38100">
            <a:solidFill>
              <a:srgbClr val="233DFF"/>
            </a:solidFill>
            <a:prstDash val="dashDot"/>
            <a:round/>
            <a:headEnd len="med" w="med" type="oval"/>
            <a:tailEnd len="med" w="med" type="oval"/>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