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32"/>
    <p:restoredTop sz="95755"/>
  </p:normalViewPr>
  <p:slideViewPr>
    <p:cSldViewPr snapToGrid="0">
      <p:cViewPr>
        <p:scale>
          <a:sx n="89" d="100"/>
          <a:sy n="89" d="100"/>
        </p:scale>
        <p:origin x="26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E453B5-405E-48C9-B1BC-D7D886D97B33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2045EC2-463E-49C7-971F-0A385861D374}">
      <dgm:prSet/>
      <dgm:spPr/>
      <dgm:t>
        <a:bodyPr/>
        <a:lstStyle/>
        <a:p>
          <a:r>
            <a:rPr lang="en-US"/>
            <a:t>Original dataset had </a:t>
          </a:r>
          <a:r>
            <a:rPr lang="en-US" b="0" i="0"/>
            <a:t> 1,048,576 rows.</a:t>
          </a:r>
          <a:endParaRPr lang="en-US"/>
        </a:p>
      </dgm:t>
    </dgm:pt>
    <dgm:pt modelId="{D48D28D3-E9AF-417E-BA5B-8D46E763B670}" type="parTrans" cxnId="{F47B3B13-CBFA-4957-95C6-53782ADB1B49}">
      <dgm:prSet/>
      <dgm:spPr/>
      <dgm:t>
        <a:bodyPr/>
        <a:lstStyle/>
        <a:p>
          <a:endParaRPr lang="en-US"/>
        </a:p>
      </dgm:t>
    </dgm:pt>
    <dgm:pt modelId="{8C528092-F19A-4B31-8323-D5EC02E92703}" type="sibTrans" cxnId="{F47B3B13-CBFA-4957-95C6-53782ADB1B49}">
      <dgm:prSet/>
      <dgm:spPr/>
      <dgm:t>
        <a:bodyPr/>
        <a:lstStyle/>
        <a:p>
          <a:endParaRPr lang="en-US"/>
        </a:p>
      </dgm:t>
    </dgm:pt>
    <dgm:pt modelId="{7A759159-D9D4-48F6-ACEC-9592B46BA132}">
      <dgm:prSet/>
      <dgm:spPr/>
      <dgm:t>
        <a:bodyPr/>
        <a:lstStyle/>
        <a:p>
          <a:r>
            <a:rPr lang="en-US"/>
            <a:t>Samling the dataset with 20,000 rows.</a:t>
          </a:r>
        </a:p>
      </dgm:t>
    </dgm:pt>
    <dgm:pt modelId="{D4FE2DC4-5B51-4BF6-AB42-9113FC67D850}" type="parTrans" cxnId="{B88D3016-C077-4379-BA1A-4FFDE9945887}">
      <dgm:prSet/>
      <dgm:spPr/>
      <dgm:t>
        <a:bodyPr/>
        <a:lstStyle/>
        <a:p>
          <a:endParaRPr lang="en-US"/>
        </a:p>
      </dgm:t>
    </dgm:pt>
    <dgm:pt modelId="{2724EE72-4DFA-45FB-BC00-D718E89E7618}" type="sibTrans" cxnId="{B88D3016-C077-4379-BA1A-4FFDE9945887}">
      <dgm:prSet/>
      <dgm:spPr/>
      <dgm:t>
        <a:bodyPr/>
        <a:lstStyle/>
        <a:p>
          <a:endParaRPr lang="en-US"/>
        </a:p>
      </dgm:t>
    </dgm:pt>
    <dgm:pt modelId="{20609B53-5979-4802-A0B5-34783A00F0FB}">
      <dgm:prSet/>
      <dgm:spPr/>
      <dgm:t>
        <a:bodyPr/>
        <a:lstStyle/>
        <a:p>
          <a:r>
            <a:rPr lang="en-US"/>
            <a:t>Dropping columns (ICU and INTUBED) with more than 50% data missing.</a:t>
          </a:r>
        </a:p>
      </dgm:t>
    </dgm:pt>
    <dgm:pt modelId="{49BE416C-3795-40D2-9087-84F887A40969}" type="parTrans" cxnId="{CFA4663A-2CAC-4F49-B195-53CD05AFBFE8}">
      <dgm:prSet/>
      <dgm:spPr/>
      <dgm:t>
        <a:bodyPr/>
        <a:lstStyle/>
        <a:p>
          <a:endParaRPr lang="en-US"/>
        </a:p>
      </dgm:t>
    </dgm:pt>
    <dgm:pt modelId="{81CCFC85-DB1A-4B9D-889E-4B7A603EC21A}" type="sibTrans" cxnId="{CFA4663A-2CAC-4F49-B195-53CD05AFBFE8}">
      <dgm:prSet/>
      <dgm:spPr/>
      <dgm:t>
        <a:bodyPr/>
        <a:lstStyle/>
        <a:p>
          <a:endParaRPr lang="en-US"/>
        </a:p>
      </dgm:t>
    </dgm:pt>
    <dgm:pt modelId="{E476B4AA-1E68-4E9A-BC02-18B610FA8568}">
      <dgm:prSet/>
      <dgm:spPr/>
      <dgm:t>
        <a:bodyPr/>
        <a:lstStyle/>
        <a:p>
          <a:r>
            <a:rPr lang="en-US"/>
            <a:t>Fill the missing values of PREGNANT column for male patient with ‘not pregnant’ values.</a:t>
          </a:r>
        </a:p>
      </dgm:t>
    </dgm:pt>
    <dgm:pt modelId="{D72F3E5B-6523-471A-8188-F61A9CD29A14}" type="parTrans" cxnId="{C4C35805-AE8D-4DCC-848F-A4526FA5BB1B}">
      <dgm:prSet/>
      <dgm:spPr/>
      <dgm:t>
        <a:bodyPr/>
        <a:lstStyle/>
        <a:p>
          <a:endParaRPr lang="en-US"/>
        </a:p>
      </dgm:t>
    </dgm:pt>
    <dgm:pt modelId="{E1560EEA-6A05-4DBA-8D6B-9B7326E4D4E8}" type="sibTrans" cxnId="{C4C35805-AE8D-4DCC-848F-A4526FA5BB1B}">
      <dgm:prSet/>
      <dgm:spPr/>
      <dgm:t>
        <a:bodyPr/>
        <a:lstStyle/>
        <a:p>
          <a:endParaRPr lang="en-US"/>
        </a:p>
      </dgm:t>
    </dgm:pt>
    <dgm:pt modelId="{644DA007-F41C-4141-ADF3-458ACD9012CF}">
      <dgm:prSet/>
      <dgm:spPr/>
      <dgm:t>
        <a:bodyPr/>
        <a:lstStyle/>
        <a:p>
          <a:r>
            <a:rPr lang="en-US"/>
            <a:t>Target variable DEATH column.</a:t>
          </a:r>
        </a:p>
      </dgm:t>
    </dgm:pt>
    <dgm:pt modelId="{B8EC3983-CBAB-4E85-8102-78E9BA9AE6C3}" type="parTrans" cxnId="{E05A305F-396F-4568-A0C4-506DAC94AC26}">
      <dgm:prSet/>
      <dgm:spPr/>
      <dgm:t>
        <a:bodyPr/>
        <a:lstStyle/>
        <a:p>
          <a:endParaRPr lang="en-US"/>
        </a:p>
      </dgm:t>
    </dgm:pt>
    <dgm:pt modelId="{14235E21-A8ED-42AD-868D-FB6EBFE9DA23}" type="sibTrans" cxnId="{E05A305F-396F-4568-A0C4-506DAC94AC26}">
      <dgm:prSet/>
      <dgm:spPr/>
      <dgm:t>
        <a:bodyPr/>
        <a:lstStyle/>
        <a:p>
          <a:endParaRPr lang="en-US"/>
        </a:p>
      </dgm:t>
    </dgm:pt>
    <dgm:pt modelId="{46671FC5-0648-BD42-B356-251CAD95D477}" type="pres">
      <dgm:prSet presAssocID="{4FE453B5-405E-48C9-B1BC-D7D886D97B33}" presName="vert0" presStyleCnt="0">
        <dgm:presLayoutVars>
          <dgm:dir/>
          <dgm:animOne val="branch"/>
          <dgm:animLvl val="lvl"/>
        </dgm:presLayoutVars>
      </dgm:prSet>
      <dgm:spPr/>
    </dgm:pt>
    <dgm:pt modelId="{E69F94F4-3E31-824E-9512-E07618458890}" type="pres">
      <dgm:prSet presAssocID="{02045EC2-463E-49C7-971F-0A385861D374}" presName="thickLine" presStyleLbl="alignNode1" presStyleIdx="0" presStyleCnt="5"/>
      <dgm:spPr/>
    </dgm:pt>
    <dgm:pt modelId="{8ACD1D72-310B-6849-B6AC-F79F253E7A3A}" type="pres">
      <dgm:prSet presAssocID="{02045EC2-463E-49C7-971F-0A385861D374}" presName="horz1" presStyleCnt="0"/>
      <dgm:spPr/>
    </dgm:pt>
    <dgm:pt modelId="{A128E146-FD2F-EC43-A7D1-306AE97B429A}" type="pres">
      <dgm:prSet presAssocID="{02045EC2-463E-49C7-971F-0A385861D374}" presName="tx1" presStyleLbl="revTx" presStyleIdx="0" presStyleCnt="5"/>
      <dgm:spPr/>
    </dgm:pt>
    <dgm:pt modelId="{4B4B57EF-20B6-9E43-BB42-4AF1FDB9A593}" type="pres">
      <dgm:prSet presAssocID="{02045EC2-463E-49C7-971F-0A385861D374}" presName="vert1" presStyleCnt="0"/>
      <dgm:spPr/>
    </dgm:pt>
    <dgm:pt modelId="{26DD7663-BBE2-7342-A659-41302AA7D987}" type="pres">
      <dgm:prSet presAssocID="{7A759159-D9D4-48F6-ACEC-9592B46BA132}" presName="thickLine" presStyleLbl="alignNode1" presStyleIdx="1" presStyleCnt="5"/>
      <dgm:spPr/>
    </dgm:pt>
    <dgm:pt modelId="{8372F303-4CB5-EA44-9327-E82EBB2DF5AA}" type="pres">
      <dgm:prSet presAssocID="{7A759159-D9D4-48F6-ACEC-9592B46BA132}" presName="horz1" presStyleCnt="0"/>
      <dgm:spPr/>
    </dgm:pt>
    <dgm:pt modelId="{CCB50538-CF99-F542-AFF1-232E70584847}" type="pres">
      <dgm:prSet presAssocID="{7A759159-D9D4-48F6-ACEC-9592B46BA132}" presName="tx1" presStyleLbl="revTx" presStyleIdx="1" presStyleCnt="5"/>
      <dgm:spPr/>
    </dgm:pt>
    <dgm:pt modelId="{30D2A0FD-1980-1B4B-B168-EE01924762A9}" type="pres">
      <dgm:prSet presAssocID="{7A759159-D9D4-48F6-ACEC-9592B46BA132}" presName="vert1" presStyleCnt="0"/>
      <dgm:spPr/>
    </dgm:pt>
    <dgm:pt modelId="{652835BE-8A85-EA4C-BE5D-39105CA7FDF2}" type="pres">
      <dgm:prSet presAssocID="{20609B53-5979-4802-A0B5-34783A00F0FB}" presName="thickLine" presStyleLbl="alignNode1" presStyleIdx="2" presStyleCnt="5"/>
      <dgm:spPr/>
    </dgm:pt>
    <dgm:pt modelId="{C2E6ECD4-6446-6446-A2D8-DC3380071D35}" type="pres">
      <dgm:prSet presAssocID="{20609B53-5979-4802-A0B5-34783A00F0FB}" presName="horz1" presStyleCnt="0"/>
      <dgm:spPr/>
    </dgm:pt>
    <dgm:pt modelId="{671A5969-2B3E-1C44-A9C2-796682BE39F3}" type="pres">
      <dgm:prSet presAssocID="{20609B53-5979-4802-A0B5-34783A00F0FB}" presName="tx1" presStyleLbl="revTx" presStyleIdx="2" presStyleCnt="5"/>
      <dgm:spPr/>
    </dgm:pt>
    <dgm:pt modelId="{43FB8E10-A801-6F40-9B17-BC0F5693273C}" type="pres">
      <dgm:prSet presAssocID="{20609B53-5979-4802-A0B5-34783A00F0FB}" presName="vert1" presStyleCnt="0"/>
      <dgm:spPr/>
    </dgm:pt>
    <dgm:pt modelId="{8786F719-5F12-664C-9DB0-B9736216E582}" type="pres">
      <dgm:prSet presAssocID="{E476B4AA-1E68-4E9A-BC02-18B610FA8568}" presName="thickLine" presStyleLbl="alignNode1" presStyleIdx="3" presStyleCnt="5"/>
      <dgm:spPr/>
    </dgm:pt>
    <dgm:pt modelId="{C81A255F-C080-F140-9B50-4B71F1E90E58}" type="pres">
      <dgm:prSet presAssocID="{E476B4AA-1E68-4E9A-BC02-18B610FA8568}" presName="horz1" presStyleCnt="0"/>
      <dgm:spPr/>
    </dgm:pt>
    <dgm:pt modelId="{F3C2A60A-3927-E348-8D90-EA0150791818}" type="pres">
      <dgm:prSet presAssocID="{E476B4AA-1E68-4E9A-BC02-18B610FA8568}" presName="tx1" presStyleLbl="revTx" presStyleIdx="3" presStyleCnt="5"/>
      <dgm:spPr/>
    </dgm:pt>
    <dgm:pt modelId="{3F68862D-481C-9D44-B5F5-105C9DE19006}" type="pres">
      <dgm:prSet presAssocID="{E476B4AA-1E68-4E9A-BC02-18B610FA8568}" presName="vert1" presStyleCnt="0"/>
      <dgm:spPr/>
    </dgm:pt>
    <dgm:pt modelId="{B563268F-C312-DF4D-88E2-9182F4B31A23}" type="pres">
      <dgm:prSet presAssocID="{644DA007-F41C-4141-ADF3-458ACD9012CF}" presName="thickLine" presStyleLbl="alignNode1" presStyleIdx="4" presStyleCnt="5"/>
      <dgm:spPr/>
    </dgm:pt>
    <dgm:pt modelId="{59C0B482-807B-DB4E-83D6-9E13A9345610}" type="pres">
      <dgm:prSet presAssocID="{644DA007-F41C-4141-ADF3-458ACD9012CF}" presName="horz1" presStyleCnt="0"/>
      <dgm:spPr/>
    </dgm:pt>
    <dgm:pt modelId="{4F079132-BB5C-DF40-8DA1-C2038962CF21}" type="pres">
      <dgm:prSet presAssocID="{644DA007-F41C-4141-ADF3-458ACD9012CF}" presName="tx1" presStyleLbl="revTx" presStyleIdx="4" presStyleCnt="5"/>
      <dgm:spPr/>
    </dgm:pt>
    <dgm:pt modelId="{ACBD0B06-1FD5-3046-BD7D-C72C0782DD8D}" type="pres">
      <dgm:prSet presAssocID="{644DA007-F41C-4141-ADF3-458ACD9012CF}" presName="vert1" presStyleCnt="0"/>
      <dgm:spPr/>
    </dgm:pt>
  </dgm:ptLst>
  <dgm:cxnLst>
    <dgm:cxn modelId="{C4C35805-AE8D-4DCC-848F-A4526FA5BB1B}" srcId="{4FE453B5-405E-48C9-B1BC-D7D886D97B33}" destId="{E476B4AA-1E68-4E9A-BC02-18B610FA8568}" srcOrd="3" destOrd="0" parTransId="{D72F3E5B-6523-471A-8188-F61A9CD29A14}" sibTransId="{E1560EEA-6A05-4DBA-8D6B-9B7326E4D4E8}"/>
    <dgm:cxn modelId="{82729C09-2ED1-8B42-A106-D0CAF439AAD1}" type="presOf" srcId="{E476B4AA-1E68-4E9A-BC02-18B610FA8568}" destId="{F3C2A60A-3927-E348-8D90-EA0150791818}" srcOrd="0" destOrd="0" presId="urn:microsoft.com/office/officeart/2008/layout/LinedList"/>
    <dgm:cxn modelId="{F47B3B13-CBFA-4957-95C6-53782ADB1B49}" srcId="{4FE453B5-405E-48C9-B1BC-D7D886D97B33}" destId="{02045EC2-463E-49C7-971F-0A385861D374}" srcOrd="0" destOrd="0" parTransId="{D48D28D3-E9AF-417E-BA5B-8D46E763B670}" sibTransId="{8C528092-F19A-4B31-8323-D5EC02E92703}"/>
    <dgm:cxn modelId="{B88D3016-C077-4379-BA1A-4FFDE9945887}" srcId="{4FE453B5-405E-48C9-B1BC-D7D886D97B33}" destId="{7A759159-D9D4-48F6-ACEC-9592B46BA132}" srcOrd="1" destOrd="0" parTransId="{D4FE2DC4-5B51-4BF6-AB42-9113FC67D850}" sibTransId="{2724EE72-4DFA-45FB-BC00-D718E89E7618}"/>
    <dgm:cxn modelId="{41B20F23-AC8B-F340-A4DB-EF1222F12193}" type="presOf" srcId="{02045EC2-463E-49C7-971F-0A385861D374}" destId="{A128E146-FD2F-EC43-A7D1-306AE97B429A}" srcOrd="0" destOrd="0" presId="urn:microsoft.com/office/officeart/2008/layout/LinedList"/>
    <dgm:cxn modelId="{8AE17427-A83F-4248-926B-8A5C40FF3EF0}" type="presOf" srcId="{20609B53-5979-4802-A0B5-34783A00F0FB}" destId="{671A5969-2B3E-1C44-A9C2-796682BE39F3}" srcOrd="0" destOrd="0" presId="urn:microsoft.com/office/officeart/2008/layout/LinedList"/>
    <dgm:cxn modelId="{CFA4663A-2CAC-4F49-B195-53CD05AFBFE8}" srcId="{4FE453B5-405E-48C9-B1BC-D7D886D97B33}" destId="{20609B53-5979-4802-A0B5-34783A00F0FB}" srcOrd="2" destOrd="0" parTransId="{49BE416C-3795-40D2-9087-84F887A40969}" sibTransId="{81CCFC85-DB1A-4B9D-889E-4B7A603EC21A}"/>
    <dgm:cxn modelId="{E05A305F-396F-4568-A0C4-506DAC94AC26}" srcId="{4FE453B5-405E-48C9-B1BC-D7D886D97B33}" destId="{644DA007-F41C-4141-ADF3-458ACD9012CF}" srcOrd="4" destOrd="0" parTransId="{B8EC3983-CBAB-4E85-8102-78E9BA9AE6C3}" sibTransId="{14235E21-A8ED-42AD-868D-FB6EBFE9DA23}"/>
    <dgm:cxn modelId="{E489EC65-8B5B-EB4A-84E0-3856C1C076F4}" type="presOf" srcId="{4FE453B5-405E-48C9-B1BC-D7D886D97B33}" destId="{46671FC5-0648-BD42-B356-251CAD95D477}" srcOrd="0" destOrd="0" presId="urn:microsoft.com/office/officeart/2008/layout/LinedList"/>
    <dgm:cxn modelId="{EBB14B88-BBC7-9141-837B-7E2D677C9628}" type="presOf" srcId="{7A759159-D9D4-48F6-ACEC-9592B46BA132}" destId="{CCB50538-CF99-F542-AFF1-232E70584847}" srcOrd="0" destOrd="0" presId="urn:microsoft.com/office/officeart/2008/layout/LinedList"/>
    <dgm:cxn modelId="{1D96E5FC-F6EF-8542-81F6-18FFBE247526}" type="presOf" srcId="{644DA007-F41C-4141-ADF3-458ACD9012CF}" destId="{4F079132-BB5C-DF40-8DA1-C2038962CF21}" srcOrd="0" destOrd="0" presId="urn:microsoft.com/office/officeart/2008/layout/LinedList"/>
    <dgm:cxn modelId="{42227F59-495D-B64D-8C39-89BA84AA4956}" type="presParOf" srcId="{46671FC5-0648-BD42-B356-251CAD95D477}" destId="{E69F94F4-3E31-824E-9512-E07618458890}" srcOrd="0" destOrd="0" presId="urn:microsoft.com/office/officeart/2008/layout/LinedList"/>
    <dgm:cxn modelId="{846C68FD-BBE1-C541-9EFE-03908253C4C4}" type="presParOf" srcId="{46671FC5-0648-BD42-B356-251CAD95D477}" destId="{8ACD1D72-310B-6849-B6AC-F79F253E7A3A}" srcOrd="1" destOrd="0" presId="urn:microsoft.com/office/officeart/2008/layout/LinedList"/>
    <dgm:cxn modelId="{782C5E22-2CE2-224B-AF1E-64B47655E85D}" type="presParOf" srcId="{8ACD1D72-310B-6849-B6AC-F79F253E7A3A}" destId="{A128E146-FD2F-EC43-A7D1-306AE97B429A}" srcOrd="0" destOrd="0" presId="urn:microsoft.com/office/officeart/2008/layout/LinedList"/>
    <dgm:cxn modelId="{F4988BA2-2DA5-284C-AB7D-2A7004311BED}" type="presParOf" srcId="{8ACD1D72-310B-6849-B6AC-F79F253E7A3A}" destId="{4B4B57EF-20B6-9E43-BB42-4AF1FDB9A593}" srcOrd="1" destOrd="0" presId="urn:microsoft.com/office/officeart/2008/layout/LinedList"/>
    <dgm:cxn modelId="{62C93D1D-5652-4546-B5BB-D74C6F3D90E4}" type="presParOf" srcId="{46671FC5-0648-BD42-B356-251CAD95D477}" destId="{26DD7663-BBE2-7342-A659-41302AA7D987}" srcOrd="2" destOrd="0" presId="urn:microsoft.com/office/officeart/2008/layout/LinedList"/>
    <dgm:cxn modelId="{AF800F54-FF48-594D-8A38-F024297D2E33}" type="presParOf" srcId="{46671FC5-0648-BD42-B356-251CAD95D477}" destId="{8372F303-4CB5-EA44-9327-E82EBB2DF5AA}" srcOrd="3" destOrd="0" presId="urn:microsoft.com/office/officeart/2008/layout/LinedList"/>
    <dgm:cxn modelId="{1845EC98-EA35-834E-B989-57D5622325EB}" type="presParOf" srcId="{8372F303-4CB5-EA44-9327-E82EBB2DF5AA}" destId="{CCB50538-CF99-F542-AFF1-232E70584847}" srcOrd="0" destOrd="0" presId="urn:microsoft.com/office/officeart/2008/layout/LinedList"/>
    <dgm:cxn modelId="{92B3E1CA-DEEC-9A41-B76E-B770403D9D59}" type="presParOf" srcId="{8372F303-4CB5-EA44-9327-E82EBB2DF5AA}" destId="{30D2A0FD-1980-1B4B-B168-EE01924762A9}" srcOrd="1" destOrd="0" presId="urn:microsoft.com/office/officeart/2008/layout/LinedList"/>
    <dgm:cxn modelId="{9CB13994-EA8F-AA47-8922-76F76708BA19}" type="presParOf" srcId="{46671FC5-0648-BD42-B356-251CAD95D477}" destId="{652835BE-8A85-EA4C-BE5D-39105CA7FDF2}" srcOrd="4" destOrd="0" presId="urn:microsoft.com/office/officeart/2008/layout/LinedList"/>
    <dgm:cxn modelId="{2797F3B3-9B57-6B4E-8FA6-441B7A6316CE}" type="presParOf" srcId="{46671FC5-0648-BD42-B356-251CAD95D477}" destId="{C2E6ECD4-6446-6446-A2D8-DC3380071D35}" srcOrd="5" destOrd="0" presId="urn:microsoft.com/office/officeart/2008/layout/LinedList"/>
    <dgm:cxn modelId="{44EBE8A1-8CA6-5942-8EB9-61181A589F50}" type="presParOf" srcId="{C2E6ECD4-6446-6446-A2D8-DC3380071D35}" destId="{671A5969-2B3E-1C44-A9C2-796682BE39F3}" srcOrd="0" destOrd="0" presId="urn:microsoft.com/office/officeart/2008/layout/LinedList"/>
    <dgm:cxn modelId="{AF5024CA-7E53-114C-9020-99D55D443133}" type="presParOf" srcId="{C2E6ECD4-6446-6446-A2D8-DC3380071D35}" destId="{43FB8E10-A801-6F40-9B17-BC0F5693273C}" srcOrd="1" destOrd="0" presId="urn:microsoft.com/office/officeart/2008/layout/LinedList"/>
    <dgm:cxn modelId="{64B93CE4-CD8F-D84C-A7F1-12D39800AF9C}" type="presParOf" srcId="{46671FC5-0648-BD42-B356-251CAD95D477}" destId="{8786F719-5F12-664C-9DB0-B9736216E582}" srcOrd="6" destOrd="0" presId="urn:microsoft.com/office/officeart/2008/layout/LinedList"/>
    <dgm:cxn modelId="{2F529C98-9DA1-8940-978A-5A5FF29CAD7F}" type="presParOf" srcId="{46671FC5-0648-BD42-B356-251CAD95D477}" destId="{C81A255F-C080-F140-9B50-4B71F1E90E58}" srcOrd="7" destOrd="0" presId="urn:microsoft.com/office/officeart/2008/layout/LinedList"/>
    <dgm:cxn modelId="{476C0629-2851-D34E-9D48-5695C27270A2}" type="presParOf" srcId="{C81A255F-C080-F140-9B50-4B71F1E90E58}" destId="{F3C2A60A-3927-E348-8D90-EA0150791818}" srcOrd="0" destOrd="0" presId="urn:microsoft.com/office/officeart/2008/layout/LinedList"/>
    <dgm:cxn modelId="{D1F4D928-32E7-994B-9761-F840E17F24B8}" type="presParOf" srcId="{C81A255F-C080-F140-9B50-4B71F1E90E58}" destId="{3F68862D-481C-9D44-B5F5-105C9DE19006}" srcOrd="1" destOrd="0" presId="urn:microsoft.com/office/officeart/2008/layout/LinedList"/>
    <dgm:cxn modelId="{13364C82-A87D-E242-86FE-C49B735240B2}" type="presParOf" srcId="{46671FC5-0648-BD42-B356-251CAD95D477}" destId="{B563268F-C312-DF4D-88E2-9182F4B31A23}" srcOrd="8" destOrd="0" presId="urn:microsoft.com/office/officeart/2008/layout/LinedList"/>
    <dgm:cxn modelId="{C2993FEB-BD20-BA42-908F-03291AE35F8F}" type="presParOf" srcId="{46671FC5-0648-BD42-B356-251CAD95D477}" destId="{59C0B482-807B-DB4E-83D6-9E13A9345610}" srcOrd="9" destOrd="0" presId="urn:microsoft.com/office/officeart/2008/layout/LinedList"/>
    <dgm:cxn modelId="{D3441B2E-6D2A-D341-A6EB-DA7E73F0FB41}" type="presParOf" srcId="{59C0B482-807B-DB4E-83D6-9E13A9345610}" destId="{4F079132-BB5C-DF40-8DA1-C2038962CF21}" srcOrd="0" destOrd="0" presId="urn:microsoft.com/office/officeart/2008/layout/LinedList"/>
    <dgm:cxn modelId="{2F4B6296-22C1-0740-8E92-EA356B820971}" type="presParOf" srcId="{59C0B482-807B-DB4E-83D6-9E13A9345610}" destId="{ACBD0B06-1FD5-3046-BD7D-C72C0782DD8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9F94F4-3E31-824E-9512-E07618458890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28E146-FD2F-EC43-A7D1-306AE97B429A}">
      <dsp:nvSpPr>
        <dsp:cNvPr id="0" name=""/>
        <dsp:cNvSpPr/>
      </dsp:nvSpPr>
      <dsp:spPr>
        <a:xfrm>
          <a:off x="0" y="675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Original dataset had </a:t>
          </a:r>
          <a:r>
            <a:rPr lang="en-US" sz="2900" b="0" i="0" kern="1200"/>
            <a:t> 1,048,576 rows.</a:t>
          </a:r>
          <a:endParaRPr lang="en-US" sz="2900" kern="1200"/>
        </a:p>
      </dsp:txBody>
      <dsp:txXfrm>
        <a:off x="0" y="675"/>
        <a:ext cx="6900512" cy="1106957"/>
      </dsp:txXfrm>
    </dsp:sp>
    <dsp:sp modelId="{26DD7663-BBE2-7342-A659-41302AA7D987}">
      <dsp:nvSpPr>
        <dsp:cNvPr id="0" name=""/>
        <dsp:cNvSpPr/>
      </dsp:nvSpPr>
      <dsp:spPr>
        <a:xfrm>
          <a:off x="0" y="1107633"/>
          <a:ext cx="6900512" cy="0"/>
        </a:xfrm>
        <a:prstGeom prst="line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B50538-CF99-F542-AFF1-232E70584847}">
      <dsp:nvSpPr>
        <dsp:cNvPr id="0" name=""/>
        <dsp:cNvSpPr/>
      </dsp:nvSpPr>
      <dsp:spPr>
        <a:xfrm>
          <a:off x="0" y="1107633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Samling the dataset with 20,000 rows.</a:t>
          </a:r>
        </a:p>
      </dsp:txBody>
      <dsp:txXfrm>
        <a:off x="0" y="1107633"/>
        <a:ext cx="6900512" cy="1106957"/>
      </dsp:txXfrm>
    </dsp:sp>
    <dsp:sp modelId="{652835BE-8A85-EA4C-BE5D-39105CA7FDF2}">
      <dsp:nvSpPr>
        <dsp:cNvPr id="0" name=""/>
        <dsp:cNvSpPr/>
      </dsp:nvSpPr>
      <dsp:spPr>
        <a:xfrm>
          <a:off x="0" y="2214591"/>
          <a:ext cx="6900512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1A5969-2B3E-1C44-A9C2-796682BE39F3}">
      <dsp:nvSpPr>
        <dsp:cNvPr id="0" name=""/>
        <dsp:cNvSpPr/>
      </dsp:nvSpPr>
      <dsp:spPr>
        <a:xfrm>
          <a:off x="0" y="2214591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Dropping columns (ICU and INTUBED) with more than 50% data missing.</a:t>
          </a:r>
        </a:p>
      </dsp:txBody>
      <dsp:txXfrm>
        <a:off x="0" y="2214591"/>
        <a:ext cx="6900512" cy="1106957"/>
      </dsp:txXfrm>
    </dsp:sp>
    <dsp:sp modelId="{8786F719-5F12-664C-9DB0-B9736216E582}">
      <dsp:nvSpPr>
        <dsp:cNvPr id="0" name=""/>
        <dsp:cNvSpPr/>
      </dsp:nvSpPr>
      <dsp:spPr>
        <a:xfrm>
          <a:off x="0" y="3321549"/>
          <a:ext cx="6900512" cy="0"/>
        </a:xfrm>
        <a:prstGeom prst="line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C2A60A-3927-E348-8D90-EA0150791818}">
      <dsp:nvSpPr>
        <dsp:cNvPr id="0" name=""/>
        <dsp:cNvSpPr/>
      </dsp:nvSpPr>
      <dsp:spPr>
        <a:xfrm>
          <a:off x="0" y="3321549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Fill the missing values of PREGNANT column for male patient with ‘not pregnant’ values.</a:t>
          </a:r>
        </a:p>
      </dsp:txBody>
      <dsp:txXfrm>
        <a:off x="0" y="3321549"/>
        <a:ext cx="6900512" cy="1106957"/>
      </dsp:txXfrm>
    </dsp:sp>
    <dsp:sp modelId="{B563268F-C312-DF4D-88E2-9182F4B31A23}">
      <dsp:nvSpPr>
        <dsp:cNvPr id="0" name=""/>
        <dsp:cNvSpPr/>
      </dsp:nvSpPr>
      <dsp:spPr>
        <a:xfrm>
          <a:off x="0" y="4428507"/>
          <a:ext cx="69005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079132-BB5C-DF40-8DA1-C2038962CF21}">
      <dsp:nvSpPr>
        <dsp:cNvPr id="0" name=""/>
        <dsp:cNvSpPr/>
      </dsp:nvSpPr>
      <dsp:spPr>
        <a:xfrm>
          <a:off x="0" y="4428507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Target variable DEATH column.</a:t>
          </a:r>
        </a:p>
      </dsp:txBody>
      <dsp:txXfrm>
        <a:off x="0" y="4428507"/>
        <a:ext cx="6900512" cy="1106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2830B-1556-D09A-93E1-72D22745B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0F6BC6-87FD-B902-8919-DF644DC5F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07F5A-0DD4-6945-B914-813A80F12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7/2/23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F359D-BB84-7A01-2A92-99FC1466A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ACC4F-D9A9-3D63-5F35-1418D08F8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25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BD976-1C29-92E8-A571-7ACF88A94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A50FE-D36F-B91C-2000-7A5372D40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BD4BF-5701-58FD-B4FB-0D575D8FA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7/2/23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5ED45-5496-6154-FF72-F6FD56AF7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EDBF0-3733-65AE-5DB3-5AC89DA6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84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DD0292-1F8D-5F97-D715-7835682452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B80E2C-5924-BE29-B0A5-C2F5BA7BA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A8F80-5614-08C2-5595-57E2654EC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7/2/23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B4A5A-F2A0-EAE5-AE9B-86D461D86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27136-DA9F-D7C8-AAFC-BB0F235A6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34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3C2A1-6E85-276F-8276-186FCECF4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FD2B4-D792-7838-4089-2940900C7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9CAF-55F9-0787-4B2F-A14C479FF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7/2/23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2D866-4E84-B990-6202-A151C3FC5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8896B-B343-913D-4003-C0202E06B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217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08285-4E6A-6BA7-2BB7-EB4D8A87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6DDBC-EDFC-5C73-7001-746C43951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45C3C-63E2-AA5C-E8D8-E82CE59BB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7/2/23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03ACD-4D59-CDCE-C11E-587A53A67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A44AC-2EE1-52B0-7FC8-4E3841796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37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B016A-7E2D-8CB0-8D8A-A322D6806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5737C-A421-9833-E533-2C25BE768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94CA01-B86E-E82E-0915-9F4D11B11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90BDB-9382-D17A-A5C5-B9F2E6B07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7/2/23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9781C-7875-6D03-270D-E4919A178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DEC58-C2C9-2B84-12A7-573212F60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19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C7118-F096-478C-044F-ED01A5BAD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04A55-0595-EB8F-8E59-E8A4E62D8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10A06F-2B17-9C95-7849-63C17E643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28C7F4-A711-ED6A-139F-57832418C1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594B63-627B-2192-A784-EAFB09489E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5B1F82-6E53-C395-7F39-0B32B60FC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7/2/23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2AB229-8202-05D7-00A5-2CB2F02AB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DE14B4-D71D-32E6-0DD1-92504E42F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51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176E3-9FEF-6EDF-48A4-0C1B6E7BB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77FA1A-35B2-B6BD-3879-701E070D8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7/2/23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343FC-370D-13AB-02FC-AD60BE218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58675-7353-2774-09E4-7C9F0448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8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07666A-5BCA-E387-EEEF-A510FBB1A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7/2/23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A7E4DD-58C3-574D-FBC7-171B42815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90507-DCCB-C6A6-759C-E3E354DC5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67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0E5D5-F391-318E-4F0D-1E7945E4D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4A3D2-DA6A-A2D9-87D2-86CCC08FA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6D0316-7BC9-FEBF-9FEB-18CC2B9E3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4B57C-1DAF-52A4-B52B-B462296D6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7/2/23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66306-7754-C619-7CDB-62DAA1F26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7AD84-2C72-C5D7-15CC-AA986D952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904D1-0215-5AC7-C513-1631CC59A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75281D-9761-D775-89E5-8BEA3F58B2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C56914-1A6C-0BCA-6EB6-8A23B65D1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6062D-18D4-57F6-CC33-8877C7838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7/2/23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5E4CF2-8C11-C40A-23FC-E8E3066B2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2A283-CDAB-6590-CFBF-2B330300C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10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293B9F-AE28-CD87-8D99-B3174F1E2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B2B70-E284-11D2-ADC2-DAA340ECB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DFF67-A2B9-5344-763B-FC41700315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7/2/23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87F94-04DB-4363-F156-E3926F3C6E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3BFD0-035A-3E7B-C069-95F57090E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73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os.gob.mx/busca/dataset/informacion-referente-a-casos-covid-19-en-mexic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ngimg.com/png/73365-and-science-shape-hexagon-technology-free-download-imag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88E1A7-D07B-2424-3F46-AA6894726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/>
              <a:t>Prediction of survivability among COVID-19 patients using four different ML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2CAB35-0025-DAB8-2E49-D3413A820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/>
              <a:t>Data Science capstone project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72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6CC435-403F-5CC1-4F43-B2CE3CC8A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The Problem</a:t>
            </a:r>
          </a:p>
        </p:txBody>
      </p:sp>
      <p:sp>
        <p:nvSpPr>
          <p:cNvPr id="55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9D92E-D4B4-588F-CFA2-B81D5CC07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2200"/>
              <a:t>G</a:t>
            </a:r>
            <a:r>
              <a:rPr lang="en-US" sz="2200" b="0" i="0">
                <a:effectLst/>
              </a:rPr>
              <a:t>iven a Covid-19 patient's current symptom, status, and medical history, will predict whether the patient is in high risk or not.</a:t>
            </a:r>
            <a:endParaRPr lang="en-US" sz="2200"/>
          </a:p>
        </p:txBody>
      </p:sp>
      <p:pic>
        <p:nvPicPr>
          <p:cNvPr id="5" name="Picture 4" descr="Analysing medical x-ray results">
            <a:extLst>
              <a:ext uri="{FF2B5EF4-FFF2-40B4-BE49-F238E27FC236}">
                <a16:creationId xmlns:a16="http://schemas.microsoft.com/office/drawing/2014/main" id="{44E4E146-CD9D-BECB-1025-CAC9E32F46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871" r="1913" b="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  <a:noFill/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C656694-E8B8-4DAB-A4FD-23655A1F11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C60573-8BA9-4F06-8BC5-309D58F96E5C}" type="datetime1">
              <a:rPr lang="en-US" smtClean="0"/>
              <a:pPr>
                <a:spcAft>
                  <a:spcPts val="600"/>
                </a:spcAft>
              </a:pPr>
              <a:t>7/2/23</a:t>
            </a:fld>
            <a:endParaRPr lang="en-US"/>
          </a:p>
        </p:txBody>
      </p:sp>
      <p:sp>
        <p:nvSpPr>
          <p:cNvPr id="11" name="Footer Placeholder 9">
            <a:extLst>
              <a:ext uri="{FF2B5EF4-FFF2-40B4-BE49-F238E27FC236}">
                <a16:creationId xmlns:a16="http://schemas.microsoft.com/office/drawing/2014/main" id="{2C26A52E-FD03-472C-B2A6-1828C634D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13" name="Slide Number Placeholder 10">
            <a:extLst>
              <a:ext uri="{FF2B5EF4-FFF2-40B4-BE49-F238E27FC236}">
                <a16:creationId xmlns:a16="http://schemas.microsoft.com/office/drawing/2014/main" id="{1F03B11F-7EA0-4DD0-B80D-8B0E6DF7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8AB6432-E879-4FE7-87DD-5FEE9CC8818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2</a:t>
            </a:fld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2976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CCACE2-F339-A2B0-AE52-96C885192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Dataset</a:t>
            </a:r>
          </a:p>
        </p:txBody>
      </p:sp>
      <p:sp>
        <p:nvSpPr>
          <p:cNvPr id="4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4CB71-D178-2045-5FFF-902ACA404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b="0" i="0">
                <a:effectLst/>
              </a:rPr>
              <a:t>The dataset was provided by the Mexican government </a:t>
            </a:r>
            <a:r>
              <a:rPr lang="en-US" sz="2200" b="0" i="0" u="none" strike="noStrike">
                <a:effectLst/>
                <a:hlinkClick r:id="rId2"/>
              </a:rPr>
              <a:t>(link)</a:t>
            </a:r>
            <a:r>
              <a:rPr lang="en-US" sz="2200" b="0" i="0" u="none" strike="noStrike">
                <a:effectLst/>
              </a:rPr>
              <a:t> </a:t>
            </a:r>
            <a:r>
              <a:rPr lang="en-US" sz="2200" b="0" i="0">
                <a:effectLst/>
              </a:rPr>
              <a:t>. </a:t>
            </a:r>
          </a:p>
          <a:p>
            <a:r>
              <a:rPr lang="en-US" sz="2200" b="0" i="0">
                <a:effectLst/>
              </a:rPr>
              <a:t>The raw dataset consists of 21 unique features and 1,048,576 unique patients.</a:t>
            </a:r>
          </a:p>
          <a:p>
            <a:endParaRPr lang="en-US" sz="220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C656694-E8B8-4DAB-A4FD-23655A1F11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C60573-8BA9-4F06-8BC5-309D58F96E5C}" type="datetime1">
              <a:rPr lang="en-US" smtClean="0"/>
              <a:pPr>
                <a:spcAft>
                  <a:spcPts val="600"/>
                </a:spcAft>
              </a:pPr>
              <a:t>7/2/23</a:t>
            </a:fld>
            <a:endParaRPr lang="en-US"/>
          </a:p>
        </p:txBody>
      </p:sp>
      <p:sp>
        <p:nvSpPr>
          <p:cNvPr id="11" name="Footer Placeholder 9">
            <a:extLst>
              <a:ext uri="{FF2B5EF4-FFF2-40B4-BE49-F238E27FC236}">
                <a16:creationId xmlns:a16="http://schemas.microsoft.com/office/drawing/2014/main" id="{2C26A52E-FD03-472C-B2A6-1828C634D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13" name="Slide Number Placeholder 10">
            <a:extLst>
              <a:ext uri="{FF2B5EF4-FFF2-40B4-BE49-F238E27FC236}">
                <a16:creationId xmlns:a16="http://schemas.microsoft.com/office/drawing/2014/main" id="{1F03B11F-7EA0-4DD0-B80D-8B0E6DF7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8AB6432-E879-4FE7-87DD-5FEE9CC8818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3</a:t>
            </a:fld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9466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FEE10E-4299-B070-E839-87B3DA492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Data Wrangling</a:t>
            </a:r>
          </a:p>
        </p:txBody>
      </p:sp>
      <p:sp>
        <p:nvSpPr>
          <p:cNvPr id="37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ate Placeholder 8">
            <a:extLst>
              <a:ext uri="{FF2B5EF4-FFF2-40B4-BE49-F238E27FC236}">
                <a16:creationId xmlns:a16="http://schemas.microsoft.com/office/drawing/2014/main" id="{2C656694-E8B8-4DAB-A4FD-23655A1F11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C60573-8BA9-4F06-8BC5-309D58F96E5C}" type="datetime1">
              <a:rPr lang="en-US" smtClean="0"/>
              <a:pPr>
                <a:spcAft>
                  <a:spcPts val="600"/>
                </a:spcAft>
              </a:pPr>
              <a:t>7/2/23</a:t>
            </a:fld>
            <a:endParaRPr lang="en-US"/>
          </a:p>
        </p:txBody>
      </p:sp>
      <p:sp>
        <p:nvSpPr>
          <p:cNvPr id="15" name="Footer Placeholder 9">
            <a:extLst>
              <a:ext uri="{FF2B5EF4-FFF2-40B4-BE49-F238E27FC236}">
                <a16:creationId xmlns:a16="http://schemas.microsoft.com/office/drawing/2014/main" id="{2C26A52E-FD03-472C-B2A6-1828C634D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6" name="Slide Number Placeholder 10">
            <a:extLst>
              <a:ext uri="{FF2B5EF4-FFF2-40B4-BE49-F238E27FC236}">
                <a16:creationId xmlns:a16="http://schemas.microsoft.com/office/drawing/2014/main" id="{1F03B11F-7EA0-4DD0-B80D-8B0E6DF7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8AB6432-E879-4FE7-87DD-5FEE9CC88187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id="{6A684EA5-BB3B-1557-62E0-D73D5EBC0F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8462216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7293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AF3CBE-DF33-36BB-CEFB-BFE082295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Exploratory data analysis</a:t>
            </a:r>
          </a:p>
        </p:txBody>
      </p:sp>
      <p:sp>
        <p:nvSpPr>
          <p:cNvPr id="47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screenshot, colorfulness, pattern, square&#10;&#10;Description automatically generated">
            <a:extLst>
              <a:ext uri="{FF2B5EF4-FFF2-40B4-BE49-F238E27FC236}">
                <a16:creationId xmlns:a16="http://schemas.microsoft.com/office/drawing/2014/main" id="{37B1F4A7-DF89-009D-1ABB-2CAE4F206C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51" r="15416" b="-3"/>
          <a:stretch/>
        </p:blipFill>
        <p:spPr>
          <a:xfrm>
            <a:off x="1048674" y="2619784"/>
            <a:ext cx="2246051" cy="3600041"/>
          </a:xfrm>
          <a:prstGeom prst="rect">
            <a:avLst/>
          </a:prstGeom>
          <a:noFill/>
        </p:spPr>
      </p:pic>
      <p:pic>
        <p:nvPicPr>
          <p:cNvPr id="9" name="Picture 8" descr="A picture containing diagram, line, rectangle, plan&#10;&#10;Description automatically generated">
            <a:extLst>
              <a:ext uri="{FF2B5EF4-FFF2-40B4-BE49-F238E27FC236}">
                <a16:creationId xmlns:a16="http://schemas.microsoft.com/office/drawing/2014/main" id="{04DB4FE1-24EB-649D-AFAE-13168CCF04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98" r="9881" b="5"/>
          <a:stretch/>
        </p:blipFill>
        <p:spPr>
          <a:xfrm>
            <a:off x="4216908" y="2630220"/>
            <a:ext cx="3758184" cy="3579168"/>
          </a:xfrm>
          <a:prstGeom prst="rect">
            <a:avLst/>
          </a:prstGeom>
          <a:noFill/>
        </p:spPr>
      </p:pic>
      <p:pic>
        <p:nvPicPr>
          <p:cNvPr id="5" name="Content Placeholder 4" descr="A picture containing text, plot, screenshot, diagram&#10;&#10;Description automatically generated">
            <a:extLst>
              <a:ext uri="{FF2B5EF4-FFF2-40B4-BE49-F238E27FC236}">
                <a16:creationId xmlns:a16="http://schemas.microsoft.com/office/drawing/2014/main" id="{9C47CCD7-519A-12E5-923A-CEF68137D5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15" r="18256" b="-6"/>
          <a:stretch/>
        </p:blipFill>
        <p:spPr>
          <a:xfrm>
            <a:off x="8147394" y="2619784"/>
            <a:ext cx="3745812" cy="3600041"/>
          </a:xfrm>
          <a:prstGeom prst="rect">
            <a:avLst/>
          </a:prstGeom>
          <a:noFill/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06C5958E-AA23-4480-BD34-3AD7765A4D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B3ACC5F-2605-4595-A6BD-21A768A838D7}" type="datetime1">
              <a:rPr lang="en-US"/>
              <a:pPr>
                <a:spcAft>
                  <a:spcPts val="600"/>
                </a:spcAft>
              </a:pPr>
              <a:t>7/2/23</a:t>
            </a:fld>
            <a:endParaRPr lang="en-US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B5D78E72-159C-4C5A-B78A-4DBF28693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F7F6F0BC-6D53-4CF7-B314-E38C1FB61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EB86BA9-7BC1-472E-BF89-5B31DB055BF9}" type="slidenum"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5</a:t>
            </a:fld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2132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50CBEC-828E-E960-B697-D5EC12406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Model selection</a:t>
            </a:r>
          </a:p>
        </p:txBody>
      </p:sp>
      <p:sp>
        <p:nvSpPr>
          <p:cNvPr id="3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F35CF-6B3A-D06E-E260-3881FD3A4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2200" b="0" i="0">
                <a:effectLst/>
              </a:rPr>
              <a:t>Random Forest classifier, </a:t>
            </a:r>
          </a:p>
          <a:p>
            <a:r>
              <a:rPr lang="en-US" sz="2200" b="0" i="0">
                <a:effectLst/>
              </a:rPr>
              <a:t>Naive Baise, </a:t>
            </a:r>
          </a:p>
          <a:p>
            <a:r>
              <a:rPr lang="en-US" sz="2200" b="0" i="0">
                <a:effectLst/>
              </a:rPr>
              <a:t>Gradient Boosting classifier and </a:t>
            </a:r>
          </a:p>
          <a:p>
            <a:r>
              <a:rPr lang="en-US" sz="2200"/>
              <a:t>K</a:t>
            </a:r>
            <a:r>
              <a:rPr lang="en-US" sz="2200" b="0" i="0">
                <a:effectLst/>
              </a:rPr>
              <a:t>-nearest neighbor classifier </a:t>
            </a:r>
            <a:endParaRPr lang="en-US" sz="2200"/>
          </a:p>
        </p:txBody>
      </p:sp>
      <p:pic>
        <p:nvPicPr>
          <p:cNvPr id="6" name="Picture 5" descr="A blue and orange hexagons and lines&#10;&#10;Description automatically generated with low confidence">
            <a:extLst>
              <a:ext uri="{FF2B5EF4-FFF2-40B4-BE49-F238E27FC236}">
                <a16:creationId xmlns:a16="http://schemas.microsoft.com/office/drawing/2014/main" id="{E03C703B-208A-D551-A31F-14C53ADEC5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1828" r="2165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  <a:noFill/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2F1CF70-07E6-4B36-8284-8ADE503992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2DD3222-08D1-4334-9F0A-9AFB9C7C753E}" type="datetime1">
              <a:rPr lang="en-US" smtClean="0"/>
              <a:pPr>
                <a:spcAft>
                  <a:spcPts val="600"/>
                </a:spcAft>
              </a:pPr>
              <a:t>7/2/23</a:t>
            </a:fld>
            <a:endParaRPr lang="en-US"/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24D7EDF6-6DA1-4F25-84E4-C9A5F6F9E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00EA9EC1-B4C0-4B8E-A0C5-32E12DF93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B43FFD5-6656-4C69-9CDD-D1B69A112D7A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C396D0-6FED-5178-F4B5-E8D0CAB23BB4}"/>
              </a:ext>
            </a:extLst>
          </p:cNvPr>
          <p:cNvSpPr txBox="1"/>
          <p:nvPr/>
        </p:nvSpPr>
        <p:spPr>
          <a:xfrm>
            <a:off x="9296856" y="5990433"/>
            <a:ext cx="231986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freepngimg.com/png/73365-and-science-shape-hexagon-technology-free-download-imag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361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12B8BF-D507-5373-98AB-10C2178E8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Model performance</a:t>
            </a: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B8FB207D-A17E-053D-60F6-61D5F84C6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b="0" i="0">
                <a:effectLst/>
              </a:rPr>
              <a:t>Random Forest classifier 93.75%, </a:t>
            </a:r>
          </a:p>
          <a:p>
            <a:r>
              <a:rPr lang="en-US" sz="2200" b="0" i="0">
                <a:effectLst/>
              </a:rPr>
              <a:t>Naive Baise 88.2%, </a:t>
            </a:r>
          </a:p>
          <a:p>
            <a:r>
              <a:rPr lang="en-US" sz="2200" b="0" i="0">
                <a:effectLst/>
              </a:rPr>
              <a:t>Gradient Boosting classifier 93.25%</a:t>
            </a:r>
          </a:p>
          <a:p>
            <a:r>
              <a:rPr lang="en-US" sz="2200"/>
              <a:t>K</a:t>
            </a:r>
            <a:r>
              <a:rPr lang="en-US" sz="2200" b="0" i="0">
                <a:effectLst/>
              </a:rPr>
              <a:t>-nearest neighbor classifier 92.52%</a:t>
            </a:r>
            <a:endParaRPr lang="en-US" sz="2200"/>
          </a:p>
          <a:p>
            <a:pPr marL="0" indent="0">
              <a:buNone/>
            </a:pPr>
            <a:endParaRPr lang="en-US" sz="2200"/>
          </a:p>
        </p:txBody>
      </p:sp>
      <p:pic>
        <p:nvPicPr>
          <p:cNvPr id="39" name="Picture 18" descr="Interior of dark warehouse">
            <a:extLst>
              <a:ext uri="{FF2B5EF4-FFF2-40B4-BE49-F238E27FC236}">
                <a16:creationId xmlns:a16="http://schemas.microsoft.com/office/drawing/2014/main" id="{C7937820-B12D-3DAF-6F38-AB394CD7B5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63" r="1721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50179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</TotalTime>
  <Words>195</Words>
  <Application>Microsoft Macintosh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Prediction of survivability among COVID-19 patients using four different ML algorithms</vt:lpstr>
      <vt:lpstr>The Problem</vt:lpstr>
      <vt:lpstr>Dataset</vt:lpstr>
      <vt:lpstr>Data Wrangling</vt:lpstr>
      <vt:lpstr>Exploratory data analysis</vt:lpstr>
      <vt:lpstr>Model selection</vt:lpstr>
      <vt:lpstr>Model 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survivability among COVID-19 patients using four different ML algorithms</dc:title>
  <dc:creator>Mahfuz, Fariha</dc:creator>
  <cp:lastModifiedBy>Mahfuz, Fariha</cp:lastModifiedBy>
  <cp:revision>1</cp:revision>
  <dcterms:created xsi:type="dcterms:W3CDTF">2023-07-02T20:54:23Z</dcterms:created>
  <dcterms:modified xsi:type="dcterms:W3CDTF">2023-07-03T03:34:49Z</dcterms:modified>
</cp:coreProperties>
</file>