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77" r:id="rId6"/>
    <p:sldId id="278" r:id="rId7"/>
    <p:sldId id="280" r:id="rId8"/>
    <p:sldId id="271" r:id="rId9"/>
    <p:sldId id="276" r:id="rId10"/>
    <p:sldId id="272" r:id="rId11"/>
    <p:sldId id="273" r:id="rId12"/>
    <p:sldId id="274" r:id="rId13"/>
    <p:sldId id="275" r:id="rId14"/>
    <p:sldId id="266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E560-9207-40D7-953F-BA10D1CFF2DB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509A5-1BD3-427D-9492-0F0E1A0110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48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58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58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168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05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145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95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81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51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16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47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06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25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96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57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2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0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13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22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67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72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86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24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2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1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00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49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6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10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02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9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2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alessio/um-sod-client-server-databa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716219" cy="4526280"/>
          </a:xfrm>
        </p:spPr>
        <p:txBody>
          <a:bodyPr/>
          <a:lstStyle/>
          <a:p>
            <a:pPr algn="ctr"/>
            <a:r>
              <a:rPr lang="es-ES" u="sng" dirty="0" smtClean="0"/>
              <a:t>Arquitectura de servidores concurrentes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</a:t>
            </a:r>
            <a:br>
              <a:rPr lang="es-ES" dirty="0" smtClean="0"/>
            </a:br>
            <a:r>
              <a:rPr lang="es-ES" u="sng" dirty="0" smtClean="0"/>
              <a:t>Motores de base de datos:</a:t>
            </a:r>
            <a:br>
              <a:rPr lang="es-ES" u="sng" dirty="0" smtClean="0"/>
            </a:br>
            <a:r>
              <a:rPr lang="es-ES" u="sng" dirty="0" err="1" smtClean="0"/>
              <a:t>PostgreSQL</a:t>
            </a:r>
            <a:r>
              <a:rPr lang="es-ES" u="sng" dirty="0"/>
              <a:t> </a:t>
            </a:r>
            <a:r>
              <a:rPr lang="es-ES" u="sng" dirty="0" smtClean="0"/>
              <a:t>y </a:t>
            </a:r>
            <a:r>
              <a:rPr lang="es-ES" u="sng" dirty="0" err="1" smtClean="0"/>
              <a:t>MySQL</a:t>
            </a:r>
            <a:endParaRPr lang="es-E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10</a:t>
            </a:fld>
            <a:endParaRPr lang="es-E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0" y="822960"/>
            <a:ext cx="3741894" cy="56029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76" y="822960"/>
            <a:ext cx="8238591" cy="109728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297612" y="0"/>
            <a:ext cx="275234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adicionales</a:t>
            </a:r>
            <a:endParaRPr lang="es-E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508" y="2092404"/>
            <a:ext cx="4558143" cy="1780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653" y="4138097"/>
            <a:ext cx="4555036" cy="18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11</a:t>
            </a:fld>
            <a:endParaRPr lang="es-E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97612" y="0"/>
            <a:ext cx="275234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de ejecución SQL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" y="783463"/>
            <a:ext cx="3686514" cy="6074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06" y="783463"/>
            <a:ext cx="4115723" cy="6077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5" y="783463"/>
            <a:ext cx="3932088" cy="41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12</a:t>
            </a:fld>
            <a:endParaRPr lang="es-E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97612" y="0"/>
            <a:ext cx="275234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de ejecución SQL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336"/>
            <a:ext cx="6115364" cy="6102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12" y="822960"/>
            <a:ext cx="4413477" cy="3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Repositorio </a:t>
            </a:r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13</a:t>
            </a:fld>
            <a:endParaRPr lang="es-E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531" y="1463039"/>
            <a:ext cx="9526121" cy="3379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github.com/fmalessio/um-sod-client-server-database</a:t>
            </a:r>
            <a:endParaRPr lang="es-ES" sz="2400" dirty="0" smtClean="0"/>
          </a:p>
          <a:p>
            <a:pPr marL="685800" indent="-685800" algn="l"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s-ES" sz="2400" dirty="0" smtClean="0"/>
              <a:t>Código fuente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s-ES" sz="2400" dirty="0" smtClean="0"/>
              <a:t>Documentación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s-ES" sz="2400" dirty="0" smtClean="0"/>
              <a:t>SQL </a:t>
            </a:r>
            <a:r>
              <a:rPr lang="es-ES" sz="2400" dirty="0" err="1" smtClean="0"/>
              <a:t>Startup</a:t>
            </a:r>
            <a:endParaRPr lang="es-ES" sz="2400" dirty="0" smtClean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s-ES" sz="2400" dirty="0" smtClean="0"/>
              <a:t>Archivos necesarios</a:t>
            </a:r>
            <a:endParaRPr lang="es-E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2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104" y="0"/>
            <a:ext cx="8716219" cy="861440"/>
          </a:xfrm>
        </p:spPr>
        <p:txBody>
          <a:bodyPr/>
          <a:lstStyle/>
          <a:p>
            <a:pPr algn="l"/>
            <a:r>
              <a:rPr lang="es-ES" dirty="0" smtClean="0"/>
              <a:t>Gracias por escucharnos!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14</a:t>
            </a:fld>
            <a:endParaRPr lang="es-ES"/>
          </a:p>
        </p:txBody>
      </p:sp>
      <p:pic>
        <p:nvPicPr>
          <p:cNvPr id="2050" name="Picture 2" descr="Resultado de imagen para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" y="1423416"/>
            <a:ext cx="8202384" cy="4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784" y="0"/>
            <a:ext cx="8716219" cy="1646302"/>
          </a:xfrm>
        </p:spPr>
        <p:txBody>
          <a:bodyPr/>
          <a:lstStyle/>
          <a:p>
            <a:r>
              <a:rPr lang="es-ES" dirty="0" smtClean="0"/>
              <a:t>Arquitectura de servidores concurrentes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784" y="1536192"/>
            <a:ext cx="8716219" cy="4709160"/>
          </a:xfrm>
        </p:spPr>
        <p:txBody>
          <a:bodyPr>
            <a:normAutofit/>
          </a:bodyPr>
          <a:lstStyle/>
          <a:p>
            <a:pPr algn="l"/>
            <a:r>
              <a:rPr lang="es-AR" u="sng" dirty="0"/>
              <a:t>Programa principal o “master” del servidor</a:t>
            </a:r>
          </a:p>
          <a:p>
            <a:pPr marL="342900" indent="-342900" algn="l">
              <a:buAutoNum type="arabicPeriod"/>
            </a:pPr>
            <a:r>
              <a:rPr lang="es-AR" dirty="0" smtClean="0"/>
              <a:t>Crear </a:t>
            </a:r>
            <a:r>
              <a:rPr lang="es-AR" dirty="0"/>
              <a:t>un Socket de </a:t>
            </a:r>
            <a:r>
              <a:rPr lang="es-AR" dirty="0" smtClean="0"/>
              <a:t>servidor</a:t>
            </a:r>
            <a:br>
              <a:rPr lang="es-AR" dirty="0" smtClean="0"/>
            </a:br>
            <a:r>
              <a:rPr lang="es-AR" dirty="0" smtClean="0"/>
              <a:t>En </a:t>
            </a:r>
            <a:r>
              <a:rPr lang="es-AR" dirty="0"/>
              <a:t>un ciclo </a:t>
            </a:r>
            <a:r>
              <a:rPr lang="es-AR" dirty="0" smtClean="0"/>
              <a:t>infinito:</a:t>
            </a:r>
          </a:p>
          <a:p>
            <a:pPr marL="342900" indent="-342900" algn="l">
              <a:buAutoNum type="arabicPeriod"/>
            </a:pPr>
            <a:r>
              <a:rPr lang="es-AR" dirty="0" smtClean="0"/>
              <a:t>Aceptar </a:t>
            </a:r>
            <a:r>
              <a:rPr lang="es-AR" dirty="0"/>
              <a:t>requerimientos de </a:t>
            </a:r>
            <a:r>
              <a:rPr lang="es-AR" dirty="0" smtClean="0"/>
              <a:t>clientes</a:t>
            </a:r>
          </a:p>
          <a:p>
            <a:pPr marL="342900" indent="-342900" algn="l">
              <a:buAutoNum type="arabicPeriod"/>
            </a:pPr>
            <a:r>
              <a:rPr lang="es-AR" dirty="0" smtClean="0"/>
              <a:t>Cuando </a:t>
            </a:r>
            <a:r>
              <a:rPr lang="es-AR" dirty="0"/>
              <a:t>llega una petición de un cliente crear un nuevo proceso “esclavo” que atienda paralelamente la </a:t>
            </a:r>
            <a:r>
              <a:rPr lang="es-AR" dirty="0" smtClean="0"/>
              <a:t>petición (esto </a:t>
            </a:r>
            <a:r>
              <a:rPr lang="es-AR" dirty="0"/>
              <a:t>no debe bloquear la ejecución del programa master del </a:t>
            </a:r>
            <a:r>
              <a:rPr lang="es-AR" dirty="0" smtClean="0"/>
              <a:t>servidor)</a:t>
            </a:r>
          </a:p>
          <a:p>
            <a:pPr marL="342900" indent="-342900" algn="l">
              <a:buAutoNum type="arabicPeriod"/>
            </a:pPr>
            <a:r>
              <a:rPr lang="es-AR" dirty="0" smtClean="0"/>
              <a:t>Volver </a:t>
            </a:r>
            <a:r>
              <a:rPr lang="es-AR" dirty="0"/>
              <a:t>a 2.</a:t>
            </a:r>
          </a:p>
          <a:p>
            <a:pPr algn="l"/>
            <a:r>
              <a:rPr lang="es-AR" u="sng" dirty="0"/>
              <a:t>Proceso esclavo:</a:t>
            </a:r>
          </a:p>
          <a:p>
            <a:pPr algn="l"/>
            <a:r>
              <a:rPr lang="es-AR" dirty="0"/>
              <a:t>	1. Recibir los parámetros de la comunicación (socket o flujos de entrada y/o salida)</a:t>
            </a:r>
          </a:p>
          <a:p>
            <a:pPr algn="l"/>
            <a:r>
              <a:rPr lang="es-AR" dirty="0"/>
              <a:t>	2. Atender al cliente (</a:t>
            </a:r>
            <a:r>
              <a:rPr lang="es-AR" dirty="0" err="1"/>
              <a:t>ej</a:t>
            </a:r>
            <a:r>
              <a:rPr lang="es-AR" dirty="0"/>
              <a:t>: </a:t>
            </a:r>
            <a:r>
              <a:rPr lang="es-AR" dirty="0" smtClean="0"/>
              <a:t>ejecutar </a:t>
            </a:r>
            <a:r>
              <a:rPr lang="es-AR" dirty="0" err="1" smtClean="0"/>
              <a:t>query</a:t>
            </a:r>
            <a:r>
              <a:rPr lang="es-AR" dirty="0" smtClean="0"/>
              <a:t>, mostrar catálogo)</a:t>
            </a:r>
            <a:endParaRPr lang="es-AR" dirty="0"/>
          </a:p>
          <a:p>
            <a:pPr algn="l"/>
            <a:r>
              <a:rPr lang="es-AR" dirty="0"/>
              <a:t>	3. Retornar </a:t>
            </a:r>
            <a:r>
              <a:rPr lang="es-AR" dirty="0" smtClean="0"/>
              <a:t>(debe desaparecer)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7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330" y="245288"/>
            <a:ext cx="9018367" cy="771447"/>
          </a:xfrm>
        </p:spPr>
        <p:txBody>
          <a:bodyPr/>
          <a:lstStyle/>
          <a:p>
            <a:pPr algn="l"/>
            <a:r>
              <a:rPr lang="es-ES" dirty="0" smtClean="0"/>
              <a:t>Flujo de ejecución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Resultado de imagen para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56" y="1416755"/>
            <a:ext cx="1526667" cy="15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2" y="1170483"/>
            <a:ext cx="1627250" cy="16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35698" y="3425294"/>
            <a:ext cx="315375" cy="14679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326632" y="1749020"/>
            <a:ext cx="3302970" cy="931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6409" y="2894669"/>
            <a:ext cx="571503" cy="41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82010" y="2451304"/>
            <a:ext cx="4802954" cy="15634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41185" y="2731413"/>
            <a:ext cx="4790873" cy="15496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40" y="3726219"/>
            <a:ext cx="3433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Pide conectarse</a:t>
            </a:r>
          </a:p>
          <a:p>
            <a:pPr marL="342900" indent="-342900">
              <a:buAutoNum type="arabicPeriod"/>
            </a:pPr>
            <a:r>
              <a:rPr lang="es-ES" dirty="0" smtClean="0"/>
              <a:t>Se genera un hilo para esa conexión</a:t>
            </a:r>
          </a:p>
          <a:p>
            <a:pPr marL="342900" indent="-342900">
              <a:buAutoNum type="arabicPeriod"/>
            </a:pPr>
            <a:r>
              <a:rPr lang="es-ES" dirty="0" smtClean="0"/>
              <a:t>Muestra menú de opciones</a:t>
            </a:r>
          </a:p>
          <a:p>
            <a:pPr marL="342900" indent="-342900">
              <a:buAutoNum type="arabicPeriod"/>
            </a:pPr>
            <a:r>
              <a:rPr lang="es-ES" dirty="0" smtClean="0"/>
              <a:t>Selecciona opción deseada (ej. </a:t>
            </a:r>
            <a:r>
              <a:rPr lang="es-ES" dirty="0" err="1" smtClean="0"/>
              <a:t>Query</a:t>
            </a:r>
            <a:r>
              <a:rPr lang="es-ES" dirty="0" smtClean="0"/>
              <a:t> manual)</a:t>
            </a:r>
          </a:p>
          <a:p>
            <a:pPr marL="342900" indent="-342900">
              <a:buAutoNum type="arabicPeriod"/>
            </a:pPr>
            <a:r>
              <a:rPr lang="es-ES" dirty="0" smtClean="0"/>
              <a:t>Muestra los diferentes motores de BD</a:t>
            </a:r>
          </a:p>
          <a:p>
            <a:pPr marL="342900" indent="-342900">
              <a:buAutoNum type="arabicPeriod"/>
            </a:pPr>
            <a:r>
              <a:rPr lang="es-ES" dirty="0" smtClean="0"/>
              <a:t>Selecciona el motor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30123" y="136680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7387436" y="283858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3722017" y="247697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3.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3176671" y="307663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241771" y="25984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5.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346318" y="34459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7362962" y="48689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7.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7747894" y="48689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1" name="TextBox 40"/>
          <p:cNvSpPr txBox="1"/>
          <p:nvPr/>
        </p:nvSpPr>
        <p:spPr>
          <a:xfrm>
            <a:off x="5019858" y="28636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9.</a:t>
            </a:r>
            <a:endParaRPr lang="es-ES" dirty="0"/>
          </a:p>
        </p:txBody>
      </p:sp>
      <p:sp>
        <p:nvSpPr>
          <p:cNvPr id="42" name="TextBox 41"/>
          <p:cNvSpPr txBox="1"/>
          <p:nvPr/>
        </p:nvSpPr>
        <p:spPr>
          <a:xfrm>
            <a:off x="7374212" y="243223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801791" y="-61648"/>
            <a:ext cx="5437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</a:rPr>
              <a:t>Nota: Se pretende mostrar el flujo de lo más relevante.</a:t>
            </a:r>
            <a:endParaRPr lang="es-E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0509" y="1077804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con proceso master</a:t>
            </a:r>
            <a:endParaRPr lang="es-E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98" y="-233637"/>
            <a:ext cx="1126577" cy="17292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98" y="1478622"/>
            <a:ext cx="1126577" cy="17292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777" y="3360047"/>
            <a:ext cx="1126577" cy="1729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98" y="755998"/>
            <a:ext cx="1258377" cy="8289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769" y="2661639"/>
            <a:ext cx="1497585" cy="68741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920498" y="4808440"/>
            <a:ext cx="12715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 Bases</a:t>
            </a:r>
            <a:endParaRPr lang="es-E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049212" y="823245"/>
            <a:ext cx="2182924" cy="28959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101807" y="2574604"/>
            <a:ext cx="2544809" cy="15846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121073" y="4414838"/>
            <a:ext cx="2689679" cy="1256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02473" y="4413342"/>
            <a:ext cx="343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  <a:r>
              <a:rPr lang="es-ES" dirty="0" smtClean="0"/>
              <a:t>. Conecta al motor elegido</a:t>
            </a:r>
          </a:p>
          <a:p>
            <a:r>
              <a:rPr lang="es-ES" dirty="0" smtClean="0"/>
              <a:t>8. Ejecuta la </a:t>
            </a:r>
            <a:r>
              <a:rPr lang="es-ES" dirty="0" err="1" smtClean="0"/>
              <a:t>query</a:t>
            </a:r>
            <a:r>
              <a:rPr lang="es-ES" dirty="0" smtClean="0"/>
              <a:t> ingresada</a:t>
            </a:r>
          </a:p>
          <a:p>
            <a:r>
              <a:rPr lang="es-ES" dirty="0" smtClean="0"/>
              <a:t>9. Envía el resultado de la ejecución</a:t>
            </a:r>
          </a:p>
          <a:p>
            <a:r>
              <a:rPr lang="es-ES" dirty="0" smtClean="0"/>
              <a:t>x. Mata al hilo cuando se recibe “0” = Salir</a:t>
            </a:r>
            <a:endParaRPr lang="es-E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287888" y="3684913"/>
            <a:ext cx="14585" cy="2847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Estructura de los datos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4</a:t>
            </a:fld>
            <a:endParaRPr lang="es-E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03" y="3450534"/>
            <a:ext cx="8485632" cy="3081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682" y="1146771"/>
            <a:ext cx="8523480" cy="1845384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600682" y="736804"/>
            <a:ext cx="3808716" cy="456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Base: “</a:t>
            </a:r>
            <a:r>
              <a:rPr lang="es-ES" sz="2800" dirty="0" err="1" smtClean="0"/>
              <a:t>autosdb</a:t>
            </a:r>
            <a:r>
              <a:rPr lang="es-ES" sz="2800" dirty="0" smtClean="0"/>
              <a:t>”</a:t>
            </a:r>
            <a:endParaRPr lang="es-ES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3403" y="2992155"/>
            <a:ext cx="3808716" cy="55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Base: “</a:t>
            </a:r>
            <a:r>
              <a:rPr lang="es-ES" sz="2800" dirty="0" err="1" smtClean="0"/>
              <a:t>sodsql</a:t>
            </a:r>
            <a:r>
              <a:rPr lang="es-ES" sz="2800" dirty="0" smtClean="0"/>
              <a:t>”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36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Cliente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5</a:t>
            </a:fld>
            <a:endParaRPr lang="es-E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89486" y="118872"/>
            <a:ext cx="2752344" cy="585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Base</a:t>
            </a:r>
            <a:endParaRPr lang="es-E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20" y="941832"/>
            <a:ext cx="3529269" cy="911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6557"/>
            <a:ext cx="4446872" cy="5931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020" y="1971982"/>
            <a:ext cx="3968954" cy="4184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2646" y="941832"/>
            <a:ext cx="2702049" cy="28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Cliente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6</a:t>
            </a:fld>
            <a:endParaRPr lang="es-E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89486" y="118872"/>
            <a:ext cx="2752344" cy="585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3" y="845370"/>
            <a:ext cx="3273244" cy="293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85" y="822959"/>
            <a:ext cx="3798864" cy="5731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627" y="822959"/>
            <a:ext cx="3578835" cy="17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Cliente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7</a:t>
            </a:fld>
            <a:endParaRPr lang="es-E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77806" y="18249"/>
            <a:ext cx="3705285" cy="923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Función enviar </a:t>
            </a:r>
            <a:r>
              <a:rPr lang="es-ES" sz="2800" dirty="0" err="1" smtClean="0"/>
              <a:t>query</a:t>
            </a:r>
            <a:r>
              <a:rPr lang="es-ES" sz="2800" dirty="0" smtClean="0"/>
              <a:t> a ejecutar</a:t>
            </a:r>
            <a:endParaRPr lang="es-E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4" y="943162"/>
            <a:ext cx="4186989" cy="5914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13" y="1604276"/>
            <a:ext cx="4138532" cy="33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5349239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8</a:t>
            </a:fld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841611"/>
            <a:ext cx="3723596" cy="2039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197" y="800165"/>
            <a:ext cx="5529068" cy="5636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77" y="3121976"/>
            <a:ext cx="2889203" cy="1037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56" y="4320387"/>
            <a:ext cx="2844946" cy="137167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95364" y="118872"/>
            <a:ext cx="2752344" cy="585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Base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957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9</a:t>
            </a:fld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97612" y="0"/>
            <a:ext cx="275234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Función de selección de DB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960"/>
            <a:ext cx="5161743" cy="6030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906" y="822960"/>
            <a:ext cx="6299524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297</TotalTime>
  <Words>323</Words>
  <Application>Microsoft Office PowerPoint</Application>
  <PresentationFormat>Widescreen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Arquitectura de servidores concurrentes con Motores de base de datos: PostgreSQL y MySQL</vt:lpstr>
      <vt:lpstr>Arquitectura de servidores concurrentes</vt:lpstr>
      <vt:lpstr>Flujo de ejecución</vt:lpstr>
      <vt:lpstr>Estructura de los datos</vt:lpstr>
      <vt:lpstr>Nuestro Cliente</vt:lpstr>
      <vt:lpstr>Nuestro Cliente</vt:lpstr>
      <vt:lpstr>Nuestro Cliente</vt:lpstr>
      <vt:lpstr>Nuestro Servidor</vt:lpstr>
      <vt:lpstr>Nuestro Servidor</vt:lpstr>
      <vt:lpstr>Nuestro Servidor</vt:lpstr>
      <vt:lpstr>Nuestro Servidor</vt:lpstr>
      <vt:lpstr>Nuestro Servidor</vt:lpstr>
      <vt:lpstr>Repositorio GitHub</vt:lpstr>
      <vt:lpstr>Gracias por escucharnos!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servidores recurrentes</dc:title>
  <dc:creator>Federico Alessio</dc:creator>
  <cp:lastModifiedBy>Federico Alessio</cp:lastModifiedBy>
  <cp:revision>46</cp:revision>
  <dcterms:created xsi:type="dcterms:W3CDTF">2018-05-11T17:00:53Z</dcterms:created>
  <dcterms:modified xsi:type="dcterms:W3CDTF">2018-07-13T17:40:48Z</dcterms:modified>
</cp:coreProperties>
</file>