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Lst>
  <p:sldSz cx="9144000" cy="5143500" type="screen16x9"/>
  <p:notesSz cx="6858000" cy="9144000"/>
  <p:embeddedFontLst>
    <p:embeddedFont>
      <p:font typeface="Bebas Neue" panose="020B0606020202050201" pitchFamily="34" charset="77"/>
      <p:regular r:id="rId28"/>
    </p:embeddedFont>
    <p:embeddedFont>
      <p:font typeface="Poppins" pitchFamily="2" charset="77"/>
      <p:regular r:id="rId29"/>
      <p:bold r:id="rId30"/>
      <p:italic r:id="rId31"/>
      <p:boldItalic r:id="rId32"/>
    </p:embeddedFont>
    <p:embeddedFont>
      <p:font typeface="PT Sans" panose="020B0503020203020204" pitchFamily="34" charset="77"/>
      <p:regular r:id="rId33"/>
      <p:bold r:id="rId34"/>
      <p:italic r:id="rId35"/>
      <p:boldItalic r:id="rId36"/>
    </p:embeddedFont>
    <p:embeddedFont>
      <p:font typeface="Space Grotesk" pitchFamily="2" charset="77"/>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74"/>
  </p:normalViewPr>
  <p:slideViewPr>
    <p:cSldViewPr snapToGrid="0" snapToObjects="1">
      <p:cViewPr varScale="1">
        <p:scale>
          <a:sx n="104" d="100"/>
          <a:sy n="104" d="100"/>
        </p:scale>
        <p:origin x="216"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97edf0dc57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97edf0dc5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97edf0dc57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97edf0dc57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97da1530c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97da1530c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7da1530cd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7da1530c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1 = Clean Insomnia:</a:t>
            </a:r>
            <a:r>
              <a:rPr lang="en" sz="1200">
                <a:solidFill>
                  <a:schemeClr val="dk1"/>
                </a:solidFill>
                <a:latin typeface="Calibri"/>
                <a:ea typeface="Calibri"/>
                <a:cs typeface="Calibri"/>
                <a:sym typeface="Calibri"/>
              </a:rPr>
              <a:t> (Example) individuals who have sleep issues that are not caused by another mental health condition, medication, or a medical problem</a:t>
            </a:r>
            <a:endParaRPr sz="1200">
              <a:solidFill>
                <a:schemeClr val="dk1"/>
              </a:solidFill>
              <a:latin typeface="Calibri"/>
              <a:ea typeface="Calibri"/>
              <a:cs typeface="Calibri"/>
              <a:sym typeface="Calibri"/>
            </a:endParaRPr>
          </a:p>
          <a:p>
            <a:pPr marL="0" lvl="0" indent="0" algn="l" rtl="0">
              <a:lnSpc>
                <a:spcPct val="145000"/>
              </a:lnSpc>
              <a:spcBef>
                <a:spcPts val="0"/>
              </a:spcBef>
              <a:spcAft>
                <a:spcPts val="0"/>
              </a:spcAft>
              <a:buClr>
                <a:schemeClr val="dk1"/>
              </a:buClr>
              <a:buSzPts val="1100"/>
              <a:buFont typeface="Arial"/>
              <a:buNone/>
            </a:pP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97da1535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97da1535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b="1">
                <a:solidFill>
                  <a:schemeClr val="dk1"/>
                </a:solidFill>
                <a:latin typeface="Calibri"/>
                <a:ea typeface="Calibri"/>
                <a:cs typeface="Calibri"/>
                <a:sym typeface="Calibri"/>
              </a:rPr>
              <a:t>Positive Correlations:</a:t>
            </a:r>
            <a:r>
              <a:rPr lang="en" sz="1200">
                <a:solidFill>
                  <a:schemeClr val="dk1"/>
                </a:solidFill>
                <a:latin typeface="Calibri"/>
                <a:ea typeface="Calibri"/>
                <a:cs typeface="Calibri"/>
                <a:sym typeface="Calibri"/>
              </a:rPr>
              <a:t> (For example) As the level of depression increases, the severity of Insomnia will also increase.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b="1">
                <a:solidFill>
                  <a:schemeClr val="dk1"/>
                </a:solidFill>
                <a:latin typeface="Calibri"/>
                <a:ea typeface="Calibri"/>
                <a:cs typeface="Calibri"/>
                <a:sym typeface="Calibri"/>
              </a:rPr>
              <a:t>Negative Correlations:</a:t>
            </a:r>
            <a:r>
              <a:rPr lang="en" sz="1200">
                <a:solidFill>
                  <a:schemeClr val="dk1"/>
                </a:solidFill>
                <a:latin typeface="Calibri"/>
                <a:ea typeface="Calibri"/>
                <a:cs typeface="Calibri"/>
                <a:sym typeface="Calibri"/>
              </a:rPr>
              <a:t> (For example) As the level of depression increases, the adolescent sleep hygiene scale (sleep environment, the use of substances, bedtime routines) will decrease.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In summary, insomnia, depression, as well as the thoughts inventory all have positive correlations, whereas the ASHS_total score (physiological factors) has negative correlations with all three other variables.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97da15350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97da15350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Calibri"/>
                <a:ea typeface="Calibri"/>
                <a:cs typeface="Calibri"/>
                <a:sym typeface="Calibri"/>
              </a:rPr>
              <a:t>Boxplots: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 distribution by subgroup plot, ‘Sub-clinical Insomnia (Sub group 2)’ has the highest median score for thoughts inventory factors, which might imply more severe cognitive impacts or a greater need for cognitive therapy.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 sleep hygiene factors however, it is the other way around. We will go over what they each mean more in depth in our discussion section.</a:t>
            </a:r>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97da15350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97da15350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Key findings: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There are relatively strong positive correlations between the insomnia severity index and the depression index, as well as the thoughts inventory factors such as anxiety, reflection, and negative affect. This finding suggests a relationship between cognitive and hypnosis-related factors and the severity of insomnia symptoms.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Sleep hygiene factors (except for the use of substances) however, are mostly negatively correlated with the severity of insomnia, which suggests that as the level of sleep stability, bedtime routine increases, the severity of insomnia decreases.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97da1535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97da1535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             Df Sum Sq Mean Sq F value   Pr(&gt;F)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Race             1    1.2     1.2   0.080    0.778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GCTI_total       1  885.9   885.9  58.068 2.75e-11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Race:GCTI_total  1   15.1    15.1   0.991    0.322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Residuals       88 1342.6    15.3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a:t>
            </a:r>
            <a:endParaRPr sz="900">
              <a:solidFill>
                <a:srgbClr val="FFFFFF"/>
              </a:solidFill>
              <a:highlight>
                <a:srgbClr val="323232"/>
              </a:highlight>
              <a:latin typeface="Courier New"/>
              <a:ea typeface="Courier New"/>
              <a:cs typeface="Courier New"/>
              <a:sym typeface="Courier New"/>
            </a:endParaRPr>
          </a:p>
          <a:p>
            <a:pPr marL="0" lvl="0" indent="0" algn="l" rtl="0">
              <a:lnSpc>
                <a:spcPct val="145000"/>
              </a:lnSpc>
              <a:spcBef>
                <a:spcPts val="0"/>
              </a:spcBef>
              <a:spcAft>
                <a:spcPts val="0"/>
              </a:spcAft>
              <a:buClr>
                <a:schemeClr val="dk1"/>
              </a:buClr>
              <a:buSzPts val="1100"/>
              <a:buFont typeface="Arial"/>
              <a:buNone/>
            </a:pPr>
            <a:r>
              <a:rPr lang="en" sz="900">
                <a:solidFill>
                  <a:srgbClr val="FFFFFF"/>
                </a:solidFill>
                <a:highlight>
                  <a:srgbClr val="323232"/>
                </a:highlight>
                <a:latin typeface="Courier New"/>
                <a:ea typeface="Courier New"/>
                <a:cs typeface="Courier New"/>
                <a:sym typeface="Courier New"/>
              </a:rPr>
              <a:t>Signif. codes:  0 ‘***’ 0.001 ‘**’ 0.01 ‘*’ 0.05 ‘.’ 0.1 ‘ ’ 1</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97da1530cd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97da1530cd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98af781af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98af781af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f9e629e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97da1530cd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97da1530cd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97da1530cd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97da1530c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97da1530c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97da1530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9937f8262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9937f8262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5523096f7b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5523096f7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9928e9c97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9928e9c9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523096f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523096f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1e7c571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1258269c9b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523096f7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523096f7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7edf0dc5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97edf0dc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97edf0dc57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97edf0dc5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7edf0dc5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97edf0dc5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3995500" y="1333488"/>
            <a:ext cx="4433400" cy="1563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3995500" y="3400513"/>
            <a:ext cx="44334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a:spLocks noGrp="1"/>
          </p:cNvSpPr>
          <p:nvPr>
            <p:ph type="pic" idx="2"/>
          </p:nvPr>
        </p:nvSpPr>
        <p:spPr>
          <a:xfrm flipH="1">
            <a:off x="-1981125" y="-204150"/>
            <a:ext cx="5549400" cy="55518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pic>
        <p:nvPicPr>
          <p:cNvPr id="56" name="Google Shape;56;p11"/>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57" name="Google Shape;57;p11"/>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58" name="Google Shape;58;p11"/>
          <p:cNvSpPr txBox="1">
            <a:spLocks noGrp="1"/>
          </p:cNvSpPr>
          <p:nvPr>
            <p:ph type="title" hasCustomPrompt="1"/>
          </p:nvPr>
        </p:nvSpPr>
        <p:spPr>
          <a:xfrm>
            <a:off x="1284000" y="1550175"/>
            <a:ext cx="6576000" cy="1097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2678925"/>
            <a:ext cx="6576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1"/>
        <p:cNvGrpSpPr/>
        <p:nvPr/>
      </p:nvGrpSpPr>
      <p:grpSpPr>
        <a:xfrm>
          <a:off x="0" y="0"/>
          <a:ext cx="0" cy="0"/>
          <a:chOff x="0" y="0"/>
          <a:chExt cx="0" cy="0"/>
        </a:xfrm>
      </p:grpSpPr>
      <p:pic>
        <p:nvPicPr>
          <p:cNvPr id="62" name="Google Shape;62;p13"/>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63" name="Google Shape;63;p13"/>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64" name="Google Shape;6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3"/>
          <p:cNvSpPr txBox="1">
            <a:spLocks noGrp="1"/>
          </p:cNvSpPr>
          <p:nvPr>
            <p:ph type="title" idx="2" hasCustomPrompt="1"/>
          </p:nvPr>
        </p:nvSpPr>
        <p:spPr>
          <a:xfrm>
            <a:off x="1505375" y="15570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3" hasCustomPrompt="1"/>
          </p:nvPr>
        </p:nvSpPr>
        <p:spPr>
          <a:xfrm>
            <a:off x="1505375"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4" hasCustomPrompt="1"/>
          </p:nvPr>
        </p:nvSpPr>
        <p:spPr>
          <a:xfrm>
            <a:off x="4204625" y="15570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5" hasCustomPrompt="1"/>
          </p:nvPr>
        </p:nvSpPr>
        <p:spPr>
          <a:xfrm>
            <a:off x="4204625"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6" hasCustomPrompt="1"/>
          </p:nvPr>
        </p:nvSpPr>
        <p:spPr>
          <a:xfrm>
            <a:off x="6903925" y="15570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7" hasCustomPrompt="1"/>
          </p:nvPr>
        </p:nvSpPr>
        <p:spPr>
          <a:xfrm>
            <a:off x="6903925"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
          </p:nvPr>
        </p:nvSpPr>
        <p:spPr>
          <a:xfrm>
            <a:off x="719975" y="2329268"/>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2" name="Google Shape;72;p13"/>
          <p:cNvSpPr txBox="1">
            <a:spLocks noGrp="1"/>
          </p:cNvSpPr>
          <p:nvPr>
            <p:ph type="subTitle" idx="8"/>
          </p:nvPr>
        </p:nvSpPr>
        <p:spPr>
          <a:xfrm>
            <a:off x="3419225" y="2329268"/>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3"/>
          <p:cNvSpPr txBox="1">
            <a:spLocks noGrp="1"/>
          </p:cNvSpPr>
          <p:nvPr>
            <p:ph type="subTitle" idx="9"/>
          </p:nvPr>
        </p:nvSpPr>
        <p:spPr>
          <a:xfrm>
            <a:off x="6118525" y="2329268"/>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13"/>
          </p:nvPr>
        </p:nvSpPr>
        <p:spPr>
          <a:xfrm>
            <a:off x="719975" y="3757392"/>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14"/>
          </p:nvPr>
        </p:nvSpPr>
        <p:spPr>
          <a:xfrm>
            <a:off x="3419225" y="3757392"/>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15"/>
          </p:nvPr>
        </p:nvSpPr>
        <p:spPr>
          <a:xfrm>
            <a:off x="6118525" y="3757392"/>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77"/>
        <p:cNvGrpSpPr/>
        <p:nvPr/>
      </p:nvGrpSpPr>
      <p:grpSpPr>
        <a:xfrm>
          <a:off x="0" y="0"/>
          <a:ext cx="0" cy="0"/>
          <a:chOff x="0" y="0"/>
          <a:chExt cx="0" cy="0"/>
        </a:xfrm>
      </p:grpSpPr>
      <p:pic>
        <p:nvPicPr>
          <p:cNvPr id="78" name="Google Shape;78;p14"/>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79" name="Google Shape;79;p14"/>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80" name="Google Shape;8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81"/>
        <p:cNvGrpSpPr/>
        <p:nvPr/>
      </p:nvGrpSpPr>
      <p:grpSpPr>
        <a:xfrm>
          <a:off x="0" y="0"/>
          <a:ext cx="0" cy="0"/>
          <a:chOff x="0" y="0"/>
          <a:chExt cx="0" cy="0"/>
        </a:xfrm>
      </p:grpSpPr>
      <p:pic>
        <p:nvPicPr>
          <p:cNvPr id="82" name="Google Shape;82;p15"/>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83" name="Google Shape;83;p15"/>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84" name="Google Shape;84;p15"/>
          <p:cNvSpPr txBox="1">
            <a:spLocks noGrp="1"/>
          </p:cNvSpPr>
          <p:nvPr>
            <p:ph type="title" hasCustomPrompt="1"/>
          </p:nvPr>
        </p:nvSpPr>
        <p:spPr>
          <a:xfrm>
            <a:off x="798388" y="2903032"/>
            <a:ext cx="34926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5" name="Google Shape;85;p15"/>
          <p:cNvSpPr txBox="1">
            <a:spLocks noGrp="1"/>
          </p:cNvSpPr>
          <p:nvPr>
            <p:ph type="subTitle" idx="1"/>
          </p:nvPr>
        </p:nvSpPr>
        <p:spPr>
          <a:xfrm>
            <a:off x="798388" y="3585754"/>
            <a:ext cx="3492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86" name="Google Shape;86;p15"/>
          <p:cNvSpPr txBox="1">
            <a:spLocks noGrp="1"/>
          </p:cNvSpPr>
          <p:nvPr>
            <p:ph type="title" idx="2" hasCustomPrompt="1"/>
          </p:nvPr>
        </p:nvSpPr>
        <p:spPr>
          <a:xfrm>
            <a:off x="2825700" y="1192046"/>
            <a:ext cx="34926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7" name="Google Shape;87;p15"/>
          <p:cNvSpPr txBox="1">
            <a:spLocks noGrp="1"/>
          </p:cNvSpPr>
          <p:nvPr>
            <p:ph type="subTitle" idx="3"/>
          </p:nvPr>
        </p:nvSpPr>
        <p:spPr>
          <a:xfrm>
            <a:off x="2825700" y="1874758"/>
            <a:ext cx="3492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88" name="Google Shape;88;p15"/>
          <p:cNvSpPr txBox="1">
            <a:spLocks noGrp="1"/>
          </p:cNvSpPr>
          <p:nvPr>
            <p:ph type="title" idx="4" hasCustomPrompt="1"/>
          </p:nvPr>
        </p:nvSpPr>
        <p:spPr>
          <a:xfrm>
            <a:off x="4853013" y="2903032"/>
            <a:ext cx="34926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 name="Google Shape;89;p15"/>
          <p:cNvSpPr txBox="1">
            <a:spLocks noGrp="1"/>
          </p:cNvSpPr>
          <p:nvPr>
            <p:ph type="subTitle" idx="5"/>
          </p:nvPr>
        </p:nvSpPr>
        <p:spPr>
          <a:xfrm>
            <a:off x="4853013" y="3585754"/>
            <a:ext cx="3492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90"/>
        <p:cNvGrpSpPr/>
        <p:nvPr/>
      </p:nvGrpSpPr>
      <p:grpSpPr>
        <a:xfrm>
          <a:off x="0" y="0"/>
          <a:ext cx="0" cy="0"/>
          <a:chOff x="0" y="0"/>
          <a:chExt cx="0" cy="0"/>
        </a:xfrm>
      </p:grpSpPr>
      <p:pic>
        <p:nvPicPr>
          <p:cNvPr id="91" name="Google Shape;91;p16"/>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92" name="Google Shape;92;p16"/>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93" name="Google Shape;93;p16"/>
          <p:cNvSpPr txBox="1">
            <a:spLocks noGrp="1"/>
          </p:cNvSpPr>
          <p:nvPr>
            <p:ph type="title"/>
          </p:nvPr>
        </p:nvSpPr>
        <p:spPr>
          <a:xfrm>
            <a:off x="715175" y="957525"/>
            <a:ext cx="4439400" cy="45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16"/>
          <p:cNvSpPr txBox="1">
            <a:spLocks noGrp="1"/>
          </p:cNvSpPr>
          <p:nvPr>
            <p:ph type="subTitle" idx="1"/>
          </p:nvPr>
        </p:nvSpPr>
        <p:spPr>
          <a:xfrm>
            <a:off x="715175" y="1235523"/>
            <a:ext cx="44394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6"/>
          <p:cNvSpPr>
            <a:spLocks noGrp="1"/>
          </p:cNvSpPr>
          <p:nvPr>
            <p:ph type="pic" idx="2"/>
          </p:nvPr>
        </p:nvSpPr>
        <p:spPr>
          <a:xfrm>
            <a:off x="5340096" y="-203400"/>
            <a:ext cx="5550300" cy="5550300"/>
          </a:xfrm>
          <a:prstGeom prst="ellipse">
            <a:avLst/>
          </a:prstGeom>
          <a:noFill/>
          <a:ln w="19050" cap="flat" cmpd="sng">
            <a:solidFill>
              <a:schemeClr val="dk1"/>
            </a:solidFill>
            <a:prstDash val="solid"/>
            <a:round/>
            <a:headEnd type="none" w="sm" len="sm"/>
            <a:tailEnd type="none" w="sm" len="sm"/>
          </a:ln>
        </p:spPr>
      </p:sp>
      <p:sp>
        <p:nvSpPr>
          <p:cNvPr id="96" name="Google Shape;96;p16"/>
          <p:cNvSpPr>
            <a:spLocks noGrp="1"/>
          </p:cNvSpPr>
          <p:nvPr>
            <p:ph type="pic" idx="3"/>
          </p:nvPr>
        </p:nvSpPr>
        <p:spPr>
          <a:xfrm flipH="1">
            <a:off x="-290625" y="2209125"/>
            <a:ext cx="3252300" cy="3259800"/>
          </a:xfrm>
          <a:prstGeom prst="ellipse">
            <a:avLst/>
          </a:prstGeom>
          <a:noFill/>
          <a:ln w="19050" cap="flat" cmpd="sng">
            <a:solidFill>
              <a:schemeClr val="dk1"/>
            </a:solidFill>
            <a:prstDash val="solid"/>
            <a:round/>
            <a:headEnd type="none" w="sm" len="sm"/>
            <a:tailEnd type="none" w="sm" len="sm"/>
          </a:ln>
        </p:spPr>
      </p:sp>
      <p:sp>
        <p:nvSpPr>
          <p:cNvPr id="97" name="Google Shape;97;p16"/>
          <p:cNvSpPr>
            <a:spLocks noGrp="1"/>
          </p:cNvSpPr>
          <p:nvPr>
            <p:ph type="pic" idx="4"/>
          </p:nvPr>
        </p:nvSpPr>
        <p:spPr>
          <a:xfrm>
            <a:off x="3120552" y="2483675"/>
            <a:ext cx="2152200" cy="2157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98"/>
        <p:cNvGrpSpPr/>
        <p:nvPr/>
      </p:nvGrpSpPr>
      <p:grpSpPr>
        <a:xfrm>
          <a:off x="0" y="0"/>
          <a:ext cx="0" cy="0"/>
          <a:chOff x="0" y="0"/>
          <a:chExt cx="0" cy="0"/>
        </a:xfrm>
      </p:grpSpPr>
      <p:pic>
        <p:nvPicPr>
          <p:cNvPr id="99" name="Google Shape;99;p17"/>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100" name="Google Shape;100;p17"/>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101" name="Google Shape;101;p17"/>
          <p:cNvSpPr txBox="1">
            <a:spLocks noGrp="1"/>
          </p:cNvSpPr>
          <p:nvPr>
            <p:ph type="title"/>
          </p:nvPr>
        </p:nvSpPr>
        <p:spPr>
          <a:xfrm>
            <a:off x="1101000" y="1658946"/>
            <a:ext cx="3680100" cy="91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7"/>
          <p:cNvSpPr txBox="1">
            <a:spLocks noGrp="1"/>
          </p:cNvSpPr>
          <p:nvPr>
            <p:ph type="subTitle" idx="1"/>
          </p:nvPr>
        </p:nvSpPr>
        <p:spPr>
          <a:xfrm>
            <a:off x="1101000" y="2570154"/>
            <a:ext cx="36801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7"/>
          <p:cNvSpPr>
            <a:spLocks noGrp="1"/>
          </p:cNvSpPr>
          <p:nvPr>
            <p:ph type="pic" idx="2"/>
          </p:nvPr>
        </p:nvSpPr>
        <p:spPr>
          <a:xfrm flipH="1">
            <a:off x="5341300" y="-203400"/>
            <a:ext cx="5550300" cy="5550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06" name="Google Shape;106;p18"/>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07" name="Google Shape;10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8"/>
          <p:cNvSpPr txBox="1">
            <a:spLocks noGrp="1"/>
          </p:cNvSpPr>
          <p:nvPr>
            <p:ph type="subTitle" idx="1"/>
          </p:nvPr>
        </p:nvSpPr>
        <p:spPr>
          <a:xfrm>
            <a:off x="1432050" y="1137550"/>
            <a:ext cx="6279900" cy="9975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09" name="Google Shape;109;p18"/>
          <p:cNvSpPr txBox="1">
            <a:spLocks noGrp="1"/>
          </p:cNvSpPr>
          <p:nvPr>
            <p:ph type="subTitle" idx="2"/>
          </p:nvPr>
        </p:nvSpPr>
        <p:spPr>
          <a:xfrm>
            <a:off x="1432050" y="2135046"/>
            <a:ext cx="6279900" cy="14760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10" name="Google Shape;110;p18"/>
          <p:cNvSpPr txBox="1">
            <a:spLocks noGrp="1"/>
          </p:cNvSpPr>
          <p:nvPr>
            <p:ph type="subTitle" idx="3"/>
          </p:nvPr>
        </p:nvSpPr>
        <p:spPr>
          <a:xfrm>
            <a:off x="1432050" y="3611150"/>
            <a:ext cx="6279900" cy="9975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11"/>
        <p:cNvGrpSpPr/>
        <p:nvPr/>
      </p:nvGrpSpPr>
      <p:grpSpPr>
        <a:xfrm>
          <a:off x="0" y="0"/>
          <a:ext cx="0" cy="0"/>
          <a:chOff x="0" y="0"/>
          <a:chExt cx="0" cy="0"/>
        </a:xfrm>
      </p:grpSpPr>
      <p:pic>
        <p:nvPicPr>
          <p:cNvPr id="112" name="Google Shape;112;p19"/>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13" name="Google Shape;113;p19"/>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14" name="Google Shape;11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9"/>
          <p:cNvSpPr txBox="1">
            <a:spLocks noGrp="1"/>
          </p:cNvSpPr>
          <p:nvPr>
            <p:ph type="subTitle" idx="1"/>
          </p:nvPr>
        </p:nvSpPr>
        <p:spPr>
          <a:xfrm>
            <a:off x="847895" y="2610900"/>
            <a:ext cx="23316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9"/>
          <p:cNvSpPr txBox="1">
            <a:spLocks noGrp="1"/>
          </p:cNvSpPr>
          <p:nvPr>
            <p:ph type="subTitle" idx="2"/>
          </p:nvPr>
        </p:nvSpPr>
        <p:spPr>
          <a:xfrm>
            <a:off x="3405150" y="2610898"/>
            <a:ext cx="23337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19"/>
          <p:cNvSpPr txBox="1">
            <a:spLocks noGrp="1"/>
          </p:cNvSpPr>
          <p:nvPr>
            <p:ph type="subTitle" idx="3"/>
          </p:nvPr>
        </p:nvSpPr>
        <p:spPr>
          <a:xfrm>
            <a:off x="5965555" y="2610898"/>
            <a:ext cx="23295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9"/>
          <p:cNvSpPr txBox="1">
            <a:spLocks noGrp="1"/>
          </p:cNvSpPr>
          <p:nvPr>
            <p:ph type="subTitle" idx="4"/>
          </p:nvPr>
        </p:nvSpPr>
        <p:spPr>
          <a:xfrm>
            <a:off x="848945" y="2371150"/>
            <a:ext cx="2329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 name="Google Shape;119;p19"/>
          <p:cNvSpPr txBox="1">
            <a:spLocks noGrp="1"/>
          </p:cNvSpPr>
          <p:nvPr>
            <p:ph type="subTitle" idx="5"/>
          </p:nvPr>
        </p:nvSpPr>
        <p:spPr>
          <a:xfrm>
            <a:off x="3405150" y="2371150"/>
            <a:ext cx="23337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19"/>
          <p:cNvSpPr txBox="1">
            <a:spLocks noGrp="1"/>
          </p:cNvSpPr>
          <p:nvPr>
            <p:ph type="subTitle" idx="6"/>
          </p:nvPr>
        </p:nvSpPr>
        <p:spPr>
          <a:xfrm>
            <a:off x="5964505" y="2371150"/>
            <a:ext cx="23316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33"/>
        <p:cNvGrpSpPr/>
        <p:nvPr/>
      </p:nvGrpSpPr>
      <p:grpSpPr>
        <a:xfrm>
          <a:off x="0" y="0"/>
          <a:ext cx="0" cy="0"/>
          <a:chOff x="0" y="0"/>
          <a:chExt cx="0" cy="0"/>
        </a:xfrm>
      </p:grpSpPr>
      <p:pic>
        <p:nvPicPr>
          <p:cNvPr id="134" name="Google Shape;134;p21"/>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35" name="Google Shape;135;p21"/>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36" name="Google Shape;1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1"/>
          <p:cNvSpPr txBox="1">
            <a:spLocks noGrp="1"/>
          </p:cNvSpPr>
          <p:nvPr>
            <p:ph type="subTitle" idx="1"/>
          </p:nvPr>
        </p:nvSpPr>
        <p:spPr>
          <a:xfrm>
            <a:off x="1010449" y="1481562"/>
            <a:ext cx="22566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1"/>
          <p:cNvSpPr txBox="1">
            <a:spLocks noGrp="1"/>
          </p:cNvSpPr>
          <p:nvPr>
            <p:ph type="subTitle" idx="2"/>
          </p:nvPr>
        </p:nvSpPr>
        <p:spPr>
          <a:xfrm>
            <a:off x="3443299" y="1481574"/>
            <a:ext cx="2258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21"/>
          <p:cNvSpPr txBox="1">
            <a:spLocks noGrp="1"/>
          </p:cNvSpPr>
          <p:nvPr>
            <p:ph type="subTitle" idx="3"/>
          </p:nvPr>
        </p:nvSpPr>
        <p:spPr>
          <a:xfrm>
            <a:off x="1010449" y="3211855"/>
            <a:ext cx="22593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21"/>
          <p:cNvSpPr txBox="1">
            <a:spLocks noGrp="1"/>
          </p:cNvSpPr>
          <p:nvPr>
            <p:ph type="subTitle" idx="4"/>
          </p:nvPr>
        </p:nvSpPr>
        <p:spPr>
          <a:xfrm>
            <a:off x="3442999" y="3211855"/>
            <a:ext cx="22593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21"/>
          <p:cNvSpPr txBox="1">
            <a:spLocks noGrp="1"/>
          </p:cNvSpPr>
          <p:nvPr>
            <p:ph type="subTitle" idx="5"/>
          </p:nvPr>
        </p:nvSpPr>
        <p:spPr>
          <a:xfrm>
            <a:off x="5874851" y="1481574"/>
            <a:ext cx="2258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21"/>
          <p:cNvSpPr txBox="1">
            <a:spLocks noGrp="1"/>
          </p:cNvSpPr>
          <p:nvPr>
            <p:ph type="subTitle" idx="6"/>
          </p:nvPr>
        </p:nvSpPr>
        <p:spPr>
          <a:xfrm>
            <a:off x="5874851" y="3211855"/>
            <a:ext cx="2258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21"/>
          <p:cNvSpPr txBox="1">
            <a:spLocks noGrp="1"/>
          </p:cNvSpPr>
          <p:nvPr>
            <p:ph type="subTitle" idx="7"/>
          </p:nvPr>
        </p:nvSpPr>
        <p:spPr>
          <a:xfrm>
            <a:off x="1014904" y="1260075"/>
            <a:ext cx="2256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21"/>
          <p:cNvSpPr txBox="1">
            <a:spLocks noGrp="1"/>
          </p:cNvSpPr>
          <p:nvPr>
            <p:ph type="subTitle" idx="8"/>
          </p:nvPr>
        </p:nvSpPr>
        <p:spPr>
          <a:xfrm>
            <a:off x="3445399" y="1260075"/>
            <a:ext cx="225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5" name="Google Shape;145;p21"/>
          <p:cNvSpPr txBox="1">
            <a:spLocks noGrp="1"/>
          </p:cNvSpPr>
          <p:nvPr>
            <p:ph type="subTitle" idx="9"/>
          </p:nvPr>
        </p:nvSpPr>
        <p:spPr>
          <a:xfrm>
            <a:off x="5875901" y="1260075"/>
            <a:ext cx="2256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21"/>
          <p:cNvSpPr txBox="1">
            <a:spLocks noGrp="1"/>
          </p:cNvSpPr>
          <p:nvPr>
            <p:ph type="subTitle" idx="13"/>
          </p:nvPr>
        </p:nvSpPr>
        <p:spPr>
          <a:xfrm>
            <a:off x="1014678" y="2987156"/>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21"/>
          <p:cNvSpPr txBox="1">
            <a:spLocks noGrp="1"/>
          </p:cNvSpPr>
          <p:nvPr>
            <p:ph type="subTitle" idx="14"/>
          </p:nvPr>
        </p:nvSpPr>
        <p:spPr>
          <a:xfrm>
            <a:off x="3442999" y="2987156"/>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8" name="Google Shape;148;p21"/>
          <p:cNvSpPr txBox="1">
            <a:spLocks noGrp="1"/>
          </p:cNvSpPr>
          <p:nvPr>
            <p:ph type="subTitle" idx="15"/>
          </p:nvPr>
        </p:nvSpPr>
        <p:spPr>
          <a:xfrm>
            <a:off x="5876951" y="2987156"/>
            <a:ext cx="225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9"/>
        <p:cNvGrpSpPr/>
        <p:nvPr/>
      </p:nvGrpSpPr>
      <p:grpSpPr>
        <a:xfrm>
          <a:off x="0" y="0"/>
          <a:ext cx="0" cy="0"/>
          <a:chOff x="0" y="0"/>
          <a:chExt cx="0" cy="0"/>
        </a:xfrm>
      </p:grpSpPr>
      <p:pic>
        <p:nvPicPr>
          <p:cNvPr id="150" name="Google Shape;150;p22"/>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51" name="Google Shape;151;p22"/>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52" name="Google Shape;152;p22"/>
          <p:cNvSpPr txBox="1">
            <a:spLocks noGrp="1"/>
          </p:cNvSpPr>
          <p:nvPr>
            <p:ph type="ctrTitle"/>
          </p:nvPr>
        </p:nvSpPr>
        <p:spPr>
          <a:xfrm>
            <a:off x="790350" y="517425"/>
            <a:ext cx="4284000" cy="997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200"/>
              <a:buNone/>
              <a:defRPr sz="7000"/>
            </a:lvl1pPr>
            <a:lvl2pPr lvl="1" algn="l" rtl="0">
              <a:spcBef>
                <a:spcPts val="0"/>
              </a:spcBef>
              <a:spcAft>
                <a:spcPts val="0"/>
              </a:spcAft>
              <a:buSzPts val="5200"/>
              <a:buNone/>
              <a:defRPr sz="5200"/>
            </a:lvl2pPr>
            <a:lvl3pPr lvl="2" algn="l" rtl="0">
              <a:spcBef>
                <a:spcPts val="0"/>
              </a:spcBef>
              <a:spcAft>
                <a:spcPts val="0"/>
              </a:spcAft>
              <a:buSzPts val="5200"/>
              <a:buNone/>
              <a:defRPr sz="5200"/>
            </a:lvl3pPr>
            <a:lvl4pPr lvl="3" algn="l" rtl="0">
              <a:spcBef>
                <a:spcPts val="0"/>
              </a:spcBef>
              <a:spcAft>
                <a:spcPts val="0"/>
              </a:spcAft>
              <a:buSzPts val="5200"/>
              <a:buNone/>
              <a:defRPr sz="5200"/>
            </a:lvl4pPr>
            <a:lvl5pPr lvl="4" algn="l" rtl="0">
              <a:spcBef>
                <a:spcPts val="0"/>
              </a:spcBef>
              <a:spcAft>
                <a:spcPts val="0"/>
              </a:spcAft>
              <a:buSzPts val="5200"/>
              <a:buNone/>
              <a:defRPr sz="5200"/>
            </a:lvl5pPr>
            <a:lvl6pPr lvl="5" algn="l" rtl="0">
              <a:spcBef>
                <a:spcPts val="0"/>
              </a:spcBef>
              <a:spcAft>
                <a:spcPts val="0"/>
              </a:spcAft>
              <a:buSzPts val="5200"/>
              <a:buNone/>
              <a:defRPr sz="5200"/>
            </a:lvl6pPr>
            <a:lvl7pPr lvl="6" algn="l" rtl="0">
              <a:spcBef>
                <a:spcPts val="0"/>
              </a:spcBef>
              <a:spcAft>
                <a:spcPts val="0"/>
              </a:spcAft>
              <a:buSzPts val="5200"/>
              <a:buNone/>
              <a:defRPr sz="5200"/>
            </a:lvl7pPr>
            <a:lvl8pPr lvl="7" algn="l" rtl="0">
              <a:spcBef>
                <a:spcPts val="0"/>
              </a:spcBef>
              <a:spcAft>
                <a:spcPts val="0"/>
              </a:spcAft>
              <a:buSzPts val="5200"/>
              <a:buNone/>
              <a:defRPr sz="5200"/>
            </a:lvl8pPr>
            <a:lvl9pPr lvl="8" algn="l" rtl="0">
              <a:spcBef>
                <a:spcPts val="0"/>
              </a:spcBef>
              <a:spcAft>
                <a:spcPts val="0"/>
              </a:spcAft>
              <a:buSzPts val="5200"/>
              <a:buNone/>
              <a:defRPr sz="5200"/>
            </a:lvl9pPr>
          </a:lstStyle>
          <a:p>
            <a:endParaRPr/>
          </a:p>
        </p:txBody>
      </p:sp>
      <p:sp>
        <p:nvSpPr>
          <p:cNvPr id="153" name="Google Shape;153;p22"/>
          <p:cNvSpPr txBox="1">
            <a:spLocks noGrp="1"/>
          </p:cNvSpPr>
          <p:nvPr>
            <p:ph type="subTitle" idx="1"/>
          </p:nvPr>
        </p:nvSpPr>
        <p:spPr>
          <a:xfrm>
            <a:off x="790350" y="1780750"/>
            <a:ext cx="4288500" cy="9978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200"/>
              <a:buNone/>
              <a:defRPr sz="1400"/>
            </a:lvl1pPr>
            <a:lvl2pPr lvl="1" algn="l" rtl="0">
              <a:lnSpc>
                <a:spcPct val="100000"/>
              </a:lnSpc>
              <a:spcBef>
                <a:spcPts val="0"/>
              </a:spcBef>
              <a:spcAft>
                <a:spcPts val="0"/>
              </a:spcAft>
              <a:buSzPts val="1800"/>
              <a:buNone/>
              <a:defRPr sz="1800"/>
            </a:lvl2pPr>
            <a:lvl3pPr lvl="2" algn="l" rtl="0">
              <a:lnSpc>
                <a:spcPct val="100000"/>
              </a:lnSpc>
              <a:spcBef>
                <a:spcPts val="0"/>
              </a:spcBef>
              <a:spcAft>
                <a:spcPts val="0"/>
              </a:spcAft>
              <a:buSzPts val="1800"/>
              <a:buNone/>
              <a:defRPr sz="1800"/>
            </a:lvl3pPr>
            <a:lvl4pPr lvl="3" algn="l" rtl="0">
              <a:lnSpc>
                <a:spcPct val="100000"/>
              </a:lnSpc>
              <a:spcBef>
                <a:spcPts val="0"/>
              </a:spcBef>
              <a:spcAft>
                <a:spcPts val="0"/>
              </a:spcAft>
              <a:buSzPts val="1800"/>
              <a:buNone/>
              <a:defRPr sz="1800"/>
            </a:lvl4pPr>
            <a:lvl5pPr lvl="4" algn="l" rtl="0">
              <a:lnSpc>
                <a:spcPct val="100000"/>
              </a:lnSpc>
              <a:spcBef>
                <a:spcPts val="0"/>
              </a:spcBef>
              <a:spcAft>
                <a:spcPts val="0"/>
              </a:spcAft>
              <a:buSzPts val="1800"/>
              <a:buNone/>
              <a:defRPr sz="1800"/>
            </a:lvl5pPr>
            <a:lvl6pPr lvl="5" algn="l" rtl="0">
              <a:lnSpc>
                <a:spcPct val="100000"/>
              </a:lnSpc>
              <a:spcBef>
                <a:spcPts val="0"/>
              </a:spcBef>
              <a:spcAft>
                <a:spcPts val="0"/>
              </a:spcAft>
              <a:buSzPts val="1800"/>
              <a:buNone/>
              <a:defRPr sz="1800"/>
            </a:lvl6pPr>
            <a:lvl7pPr lvl="6" algn="l" rtl="0">
              <a:lnSpc>
                <a:spcPct val="100000"/>
              </a:lnSpc>
              <a:spcBef>
                <a:spcPts val="0"/>
              </a:spcBef>
              <a:spcAft>
                <a:spcPts val="0"/>
              </a:spcAft>
              <a:buSzPts val="1800"/>
              <a:buNone/>
              <a:defRPr sz="1800"/>
            </a:lvl7pPr>
            <a:lvl8pPr lvl="7" algn="l" rtl="0">
              <a:lnSpc>
                <a:spcPct val="100000"/>
              </a:lnSpc>
              <a:spcBef>
                <a:spcPts val="0"/>
              </a:spcBef>
              <a:spcAft>
                <a:spcPts val="0"/>
              </a:spcAft>
              <a:buSzPts val="1800"/>
              <a:buNone/>
              <a:defRPr sz="1800"/>
            </a:lvl8pPr>
            <a:lvl9pPr lvl="8" algn="l" rtl="0">
              <a:lnSpc>
                <a:spcPct val="100000"/>
              </a:lnSpc>
              <a:spcBef>
                <a:spcPts val="0"/>
              </a:spcBef>
              <a:spcAft>
                <a:spcPts val="0"/>
              </a:spcAft>
              <a:buSzPts val="1800"/>
              <a:buNone/>
              <a:defRPr sz="1800"/>
            </a:lvl9pPr>
          </a:lstStyle>
          <a:p>
            <a:endParaRPr/>
          </a:p>
        </p:txBody>
      </p:sp>
      <p:sp>
        <p:nvSpPr>
          <p:cNvPr id="154" name="Google Shape;154;p22"/>
          <p:cNvSpPr txBox="1"/>
          <p:nvPr/>
        </p:nvSpPr>
        <p:spPr>
          <a:xfrm>
            <a:off x="790350" y="3791699"/>
            <a:ext cx="4515300" cy="36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lt1"/>
                </a:solidFill>
                <a:latin typeface="Poppins"/>
                <a:ea typeface="Poppins"/>
                <a:cs typeface="Poppins"/>
                <a:sym typeface="Poppins"/>
              </a:rPr>
              <a:t>CREDITS:</a:t>
            </a:r>
            <a:r>
              <a:rPr lang="en" sz="1000">
                <a:solidFill>
                  <a:schemeClr val="lt1"/>
                </a:solidFill>
                <a:latin typeface="Poppins"/>
                <a:ea typeface="Poppins"/>
                <a:cs typeface="Poppins"/>
                <a:sym typeface="Poppins"/>
              </a:rPr>
              <a:t> This presentation template was created by </a:t>
            </a:r>
            <a:r>
              <a:rPr lang="en" sz="1000" b="1" u="sng">
                <a:solidFill>
                  <a:schemeClr val="lt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Slidesgo</a:t>
            </a:r>
            <a:r>
              <a:rPr lang="en" sz="1000" b="1" u="sng">
                <a:solidFill>
                  <a:schemeClr val="lt1"/>
                </a:solidFill>
                <a:latin typeface="Poppins"/>
                <a:ea typeface="Poppins"/>
                <a:cs typeface="Poppins"/>
                <a:sym typeface="Poppins"/>
              </a:rPr>
              <a:t>,</a:t>
            </a:r>
            <a:r>
              <a:rPr lang="en" sz="1000" b="1">
                <a:solidFill>
                  <a:schemeClr val="lt1"/>
                </a:solidFill>
                <a:latin typeface="Poppins"/>
                <a:ea typeface="Poppins"/>
                <a:cs typeface="Poppins"/>
                <a:sym typeface="Poppins"/>
              </a:rPr>
              <a:t> </a:t>
            </a:r>
            <a:r>
              <a:rPr lang="en" sz="1000">
                <a:solidFill>
                  <a:schemeClr val="lt1"/>
                </a:solidFill>
                <a:latin typeface="Poppins"/>
                <a:ea typeface="Poppins"/>
                <a:cs typeface="Poppins"/>
                <a:sym typeface="Poppins"/>
              </a:rPr>
              <a:t>and includes icons by </a:t>
            </a:r>
            <a:r>
              <a:rPr lang="en" sz="1000" b="1" u="sng">
                <a:solidFill>
                  <a:schemeClr val="lt1"/>
                </a:solidFill>
                <a:latin typeface="Poppins"/>
                <a:ea typeface="Poppins"/>
                <a:cs typeface="Poppins"/>
                <a:sym typeface="Poppins"/>
                <a:hlinkClick r:id="rId5">
                  <a:extLst>
                    <a:ext uri="{A12FA001-AC4F-418D-AE19-62706E023703}">
                      <ahyp:hlinkClr xmlns:ahyp="http://schemas.microsoft.com/office/drawing/2018/hyperlinkcolor" val="tx"/>
                    </a:ext>
                  </a:extLst>
                </a:hlinkClick>
              </a:rPr>
              <a:t>Flaticon</a:t>
            </a:r>
            <a:r>
              <a:rPr lang="en" sz="1000" b="1">
                <a:solidFill>
                  <a:schemeClr val="lt1"/>
                </a:solidFill>
                <a:latin typeface="Poppins"/>
                <a:ea typeface="Poppins"/>
                <a:cs typeface="Poppins"/>
                <a:sym typeface="Poppins"/>
              </a:rPr>
              <a:t> </a:t>
            </a:r>
            <a:r>
              <a:rPr lang="en" sz="1000">
                <a:solidFill>
                  <a:schemeClr val="lt1"/>
                </a:solidFill>
                <a:latin typeface="Poppins"/>
                <a:ea typeface="Poppins"/>
                <a:cs typeface="Poppins"/>
                <a:sym typeface="Poppins"/>
              </a:rPr>
              <a:t>and infographics &amp; images by </a:t>
            </a:r>
            <a:r>
              <a:rPr lang="en" sz="1000" b="1" u="sng">
                <a:solidFill>
                  <a:schemeClr val="lt1"/>
                </a:solidFill>
                <a:latin typeface="Poppins"/>
                <a:ea typeface="Poppins"/>
                <a:cs typeface="Poppins"/>
                <a:sym typeface="Poppins"/>
                <a:hlinkClick r:id="rId6">
                  <a:extLst>
                    <a:ext uri="{A12FA001-AC4F-418D-AE19-62706E023703}">
                      <ahyp:hlinkClr xmlns:ahyp="http://schemas.microsoft.com/office/drawing/2018/hyperlinkcolor" val="tx"/>
                    </a:ext>
                  </a:extLst>
                </a:hlinkClick>
              </a:rPr>
              <a:t>Freepik</a:t>
            </a:r>
            <a:endParaRPr sz="1000" b="1" u="sng">
              <a:solidFill>
                <a:schemeClr val="lt1"/>
              </a:solidFill>
              <a:highlight>
                <a:srgbClr val="DFDEFC"/>
              </a:highlight>
              <a:latin typeface="Poppins"/>
              <a:ea typeface="Poppins"/>
              <a:cs typeface="Poppins"/>
              <a:sym typeface="Poppins"/>
            </a:endParaRPr>
          </a:p>
        </p:txBody>
      </p:sp>
      <p:sp>
        <p:nvSpPr>
          <p:cNvPr id="155" name="Google Shape;155;p22"/>
          <p:cNvSpPr>
            <a:spLocks noGrp="1"/>
          </p:cNvSpPr>
          <p:nvPr>
            <p:ph type="pic" idx="2"/>
          </p:nvPr>
        </p:nvSpPr>
        <p:spPr>
          <a:xfrm flipH="1">
            <a:off x="5341300" y="-203400"/>
            <a:ext cx="5550300" cy="5550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16" name="Google Shape;16;p3"/>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17" name="Google Shape;17;p3"/>
          <p:cNvSpPr txBox="1">
            <a:spLocks noGrp="1"/>
          </p:cNvSpPr>
          <p:nvPr>
            <p:ph type="title"/>
          </p:nvPr>
        </p:nvSpPr>
        <p:spPr>
          <a:xfrm>
            <a:off x="3983650" y="2799611"/>
            <a:ext cx="3943500" cy="914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5396650" y="1625811"/>
            <a:ext cx="11175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flipH="1">
            <a:off x="-1981125" y="-204150"/>
            <a:ext cx="5549400" cy="5551800"/>
          </a:xfrm>
          <a:prstGeom prst="ellipse">
            <a:avLst/>
          </a:prstGeom>
          <a:noFill/>
          <a:ln w="19050" cap="flat" cmpd="sng">
            <a:solidFill>
              <a:srgbClr val="C3C9FF"/>
            </a:solidFill>
            <a:prstDash val="solid"/>
            <a:round/>
            <a:headEnd type="none" w="sm" len="sm"/>
            <a:tailEnd type="none" w="sm" len="sm"/>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6"/>
        <p:cNvGrpSpPr/>
        <p:nvPr/>
      </p:nvGrpSpPr>
      <p:grpSpPr>
        <a:xfrm>
          <a:off x="0" y="0"/>
          <a:ext cx="0" cy="0"/>
          <a:chOff x="0" y="0"/>
          <a:chExt cx="0" cy="0"/>
        </a:xfrm>
      </p:grpSpPr>
      <p:pic>
        <p:nvPicPr>
          <p:cNvPr id="157" name="Google Shape;157;p23"/>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58" name="Google Shape;158;p23"/>
          <p:cNvPicPr preferRelativeResize="0"/>
          <p:nvPr/>
        </p:nvPicPr>
        <p:blipFill>
          <a:blip r:embed="rId3">
            <a:alphaModFix amt="32000"/>
          </a:blip>
          <a:stretch>
            <a:fillRect/>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159"/>
        <p:cNvGrpSpPr/>
        <p:nvPr/>
      </p:nvGrpSpPr>
      <p:grpSpPr>
        <a:xfrm>
          <a:off x="0" y="0"/>
          <a:ext cx="0" cy="0"/>
          <a:chOff x="0" y="0"/>
          <a:chExt cx="0" cy="0"/>
        </a:xfrm>
      </p:grpSpPr>
      <p:pic>
        <p:nvPicPr>
          <p:cNvPr id="160" name="Google Shape;160;p24"/>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161" name="Google Shape;161;p24"/>
          <p:cNvPicPr preferRelativeResize="0"/>
          <p:nvPr/>
        </p:nvPicPr>
        <p:blipFill>
          <a:blip r:embed="rId3">
            <a:alphaModFix amt="32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32000"/>
          </a:blip>
          <a:stretch>
            <a:fillRect/>
          </a:stretch>
        </p:blipFill>
        <p:spPr>
          <a:xfrm flipH="1">
            <a:off x="0" y="0"/>
            <a:ext cx="9144000" cy="5143500"/>
          </a:xfrm>
          <a:prstGeom prst="rect">
            <a:avLst/>
          </a:prstGeom>
          <a:noFill/>
          <a:ln>
            <a:noFill/>
          </a:ln>
        </p:spPr>
      </p:pic>
      <p:pic>
        <p:nvPicPr>
          <p:cNvPr id="22" name="Google Shape;22;p4"/>
          <p:cNvPicPr preferRelativeResize="0"/>
          <p:nvPr/>
        </p:nvPicPr>
        <p:blipFill>
          <a:blip r:embed="rId3">
            <a:alphaModFix amt="60000"/>
          </a:blip>
          <a:stretch>
            <a:fillRect/>
          </a:stretch>
        </p:blipFill>
        <p:spPr>
          <a:xfrm flipH="1">
            <a:off x="0" y="0"/>
            <a:ext cx="9144000" cy="5143500"/>
          </a:xfrm>
          <a:prstGeom prst="rect">
            <a:avLst/>
          </a:prstGeom>
          <a:noFill/>
          <a:ln>
            <a:noFill/>
          </a:ln>
        </p:spPr>
      </p:pic>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flipH="1">
            <a:off x="720000" y="1152475"/>
            <a:ext cx="7704000" cy="365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27" name="Google Shape;27;p5"/>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ubTitle" idx="1"/>
          </p:nvPr>
        </p:nvSpPr>
        <p:spPr>
          <a:xfrm>
            <a:off x="4955000" y="2600924"/>
            <a:ext cx="2679300" cy="145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509700" y="2600923"/>
            <a:ext cx="2678400" cy="145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pic>
        <p:nvPicPr>
          <p:cNvPr id="34" name="Google Shape;34;p6"/>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35" name="Google Shape;35;p6"/>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36" name="Google Shape;3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39" name="Google Shape;39;p7"/>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40" name="Google Shape;40;p7"/>
          <p:cNvSpPr txBox="1">
            <a:spLocks noGrp="1"/>
          </p:cNvSpPr>
          <p:nvPr>
            <p:ph type="title"/>
          </p:nvPr>
        </p:nvSpPr>
        <p:spPr>
          <a:xfrm>
            <a:off x="720000" y="445025"/>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body" idx="1"/>
          </p:nvPr>
        </p:nvSpPr>
        <p:spPr>
          <a:xfrm>
            <a:off x="721200" y="1383200"/>
            <a:ext cx="3849600" cy="2706300"/>
          </a:xfrm>
          <a:prstGeom prst="rect">
            <a:avLst/>
          </a:prstGeom>
        </p:spPr>
        <p:txBody>
          <a:bodyPr spcFirstLastPara="1" wrap="square" lIns="91425" tIns="91425" rIns="91425" bIns="91425" anchor="t" anchorCtr="0">
            <a:noAutofit/>
          </a:bodyPr>
          <a:lstStyle>
            <a:lvl1pPr marL="457200" lvl="0" indent="-317500" algn="l" rtl="0">
              <a:spcBef>
                <a:spcPts val="0"/>
              </a:spcBef>
              <a:spcAft>
                <a:spcPts val="0"/>
              </a:spcAft>
              <a:buClr>
                <a:schemeClr val="dk1"/>
              </a:buClr>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42" name="Google Shape;42;p7"/>
          <p:cNvSpPr>
            <a:spLocks noGrp="1"/>
          </p:cNvSpPr>
          <p:nvPr>
            <p:ph type="pic" idx="2"/>
          </p:nvPr>
        </p:nvSpPr>
        <p:spPr>
          <a:xfrm flipH="1">
            <a:off x="5341300" y="-203400"/>
            <a:ext cx="5550300" cy="5550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pic>
        <p:nvPicPr>
          <p:cNvPr id="44" name="Google Shape;44;p8"/>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45" name="Google Shape;45;p8"/>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46" name="Google Shape;46;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pic>
        <p:nvPicPr>
          <p:cNvPr id="48" name="Google Shape;48;p9"/>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49" name="Google Shape;49;p9"/>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50" name="Google Shape;50;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6875" y="0"/>
            <a:ext cx="9144000" cy="5157300"/>
          </a:xfrm>
          <a:prstGeom prst="rect">
            <a:avLst/>
          </a:prstGeom>
          <a:noFill/>
          <a:ln>
            <a:noFill/>
          </a:ln>
        </p:spPr>
      </p:sp>
      <p:sp>
        <p:nvSpPr>
          <p:cNvPr id="54" name="Google Shape;54;p10"/>
          <p:cNvSpPr txBox="1">
            <a:spLocks noGrp="1"/>
          </p:cNvSpPr>
          <p:nvPr>
            <p:ph type="title"/>
          </p:nvPr>
        </p:nvSpPr>
        <p:spPr>
          <a:xfrm>
            <a:off x="720000" y="403800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1pPr>
            <a:lvl2pPr lvl="1"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2pPr>
            <a:lvl3pPr lvl="2"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3pPr>
            <a:lvl4pPr lvl="3"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4pPr>
            <a:lvl5pPr lvl="4"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5pPr>
            <a:lvl6pPr lvl="5"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6pPr>
            <a:lvl7pPr lvl="6"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7pPr>
            <a:lvl8pPr lvl="7"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8pPr>
            <a:lvl9pPr lvl="8"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9pPr>
          </a:lstStyle>
          <a:p>
            <a:endParaRPr/>
          </a:p>
        </p:txBody>
      </p:sp>
      <p:sp>
        <p:nvSpPr>
          <p:cNvPr id="7" name="Google Shape;7;p1"/>
          <p:cNvSpPr txBox="1">
            <a:spLocks noGrp="1"/>
          </p:cNvSpPr>
          <p:nvPr>
            <p:ph type="body" idx="1"/>
          </p:nvPr>
        </p:nvSpPr>
        <p:spPr>
          <a:xfrm>
            <a:off x="715100" y="1250750"/>
            <a:ext cx="7713900" cy="34164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1pPr>
            <a:lvl2pPr marL="914400" lvl="1"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2pPr>
            <a:lvl3pPr marL="1371600" lvl="2"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3pPr>
            <a:lvl4pPr marL="1828800" lvl="3"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4pPr>
            <a:lvl5pPr marL="2286000" lvl="4"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5pPr>
            <a:lvl6pPr marL="2743200" lvl="5"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6pPr>
            <a:lvl7pPr marL="3200400" lvl="6"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7pPr>
            <a:lvl8pPr marL="3657600" lvl="7"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8pPr>
            <a:lvl9pPr marL="4114800" lvl="8"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3851975" y="1234324"/>
            <a:ext cx="4576800" cy="166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Insomnia </a:t>
            </a:r>
            <a:endParaRPr sz="7000"/>
          </a:p>
        </p:txBody>
      </p:sp>
      <p:sp>
        <p:nvSpPr>
          <p:cNvPr id="167" name="Google Shape;167;p25"/>
          <p:cNvSpPr txBox="1">
            <a:spLocks noGrp="1"/>
          </p:cNvSpPr>
          <p:nvPr>
            <p:ph type="subTitle" idx="1"/>
          </p:nvPr>
        </p:nvSpPr>
        <p:spPr>
          <a:xfrm>
            <a:off x="3995500" y="3400525"/>
            <a:ext cx="38928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Freya Ma, MS </a:t>
            </a:r>
            <a:endParaRPr sz="1700"/>
          </a:p>
          <a:p>
            <a:pPr marL="0" lvl="0" indent="0" algn="l" rtl="0">
              <a:spcBef>
                <a:spcPts val="0"/>
              </a:spcBef>
              <a:spcAft>
                <a:spcPts val="0"/>
              </a:spcAft>
              <a:buNone/>
            </a:pPr>
            <a:r>
              <a:rPr lang="en" sz="1700"/>
              <a:t>Jane Han, ME</a:t>
            </a:r>
            <a:endParaRPr sz="1700"/>
          </a:p>
          <a:p>
            <a:pPr marL="0" lvl="0" indent="0" algn="l" rtl="0">
              <a:spcBef>
                <a:spcPts val="0"/>
              </a:spcBef>
              <a:spcAft>
                <a:spcPts val="0"/>
              </a:spcAft>
              <a:buNone/>
            </a:pPr>
            <a:r>
              <a:rPr lang="en" sz="1700"/>
              <a:t>Joseph Nano, MPH</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p:txBody>
      </p:sp>
      <p:pic>
        <p:nvPicPr>
          <p:cNvPr id="168" name="Google Shape;168;p25"/>
          <p:cNvPicPr preferRelativeResize="0">
            <a:picLocks noGrp="1"/>
          </p:cNvPicPr>
          <p:nvPr>
            <p:ph type="pic" idx="2"/>
          </p:nvPr>
        </p:nvPicPr>
        <p:blipFill rotWithShape="1">
          <a:blip r:embed="rId3">
            <a:alphaModFix/>
          </a:blip>
          <a:srcRect l="48307" t="3706" r="9473" b="33038"/>
          <a:stretch/>
        </p:blipFill>
        <p:spPr>
          <a:xfrm flipH="1">
            <a:off x="-1981125" y="-204150"/>
            <a:ext cx="5549400" cy="5551800"/>
          </a:xfrm>
          <a:prstGeom prst="ellipse">
            <a:avLst/>
          </a:prstGeom>
        </p:spPr>
      </p:pic>
      <p:cxnSp>
        <p:nvCxnSpPr>
          <p:cNvPr id="169" name="Google Shape;169;p25"/>
          <p:cNvCxnSpPr/>
          <p:nvPr/>
        </p:nvCxnSpPr>
        <p:spPr>
          <a:xfrm rot="10800000">
            <a:off x="4234150" y="3131088"/>
            <a:ext cx="3956100" cy="0"/>
          </a:xfrm>
          <a:prstGeom prst="straightConnector1">
            <a:avLst/>
          </a:prstGeom>
          <a:noFill/>
          <a:ln w="19050" cap="flat" cmpd="sng">
            <a:solidFill>
              <a:schemeClr val="dk1"/>
            </a:solidFill>
            <a:prstDash val="solid"/>
            <a:round/>
            <a:headEnd type="none" w="med" len="med"/>
            <a:tailEnd type="none" w="med" len="med"/>
          </a:ln>
        </p:spPr>
      </p:cxnSp>
      <p:sp>
        <p:nvSpPr>
          <p:cNvPr id="170" name="Google Shape;170;p25"/>
          <p:cNvSpPr txBox="1"/>
          <p:nvPr/>
        </p:nvSpPr>
        <p:spPr>
          <a:xfrm>
            <a:off x="6895250" y="3400525"/>
            <a:ext cx="17805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QBS 181 2023 Fall </a:t>
            </a:r>
            <a:endParaRPr>
              <a:solidFill>
                <a:schemeClr val="lt1"/>
              </a:solidFill>
              <a:latin typeface="Poppins"/>
              <a:ea typeface="Poppins"/>
              <a:cs typeface="Poppins"/>
              <a:sym typeface="Poppins"/>
            </a:endParaRPr>
          </a:p>
          <a:p>
            <a:pPr marL="0" lvl="0" indent="0" algn="l" rtl="0">
              <a:spcBef>
                <a:spcPts val="0"/>
              </a:spcBef>
              <a:spcAft>
                <a:spcPts val="0"/>
              </a:spcAft>
              <a:buNone/>
            </a:pPr>
            <a:endParaRPr sz="12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2</a:t>
            </a:r>
            <a:endParaRPr/>
          </a:p>
        </p:txBody>
      </p:sp>
      <p:sp>
        <p:nvSpPr>
          <p:cNvPr id="295" name="Google Shape;295;p34"/>
          <p:cNvSpPr txBox="1">
            <a:spLocks noGrp="1"/>
          </p:cNvSpPr>
          <p:nvPr>
            <p:ph type="subTitle" idx="1"/>
          </p:nvPr>
        </p:nvSpPr>
        <p:spPr>
          <a:xfrm>
            <a:off x="5031200" y="2600924"/>
            <a:ext cx="2679300" cy="14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 </a:t>
            </a:r>
            <a:r>
              <a:rPr lang="en" b="1"/>
              <a:t>correlation statistical analysis</a:t>
            </a:r>
            <a:r>
              <a:rPr lang="en"/>
              <a:t> on sleep quality and habits in Adolescents</a:t>
            </a:r>
            <a:endParaRPr/>
          </a:p>
        </p:txBody>
      </p:sp>
      <p:sp>
        <p:nvSpPr>
          <p:cNvPr id="296" name="Google Shape;296;p34"/>
          <p:cNvSpPr txBox="1">
            <a:spLocks noGrp="1"/>
          </p:cNvSpPr>
          <p:nvPr>
            <p:ph type="subTitle" idx="2"/>
          </p:nvPr>
        </p:nvSpPr>
        <p:spPr>
          <a:xfrm>
            <a:off x="1662100" y="2600924"/>
            <a:ext cx="2678400" cy="10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a:t>
            </a:r>
            <a:r>
              <a:rPr lang="en" b="1"/>
              <a:t>distinct subgroups</a:t>
            </a:r>
            <a:r>
              <a:rPr lang="en"/>
              <a:t> among adolescents based on demographic variables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297" name="Google Shape;297;p34"/>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1</a:t>
            </a:r>
            <a:endParaRPr/>
          </a:p>
        </p:txBody>
      </p:sp>
      <p:sp>
        <p:nvSpPr>
          <p:cNvPr id="298" name="Google Shape;298;p34"/>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34"/>
          <p:cNvGrpSpPr/>
          <p:nvPr/>
        </p:nvGrpSpPr>
        <p:grpSpPr>
          <a:xfrm>
            <a:off x="2680687" y="1755338"/>
            <a:ext cx="336425" cy="294375"/>
            <a:chOff x="1749550" y="1316825"/>
            <a:chExt cx="336425" cy="294375"/>
          </a:xfrm>
        </p:grpSpPr>
        <p:sp>
          <p:nvSpPr>
            <p:cNvPr id="301" name="Google Shape;301;p34"/>
            <p:cNvSpPr/>
            <p:nvPr/>
          </p:nvSpPr>
          <p:spPr>
            <a:xfrm>
              <a:off x="1749550" y="1460500"/>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865200" y="1316825"/>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782275" y="132852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761250" y="137057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824325" y="1349550"/>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4"/>
          <p:cNvGrpSpPr/>
          <p:nvPr/>
        </p:nvGrpSpPr>
        <p:grpSpPr>
          <a:xfrm>
            <a:off x="6126438" y="1734325"/>
            <a:ext cx="336425" cy="336400"/>
            <a:chOff x="2498275" y="1295825"/>
            <a:chExt cx="336425" cy="336400"/>
          </a:xfrm>
        </p:grpSpPr>
        <p:sp>
          <p:nvSpPr>
            <p:cNvPr id="307" name="Google Shape;307;p34"/>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[Aim 1] Visualization of data exploration</a:t>
            </a:r>
            <a:endParaRPr sz="2500"/>
          </a:p>
        </p:txBody>
      </p:sp>
      <p:sp>
        <p:nvSpPr>
          <p:cNvPr id="310" name="Google Shape;310;p34"/>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Methods</a:t>
            </a:r>
            <a:endParaRPr sz="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2</a:t>
            </a:r>
            <a:endParaRPr/>
          </a:p>
        </p:txBody>
      </p:sp>
      <p:sp>
        <p:nvSpPr>
          <p:cNvPr id="316" name="Google Shape;31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[Aim 2] Relationship of sleep quality and habits</a:t>
            </a:r>
            <a:endParaRPr sz="2500"/>
          </a:p>
        </p:txBody>
      </p:sp>
      <p:sp>
        <p:nvSpPr>
          <p:cNvPr id="317" name="Google Shape;317;p35"/>
          <p:cNvSpPr txBox="1">
            <a:spLocks noGrp="1"/>
          </p:cNvSpPr>
          <p:nvPr>
            <p:ph type="subTitle" idx="1"/>
          </p:nvPr>
        </p:nvSpPr>
        <p:spPr>
          <a:xfrm>
            <a:off x="5031200" y="2600924"/>
            <a:ext cx="2679300" cy="14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Investigate if the </a:t>
            </a:r>
            <a:r>
              <a:rPr lang="en" b="1"/>
              <a:t>interaction effect </a:t>
            </a:r>
            <a:r>
              <a:rPr lang="en"/>
              <a:t>of significant predictor factor(s) above and the race factor is statistically significant.</a:t>
            </a:r>
            <a:endParaRPr/>
          </a:p>
        </p:txBody>
      </p:sp>
      <p:sp>
        <p:nvSpPr>
          <p:cNvPr id="318" name="Google Shape;318;p35"/>
          <p:cNvSpPr txBox="1">
            <a:spLocks noGrp="1"/>
          </p:cNvSpPr>
          <p:nvPr>
            <p:ph type="subTitle" idx="2"/>
          </p:nvPr>
        </p:nvSpPr>
        <p:spPr>
          <a:xfrm>
            <a:off x="1738300" y="2600924"/>
            <a:ext cx="2678400" cy="10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sleep quality to predict </a:t>
            </a:r>
            <a:r>
              <a:rPr lang="en" b="1"/>
              <a:t>mental health</a:t>
            </a:r>
            <a:r>
              <a:rPr lang="en"/>
              <a:t> and habits among adolescents with </a:t>
            </a:r>
            <a:r>
              <a:rPr lang="en" b="1"/>
              <a:t>regression analyses</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319" name="Google Shape;319;p35"/>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1</a:t>
            </a:r>
            <a:endParaRPr/>
          </a:p>
        </p:txBody>
      </p:sp>
      <p:sp>
        <p:nvSpPr>
          <p:cNvPr id="320" name="Google Shape;320;p35"/>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5"/>
          <p:cNvGrpSpPr/>
          <p:nvPr/>
        </p:nvGrpSpPr>
        <p:grpSpPr>
          <a:xfrm>
            <a:off x="2680687" y="1755338"/>
            <a:ext cx="336425" cy="294375"/>
            <a:chOff x="2680687" y="1755338"/>
            <a:chExt cx="336425" cy="294375"/>
          </a:xfrm>
        </p:grpSpPr>
        <p:sp>
          <p:nvSpPr>
            <p:cNvPr id="323" name="Google Shape;323;p35"/>
            <p:cNvSpPr/>
            <p:nvPr/>
          </p:nvSpPr>
          <p:spPr>
            <a:xfrm>
              <a:off x="2680687" y="1899013"/>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2796337" y="1755338"/>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2713412" y="1767038"/>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692387" y="1809088"/>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2755462" y="1788063"/>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5"/>
          <p:cNvGrpSpPr/>
          <p:nvPr/>
        </p:nvGrpSpPr>
        <p:grpSpPr>
          <a:xfrm>
            <a:off x="6126438" y="1734325"/>
            <a:ext cx="336425" cy="336400"/>
            <a:chOff x="2498275" y="1295825"/>
            <a:chExt cx="336425" cy="336400"/>
          </a:xfrm>
        </p:grpSpPr>
        <p:sp>
          <p:nvSpPr>
            <p:cNvPr id="329" name="Google Shape;329;p35"/>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5"/>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Methods</a:t>
            </a:r>
            <a:endParaRPr sz="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36"/>
          <p:cNvPicPr preferRelativeResize="0">
            <a:picLocks noGrp="1"/>
          </p:cNvPicPr>
          <p:nvPr>
            <p:ph type="pic" idx="2"/>
          </p:nvPr>
        </p:nvPicPr>
        <p:blipFill rotWithShape="1">
          <a:blip r:embed="rId3">
            <a:alphaModFix/>
          </a:blip>
          <a:srcRect l="16721" r="16714"/>
          <a:stretch/>
        </p:blipFill>
        <p:spPr>
          <a:xfrm flipH="1">
            <a:off x="5341300" y="-203400"/>
            <a:ext cx="5550300" cy="5550300"/>
          </a:xfrm>
          <a:prstGeom prst="ellipse">
            <a:avLst/>
          </a:prstGeom>
        </p:spPr>
      </p:pic>
      <p:sp>
        <p:nvSpPr>
          <p:cNvPr id="337" name="Google Shape;337;p36"/>
          <p:cNvSpPr/>
          <p:nvPr/>
        </p:nvSpPr>
        <p:spPr>
          <a:xfrm flipH="1">
            <a:off x="2069200" y="1360905"/>
            <a:ext cx="1371600" cy="13716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783250" y="2799600"/>
            <a:ext cx="4266600" cy="91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Results</a:t>
            </a:r>
            <a:endParaRPr/>
          </a:p>
        </p:txBody>
      </p:sp>
      <p:sp>
        <p:nvSpPr>
          <p:cNvPr id="339" name="Google Shape;339;p36"/>
          <p:cNvSpPr txBox="1">
            <a:spLocks noGrp="1"/>
          </p:cNvSpPr>
          <p:nvPr>
            <p:ph type="title" idx="4294967295"/>
          </p:nvPr>
        </p:nvSpPr>
        <p:spPr>
          <a:xfrm>
            <a:off x="2196250" y="1702011"/>
            <a:ext cx="1117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cxnSp>
        <p:nvCxnSpPr>
          <p:cNvPr id="340" name="Google Shape;340;p36"/>
          <p:cNvCxnSpPr/>
          <p:nvPr/>
        </p:nvCxnSpPr>
        <p:spPr>
          <a:xfrm rot="10800000">
            <a:off x="1033750" y="3782595"/>
            <a:ext cx="3956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7"/>
          <p:cNvPicPr preferRelativeResize="0"/>
          <p:nvPr/>
        </p:nvPicPr>
        <p:blipFill>
          <a:blip r:embed="rId3">
            <a:alphaModFix/>
          </a:blip>
          <a:stretch>
            <a:fillRect/>
          </a:stretch>
        </p:blipFill>
        <p:spPr>
          <a:xfrm>
            <a:off x="609250" y="1120225"/>
            <a:ext cx="5935949" cy="3664725"/>
          </a:xfrm>
          <a:prstGeom prst="rect">
            <a:avLst/>
          </a:prstGeom>
          <a:noFill/>
          <a:ln>
            <a:noFill/>
          </a:ln>
        </p:spPr>
      </p:pic>
      <p:sp>
        <p:nvSpPr>
          <p:cNvPr id="346" name="Google Shape;346;p37"/>
          <p:cNvSpPr txBox="1">
            <a:spLocks noGrp="1"/>
          </p:cNvSpPr>
          <p:nvPr>
            <p:ph type="subTitle" idx="4294967295"/>
          </p:nvPr>
        </p:nvSpPr>
        <p:spPr>
          <a:xfrm>
            <a:off x="6707975" y="1017725"/>
            <a:ext cx="2262300" cy="386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latin typeface="Calibri"/>
                <a:ea typeface="Calibri"/>
                <a:cs typeface="Calibri"/>
                <a:sym typeface="Calibri"/>
              </a:rPr>
              <a:t>0 = Control: </a:t>
            </a:r>
            <a:r>
              <a:rPr lang="en" sz="1300">
                <a:latin typeface="Calibri"/>
                <a:ea typeface="Calibri"/>
                <a:cs typeface="Calibri"/>
                <a:sym typeface="Calibri"/>
              </a:rPr>
              <a:t>Individuals who do not have insomnia.</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1 = Clean Insomnia:</a:t>
            </a:r>
            <a:r>
              <a:rPr lang="en" sz="1300">
                <a:latin typeface="Calibri"/>
                <a:ea typeface="Calibri"/>
                <a:cs typeface="Calibri"/>
                <a:sym typeface="Calibri"/>
              </a:rPr>
              <a:t> Individuals who meet all the criteria for a diagnosis of insomnia without having other complicating factors or conditions.</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2 = Sub-clinical Insomnia:</a:t>
            </a:r>
            <a:r>
              <a:rPr lang="en" sz="1300">
                <a:latin typeface="Calibri"/>
                <a:ea typeface="Calibri"/>
                <a:cs typeface="Calibri"/>
                <a:sym typeface="Calibri"/>
              </a:rPr>
              <a:t> Individuals who have symptoms of insomnia, but these symptoms do not meet the full diagnostic criteria for clinical insomnia. </a:t>
            </a:r>
            <a:endParaRPr sz="1300"/>
          </a:p>
        </p:txBody>
      </p:sp>
      <p:sp>
        <p:nvSpPr>
          <p:cNvPr id="347" name="Google Shape;347;p37"/>
          <p:cNvSpPr txBox="1">
            <a:spLocks noGrp="1"/>
          </p:cNvSpPr>
          <p:nvPr>
            <p:ph type="title"/>
          </p:nvPr>
        </p:nvSpPr>
        <p:spPr>
          <a:xfrm>
            <a:off x="720000" y="445025"/>
            <a:ext cx="818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[Preliminary Steps] Sub group Distribution by Race</a:t>
            </a:r>
            <a:endParaRPr sz="2500"/>
          </a:p>
        </p:txBody>
      </p:sp>
      <p:sp>
        <p:nvSpPr>
          <p:cNvPr id="348" name="Google Shape;348;p37"/>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38"/>
          <p:cNvPicPr preferRelativeResize="0"/>
          <p:nvPr/>
        </p:nvPicPr>
        <p:blipFill>
          <a:blip r:embed="rId3">
            <a:alphaModFix/>
          </a:blip>
          <a:stretch>
            <a:fillRect/>
          </a:stretch>
        </p:blipFill>
        <p:spPr>
          <a:xfrm>
            <a:off x="720000" y="1195798"/>
            <a:ext cx="6001776" cy="3719102"/>
          </a:xfrm>
          <a:prstGeom prst="rect">
            <a:avLst/>
          </a:prstGeom>
          <a:noFill/>
          <a:ln>
            <a:noFill/>
          </a:ln>
        </p:spPr>
      </p:pic>
      <p:sp>
        <p:nvSpPr>
          <p:cNvPr id="354" name="Google Shape;354;p38"/>
          <p:cNvSpPr txBox="1">
            <a:spLocks noGrp="1"/>
          </p:cNvSpPr>
          <p:nvPr>
            <p:ph type="subTitle" idx="4294967295"/>
          </p:nvPr>
        </p:nvSpPr>
        <p:spPr>
          <a:xfrm>
            <a:off x="6840000" y="1093925"/>
            <a:ext cx="2010900" cy="389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latin typeface="Calibri"/>
                <a:ea typeface="Calibri"/>
                <a:cs typeface="Calibri"/>
                <a:sym typeface="Calibri"/>
              </a:rPr>
              <a:t>ISI_total</a:t>
            </a:r>
            <a:br>
              <a:rPr lang="en" sz="1300" b="1">
                <a:latin typeface="Calibri"/>
                <a:ea typeface="Calibri"/>
                <a:cs typeface="Calibri"/>
                <a:sym typeface="Calibri"/>
              </a:rPr>
            </a:br>
            <a:r>
              <a:rPr lang="en" sz="1300">
                <a:latin typeface="Calibri"/>
                <a:ea typeface="Calibri"/>
                <a:cs typeface="Calibri"/>
                <a:sym typeface="Calibri"/>
              </a:rPr>
              <a:t>Insomnia Severity Index</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BDI_total</a:t>
            </a:r>
            <a:br>
              <a:rPr lang="en" sz="1300" b="1">
                <a:latin typeface="Calibri"/>
                <a:ea typeface="Calibri"/>
                <a:cs typeface="Calibri"/>
                <a:sym typeface="Calibri"/>
              </a:rPr>
            </a:br>
            <a:r>
              <a:rPr lang="en" sz="1300">
                <a:latin typeface="Calibri"/>
                <a:ea typeface="Calibri"/>
                <a:cs typeface="Calibri"/>
                <a:sym typeface="Calibri"/>
              </a:rPr>
              <a:t>Depression Index </a:t>
            </a:r>
            <a:br>
              <a:rPr lang="en" sz="1300">
                <a:latin typeface="Calibri"/>
                <a:ea typeface="Calibri"/>
                <a:cs typeface="Calibri"/>
                <a:sym typeface="Calibri"/>
              </a:rPr>
            </a:br>
            <a:r>
              <a:rPr lang="en" sz="1300">
                <a:latin typeface="Calibri"/>
                <a:ea typeface="Calibri"/>
                <a:cs typeface="Calibri"/>
                <a:sym typeface="Calibri"/>
              </a:rPr>
              <a:t>(Becks Inventory)</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GCTI_total</a:t>
            </a:r>
            <a:br>
              <a:rPr lang="en" sz="1300" b="1">
                <a:latin typeface="Calibri"/>
                <a:ea typeface="Calibri"/>
                <a:cs typeface="Calibri"/>
                <a:sym typeface="Calibri"/>
              </a:rPr>
            </a:br>
            <a:r>
              <a:rPr lang="en" sz="1300">
                <a:latin typeface="Calibri"/>
                <a:ea typeface="Calibri"/>
                <a:cs typeface="Calibri"/>
                <a:sym typeface="Calibri"/>
              </a:rPr>
              <a:t>Thoughts Inventory </a:t>
            </a:r>
            <a:r>
              <a:rPr lang="en" sz="1100">
                <a:latin typeface="Calibri"/>
                <a:ea typeface="Calibri"/>
                <a:cs typeface="Calibri"/>
                <a:sym typeface="Calibri"/>
              </a:rPr>
              <a:t>(e.g., anxiety, reflection, worries, thoughts, negative Affect)</a:t>
            </a:r>
            <a:endParaRPr sz="1100">
              <a:latin typeface="Calibri"/>
              <a:ea typeface="Calibri"/>
              <a:cs typeface="Calibri"/>
              <a:sym typeface="Calibri"/>
            </a:endParaRPr>
          </a:p>
          <a:p>
            <a:pPr marL="0" lvl="0" indent="0" algn="l" rtl="0">
              <a:lnSpc>
                <a:spcPct val="115000"/>
              </a:lnSpc>
              <a:spcBef>
                <a:spcPts val="0"/>
              </a:spcBef>
              <a:spcAft>
                <a:spcPts val="0"/>
              </a:spcAft>
              <a:buNone/>
            </a:pPr>
            <a:endParaRPr sz="1300">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ASHS_total </a:t>
            </a:r>
            <a:br>
              <a:rPr lang="en" sz="1300" b="1">
                <a:latin typeface="Calibri"/>
                <a:ea typeface="Calibri"/>
                <a:cs typeface="Calibri"/>
                <a:sym typeface="Calibri"/>
              </a:rPr>
            </a:br>
            <a:r>
              <a:rPr lang="en" sz="1300">
                <a:latin typeface="Calibri"/>
                <a:ea typeface="Calibri"/>
                <a:cs typeface="Calibri"/>
                <a:sym typeface="Calibri"/>
              </a:rPr>
              <a:t>Sleep Hygiene Scale </a:t>
            </a:r>
            <a:r>
              <a:rPr lang="en" sz="1100">
                <a:latin typeface="Calibri"/>
                <a:ea typeface="Calibri"/>
                <a:cs typeface="Calibri"/>
                <a:sym typeface="Calibri"/>
              </a:rPr>
              <a:t>(e.g., Sleep Environment, Substances, bedtime routine)</a:t>
            </a:r>
            <a:endParaRPr sz="1100">
              <a:latin typeface="Calibri"/>
              <a:ea typeface="Calibri"/>
              <a:cs typeface="Calibri"/>
              <a:sym typeface="Calibri"/>
            </a:endParaRPr>
          </a:p>
        </p:txBody>
      </p:sp>
      <p:sp>
        <p:nvSpPr>
          <p:cNvPr id="355" name="Google Shape;355;p38"/>
          <p:cNvSpPr txBox="1">
            <a:spLocks noGrp="1"/>
          </p:cNvSpPr>
          <p:nvPr>
            <p:ph type="title"/>
          </p:nvPr>
        </p:nvSpPr>
        <p:spPr>
          <a:xfrm>
            <a:off x="720000" y="368825"/>
            <a:ext cx="727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[Aim 1.1] Correlation tests among Insomnia, Depression, Thoughts, and Sleep Hygiene</a:t>
            </a:r>
            <a:endParaRPr sz="2100"/>
          </a:p>
        </p:txBody>
      </p:sp>
      <p:sp>
        <p:nvSpPr>
          <p:cNvPr id="356" name="Google Shape;356;p38"/>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39"/>
          <p:cNvPicPr preferRelativeResize="0"/>
          <p:nvPr/>
        </p:nvPicPr>
        <p:blipFill>
          <a:blip r:embed="rId3">
            <a:alphaModFix/>
          </a:blip>
          <a:stretch>
            <a:fillRect/>
          </a:stretch>
        </p:blipFill>
        <p:spPr>
          <a:xfrm>
            <a:off x="255600" y="1294400"/>
            <a:ext cx="5472976" cy="3445401"/>
          </a:xfrm>
          <a:prstGeom prst="rect">
            <a:avLst/>
          </a:prstGeom>
          <a:noFill/>
          <a:ln>
            <a:noFill/>
          </a:ln>
        </p:spPr>
      </p:pic>
      <p:pic>
        <p:nvPicPr>
          <p:cNvPr id="362" name="Google Shape;362;p39"/>
          <p:cNvPicPr preferRelativeResize="0"/>
          <p:nvPr/>
        </p:nvPicPr>
        <p:blipFill>
          <a:blip r:embed="rId4">
            <a:alphaModFix/>
          </a:blip>
          <a:stretch>
            <a:fillRect/>
          </a:stretch>
        </p:blipFill>
        <p:spPr>
          <a:xfrm>
            <a:off x="5887000" y="331925"/>
            <a:ext cx="3012900" cy="1831851"/>
          </a:xfrm>
          <a:prstGeom prst="rect">
            <a:avLst/>
          </a:prstGeom>
          <a:noFill/>
          <a:ln>
            <a:noFill/>
          </a:ln>
        </p:spPr>
      </p:pic>
      <p:pic>
        <p:nvPicPr>
          <p:cNvPr id="363" name="Google Shape;363;p39"/>
          <p:cNvPicPr preferRelativeResize="0"/>
          <p:nvPr/>
        </p:nvPicPr>
        <p:blipFill>
          <a:blip r:embed="rId5">
            <a:alphaModFix/>
          </a:blip>
          <a:stretch>
            <a:fillRect/>
          </a:stretch>
        </p:blipFill>
        <p:spPr>
          <a:xfrm>
            <a:off x="5886997" y="2316175"/>
            <a:ext cx="3012902" cy="1871275"/>
          </a:xfrm>
          <a:prstGeom prst="rect">
            <a:avLst/>
          </a:prstGeom>
          <a:noFill/>
          <a:ln>
            <a:noFill/>
          </a:ln>
        </p:spPr>
      </p:pic>
      <p:sp>
        <p:nvSpPr>
          <p:cNvPr id="364" name="Google Shape;364;p39"/>
          <p:cNvSpPr txBox="1">
            <a:spLocks noGrp="1"/>
          </p:cNvSpPr>
          <p:nvPr>
            <p:ph type="title"/>
          </p:nvPr>
        </p:nvSpPr>
        <p:spPr>
          <a:xfrm>
            <a:off x="590650" y="445025"/>
            <a:ext cx="5296200" cy="6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[Aim 1.1] Sub-scale correlation tests and Distribution by Race &amp; Subgroups</a:t>
            </a:r>
            <a:endParaRPr sz="2100"/>
          </a:p>
        </p:txBody>
      </p:sp>
      <p:sp>
        <p:nvSpPr>
          <p:cNvPr id="365" name="Google Shape;365;p39"/>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
        <p:nvSpPr>
          <p:cNvPr id="366" name="Google Shape;366;p39"/>
          <p:cNvSpPr txBox="1">
            <a:spLocks noGrp="1"/>
          </p:cNvSpPr>
          <p:nvPr>
            <p:ph type="subTitle" idx="4294967295"/>
          </p:nvPr>
        </p:nvSpPr>
        <p:spPr>
          <a:xfrm>
            <a:off x="5886850" y="4187450"/>
            <a:ext cx="3083400" cy="776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300" b="1">
                <a:latin typeface="Calibri"/>
                <a:ea typeface="Calibri"/>
                <a:cs typeface="Calibri"/>
                <a:sym typeface="Calibri"/>
              </a:rPr>
              <a:t>Sub Group 2: </a:t>
            </a:r>
            <a:r>
              <a:rPr lang="en" sz="1300">
                <a:latin typeface="Calibri"/>
                <a:ea typeface="Calibri"/>
                <a:cs typeface="Calibri"/>
                <a:sym typeface="Calibri"/>
              </a:rPr>
              <a:t>More severe cognitive impacts or a greater need for cognitive therapy.</a:t>
            </a:r>
            <a:endParaRPr sz="1300" b="1">
              <a:latin typeface="Calibri"/>
              <a:ea typeface="Calibri"/>
              <a:cs typeface="Calibri"/>
              <a:sym typeface="Calibri"/>
            </a:endParaRPr>
          </a:p>
          <a:p>
            <a:pPr marL="0" lvl="0" indent="0" algn="ctr" rtl="0">
              <a:lnSpc>
                <a:spcPct val="115000"/>
              </a:lnSpc>
              <a:spcBef>
                <a:spcPts val="0"/>
              </a:spcBef>
              <a:spcAft>
                <a:spcPts val="0"/>
              </a:spcAft>
              <a:buNone/>
            </a:pP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[Aim 1.2] Correlation Matrix Heatmap </a:t>
            </a:r>
            <a:endParaRPr sz="2500"/>
          </a:p>
        </p:txBody>
      </p:sp>
      <p:sp>
        <p:nvSpPr>
          <p:cNvPr id="372" name="Google Shape;372;p40"/>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pic>
        <p:nvPicPr>
          <p:cNvPr id="373" name="Google Shape;373;p40"/>
          <p:cNvPicPr preferRelativeResize="0"/>
          <p:nvPr/>
        </p:nvPicPr>
        <p:blipFill>
          <a:blip r:embed="rId3">
            <a:alphaModFix/>
          </a:blip>
          <a:stretch>
            <a:fillRect/>
          </a:stretch>
        </p:blipFill>
        <p:spPr>
          <a:xfrm>
            <a:off x="2246625" y="1017725"/>
            <a:ext cx="5107566" cy="3147075"/>
          </a:xfrm>
          <a:prstGeom prst="rect">
            <a:avLst/>
          </a:prstGeom>
          <a:noFill/>
          <a:ln>
            <a:noFill/>
          </a:ln>
        </p:spPr>
      </p:pic>
      <p:sp>
        <p:nvSpPr>
          <p:cNvPr id="374" name="Google Shape;374;p40"/>
          <p:cNvSpPr txBox="1">
            <a:spLocks noGrp="1"/>
          </p:cNvSpPr>
          <p:nvPr>
            <p:ph type="body" idx="1"/>
          </p:nvPr>
        </p:nvSpPr>
        <p:spPr>
          <a:xfrm flipH="1">
            <a:off x="567575" y="4164800"/>
            <a:ext cx="8145600" cy="8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Positive correlations</a:t>
            </a:r>
            <a:r>
              <a:rPr lang="en"/>
              <a:t> suggest a relationship between cognitive and hypnosis-related factors and the severity of insomnia symptoms.  </a:t>
            </a:r>
            <a:r>
              <a:rPr lang="en" b="1"/>
              <a:t>Negative correlations </a:t>
            </a:r>
            <a:r>
              <a:rPr lang="en"/>
              <a:t>suggest that as the level of sleep hygiene scale increases, the severity of insomnia decreases.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body" idx="1"/>
          </p:nvPr>
        </p:nvSpPr>
        <p:spPr>
          <a:xfrm flipH="1">
            <a:off x="152425" y="4469600"/>
            <a:ext cx="87675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effect was not significant, </a:t>
            </a:r>
            <a:br>
              <a:rPr lang="en"/>
            </a:br>
            <a:r>
              <a:rPr lang="en"/>
              <a:t>while the insomnia severity level and sleep hygiene were significantly correlated with depression level.</a:t>
            </a:r>
            <a:endParaRPr/>
          </a:p>
        </p:txBody>
      </p:sp>
      <p:sp>
        <p:nvSpPr>
          <p:cNvPr id="380" name="Google Shape;380;p41"/>
          <p:cNvSpPr txBox="1">
            <a:spLocks noGrp="1"/>
          </p:cNvSpPr>
          <p:nvPr>
            <p:ph type="title"/>
          </p:nvPr>
        </p:nvSpPr>
        <p:spPr>
          <a:xfrm>
            <a:off x="152425" y="437475"/>
            <a:ext cx="899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[Aim 2.1] Predicting depression based on insomnia and sleep hygiene</a:t>
            </a:r>
            <a:endParaRPr sz="2000"/>
          </a:p>
        </p:txBody>
      </p:sp>
      <p:sp>
        <p:nvSpPr>
          <p:cNvPr id="381" name="Google Shape;381;p41"/>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pic>
        <p:nvPicPr>
          <p:cNvPr id="382" name="Google Shape;382;p41"/>
          <p:cNvPicPr preferRelativeResize="0"/>
          <p:nvPr/>
        </p:nvPicPr>
        <p:blipFill>
          <a:blip r:embed="rId3">
            <a:alphaModFix/>
          </a:blip>
          <a:stretch>
            <a:fillRect/>
          </a:stretch>
        </p:blipFill>
        <p:spPr>
          <a:xfrm>
            <a:off x="509425" y="3698625"/>
            <a:ext cx="2322900" cy="689600"/>
          </a:xfrm>
          <a:prstGeom prst="rect">
            <a:avLst/>
          </a:prstGeom>
          <a:noFill/>
          <a:ln>
            <a:noFill/>
          </a:ln>
        </p:spPr>
      </p:pic>
      <p:pic>
        <p:nvPicPr>
          <p:cNvPr id="383" name="Google Shape;383;p41"/>
          <p:cNvPicPr preferRelativeResize="0"/>
          <p:nvPr/>
        </p:nvPicPr>
        <p:blipFill>
          <a:blip r:embed="rId4">
            <a:alphaModFix/>
          </a:blip>
          <a:stretch>
            <a:fillRect/>
          </a:stretch>
        </p:blipFill>
        <p:spPr>
          <a:xfrm>
            <a:off x="4618000" y="3698625"/>
            <a:ext cx="2322863" cy="689600"/>
          </a:xfrm>
          <a:prstGeom prst="rect">
            <a:avLst/>
          </a:prstGeom>
          <a:noFill/>
          <a:ln>
            <a:noFill/>
          </a:ln>
        </p:spPr>
      </p:pic>
      <p:grpSp>
        <p:nvGrpSpPr>
          <p:cNvPr id="384" name="Google Shape;384;p41"/>
          <p:cNvGrpSpPr/>
          <p:nvPr/>
        </p:nvGrpSpPr>
        <p:grpSpPr>
          <a:xfrm>
            <a:off x="509425" y="1170125"/>
            <a:ext cx="4016591" cy="2461275"/>
            <a:chOff x="509425" y="1170125"/>
            <a:chExt cx="4016591" cy="2461275"/>
          </a:xfrm>
        </p:grpSpPr>
        <p:pic>
          <p:nvPicPr>
            <p:cNvPr id="385" name="Google Shape;385;p41"/>
            <p:cNvPicPr preferRelativeResize="0"/>
            <p:nvPr/>
          </p:nvPicPr>
          <p:blipFill>
            <a:blip r:embed="rId5">
              <a:alphaModFix/>
            </a:blip>
            <a:stretch>
              <a:fillRect/>
            </a:stretch>
          </p:blipFill>
          <p:spPr>
            <a:xfrm>
              <a:off x="509425" y="1170125"/>
              <a:ext cx="4016591" cy="2461275"/>
            </a:xfrm>
            <a:prstGeom prst="rect">
              <a:avLst/>
            </a:prstGeom>
            <a:noFill/>
            <a:ln>
              <a:noFill/>
            </a:ln>
          </p:spPr>
        </p:pic>
        <p:sp>
          <p:nvSpPr>
            <p:cNvPr id="386" name="Google Shape;386;p41"/>
            <p:cNvSpPr txBox="1"/>
            <p:nvPr/>
          </p:nvSpPr>
          <p:spPr>
            <a:xfrm rot="-894994">
              <a:off x="3438322" y="2235716"/>
              <a:ext cx="596708" cy="1866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White</a:t>
              </a:r>
              <a:endParaRPr sz="800">
                <a:latin typeface="Poppins"/>
                <a:ea typeface="Poppins"/>
                <a:cs typeface="Poppins"/>
                <a:sym typeface="Poppins"/>
              </a:endParaRPr>
            </a:p>
          </p:txBody>
        </p:sp>
        <p:sp>
          <p:nvSpPr>
            <p:cNvPr id="387" name="Google Shape;387;p41"/>
            <p:cNvSpPr txBox="1"/>
            <p:nvPr/>
          </p:nvSpPr>
          <p:spPr>
            <a:xfrm rot="-1411430">
              <a:off x="3169926" y="2032398"/>
              <a:ext cx="596797" cy="1866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Asian</a:t>
              </a:r>
              <a:endParaRPr sz="800">
                <a:latin typeface="Poppins"/>
                <a:ea typeface="Poppins"/>
                <a:cs typeface="Poppins"/>
                <a:sym typeface="Poppins"/>
              </a:endParaRPr>
            </a:p>
          </p:txBody>
        </p:sp>
      </p:grpSp>
      <p:grpSp>
        <p:nvGrpSpPr>
          <p:cNvPr id="388" name="Google Shape;388;p41"/>
          <p:cNvGrpSpPr/>
          <p:nvPr/>
        </p:nvGrpSpPr>
        <p:grpSpPr>
          <a:xfrm>
            <a:off x="4617991" y="1170125"/>
            <a:ext cx="4016591" cy="2461275"/>
            <a:chOff x="4617991" y="1170125"/>
            <a:chExt cx="4016591" cy="2461275"/>
          </a:xfrm>
        </p:grpSpPr>
        <p:pic>
          <p:nvPicPr>
            <p:cNvPr id="389" name="Google Shape;389;p41"/>
            <p:cNvPicPr preferRelativeResize="0"/>
            <p:nvPr/>
          </p:nvPicPr>
          <p:blipFill>
            <a:blip r:embed="rId6">
              <a:alphaModFix/>
            </a:blip>
            <a:stretch>
              <a:fillRect/>
            </a:stretch>
          </p:blipFill>
          <p:spPr>
            <a:xfrm>
              <a:off x="4617991" y="1170125"/>
              <a:ext cx="4016591" cy="2461275"/>
            </a:xfrm>
            <a:prstGeom prst="rect">
              <a:avLst/>
            </a:prstGeom>
            <a:noFill/>
            <a:ln>
              <a:noFill/>
            </a:ln>
          </p:spPr>
        </p:pic>
        <p:sp>
          <p:nvSpPr>
            <p:cNvPr id="390" name="Google Shape;390;p41"/>
            <p:cNvSpPr txBox="1"/>
            <p:nvPr/>
          </p:nvSpPr>
          <p:spPr>
            <a:xfrm rot="1131788">
              <a:off x="7563561" y="3198304"/>
              <a:ext cx="596644" cy="1866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White</a:t>
              </a:r>
              <a:endParaRPr sz="800">
                <a:latin typeface="Poppins"/>
                <a:ea typeface="Poppins"/>
                <a:cs typeface="Poppins"/>
                <a:sym typeface="Poppins"/>
              </a:endParaRPr>
            </a:p>
          </p:txBody>
        </p:sp>
        <p:sp>
          <p:nvSpPr>
            <p:cNvPr id="391" name="Google Shape;391;p41"/>
            <p:cNvSpPr txBox="1"/>
            <p:nvPr/>
          </p:nvSpPr>
          <p:spPr>
            <a:xfrm rot="903788">
              <a:off x="7348000" y="2925604"/>
              <a:ext cx="596806" cy="1866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Asian</a:t>
              </a:r>
              <a:endParaRPr sz="800">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2"/>
          <p:cNvSpPr txBox="1">
            <a:spLocks noGrp="1"/>
          </p:cNvSpPr>
          <p:nvPr>
            <p:ph type="body" idx="1"/>
          </p:nvPr>
        </p:nvSpPr>
        <p:spPr>
          <a:xfrm flipH="1">
            <a:off x="720000" y="378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Again, the race did not correlate with other sleep factors</a:t>
            </a:r>
            <a:endParaRPr/>
          </a:p>
          <a:p>
            <a:pPr marL="0" lvl="0" indent="0" algn="ctr" rtl="0">
              <a:spcBef>
                <a:spcPts val="0"/>
              </a:spcBef>
              <a:spcAft>
                <a:spcPts val="0"/>
              </a:spcAft>
              <a:buNone/>
            </a:pPr>
            <a:r>
              <a:rPr lang="en"/>
              <a:t>It is interesting to note that three way interaction effect were marginally significant.</a:t>
            </a:r>
            <a:endParaRPr/>
          </a:p>
        </p:txBody>
      </p:sp>
      <p:pic>
        <p:nvPicPr>
          <p:cNvPr id="397" name="Google Shape;397;p42"/>
          <p:cNvPicPr preferRelativeResize="0"/>
          <p:nvPr/>
        </p:nvPicPr>
        <p:blipFill>
          <a:blip r:embed="rId3">
            <a:alphaModFix/>
          </a:blip>
          <a:stretch>
            <a:fillRect/>
          </a:stretch>
        </p:blipFill>
        <p:spPr>
          <a:xfrm>
            <a:off x="2043113" y="1152475"/>
            <a:ext cx="5057775" cy="2362200"/>
          </a:xfrm>
          <a:prstGeom prst="rect">
            <a:avLst/>
          </a:prstGeom>
          <a:noFill/>
          <a:ln>
            <a:noFill/>
          </a:ln>
        </p:spPr>
      </p:pic>
      <p:sp>
        <p:nvSpPr>
          <p:cNvPr id="398" name="Google Shape;398;p42"/>
          <p:cNvSpPr txBox="1">
            <a:spLocks noGrp="1"/>
          </p:cNvSpPr>
          <p:nvPr>
            <p:ph type="title"/>
          </p:nvPr>
        </p:nvSpPr>
        <p:spPr>
          <a:xfrm>
            <a:off x="152400" y="434750"/>
            <a:ext cx="903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[Aim 2.2] Interaction of depression, insomnia, sleep hygiene, &amp; race</a:t>
            </a:r>
            <a:endParaRPr sz="2000"/>
          </a:p>
          <a:p>
            <a:pPr marL="0" lvl="0" indent="0" algn="l" rtl="0">
              <a:spcBef>
                <a:spcPts val="0"/>
              </a:spcBef>
              <a:spcAft>
                <a:spcPts val="0"/>
              </a:spcAft>
              <a:buNone/>
            </a:pPr>
            <a:endParaRPr sz="2000"/>
          </a:p>
        </p:txBody>
      </p:sp>
      <p:sp>
        <p:nvSpPr>
          <p:cNvPr id="399" name="Google Shape;399;p42"/>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03"/>
        <p:cNvGrpSpPr/>
        <p:nvPr/>
      </p:nvGrpSpPr>
      <p:grpSpPr>
        <a:xfrm>
          <a:off x="0" y="0"/>
          <a:ext cx="0" cy="0"/>
          <a:chOff x="0" y="0"/>
          <a:chExt cx="0" cy="0"/>
        </a:xfrm>
      </p:grpSpPr>
      <p:sp>
        <p:nvSpPr>
          <p:cNvPr id="404" name="Google Shape;40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 way interaction] Race, ASHS, BDI</a:t>
            </a:r>
            <a:endParaRPr/>
          </a:p>
        </p:txBody>
      </p:sp>
      <p:pic>
        <p:nvPicPr>
          <p:cNvPr id="405" name="Google Shape;405;p43"/>
          <p:cNvPicPr preferRelativeResize="0"/>
          <p:nvPr/>
        </p:nvPicPr>
        <p:blipFill>
          <a:blip r:embed="rId3">
            <a:alphaModFix/>
          </a:blip>
          <a:stretch>
            <a:fillRect/>
          </a:stretch>
        </p:blipFill>
        <p:spPr>
          <a:xfrm>
            <a:off x="1862588" y="1152475"/>
            <a:ext cx="5418815" cy="332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p:nvPr/>
        </p:nvSpPr>
        <p:spPr>
          <a:xfrm flipH="1">
            <a:off x="6891775" y="140138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flipH="1">
            <a:off x="4204625" y="140138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flipH="1">
            <a:off x="1493175" y="140138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flipH="1">
            <a:off x="4204625" y="2834808"/>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flipH="1">
            <a:off x="1493175" y="2834808"/>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81" name="Google Shape;181;p26"/>
          <p:cNvSpPr txBox="1">
            <a:spLocks noGrp="1"/>
          </p:cNvSpPr>
          <p:nvPr>
            <p:ph type="title" idx="2"/>
          </p:nvPr>
        </p:nvSpPr>
        <p:spPr>
          <a:xfrm>
            <a:off x="1505375" y="1557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2" name="Google Shape;182;p26"/>
          <p:cNvSpPr txBox="1">
            <a:spLocks noGrp="1"/>
          </p:cNvSpPr>
          <p:nvPr>
            <p:ph type="title" idx="3"/>
          </p:nvPr>
        </p:nvSpPr>
        <p:spPr>
          <a:xfrm>
            <a:off x="1505375" y="29904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83" name="Google Shape;183;p26"/>
          <p:cNvSpPr txBox="1">
            <a:spLocks noGrp="1"/>
          </p:cNvSpPr>
          <p:nvPr>
            <p:ph type="title" idx="4"/>
          </p:nvPr>
        </p:nvSpPr>
        <p:spPr>
          <a:xfrm>
            <a:off x="4204625" y="1557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4" name="Google Shape;184;p26"/>
          <p:cNvSpPr txBox="1">
            <a:spLocks noGrp="1"/>
          </p:cNvSpPr>
          <p:nvPr>
            <p:ph type="title" idx="5"/>
          </p:nvPr>
        </p:nvSpPr>
        <p:spPr>
          <a:xfrm>
            <a:off x="4204625" y="29904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85" name="Google Shape;185;p26"/>
          <p:cNvSpPr txBox="1">
            <a:spLocks noGrp="1"/>
          </p:cNvSpPr>
          <p:nvPr>
            <p:ph type="title" idx="6"/>
          </p:nvPr>
        </p:nvSpPr>
        <p:spPr>
          <a:xfrm>
            <a:off x="6903925" y="1557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6" name="Google Shape;186;p26"/>
          <p:cNvSpPr txBox="1">
            <a:spLocks noGrp="1"/>
          </p:cNvSpPr>
          <p:nvPr>
            <p:ph type="subTitle" idx="1"/>
          </p:nvPr>
        </p:nvSpPr>
        <p:spPr>
          <a:xfrm>
            <a:off x="719975" y="2329268"/>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87" name="Google Shape;187;p26"/>
          <p:cNvSpPr txBox="1">
            <a:spLocks noGrp="1"/>
          </p:cNvSpPr>
          <p:nvPr>
            <p:ph type="subTitle" idx="8"/>
          </p:nvPr>
        </p:nvSpPr>
        <p:spPr>
          <a:xfrm>
            <a:off x="3419225" y="2329268"/>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Methods</a:t>
            </a:r>
            <a:endParaRPr/>
          </a:p>
        </p:txBody>
      </p:sp>
      <p:sp>
        <p:nvSpPr>
          <p:cNvPr id="188" name="Google Shape;188;p26"/>
          <p:cNvSpPr txBox="1">
            <a:spLocks noGrp="1"/>
          </p:cNvSpPr>
          <p:nvPr>
            <p:ph type="subTitle" idx="9"/>
          </p:nvPr>
        </p:nvSpPr>
        <p:spPr>
          <a:xfrm>
            <a:off x="6118525" y="2329268"/>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89" name="Google Shape;189;p26"/>
          <p:cNvSpPr txBox="1">
            <a:spLocks noGrp="1"/>
          </p:cNvSpPr>
          <p:nvPr>
            <p:ph type="subTitle" idx="13"/>
          </p:nvPr>
        </p:nvSpPr>
        <p:spPr>
          <a:xfrm>
            <a:off x="719975" y="3757392"/>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Discussion</a:t>
            </a:r>
            <a:endParaRPr/>
          </a:p>
        </p:txBody>
      </p:sp>
      <p:sp>
        <p:nvSpPr>
          <p:cNvPr id="190" name="Google Shape;190;p26"/>
          <p:cNvSpPr txBox="1">
            <a:spLocks noGrp="1"/>
          </p:cNvSpPr>
          <p:nvPr>
            <p:ph type="subTitle" idx="14"/>
          </p:nvPr>
        </p:nvSpPr>
        <p:spPr>
          <a:xfrm>
            <a:off x="3419225" y="3757392"/>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Acknowledgments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t>[4 way interaction] Age, BDI, ASHS, and Race </a:t>
            </a:r>
            <a:endParaRPr sz="2700"/>
          </a:p>
        </p:txBody>
      </p:sp>
      <p:pic>
        <p:nvPicPr>
          <p:cNvPr id="411" name="Google Shape;411;p44"/>
          <p:cNvPicPr preferRelativeResize="0"/>
          <p:nvPr/>
        </p:nvPicPr>
        <p:blipFill>
          <a:blip r:embed="rId3">
            <a:alphaModFix/>
          </a:blip>
          <a:stretch>
            <a:fillRect/>
          </a:stretch>
        </p:blipFill>
        <p:spPr>
          <a:xfrm>
            <a:off x="1862588" y="1152475"/>
            <a:ext cx="5418815" cy="3320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Discussion</a:t>
            </a:r>
            <a:endParaRPr/>
          </a:p>
        </p:txBody>
      </p:sp>
      <p:sp>
        <p:nvSpPr>
          <p:cNvPr id="423" name="Google Shape;423;p46"/>
          <p:cNvSpPr txBox="1">
            <a:spLocks noGrp="1"/>
          </p:cNvSpPr>
          <p:nvPr>
            <p:ph type="subTitle" idx="1"/>
          </p:nvPr>
        </p:nvSpPr>
        <p:spPr>
          <a:xfrm>
            <a:off x="1432050" y="1056725"/>
            <a:ext cx="6279900" cy="12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Key findings</a:t>
            </a:r>
            <a:endParaRPr sz="1800" b="1">
              <a:latin typeface="Space Grotesk"/>
              <a:ea typeface="Space Grotesk"/>
              <a:cs typeface="Space Grotesk"/>
              <a:sym typeface="Space Grotesk"/>
            </a:endParaRPr>
          </a:p>
          <a:p>
            <a:pPr marL="274320" lvl="0" indent="-213359" algn="l" rtl="0">
              <a:spcBef>
                <a:spcPts val="1000"/>
              </a:spcBef>
              <a:spcAft>
                <a:spcPts val="0"/>
              </a:spcAft>
              <a:buSzPts val="1200"/>
              <a:buChar char="●"/>
            </a:pPr>
            <a:r>
              <a:rPr lang="en"/>
              <a:t>As the severity of insomnia increases, depression levels also increase</a:t>
            </a:r>
            <a:endParaRPr/>
          </a:p>
          <a:p>
            <a:pPr marL="274320" lvl="0" indent="-213359" algn="l" rtl="0">
              <a:spcBef>
                <a:spcPts val="0"/>
              </a:spcBef>
              <a:spcAft>
                <a:spcPts val="0"/>
              </a:spcAft>
              <a:buSzPts val="1200"/>
              <a:buChar char="●"/>
            </a:pPr>
            <a:r>
              <a:rPr lang="en"/>
              <a:t>As the level of thoughts inventory factors (e.g., anxiety, worries, negative affect) increases, the severity of insomnia also increases</a:t>
            </a:r>
            <a:endParaRPr/>
          </a:p>
          <a:p>
            <a:pPr marL="0" lvl="0" indent="0" algn="l" rtl="0">
              <a:spcBef>
                <a:spcPts val="0"/>
              </a:spcBef>
              <a:spcAft>
                <a:spcPts val="0"/>
              </a:spcAft>
              <a:buNone/>
            </a:pPr>
            <a:endParaRPr/>
          </a:p>
        </p:txBody>
      </p:sp>
      <p:sp>
        <p:nvSpPr>
          <p:cNvPr id="424" name="Google Shape;424;p46"/>
          <p:cNvSpPr txBox="1">
            <a:spLocks noGrp="1"/>
          </p:cNvSpPr>
          <p:nvPr>
            <p:ph type="subTitle" idx="2"/>
          </p:nvPr>
        </p:nvSpPr>
        <p:spPr>
          <a:xfrm>
            <a:off x="1432050" y="2135046"/>
            <a:ext cx="6279900" cy="14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Results in context</a:t>
            </a:r>
            <a:endParaRPr sz="1800" b="1">
              <a:latin typeface="Space Grotesk"/>
              <a:ea typeface="Space Grotesk"/>
              <a:cs typeface="Space Grotesk"/>
              <a:sym typeface="Space Grotesk"/>
            </a:endParaRPr>
          </a:p>
          <a:p>
            <a:pPr marL="274320" lvl="0" indent="-213359" algn="l" rtl="0">
              <a:spcBef>
                <a:spcPts val="1000"/>
              </a:spcBef>
              <a:spcAft>
                <a:spcPts val="0"/>
              </a:spcAft>
              <a:buSzPts val="1200"/>
              <a:buChar char="●"/>
            </a:pPr>
            <a:r>
              <a:rPr lang="en"/>
              <a:t>Previous studies have shown that treating insomnia decreases severity of depression </a:t>
            </a:r>
            <a:r>
              <a:rPr lang="en" baseline="30000"/>
              <a:t>8</a:t>
            </a:r>
            <a:endParaRPr/>
          </a:p>
          <a:p>
            <a:pPr marL="274320" lvl="0" indent="-213359" algn="l" rtl="0">
              <a:spcBef>
                <a:spcPts val="0"/>
              </a:spcBef>
              <a:spcAft>
                <a:spcPts val="0"/>
              </a:spcAft>
              <a:buSzPts val="1200"/>
              <a:buChar char="●"/>
            </a:pPr>
            <a:r>
              <a:rPr lang="en"/>
              <a:t>Studies have shown that treatments such as non-benzodiazepines are effective in decreasing anxiety and increasing sleeping hours </a:t>
            </a:r>
            <a:r>
              <a:rPr lang="en" baseline="30000"/>
              <a:t>9</a:t>
            </a:r>
            <a:endParaRPr baseline="30000"/>
          </a:p>
          <a:p>
            <a:pPr marL="274320" lvl="0" indent="-213359" algn="l" rtl="0">
              <a:spcBef>
                <a:spcPts val="0"/>
              </a:spcBef>
              <a:spcAft>
                <a:spcPts val="0"/>
              </a:spcAft>
              <a:buSzPts val="1200"/>
              <a:buChar char="●"/>
            </a:pPr>
            <a:r>
              <a:rPr lang="en"/>
              <a:t>Cognitive behavioral therapy for insomnia has been shown effective during adolescence and young adulthood </a:t>
            </a:r>
            <a:r>
              <a:rPr lang="en" baseline="30000"/>
              <a:t>10</a:t>
            </a:r>
            <a:endParaRPr baseline="30000"/>
          </a:p>
        </p:txBody>
      </p:sp>
      <p:sp>
        <p:nvSpPr>
          <p:cNvPr id="425" name="Google Shape;425;p46"/>
          <p:cNvSpPr txBox="1">
            <a:spLocks noGrp="1"/>
          </p:cNvSpPr>
          <p:nvPr>
            <p:ph type="subTitle" idx="3"/>
          </p:nvPr>
        </p:nvSpPr>
        <p:spPr>
          <a:xfrm>
            <a:off x="1432050" y="3735975"/>
            <a:ext cx="6279900" cy="9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Implications / Conclusion</a:t>
            </a:r>
            <a:endParaRPr sz="1800" b="1">
              <a:latin typeface="Space Grotesk"/>
              <a:ea typeface="Space Grotesk"/>
              <a:cs typeface="Space Grotesk"/>
              <a:sym typeface="Space Grotesk"/>
            </a:endParaRPr>
          </a:p>
          <a:p>
            <a:pPr marL="0" lvl="0" indent="0" algn="l" rtl="0">
              <a:spcBef>
                <a:spcPts val="1000"/>
              </a:spcBef>
              <a:spcAft>
                <a:spcPts val="0"/>
              </a:spcAft>
              <a:buNone/>
            </a:pPr>
            <a:r>
              <a:rPr lang="en"/>
              <a:t>Adolescents with insomnia are more likely to experience depressive symptoms. Future studies may investigate this association during adulthood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47"/>
          <p:cNvPicPr preferRelativeResize="0">
            <a:picLocks noGrp="1"/>
          </p:cNvPicPr>
          <p:nvPr>
            <p:ph type="pic" idx="2"/>
          </p:nvPr>
        </p:nvPicPr>
        <p:blipFill rotWithShape="1">
          <a:blip r:embed="rId3">
            <a:alphaModFix/>
          </a:blip>
          <a:srcRect l="-20550" t="24893" r="20550" b="8457"/>
          <a:stretch/>
        </p:blipFill>
        <p:spPr>
          <a:xfrm flipH="1">
            <a:off x="5341300" y="-203400"/>
            <a:ext cx="5550300" cy="5550300"/>
          </a:xfrm>
          <a:prstGeom prst="ellipse">
            <a:avLst/>
          </a:prstGeom>
        </p:spPr>
      </p:pic>
      <p:sp>
        <p:nvSpPr>
          <p:cNvPr id="431" name="Google Shape;431;p47"/>
          <p:cNvSpPr txBox="1">
            <a:spLocks noGrp="1"/>
          </p:cNvSpPr>
          <p:nvPr>
            <p:ph type="ctrTitle"/>
          </p:nvPr>
        </p:nvSpPr>
        <p:spPr>
          <a:xfrm>
            <a:off x="469350" y="517425"/>
            <a:ext cx="4760700" cy="22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Thank you!</a:t>
            </a:r>
            <a:endParaRPr sz="3900"/>
          </a:p>
          <a:p>
            <a:pPr marL="0" lvl="0" indent="0" algn="l" rtl="0">
              <a:spcBef>
                <a:spcPts val="0"/>
              </a:spcBef>
              <a:spcAft>
                <a:spcPts val="0"/>
              </a:spcAft>
              <a:buNone/>
            </a:pPr>
            <a:br>
              <a:rPr lang="en" sz="3900">
                <a:solidFill>
                  <a:srgbClr val="F8FAFB"/>
                </a:solidFill>
              </a:rPr>
            </a:br>
            <a:r>
              <a:rPr lang="en" sz="3900">
                <a:solidFill>
                  <a:srgbClr val="F8FAFB"/>
                </a:solidFill>
              </a:rPr>
              <a:t>Acknowledgments</a:t>
            </a:r>
            <a:endParaRPr sz="3900">
              <a:solidFill>
                <a:srgbClr val="F8FAFB"/>
              </a:solidFill>
            </a:endParaRPr>
          </a:p>
          <a:p>
            <a:pPr marL="0" lvl="0" indent="0" algn="l" rtl="0">
              <a:spcBef>
                <a:spcPts val="0"/>
              </a:spcBef>
              <a:spcAft>
                <a:spcPts val="0"/>
              </a:spcAft>
              <a:buNone/>
            </a:pPr>
            <a:r>
              <a:rPr lang="en" sz="2000"/>
              <a:t>Carly, Ashlee, Gauri —</a:t>
            </a:r>
            <a:endParaRPr sz="2000"/>
          </a:p>
        </p:txBody>
      </p:sp>
      <p:cxnSp>
        <p:nvCxnSpPr>
          <p:cNvPr id="432" name="Google Shape;432;p47"/>
          <p:cNvCxnSpPr/>
          <p:nvPr/>
        </p:nvCxnSpPr>
        <p:spPr>
          <a:xfrm rot="10800000">
            <a:off x="866550" y="2799491"/>
            <a:ext cx="3159000" cy="0"/>
          </a:xfrm>
          <a:prstGeom prst="straightConnector1">
            <a:avLst/>
          </a:prstGeom>
          <a:noFill/>
          <a:ln w="19050" cap="flat" cmpd="sng">
            <a:solidFill>
              <a:schemeClr val="dk1"/>
            </a:solidFill>
            <a:prstDash val="solid"/>
            <a:round/>
            <a:headEnd type="none" w="med" len="med"/>
            <a:tailEnd type="none" w="med" len="med"/>
          </a:ln>
        </p:spPr>
      </p:cxnSp>
      <p:pic>
        <p:nvPicPr>
          <p:cNvPr id="433" name="Google Shape;433;p47"/>
          <p:cNvPicPr preferRelativeResize="0"/>
          <p:nvPr/>
        </p:nvPicPr>
        <p:blipFill>
          <a:blip r:embed="rId4">
            <a:alphaModFix/>
          </a:blip>
          <a:stretch>
            <a:fillRect/>
          </a:stretch>
        </p:blipFill>
        <p:spPr>
          <a:xfrm>
            <a:off x="587200" y="3248525"/>
            <a:ext cx="4615350" cy="1168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8"/>
          <p:cNvSpPr txBox="1">
            <a:spLocks noGrp="1"/>
          </p:cNvSpPr>
          <p:nvPr>
            <p:ph type="title"/>
          </p:nvPr>
        </p:nvSpPr>
        <p:spPr>
          <a:xfrm>
            <a:off x="796200" y="1359425"/>
            <a:ext cx="7704000" cy="18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Questions?</a:t>
            </a:r>
            <a:br>
              <a:rPr lang="en" sz="5000"/>
            </a:br>
            <a:r>
              <a:rPr lang="en" sz="5000"/>
              <a:t>&amp; possible Answers!</a:t>
            </a:r>
            <a:endParaRPr sz="5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9"/>
          <p:cNvSpPr txBox="1">
            <a:spLocks noGrp="1"/>
          </p:cNvSpPr>
          <p:nvPr>
            <p:ph type="title"/>
          </p:nvPr>
        </p:nvSpPr>
        <p:spPr>
          <a:xfrm>
            <a:off x="720000" y="292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444" name="Google Shape;444;p49"/>
          <p:cNvSpPr txBox="1"/>
          <p:nvPr/>
        </p:nvSpPr>
        <p:spPr>
          <a:xfrm>
            <a:off x="720000" y="949625"/>
            <a:ext cx="7704000" cy="40377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Troynikov O, Watson CG, Nawaz N. Sleep environments and sleep physiology: A review. J Therm Biol. 2018;78:192-203. doi:10.1016/j.jtherbio.2018.09.012</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Liu Y, Wheaton AG, Chapman DP, Cunningham TJ, Lu H, Croft JB. Prevalence of Healthy Sleep Duration among Adults--United States, 2014. MMWR Morb Mortal Wkly Rep. 2016;65(6):137-141. Published 2016 Feb 19. doi:10.15585/mmwr.mm6506a1</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Luckhaupt SE, Tak S, Calvert GM. The prevalence of short sleep duration by industry and occupation in the National Health Interview Survey. Sleep. 2010;33(2):149-159. doi:10.1093/sleep/33.2.149</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Prasad K, McLoughlin C, Stillman M, et al. Prevalence and correlates of stress and burnout among U.S. healthcare workers during the COVID-19 pandemic: a national cross-sectional survey study. EClinicalMedicine 2021;35:100879-100879.</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Bryant-Genevier J, Rao CY, Lopes-Cardozo B, et al. Symptoms of depression, anxiety, post- traumatic stress disorder, and suicidal ideation among state, tribal, local, and territorial public health workers during the COVID-19 pandemic — United States, March–April 2021. MMWR Morb Mortal Wkly Rep 2021;70:1680-1685.</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Johnson DA, Jackson CL, Williams NJ, Alcántara C. Are sleep patterns influenced by race/ethnicity - a marker of relative advantage or disadvantage? Evidence to date. Nat Sci Sleep. 2019;11:79-95. Published 2019 Jul 23. doi:10.2147/NSS.S169312</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Chaput JP, Dutil C, Sampasa-Kanyinga H. Sleeping hours: what is the ideal number and how does age impact this?. Nat Sci Sleep. 2018;10:421-430. Published 2018 Nov 27. doi:10.2147/NSS.S163071</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0"/>
          <p:cNvSpPr txBox="1">
            <a:spLocks noGrp="1"/>
          </p:cNvSpPr>
          <p:nvPr>
            <p:ph type="title"/>
          </p:nvPr>
        </p:nvSpPr>
        <p:spPr>
          <a:xfrm>
            <a:off x="720000" y="292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450" name="Google Shape;450;p50"/>
          <p:cNvSpPr txBox="1"/>
          <p:nvPr/>
        </p:nvSpPr>
        <p:spPr>
          <a:xfrm>
            <a:off x="720000" y="949625"/>
            <a:ext cx="7704000" cy="35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Poppins"/>
                <a:ea typeface="Poppins"/>
                <a:cs typeface="Poppins"/>
                <a:sym typeface="Poppins"/>
              </a:rPr>
              <a:t>8.    Gebara MA, Siripong N, DiNapoli EA, et al. Effect of insomnia treatments on depression: A systematic review and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meta-analysis. Depress Anxiety. 2018;35(8):717-731. doi:10.1002/da.22776</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9.    Troynikov O, Watson CG, Nawaz N. Sleep environments and sleep physiology: A review. J Therm Biol.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2018;78:192-203. doi:10.1016/j.jtherbio.2018.09.012</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10.    Chan WS, McCrae CS, Ng AS. Is Cognitive Behavioral Therapy for Insomnia Effective for Improving Sleep Duration in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Individuals with Insomnia? A Meta-Analysis of Randomized Controlled Trials. Ann Behav Med. 2023;57(6):428-441.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doi:10.1093/abm/kaac061</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p:nvPr/>
        </p:nvSpPr>
        <p:spPr>
          <a:xfrm flipH="1">
            <a:off x="5269600" y="1360905"/>
            <a:ext cx="1371600" cy="13716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txBox="1">
            <a:spLocks noGrp="1"/>
          </p:cNvSpPr>
          <p:nvPr>
            <p:ph type="title"/>
          </p:nvPr>
        </p:nvSpPr>
        <p:spPr>
          <a:xfrm>
            <a:off x="3983650" y="2799600"/>
            <a:ext cx="42666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97" name="Google Shape;197;p27"/>
          <p:cNvSpPr txBox="1">
            <a:spLocks noGrp="1"/>
          </p:cNvSpPr>
          <p:nvPr>
            <p:ph type="title" idx="2"/>
          </p:nvPr>
        </p:nvSpPr>
        <p:spPr>
          <a:xfrm>
            <a:off x="5396650" y="1625811"/>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198" name="Google Shape;198;p27"/>
          <p:cNvPicPr preferRelativeResize="0">
            <a:picLocks noGrp="1"/>
          </p:cNvPicPr>
          <p:nvPr>
            <p:ph type="pic" idx="3"/>
          </p:nvPr>
        </p:nvPicPr>
        <p:blipFill rotWithShape="1">
          <a:blip r:embed="rId3">
            <a:alphaModFix/>
          </a:blip>
          <a:srcRect l="23070" r="10289"/>
          <a:stretch/>
        </p:blipFill>
        <p:spPr>
          <a:xfrm flipH="1">
            <a:off x="-1981125" y="-204150"/>
            <a:ext cx="5549400" cy="5551800"/>
          </a:xfrm>
          <a:prstGeom prst="ellipse">
            <a:avLst/>
          </a:prstGeom>
        </p:spPr>
      </p:pic>
      <p:cxnSp>
        <p:nvCxnSpPr>
          <p:cNvPr id="199" name="Google Shape;199;p27"/>
          <p:cNvCxnSpPr/>
          <p:nvPr/>
        </p:nvCxnSpPr>
        <p:spPr>
          <a:xfrm rot="10800000">
            <a:off x="4234150" y="3782595"/>
            <a:ext cx="3956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20000" y="445025"/>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Sleep</a:t>
            </a:r>
            <a:endParaRPr/>
          </a:p>
        </p:txBody>
      </p:sp>
      <p:sp>
        <p:nvSpPr>
          <p:cNvPr id="205" name="Google Shape;205;p28"/>
          <p:cNvSpPr txBox="1">
            <a:spLocks noGrp="1"/>
          </p:cNvSpPr>
          <p:nvPr>
            <p:ph type="body" idx="1"/>
          </p:nvPr>
        </p:nvSpPr>
        <p:spPr>
          <a:xfrm>
            <a:off x="721200" y="1002200"/>
            <a:ext cx="3849600" cy="34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fundamental necessity of life. </a:t>
            </a:r>
            <a:endParaRPr/>
          </a:p>
          <a:p>
            <a:pPr marL="0" lvl="0" indent="0" algn="l" rtl="0">
              <a:spcBef>
                <a:spcPts val="1000"/>
              </a:spcBef>
              <a:spcAft>
                <a:spcPts val="0"/>
              </a:spcAft>
              <a:buNone/>
            </a:pPr>
            <a:endParaRPr/>
          </a:p>
          <a:p>
            <a:pPr marL="0" lvl="0" indent="0" algn="l" rtl="0">
              <a:spcBef>
                <a:spcPts val="1000"/>
              </a:spcBef>
              <a:spcAft>
                <a:spcPts val="0"/>
              </a:spcAft>
              <a:buNone/>
            </a:pPr>
            <a:r>
              <a:rPr lang="en"/>
              <a:t>Sleep loss impairs task performance, cognitive performance, and mood </a:t>
            </a:r>
            <a:r>
              <a:rPr lang="en" baseline="30000"/>
              <a:t>1 </a:t>
            </a:r>
            <a:r>
              <a:rPr lang="en">
                <a:solidFill>
                  <a:schemeClr val="lt1"/>
                </a:solidFill>
              </a:rPr>
              <a:t>:</a:t>
            </a:r>
            <a:endParaRPr>
              <a:solidFill>
                <a:schemeClr val="lt1"/>
              </a:solidFill>
            </a:endParaRPr>
          </a:p>
          <a:p>
            <a:pPr marL="457200" lvl="0" indent="-317500" algn="l" rtl="0">
              <a:spcBef>
                <a:spcPts val="1000"/>
              </a:spcBef>
              <a:spcAft>
                <a:spcPts val="0"/>
              </a:spcAft>
              <a:buSzPts val="1400"/>
              <a:buChar char="●"/>
            </a:pPr>
            <a:r>
              <a:rPr lang="en"/>
              <a:t>CDC declared that </a:t>
            </a:r>
            <a:r>
              <a:rPr lang="en" b="1"/>
              <a:t>insufficient sleep </a:t>
            </a:r>
            <a:r>
              <a:rPr lang="en"/>
              <a:t>is a public health epidemic </a:t>
            </a:r>
            <a:r>
              <a:rPr lang="en" baseline="30000"/>
              <a:t>2</a:t>
            </a:r>
            <a:endParaRPr baseline="30000">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SzPts val="1400"/>
              <a:buChar char="●"/>
            </a:pPr>
            <a:r>
              <a:rPr lang="en"/>
              <a:t>Self-reported short sleep duration in the United States varies by industry and occupation, and has increased over the past two decades </a:t>
            </a:r>
            <a:r>
              <a:rPr lang="en" baseline="30000"/>
              <a:t>3</a:t>
            </a:r>
            <a:endParaRPr baseline="30000">
              <a:solidFill>
                <a:schemeClr val="lt1"/>
              </a:solidFill>
            </a:endParaRPr>
          </a:p>
          <a:p>
            <a:pPr marL="0" lvl="0" indent="0" algn="l" rtl="0">
              <a:spcBef>
                <a:spcPts val="0"/>
              </a:spcBef>
              <a:spcAft>
                <a:spcPts val="0"/>
              </a:spcAft>
              <a:buNone/>
            </a:pPr>
            <a:endParaRPr>
              <a:solidFill>
                <a:schemeClr val="lt1"/>
              </a:solidFill>
            </a:endParaRPr>
          </a:p>
        </p:txBody>
      </p:sp>
      <p:pic>
        <p:nvPicPr>
          <p:cNvPr id="206" name="Google Shape;206;p28"/>
          <p:cNvPicPr preferRelativeResize="0">
            <a:picLocks noGrp="1"/>
          </p:cNvPicPr>
          <p:nvPr>
            <p:ph type="pic" idx="2"/>
          </p:nvPr>
        </p:nvPicPr>
        <p:blipFill rotWithShape="1">
          <a:blip r:embed="rId3">
            <a:alphaModFix/>
          </a:blip>
          <a:srcRect l="36185" r="8424" b="16715"/>
          <a:stretch/>
        </p:blipFill>
        <p:spPr>
          <a:xfrm flipH="1">
            <a:off x="5341300" y="-203400"/>
            <a:ext cx="5550300" cy="555030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Importance</a:t>
            </a:r>
            <a:endParaRPr/>
          </a:p>
        </p:txBody>
      </p:sp>
      <p:sp>
        <p:nvSpPr>
          <p:cNvPr id="212" name="Google Shape;21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Part I</a:t>
            </a:r>
            <a:endParaRPr/>
          </a:p>
        </p:txBody>
      </p:sp>
      <p:sp>
        <p:nvSpPr>
          <p:cNvPr id="213" name="Google Shape;213;p29"/>
          <p:cNvSpPr txBox="1">
            <a:spLocks noGrp="1"/>
          </p:cNvSpPr>
          <p:nvPr>
            <p:ph type="subTitle" idx="1"/>
          </p:nvPr>
        </p:nvSpPr>
        <p:spPr>
          <a:xfrm>
            <a:off x="4955000" y="2600924"/>
            <a:ext cx="2679300" cy="145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studies have shown</a:t>
            </a:r>
            <a:r>
              <a:rPr lang="en" b="1"/>
              <a:t> race and ethnic disparities in sleep patterns </a:t>
            </a:r>
            <a:r>
              <a:rPr lang="en"/>
              <a:t>in the United States </a:t>
            </a:r>
            <a:r>
              <a:rPr lang="en" baseline="30000"/>
              <a:t>6</a:t>
            </a:r>
            <a:endParaRPr baseline="30000"/>
          </a:p>
        </p:txBody>
      </p:sp>
      <p:sp>
        <p:nvSpPr>
          <p:cNvPr id="214" name="Google Shape;214;p29"/>
          <p:cNvSpPr txBox="1">
            <a:spLocks noGrp="1"/>
          </p:cNvSpPr>
          <p:nvPr>
            <p:ph type="subTitle" idx="2"/>
          </p:nvPr>
        </p:nvSpPr>
        <p:spPr>
          <a:xfrm>
            <a:off x="1509700" y="2600923"/>
            <a:ext cx="2678400" cy="145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According to several studies, more than half of healthcare professionals report symptoms of burnout, insomnia, depression, anxiety, and mental health illnesses</a:t>
            </a:r>
            <a:r>
              <a:rPr lang="en" baseline="30000"/>
              <a:t> 4,5</a:t>
            </a:r>
            <a:endParaRPr baseline="30000"/>
          </a:p>
        </p:txBody>
      </p:sp>
      <p:sp>
        <p:nvSpPr>
          <p:cNvPr id="215" name="Google Shape;215;p29"/>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216" name="Google Shape;216;p29"/>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9"/>
          <p:cNvGrpSpPr/>
          <p:nvPr/>
        </p:nvGrpSpPr>
        <p:grpSpPr>
          <a:xfrm>
            <a:off x="2680687" y="1755338"/>
            <a:ext cx="336425" cy="294375"/>
            <a:chOff x="1749550" y="1316825"/>
            <a:chExt cx="336425" cy="294375"/>
          </a:xfrm>
        </p:grpSpPr>
        <p:sp>
          <p:nvSpPr>
            <p:cNvPr id="219" name="Google Shape;219;p29"/>
            <p:cNvSpPr/>
            <p:nvPr/>
          </p:nvSpPr>
          <p:spPr>
            <a:xfrm>
              <a:off x="1749550" y="1460500"/>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1865200" y="1316825"/>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782275" y="132852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1761250" y="137057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1824325" y="1349550"/>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9"/>
          <p:cNvGrpSpPr/>
          <p:nvPr/>
        </p:nvGrpSpPr>
        <p:grpSpPr>
          <a:xfrm>
            <a:off x="6126438" y="1734325"/>
            <a:ext cx="336425" cy="336400"/>
            <a:chOff x="2498275" y="1295825"/>
            <a:chExt cx="336425" cy="336400"/>
          </a:xfrm>
        </p:grpSpPr>
        <p:sp>
          <p:nvSpPr>
            <p:cNvPr id="225" name="Google Shape;225;p29"/>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Part II</a:t>
            </a:r>
            <a:endParaRPr/>
          </a:p>
        </p:txBody>
      </p:sp>
      <p:sp>
        <p:nvSpPr>
          <p:cNvPr id="232" name="Google Shape;232;p30"/>
          <p:cNvSpPr txBox="1">
            <a:spLocks noGrp="1"/>
          </p:cNvSpPr>
          <p:nvPr>
            <p:ph type="subTitle" idx="4"/>
          </p:nvPr>
        </p:nvSpPr>
        <p:spPr>
          <a:xfrm>
            <a:off x="1543820" y="2371150"/>
            <a:ext cx="2329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Adolescence</a:t>
            </a:r>
            <a:endParaRPr/>
          </a:p>
        </p:txBody>
      </p:sp>
      <p:sp>
        <p:nvSpPr>
          <p:cNvPr id="233" name="Google Shape;233;p30"/>
          <p:cNvSpPr txBox="1">
            <a:spLocks noGrp="1"/>
          </p:cNvSpPr>
          <p:nvPr>
            <p:ph type="subTitle" idx="5"/>
          </p:nvPr>
        </p:nvSpPr>
        <p:spPr>
          <a:xfrm>
            <a:off x="5063400" y="2371150"/>
            <a:ext cx="23337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Clinical findings</a:t>
            </a:r>
            <a:endParaRPr/>
          </a:p>
        </p:txBody>
      </p:sp>
      <p:sp>
        <p:nvSpPr>
          <p:cNvPr id="234" name="Google Shape;234;p30"/>
          <p:cNvSpPr txBox="1">
            <a:spLocks noGrp="1"/>
          </p:cNvSpPr>
          <p:nvPr>
            <p:ph type="subTitle" idx="1"/>
          </p:nvPr>
        </p:nvSpPr>
        <p:spPr>
          <a:xfrm>
            <a:off x="1542770" y="2610900"/>
            <a:ext cx="23316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Sleep duration varies across the human lifespan and the ideal amount of sleep recommended each night may vary due to genetic factors </a:t>
            </a:r>
            <a:r>
              <a:rPr lang="en" baseline="30000"/>
              <a:t>7</a:t>
            </a:r>
            <a:endParaRPr baseline="30000"/>
          </a:p>
        </p:txBody>
      </p:sp>
      <p:sp>
        <p:nvSpPr>
          <p:cNvPr id="235" name="Google Shape;235;p30"/>
          <p:cNvSpPr txBox="1">
            <a:spLocks noGrp="1"/>
          </p:cNvSpPr>
          <p:nvPr>
            <p:ph type="subTitle" idx="2"/>
          </p:nvPr>
        </p:nvSpPr>
        <p:spPr>
          <a:xfrm>
            <a:off x="5063400" y="2610898"/>
            <a:ext cx="23337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studies have shown an inverse relationship between sleep with age and insufficient sleep has become widespread, especially among adolescents </a:t>
            </a:r>
            <a:r>
              <a:rPr lang="en" baseline="30000"/>
              <a:t>7,8</a:t>
            </a:r>
            <a:endParaRPr baseline="30000"/>
          </a:p>
        </p:txBody>
      </p:sp>
      <p:sp>
        <p:nvSpPr>
          <p:cNvPr id="236" name="Google Shape;236;p30"/>
          <p:cNvSpPr/>
          <p:nvPr/>
        </p:nvSpPr>
        <p:spPr>
          <a:xfrm flipH="1">
            <a:off x="5850750" y="14468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flipH="1">
            <a:off x="2329070" y="14468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30"/>
          <p:cNvGrpSpPr/>
          <p:nvPr/>
        </p:nvGrpSpPr>
        <p:grpSpPr>
          <a:xfrm>
            <a:off x="2540358" y="1658121"/>
            <a:ext cx="336425" cy="336425"/>
            <a:chOff x="5518825" y="1983775"/>
            <a:chExt cx="336425" cy="336425"/>
          </a:xfrm>
        </p:grpSpPr>
        <p:sp>
          <p:nvSpPr>
            <p:cNvPr id="239" name="Google Shape;239;p30"/>
            <p:cNvSpPr/>
            <p:nvPr/>
          </p:nvSpPr>
          <p:spPr>
            <a:xfrm>
              <a:off x="5786325" y="1983775"/>
              <a:ext cx="68925" cy="68950"/>
            </a:xfrm>
            <a:custGeom>
              <a:avLst/>
              <a:gdLst/>
              <a:ahLst/>
              <a:cxnLst/>
              <a:rect l="l" t="t" r="r" b="b"/>
              <a:pathLst>
                <a:path w="2757" h="2758" extrusionOk="0">
                  <a:moveTo>
                    <a:pt x="1402" y="1"/>
                  </a:moveTo>
                  <a:lnTo>
                    <a:pt x="1215" y="94"/>
                  </a:lnTo>
                  <a:lnTo>
                    <a:pt x="1028" y="188"/>
                  </a:lnTo>
                  <a:lnTo>
                    <a:pt x="841" y="328"/>
                  </a:lnTo>
                  <a:lnTo>
                    <a:pt x="421" y="748"/>
                  </a:lnTo>
                  <a:lnTo>
                    <a:pt x="935" y="1262"/>
                  </a:lnTo>
                  <a:lnTo>
                    <a:pt x="0" y="2197"/>
                  </a:lnTo>
                  <a:lnTo>
                    <a:pt x="561" y="2757"/>
                  </a:lnTo>
                  <a:lnTo>
                    <a:pt x="1495" y="1823"/>
                  </a:lnTo>
                  <a:lnTo>
                    <a:pt x="2009" y="2337"/>
                  </a:lnTo>
                  <a:lnTo>
                    <a:pt x="2430" y="1916"/>
                  </a:lnTo>
                  <a:lnTo>
                    <a:pt x="2570" y="1776"/>
                  </a:lnTo>
                  <a:lnTo>
                    <a:pt x="2663" y="1543"/>
                  </a:lnTo>
                  <a:lnTo>
                    <a:pt x="2757" y="1356"/>
                  </a:lnTo>
                  <a:lnTo>
                    <a:pt x="2757" y="1122"/>
                  </a:lnTo>
                  <a:lnTo>
                    <a:pt x="2757" y="935"/>
                  </a:lnTo>
                  <a:lnTo>
                    <a:pt x="2663" y="702"/>
                  </a:lnTo>
                  <a:lnTo>
                    <a:pt x="2570" y="515"/>
                  </a:lnTo>
                  <a:lnTo>
                    <a:pt x="2430" y="328"/>
                  </a:lnTo>
                  <a:lnTo>
                    <a:pt x="2243" y="188"/>
                  </a:lnTo>
                  <a:lnTo>
                    <a:pt x="2056" y="94"/>
                  </a:lnTo>
                  <a:lnTo>
                    <a:pt x="1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5600600" y="2078400"/>
              <a:ext cx="174050" cy="174050"/>
            </a:xfrm>
            <a:custGeom>
              <a:avLst/>
              <a:gdLst/>
              <a:ahLst/>
              <a:cxnLst/>
              <a:rect l="l" t="t" r="r" b="b"/>
              <a:pathLst>
                <a:path w="6962" h="6962" extrusionOk="0">
                  <a:moveTo>
                    <a:pt x="3318" y="1168"/>
                  </a:moveTo>
                  <a:lnTo>
                    <a:pt x="3411" y="1589"/>
                  </a:lnTo>
                  <a:lnTo>
                    <a:pt x="3505" y="1963"/>
                  </a:lnTo>
                  <a:lnTo>
                    <a:pt x="3645" y="2290"/>
                  </a:lnTo>
                  <a:lnTo>
                    <a:pt x="3832" y="2570"/>
                  </a:lnTo>
                  <a:lnTo>
                    <a:pt x="4112" y="2850"/>
                  </a:lnTo>
                  <a:lnTo>
                    <a:pt x="4392" y="3084"/>
                  </a:lnTo>
                  <a:lnTo>
                    <a:pt x="4673" y="3318"/>
                  </a:lnTo>
                  <a:lnTo>
                    <a:pt x="5000" y="3458"/>
                  </a:lnTo>
                  <a:lnTo>
                    <a:pt x="5373" y="3551"/>
                  </a:lnTo>
                  <a:lnTo>
                    <a:pt x="5794" y="3645"/>
                  </a:lnTo>
                  <a:lnTo>
                    <a:pt x="5700" y="4018"/>
                  </a:lnTo>
                  <a:lnTo>
                    <a:pt x="5560" y="4392"/>
                  </a:lnTo>
                  <a:lnTo>
                    <a:pt x="5373" y="4719"/>
                  </a:lnTo>
                  <a:lnTo>
                    <a:pt x="5140" y="5000"/>
                  </a:lnTo>
                  <a:lnTo>
                    <a:pt x="4859" y="5280"/>
                  </a:lnTo>
                  <a:lnTo>
                    <a:pt x="4532" y="5467"/>
                  </a:lnTo>
                  <a:lnTo>
                    <a:pt x="4205" y="5607"/>
                  </a:lnTo>
                  <a:lnTo>
                    <a:pt x="3878" y="5700"/>
                  </a:lnTo>
                  <a:lnTo>
                    <a:pt x="3411" y="5700"/>
                  </a:lnTo>
                  <a:lnTo>
                    <a:pt x="2991" y="5654"/>
                  </a:lnTo>
                  <a:lnTo>
                    <a:pt x="2570" y="5513"/>
                  </a:lnTo>
                  <a:lnTo>
                    <a:pt x="2243" y="5327"/>
                  </a:lnTo>
                  <a:lnTo>
                    <a:pt x="1916" y="5046"/>
                  </a:lnTo>
                  <a:lnTo>
                    <a:pt x="1636" y="4719"/>
                  </a:lnTo>
                  <a:lnTo>
                    <a:pt x="1449" y="4345"/>
                  </a:lnTo>
                  <a:lnTo>
                    <a:pt x="1309" y="3972"/>
                  </a:lnTo>
                  <a:lnTo>
                    <a:pt x="1262" y="3551"/>
                  </a:lnTo>
                  <a:lnTo>
                    <a:pt x="1262" y="3177"/>
                  </a:lnTo>
                  <a:lnTo>
                    <a:pt x="1355" y="2804"/>
                  </a:lnTo>
                  <a:lnTo>
                    <a:pt x="1495" y="2430"/>
                  </a:lnTo>
                  <a:lnTo>
                    <a:pt x="1682" y="2103"/>
                  </a:lnTo>
                  <a:lnTo>
                    <a:pt x="1963" y="1822"/>
                  </a:lnTo>
                  <a:lnTo>
                    <a:pt x="2243" y="1589"/>
                  </a:lnTo>
                  <a:lnTo>
                    <a:pt x="2570" y="1402"/>
                  </a:lnTo>
                  <a:lnTo>
                    <a:pt x="2944" y="1262"/>
                  </a:lnTo>
                  <a:lnTo>
                    <a:pt x="3318" y="1168"/>
                  </a:lnTo>
                  <a:close/>
                  <a:moveTo>
                    <a:pt x="3458" y="0"/>
                  </a:moveTo>
                  <a:lnTo>
                    <a:pt x="3131" y="47"/>
                  </a:lnTo>
                  <a:lnTo>
                    <a:pt x="2757" y="94"/>
                  </a:lnTo>
                  <a:lnTo>
                    <a:pt x="2430" y="187"/>
                  </a:lnTo>
                  <a:lnTo>
                    <a:pt x="2103" y="281"/>
                  </a:lnTo>
                  <a:lnTo>
                    <a:pt x="1823" y="421"/>
                  </a:lnTo>
                  <a:lnTo>
                    <a:pt x="1542" y="608"/>
                  </a:lnTo>
                  <a:lnTo>
                    <a:pt x="1262" y="795"/>
                  </a:lnTo>
                  <a:lnTo>
                    <a:pt x="1028" y="1028"/>
                  </a:lnTo>
                  <a:lnTo>
                    <a:pt x="795" y="1262"/>
                  </a:lnTo>
                  <a:lnTo>
                    <a:pt x="608" y="1542"/>
                  </a:lnTo>
                  <a:lnTo>
                    <a:pt x="421" y="1822"/>
                  </a:lnTo>
                  <a:lnTo>
                    <a:pt x="281" y="2150"/>
                  </a:lnTo>
                  <a:lnTo>
                    <a:pt x="141" y="2477"/>
                  </a:lnTo>
                  <a:lnTo>
                    <a:pt x="47" y="2804"/>
                  </a:lnTo>
                  <a:lnTo>
                    <a:pt x="0" y="3131"/>
                  </a:lnTo>
                  <a:lnTo>
                    <a:pt x="0" y="3504"/>
                  </a:lnTo>
                  <a:lnTo>
                    <a:pt x="0" y="3831"/>
                  </a:lnTo>
                  <a:lnTo>
                    <a:pt x="47" y="4205"/>
                  </a:lnTo>
                  <a:lnTo>
                    <a:pt x="141" y="4532"/>
                  </a:lnTo>
                  <a:lnTo>
                    <a:pt x="281" y="4859"/>
                  </a:lnTo>
                  <a:lnTo>
                    <a:pt x="421" y="5140"/>
                  </a:lnTo>
                  <a:lnTo>
                    <a:pt x="608" y="5420"/>
                  </a:lnTo>
                  <a:lnTo>
                    <a:pt x="795" y="5700"/>
                  </a:lnTo>
                  <a:lnTo>
                    <a:pt x="1028" y="5934"/>
                  </a:lnTo>
                  <a:lnTo>
                    <a:pt x="1262" y="6168"/>
                  </a:lnTo>
                  <a:lnTo>
                    <a:pt x="1542" y="6354"/>
                  </a:lnTo>
                  <a:lnTo>
                    <a:pt x="1823" y="6541"/>
                  </a:lnTo>
                  <a:lnTo>
                    <a:pt x="2103" y="6681"/>
                  </a:lnTo>
                  <a:lnTo>
                    <a:pt x="2430" y="6822"/>
                  </a:lnTo>
                  <a:lnTo>
                    <a:pt x="2757" y="6915"/>
                  </a:lnTo>
                  <a:lnTo>
                    <a:pt x="3131" y="6962"/>
                  </a:lnTo>
                  <a:lnTo>
                    <a:pt x="3832" y="6962"/>
                  </a:lnTo>
                  <a:lnTo>
                    <a:pt x="4159" y="6915"/>
                  </a:lnTo>
                  <a:lnTo>
                    <a:pt x="4486" y="6822"/>
                  </a:lnTo>
                  <a:lnTo>
                    <a:pt x="4813" y="6681"/>
                  </a:lnTo>
                  <a:lnTo>
                    <a:pt x="5140" y="6541"/>
                  </a:lnTo>
                  <a:lnTo>
                    <a:pt x="5420" y="6354"/>
                  </a:lnTo>
                  <a:lnTo>
                    <a:pt x="5700" y="6168"/>
                  </a:lnTo>
                  <a:lnTo>
                    <a:pt x="5934" y="5934"/>
                  </a:lnTo>
                  <a:lnTo>
                    <a:pt x="6168" y="5700"/>
                  </a:lnTo>
                  <a:lnTo>
                    <a:pt x="6355" y="5420"/>
                  </a:lnTo>
                  <a:lnTo>
                    <a:pt x="6541" y="5140"/>
                  </a:lnTo>
                  <a:lnTo>
                    <a:pt x="6682" y="4859"/>
                  </a:lnTo>
                  <a:lnTo>
                    <a:pt x="6775" y="4532"/>
                  </a:lnTo>
                  <a:lnTo>
                    <a:pt x="6868" y="4205"/>
                  </a:lnTo>
                  <a:lnTo>
                    <a:pt x="6915" y="3831"/>
                  </a:lnTo>
                  <a:lnTo>
                    <a:pt x="6962" y="3504"/>
                  </a:lnTo>
                  <a:lnTo>
                    <a:pt x="6915" y="3131"/>
                  </a:lnTo>
                  <a:lnTo>
                    <a:pt x="6868" y="2804"/>
                  </a:lnTo>
                  <a:lnTo>
                    <a:pt x="6775" y="2477"/>
                  </a:lnTo>
                  <a:lnTo>
                    <a:pt x="6682" y="2150"/>
                  </a:lnTo>
                  <a:lnTo>
                    <a:pt x="6541" y="1822"/>
                  </a:lnTo>
                  <a:lnTo>
                    <a:pt x="6355" y="1542"/>
                  </a:lnTo>
                  <a:lnTo>
                    <a:pt x="6168" y="1262"/>
                  </a:lnTo>
                  <a:lnTo>
                    <a:pt x="5934" y="1028"/>
                  </a:lnTo>
                  <a:lnTo>
                    <a:pt x="5700" y="795"/>
                  </a:lnTo>
                  <a:lnTo>
                    <a:pt x="5420" y="608"/>
                  </a:lnTo>
                  <a:lnTo>
                    <a:pt x="5140" y="421"/>
                  </a:lnTo>
                  <a:lnTo>
                    <a:pt x="4813" y="281"/>
                  </a:lnTo>
                  <a:lnTo>
                    <a:pt x="4486" y="187"/>
                  </a:lnTo>
                  <a:lnTo>
                    <a:pt x="4159" y="94"/>
                  </a:lnTo>
                  <a:lnTo>
                    <a:pt x="3832" y="47"/>
                  </a:lnTo>
                  <a:lnTo>
                    <a:pt x="3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546875" y="1983775"/>
              <a:ext cx="281525" cy="336425"/>
            </a:xfrm>
            <a:custGeom>
              <a:avLst/>
              <a:gdLst/>
              <a:ahLst/>
              <a:cxnLst/>
              <a:rect l="l" t="t" r="r" b="b"/>
              <a:pathLst>
                <a:path w="11261" h="13457" extrusionOk="0">
                  <a:moveTo>
                    <a:pt x="5607" y="2991"/>
                  </a:moveTo>
                  <a:lnTo>
                    <a:pt x="6074" y="3038"/>
                  </a:lnTo>
                  <a:lnTo>
                    <a:pt x="6495" y="3085"/>
                  </a:lnTo>
                  <a:lnTo>
                    <a:pt x="6868" y="3178"/>
                  </a:lnTo>
                  <a:lnTo>
                    <a:pt x="7289" y="3318"/>
                  </a:lnTo>
                  <a:lnTo>
                    <a:pt x="7663" y="3505"/>
                  </a:lnTo>
                  <a:lnTo>
                    <a:pt x="7990" y="3739"/>
                  </a:lnTo>
                  <a:lnTo>
                    <a:pt x="8317" y="3972"/>
                  </a:lnTo>
                  <a:lnTo>
                    <a:pt x="8644" y="4253"/>
                  </a:lnTo>
                  <a:lnTo>
                    <a:pt x="8924" y="4580"/>
                  </a:lnTo>
                  <a:lnTo>
                    <a:pt x="9158" y="4907"/>
                  </a:lnTo>
                  <a:lnTo>
                    <a:pt x="9391" y="5234"/>
                  </a:lnTo>
                  <a:lnTo>
                    <a:pt x="9531" y="5607"/>
                  </a:lnTo>
                  <a:lnTo>
                    <a:pt x="9718" y="5981"/>
                  </a:lnTo>
                  <a:lnTo>
                    <a:pt x="9812" y="6402"/>
                  </a:lnTo>
                  <a:lnTo>
                    <a:pt x="9858" y="6822"/>
                  </a:lnTo>
                  <a:lnTo>
                    <a:pt x="9905" y="7289"/>
                  </a:lnTo>
                  <a:lnTo>
                    <a:pt x="9858" y="7710"/>
                  </a:lnTo>
                  <a:lnTo>
                    <a:pt x="9812" y="8130"/>
                  </a:lnTo>
                  <a:lnTo>
                    <a:pt x="9718" y="8551"/>
                  </a:lnTo>
                  <a:lnTo>
                    <a:pt x="9531" y="8925"/>
                  </a:lnTo>
                  <a:lnTo>
                    <a:pt x="9391" y="9298"/>
                  </a:lnTo>
                  <a:lnTo>
                    <a:pt x="9158" y="9672"/>
                  </a:lnTo>
                  <a:lnTo>
                    <a:pt x="8924" y="9999"/>
                  </a:lnTo>
                  <a:lnTo>
                    <a:pt x="8644" y="10280"/>
                  </a:lnTo>
                  <a:lnTo>
                    <a:pt x="8317" y="10560"/>
                  </a:lnTo>
                  <a:lnTo>
                    <a:pt x="7990" y="10794"/>
                  </a:lnTo>
                  <a:lnTo>
                    <a:pt x="7663" y="11027"/>
                  </a:lnTo>
                  <a:lnTo>
                    <a:pt x="7289" y="11214"/>
                  </a:lnTo>
                  <a:lnTo>
                    <a:pt x="6868" y="11354"/>
                  </a:lnTo>
                  <a:lnTo>
                    <a:pt x="6495" y="11448"/>
                  </a:lnTo>
                  <a:lnTo>
                    <a:pt x="6074" y="11541"/>
                  </a:lnTo>
                  <a:lnTo>
                    <a:pt x="5186" y="11541"/>
                  </a:lnTo>
                  <a:lnTo>
                    <a:pt x="4766" y="11448"/>
                  </a:lnTo>
                  <a:lnTo>
                    <a:pt x="4345" y="11354"/>
                  </a:lnTo>
                  <a:lnTo>
                    <a:pt x="3972" y="11214"/>
                  </a:lnTo>
                  <a:lnTo>
                    <a:pt x="3598" y="11027"/>
                  </a:lnTo>
                  <a:lnTo>
                    <a:pt x="3224" y="10794"/>
                  </a:lnTo>
                  <a:lnTo>
                    <a:pt x="2897" y="10560"/>
                  </a:lnTo>
                  <a:lnTo>
                    <a:pt x="2617" y="10280"/>
                  </a:lnTo>
                  <a:lnTo>
                    <a:pt x="2336" y="9999"/>
                  </a:lnTo>
                  <a:lnTo>
                    <a:pt x="2103" y="9672"/>
                  </a:lnTo>
                  <a:lnTo>
                    <a:pt x="1869" y="9298"/>
                  </a:lnTo>
                  <a:lnTo>
                    <a:pt x="1682" y="8925"/>
                  </a:lnTo>
                  <a:lnTo>
                    <a:pt x="1542" y="8551"/>
                  </a:lnTo>
                  <a:lnTo>
                    <a:pt x="1449" y="8130"/>
                  </a:lnTo>
                  <a:lnTo>
                    <a:pt x="1355" y="7710"/>
                  </a:lnTo>
                  <a:lnTo>
                    <a:pt x="1355" y="7289"/>
                  </a:lnTo>
                  <a:lnTo>
                    <a:pt x="1355" y="6822"/>
                  </a:lnTo>
                  <a:lnTo>
                    <a:pt x="1449" y="6402"/>
                  </a:lnTo>
                  <a:lnTo>
                    <a:pt x="1542" y="5981"/>
                  </a:lnTo>
                  <a:lnTo>
                    <a:pt x="1682" y="5607"/>
                  </a:lnTo>
                  <a:lnTo>
                    <a:pt x="1869" y="5234"/>
                  </a:lnTo>
                  <a:lnTo>
                    <a:pt x="2103" y="4907"/>
                  </a:lnTo>
                  <a:lnTo>
                    <a:pt x="2336" y="4580"/>
                  </a:lnTo>
                  <a:lnTo>
                    <a:pt x="2617" y="4253"/>
                  </a:lnTo>
                  <a:lnTo>
                    <a:pt x="2897" y="3972"/>
                  </a:lnTo>
                  <a:lnTo>
                    <a:pt x="3224" y="3739"/>
                  </a:lnTo>
                  <a:lnTo>
                    <a:pt x="3598" y="3505"/>
                  </a:lnTo>
                  <a:lnTo>
                    <a:pt x="3972" y="3318"/>
                  </a:lnTo>
                  <a:lnTo>
                    <a:pt x="4345" y="3178"/>
                  </a:lnTo>
                  <a:lnTo>
                    <a:pt x="4766" y="3085"/>
                  </a:lnTo>
                  <a:lnTo>
                    <a:pt x="5186" y="3038"/>
                  </a:lnTo>
                  <a:lnTo>
                    <a:pt x="5607" y="2991"/>
                  </a:lnTo>
                  <a:close/>
                  <a:moveTo>
                    <a:pt x="4299" y="1"/>
                  </a:moveTo>
                  <a:lnTo>
                    <a:pt x="4299" y="795"/>
                  </a:lnTo>
                  <a:lnTo>
                    <a:pt x="5233" y="795"/>
                  </a:lnTo>
                  <a:lnTo>
                    <a:pt x="5233" y="1683"/>
                  </a:lnTo>
                  <a:lnTo>
                    <a:pt x="4672" y="1730"/>
                  </a:lnTo>
                  <a:lnTo>
                    <a:pt x="4158" y="1823"/>
                  </a:lnTo>
                  <a:lnTo>
                    <a:pt x="3644" y="2010"/>
                  </a:lnTo>
                  <a:lnTo>
                    <a:pt x="3177" y="2197"/>
                  </a:lnTo>
                  <a:lnTo>
                    <a:pt x="2710" y="2477"/>
                  </a:lnTo>
                  <a:lnTo>
                    <a:pt x="2290" y="2757"/>
                  </a:lnTo>
                  <a:lnTo>
                    <a:pt x="1869" y="3085"/>
                  </a:lnTo>
                  <a:lnTo>
                    <a:pt x="1495" y="3412"/>
                  </a:lnTo>
                  <a:lnTo>
                    <a:pt x="1168" y="3832"/>
                  </a:lnTo>
                  <a:lnTo>
                    <a:pt x="888" y="4253"/>
                  </a:lnTo>
                  <a:lnTo>
                    <a:pt x="608" y="4673"/>
                  </a:lnTo>
                  <a:lnTo>
                    <a:pt x="421" y="5187"/>
                  </a:lnTo>
                  <a:lnTo>
                    <a:pt x="234" y="5654"/>
                  </a:lnTo>
                  <a:lnTo>
                    <a:pt x="94" y="6168"/>
                  </a:lnTo>
                  <a:lnTo>
                    <a:pt x="0" y="6729"/>
                  </a:lnTo>
                  <a:lnTo>
                    <a:pt x="0" y="7289"/>
                  </a:lnTo>
                  <a:lnTo>
                    <a:pt x="47" y="7990"/>
                  </a:lnTo>
                  <a:lnTo>
                    <a:pt x="187" y="8691"/>
                  </a:lnTo>
                  <a:lnTo>
                    <a:pt x="374" y="9345"/>
                  </a:lnTo>
                  <a:lnTo>
                    <a:pt x="701" y="9953"/>
                  </a:lnTo>
                  <a:lnTo>
                    <a:pt x="1028" y="10560"/>
                  </a:lnTo>
                  <a:lnTo>
                    <a:pt x="1449" y="11074"/>
                  </a:lnTo>
                  <a:lnTo>
                    <a:pt x="1963" y="11541"/>
                  </a:lnTo>
                  <a:lnTo>
                    <a:pt x="2476" y="11962"/>
                  </a:lnTo>
                  <a:lnTo>
                    <a:pt x="1822" y="13036"/>
                  </a:lnTo>
                  <a:lnTo>
                    <a:pt x="2523" y="13457"/>
                  </a:lnTo>
                  <a:lnTo>
                    <a:pt x="3177" y="12335"/>
                  </a:lnTo>
                  <a:lnTo>
                    <a:pt x="3738" y="12569"/>
                  </a:lnTo>
                  <a:lnTo>
                    <a:pt x="4345" y="12756"/>
                  </a:lnTo>
                  <a:lnTo>
                    <a:pt x="4953" y="12849"/>
                  </a:lnTo>
                  <a:lnTo>
                    <a:pt x="5607" y="12896"/>
                  </a:lnTo>
                  <a:lnTo>
                    <a:pt x="6261" y="12849"/>
                  </a:lnTo>
                  <a:lnTo>
                    <a:pt x="6868" y="12756"/>
                  </a:lnTo>
                  <a:lnTo>
                    <a:pt x="7476" y="12569"/>
                  </a:lnTo>
                  <a:lnTo>
                    <a:pt x="8036" y="12335"/>
                  </a:lnTo>
                  <a:lnTo>
                    <a:pt x="8737" y="13457"/>
                  </a:lnTo>
                  <a:lnTo>
                    <a:pt x="9391" y="13036"/>
                  </a:lnTo>
                  <a:lnTo>
                    <a:pt x="8737" y="11962"/>
                  </a:lnTo>
                  <a:lnTo>
                    <a:pt x="9298" y="11541"/>
                  </a:lnTo>
                  <a:lnTo>
                    <a:pt x="9765" y="11074"/>
                  </a:lnTo>
                  <a:lnTo>
                    <a:pt x="10186" y="10560"/>
                  </a:lnTo>
                  <a:lnTo>
                    <a:pt x="10559" y="9953"/>
                  </a:lnTo>
                  <a:lnTo>
                    <a:pt x="10840" y="9345"/>
                  </a:lnTo>
                  <a:lnTo>
                    <a:pt x="11073" y="8691"/>
                  </a:lnTo>
                  <a:lnTo>
                    <a:pt x="11213" y="7990"/>
                  </a:lnTo>
                  <a:lnTo>
                    <a:pt x="11260" y="7289"/>
                  </a:lnTo>
                  <a:lnTo>
                    <a:pt x="11213" y="6729"/>
                  </a:lnTo>
                  <a:lnTo>
                    <a:pt x="11120" y="6168"/>
                  </a:lnTo>
                  <a:lnTo>
                    <a:pt x="11027" y="5654"/>
                  </a:lnTo>
                  <a:lnTo>
                    <a:pt x="10840" y="5187"/>
                  </a:lnTo>
                  <a:lnTo>
                    <a:pt x="10606" y="4673"/>
                  </a:lnTo>
                  <a:lnTo>
                    <a:pt x="10372" y="4253"/>
                  </a:lnTo>
                  <a:lnTo>
                    <a:pt x="10045" y="3832"/>
                  </a:lnTo>
                  <a:lnTo>
                    <a:pt x="9718" y="3412"/>
                  </a:lnTo>
                  <a:lnTo>
                    <a:pt x="9345" y="3085"/>
                  </a:lnTo>
                  <a:lnTo>
                    <a:pt x="8971" y="2757"/>
                  </a:lnTo>
                  <a:lnTo>
                    <a:pt x="8504" y="2477"/>
                  </a:lnTo>
                  <a:lnTo>
                    <a:pt x="8083" y="2197"/>
                  </a:lnTo>
                  <a:lnTo>
                    <a:pt x="7569" y="2010"/>
                  </a:lnTo>
                  <a:lnTo>
                    <a:pt x="7055" y="1823"/>
                  </a:lnTo>
                  <a:lnTo>
                    <a:pt x="6541" y="1730"/>
                  </a:lnTo>
                  <a:lnTo>
                    <a:pt x="6027" y="1683"/>
                  </a:lnTo>
                  <a:lnTo>
                    <a:pt x="6027" y="795"/>
                  </a:lnTo>
                  <a:lnTo>
                    <a:pt x="6962" y="795"/>
                  </a:lnTo>
                  <a:lnTo>
                    <a:pt x="69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5652000" y="2133300"/>
              <a:ext cx="67750" cy="67775"/>
            </a:xfrm>
            <a:custGeom>
              <a:avLst/>
              <a:gdLst/>
              <a:ahLst/>
              <a:cxnLst/>
              <a:rect l="l" t="t" r="r" b="b"/>
              <a:pathLst>
                <a:path w="2710" h="2711" extrusionOk="0">
                  <a:moveTo>
                    <a:pt x="701" y="0"/>
                  </a:moveTo>
                  <a:lnTo>
                    <a:pt x="374" y="234"/>
                  </a:lnTo>
                  <a:lnTo>
                    <a:pt x="140" y="561"/>
                  </a:lnTo>
                  <a:lnTo>
                    <a:pt x="0" y="935"/>
                  </a:lnTo>
                  <a:lnTo>
                    <a:pt x="0" y="1122"/>
                  </a:lnTo>
                  <a:lnTo>
                    <a:pt x="0" y="1308"/>
                  </a:lnTo>
                  <a:lnTo>
                    <a:pt x="0" y="1589"/>
                  </a:lnTo>
                  <a:lnTo>
                    <a:pt x="94" y="1869"/>
                  </a:lnTo>
                  <a:lnTo>
                    <a:pt x="234" y="2103"/>
                  </a:lnTo>
                  <a:lnTo>
                    <a:pt x="421" y="2290"/>
                  </a:lnTo>
                  <a:lnTo>
                    <a:pt x="608" y="2476"/>
                  </a:lnTo>
                  <a:lnTo>
                    <a:pt x="841" y="2617"/>
                  </a:lnTo>
                  <a:lnTo>
                    <a:pt x="1121" y="2663"/>
                  </a:lnTo>
                  <a:lnTo>
                    <a:pt x="1355" y="2710"/>
                  </a:lnTo>
                  <a:lnTo>
                    <a:pt x="1449" y="2710"/>
                  </a:lnTo>
                  <a:lnTo>
                    <a:pt x="1822" y="2663"/>
                  </a:lnTo>
                  <a:lnTo>
                    <a:pt x="2196" y="2523"/>
                  </a:lnTo>
                  <a:lnTo>
                    <a:pt x="2476" y="2290"/>
                  </a:lnTo>
                  <a:lnTo>
                    <a:pt x="2710" y="2009"/>
                  </a:lnTo>
                  <a:lnTo>
                    <a:pt x="2383" y="1869"/>
                  </a:lnTo>
                  <a:lnTo>
                    <a:pt x="2056" y="1682"/>
                  </a:lnTo>
                  <a:lnTo>
                    <a:pt x="1776" y="1449"/>
                  </a:lnTo>
                  <a:lnTo>
                    <a:pt x="1495" y="1215"/>
                  </a:lnTo>
                  <a:lnTo>
                    <a:pt x="1215" y="935"/>
                  </a:lnTo>
                  <a:lnTo>
                    <a:pt x="1028" y="654"/>
                  </a:lnTo>
                  <a:lnTo>
                    <a:pt x="841" y="327"/>
                  </a:ln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5518825" y="1983775"/>
              <a:ext cx="70125" cy="68950"/>
            </a:xfrm>
            <a:custGeom>
              <a:avLst/>
              <a:gdLst/>
              <a:ahLst/>
              <a:cxnLst/>
              <a:rect l="l" t="t" r="r" b="b"/>
              <a:pathLst>
                <a:path w="2805" h="2758" extrusionOk="0">
                  <a:moveTo>
                    <a:pt x="935" y="1"/>
                  </a:moveTo>
                  <a:lnTo>
                    <a:pt x="702" y="94"/>
                  </a:lnTo>
                  <a:lnTo>
                    <a:pt x="515" y="188"/>
                  </a:lnTo>
                  <a:lnTo>
                    <a:pt x="328" y="328"/>
                  </a:lnTo>
                  <a:lnTo>
                    <a:pt x="188" y="515"/>
                  </a:lnTo>
                  <a:lnTo>
                    <a:pt x="94" y="702"/>
                  </a:lnTo>
                  <a:lnTo>
                    <a:pt x="48" y="935"/>
                  </a:lnTo>
                  <a:lnTo>
                    <a:pt x="1" y="1122"/>
                  </a:lnTo>
                  <a:lnTo>
                    <a:pt x="48" y="1356"/>
                  </a:lnTo>
                  <a:lnTo>
                    <a:pt x="94" y="1543"/>
                  </a:lnTo>
                  <a:lnTo>
                    <a:pt x="188" y="1776"/>
                  </a:lnTo>
                  <a:lnTo>
                    <a:pt x="328" y="1916"/>
                  </a:lnTo>
                  <a:lnTo>
                    <a:pt x="748" y="2337"/>
                  </a:lnTo>
                  <a:lnTo>
                    <a:pt x="1309" y="1823"/>
                  </a:lnTo>
                  <a:lnTo>
                    <a:pt x="2197" y="2757"/>
                  </a:lnTo>
                  <a:lnTo>
                    <a:pt x="2804" y="2197"/>
                  </a:lnTo>
                  <a:lnTo>
                    <a:pt x="1870" y="1262"/>
                  </a:lnTo>
                  <a:lnTo>
                    <a:pt x="2384" y="748"/>
                  </a:lnTo>
                  <a:lnTo>
                    <a:pt x="1963" y="328"/>
                  </a:lnTo>
                  <a:lnTo>
                    <a:pt x="1776" y="188"/>
                  </a:lnTo>
                  <a:lnTo>
                    <a:pt x="1589" y="94"/>
                  </a:lnTo>
                  <a:lnTo>
                    <a:pt x="1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0"/>
          <p:cNvGrpSpPr/>
          <p:nvPr/>
        </p:nvGrpSpPr>
        <p:grpSpPr>
          <a:xfrm>
            <a:off x="6062050" y="1697258"/>
            <a:ext cx="336400" cy="258150"/>
            <a:chOff x="238125" y="2724325"/>
            <a:chExt cx="336400" cy="258150"/>
          </a:xfrm>
        </p:grpSpPr>
        <p:sp>
          <p:nvSpPr>
            <p:cNvPr id="245" name="Google Shape;245;p30"/>
            <p:cNvSpPr/>
            <p:nvPr/>
          </p:nvSpPr>
          <p:spPr>
            <a:xfrm>
              <a:off x="245125" y="2724325"/>
              <a:ext cx="322400" cy="93450"/>
            </a:xfrm>
            <a:custGeom>
              <a:avLst/>
              <a:gdLst/>
              <a:ahLst/>
              <a:cxnLst/>
              <a:rect l="l" t="t" r="r" b="b"/>
              <a:pathLst>
                <a:path w="12896" h="3738" extrusionOk="0">
                  <a:moveTo>
                    <a:pt x="0" y="0"/>
                  </a:moveTo>
                  <a:lnTo>
                    <a:pt x="0" y="3738"/>
                  </a:lnTo>
                  <a:lnTo>
                    <a:pt x="234" y="3691"/>
                  </a:lnTo>
                  <a:lnTo>
                    <a:pt x="514" y="3645"/>
                  </a:lnTo>
                  <a:lnTo>
                    <a:pt x="1729" y="3645"/>
                  </a:lnTo>
                  <a:lnTo>
                    <a:pt x="1355" y="3131"/>
                  </a:lnTo>
                  <a:lnTo>
                    <a:pt x="1542" y="2897"/>
                  </a:lnTo>
                  <a:lnTo>
                    <a:pt x="1963" y="2430"/>
                  </a:lnTo>
                  <a:lnTo>
                    <a:pt x="2243" y="2196"/>
                  </a:lnTo>
                  <a:lnTo>
                    <a:pt x="2523" y="2009"/>
                  </a:lnTo>
                  <a:lnTo>
                    <a:pt x="2757" y="1916"/>
                  </a:lnTo>
                  <a:lnTo>
                    <a:pt x="3037" y="1869"/>
                  </a:lnTo>
                  <a:lnTo>
                    <a:pt x="4719" y="1869"/>
                  </a:lnTo>
                  <a:lnTo>
                    <a:pt x="4719" y="981"/>
                  </a:lnTo>
                  <a:lnTo>
                    <a:pt x="8177" y="981"/>
                  </a:lnTo>
                  <a:lnTo>
                    <a:pt x="8177" y="1869"/>
                  </a:lnTo>
                  <a:lnTo>
                    <a:pt x="9905" y="1869"/>
                  </a:lnTo>
                  <a:lnTo>
                    <a:pt x="10139" y="1916"/>
                  </a:lnTo>
                  <a:lnTo>
                    <a:pt x="10373" y="2009"/>
                  </a:lnTo>
                  <a:lnTo>
                    <a:pt x="10653" y="2196"/>
                  </a:lnTo>
                  <a:lnTo>
                    <a:pt x="10933" y="2430"/>
                  </a:lnTo>
                  <a:lnTo>
                    <a:pt x="11354" y="2897"/>
                  </a:lnTo>
                  <a:lnTo>
                    <a:pt x="11587" y="3131"/>
                  </a:lnTo>
                  <a:lnTo>
                    <a:pt x="11167" y="3645"/>
                  </a:lnTo>
                  <a:lnTo>
                    <a:pt x="12382" y="3645"/>
                  </a:lnTo>
                  <a:lnTo>
                    <a:pt x="12662" y="3691"/>
                  </a:lnTo>
                  <a:lnTo>
                    <a:pt x="12896" y="3738"/>
                  </a:lnTo>
                  <a:lnTo>
                    <a:pt x="12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49525" y="2790900"/>
              <a:ext cx="59600" cy="24550"/>
            </a:xfrm>
            <a:custGeom>
              <a:avLst/>
              <a:gdLst/>
              <a:ahLst/>
              <a:cxnLst/>
              <a:rect l="l" t="t" r="r" b="b"/>
              <a:pathLst>
                <a:path w="2384" h="982" extrusionOk="0">
                  <a:moveTo>
                    <a:pt x="1" y="0"/>
                  </a:moveTo>
                  <a:lnTo>
                    <a:pt x="1" y="982"/>
                  </a:lnTo>
                  <a:lnTo>
                    <a:pt x="1729" y="982"/>
                  </a:lnTo>
                  <a:lnTo>
                    <a:pt x="1823" y="935"/>
                  </a:lnTo>
                  <a:lnTo>
                    <a:pt x="2010" y="841"/>
                  </a:lnTo>
                  <a:lnTo>
                    <a:pt x="2383" y="468"/>
                  </a:lnTo>
                  <a:lnTo>
                    <a:pt x="2010" y="141"/>
                  </a:lnTo>
                  <a:lnTo>
                    <a:pt x="1823" y="47"/>
                  </a:lnTo>
                  <a:lnTo>
                    <a:pt x="1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303525" y="2790900"/>
              <a:ext cx="59600" cy="24550"/>
            </a:xfrm>
            <a:custGeom>
              <a:avLst/>
              <a:gdLst/>
              <a:ahLst/>
              <a:cxnLst/>
              <a:rect l="l" t="t" r="r" b="b"/>
              <a:pathLst>
                <a:path w="2384" h="982" extrusionOk="0">
                  <a:moveTo>
                    <a:pt x="701" y="0"/>
                  </a:moveTo>
                  <a:lnTo>
                    <a:pt x="561" y="47"/>
                  </a:lnTo>
                  <a:lnTo>
                    <a:pt x="421" y="141"/>
                  </a:lnTo>
                  <a:lnTo>
                    <a:pt x="0" y="468"/>
                  </a:lnTo>
                  <a:lnTo>
                    <a:pt x="421" y="841"/>
                  </a:lnTo>
                  <a:lnTo>
                    <a:pt x="561" y="935"/>
                  </a:lnTo>
                  <a:lnTo>
                    <a:pt x="701" y="982"/>
                  </a:lnTo>
                  <a:lnTo>
                    <a:pt x="2383" y="982"/>
                  </a:lnTo>
                  <a:lnTo>
                    <a:pt x="2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382950" y="2768700"/>
              <a:ext cx="46750" cy="46750"/>
            </a:xfrm>
            <a:custGeom>
              <a:avLst/>
              <a:gdLst/>
              <a:ahLst/>
              <a:cxnLst/>
              <a:rect l="l" t="t" r="r" b="b"/>
              <a:pathLst>
                <a:path w="1870" h="1870" extrusionOk="0">
                  <a:moveTo>
                    <a:pt x="0" y="1"/>
                  </a:moveTo>
                  <a:lnTo>
                    <a:pt x="0" y="1870"/>
                  </a:lnTo>
                  <a:lnTo>
                    <a:pt x="1869" y="1870"/>
                  </a:lnTo>
                  <a:lnTo>
                    <a:pt x="1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287175" y="2924050"/>
              <a:ext cx="238300" cy="24550"/>
            </a:xfrm>
            <a:custGeom>
              <a:avLst/>
              <a:gdLst/>
              <a:ahLst/>
              <a:cxnLst/>
              <a:rect l="l" t="t" r="r" b="b"/>
              <a:pathLst>
                <a:path w="9532" h="982" extrusionOk="0">
                  <a:moveTo>
                    <a:pt x="0" y="1"/>
                  </a:moveTo>
                  <a:lnTo>
                    <a:pt x="0" y="982"/>
                  </a:lnTo>
                  <a:lnTo>
                    <a:pt x="9532" y="982"/>
                  </a:lnTo>
                  <a:lnTo>
                    <a:pt x="9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238125" y="2879675"/>
              <a:ext cx="336400" cy="102800"/>
            </a:xfrm>
            <a:custGeom>
              <a:avLst/>
              <a:gdLst/>
              <a:ahLst/>
              <a:cxnLst/>
              <a:rect l="l" t="t" r="r" b="b"/>
              <a:pathLst>
                <a:path w="13456" h="4112" extrusionOk="0">
                  <a:moveTo>
                    <a:pt x="0" y="0"/>
                  </a:moveTo>
                  <a:lnTo>
                    <a:pt x="0" y="981"/>
                  </a:lnTo>
                  <a:lnTo>
                    <a:pt x="420" y="981"/>
                  </a:lnTo>
                  <a:lnTo>
                    <a:pt x="420" y="4112"/>
                  </a:lnTo>
                  <a:lnTo>
                    <a:pt x="1168" y="4112"/>
                  </a:lnTo>
                  <a:lnTo>
                    <a:pt x="1168" y="981"/>
                  </a:lnTo>
                  <a:lnTo>
                    <a:pt x="12288" y="981"/>
                  </a:lnTo>
                  <a:lnTo>
                    <a:pt x="12288" y="4112"/>
                  </a:lnTo>
                  <a:lnTo>
                    <a:pt x="13082" y="4112"/>
                  </a:lnTo>
                  <a:lnTo>
                    <a:pt x="13082" y="981"/>
                  </a:lnTo>
                  <a:lnTo>
                    <a:pt x="13456" y="981"/>
                  </a:lnTo>
                  <a:lnTo>
                    <a:pt x="13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245125" y="2835275"/>
              <a:ext cx="322400" cy="24550"/>
            </a:xfrm>
            <a:custGeom>
              <a:avLst/>
              <a:gdLst/>
              <a:ahLst/>
              <a:cxnLst/>
              <a:rect l="l" t="t" r="r" b="b"/>
              <a:pathLst>
                <a:path w="12896" h="982" extrusionOk="0">
                  <a:moveTo>
                    <a:pt x="514" y="1"/>
                  </a:moveTo>
                  <a:lnTo>
                    <a:pt x="327" y="48"/>
                  </a:lnTo>
                  <a:lnTo>
                    <a:pt x="140" y="141"/>
                  </a:lnTo>
                  <a:lnTo>
                    <a:pt x="47" y="281"/>
                  </a:lnTo>
                  <a:lnTo>
                    <a:pt x="0" y="468"/>
                  </a:lnTo>
                  <a:lnTo>
                    <a:pt x="0" y="982"/>
                  </a:lnTo>
                  <a:lnTo>
                    <a:pt x="12896" y="982"/>
                  </a:lnTo>
                  <a:lnTo>
                    <a:pt x="12896" y="468"/>
                  </a:lnTo>
                  <a:lnTo>
                    <a:pt x="12849" y="281"/>
                  </a:lnTo>
                  <a:lnTo>
                    <a:pt x="12755" y="141"/>
                  </a:lnTo>
                  <a:lnTo>
                    <a:pt x="12568" y="48"/>
                  </a:lnTo>
                  <a:lnTo>
                    <a:pt x="12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Purpose of the Study </a:t>
            </a:r>
            <a:endParaRPr/>
          </a:p>
        </p:txBody>
      </p:sp>
      <p:sp>
        <p:nvSpPr>
          <p:cNvPr id="257" name="Google Shape;257;p31"/>
          <p:cNvSpPr txBox="1">
            <a:spLocks noGrp="1"/>
          </p:cNvSpPr>
          <p:nvPr>
            <p:ph type="subTitle" idx="5"/>
          </p:nvPr>
        </p:nvSpPr>
        <p:spPr>
          <a:xfrm>
            <a:off x="1366150" y="1120863"/>
            <a:ext cx="6679800" cy="136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 </a:t>
            </a:r>
            <a:r>
              <a:rPr lang="en" b="0"/>
              <a:t>Our study aimed to investigate the association between sleep and other covariates in adolescent population, and will highlight the consequences of sleep insomnia on mental health.</a:t>
            </a:r>
            <a:endParaRPr b="0"/>
          </a:p>
        </p:txBody>
      </p:sp>
      <p:sp>
        <p:nvSpPr>
          <p:cNvPr id="258" name="Google Shape;258;p31"/>
          <p:cNvSpPr txBox="1">
            <a:spLocks noGrp="1"/>
          </p:cNvSpPr>
          <p:nvPr>
            <p:ph type="subTitle" idx="5"/>
          </p:nvPr>
        </p:nvSpPr>
        <p:spPr>
          <a:xfrm>
            <a:off x="1443100" y="2559125"/>
            <a:ext cx="6679800" cy="88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Aim 1:   </a:t>
            </a:r>
            <a:r>
              <a:rPr lang="en" b="0"/>
              <a:t>Visualization of insomnia symptomatology in adolescents by insomnia vs control groups</a:t>
            </a:r>
            <a:endParaRPr b="0"/>
          </a:p>
        </p:txBody>
      </p:sp>
      <p:sp>
        <p:nvSpPr>
          <p:cNvPr id="259" name="Google Shape;259;p31"/>
          <p:cNvSpPr txBox="1">
            <a:spLocks noGrp="1"/>
          </p:cNvSpPr>
          <p:nvPr>
            <p:ph type="subTitle" idx="5"/>
          </p:nvPr>
        </p:nvSpPr>
        <p:spPr>
          <a:xfrm>
            <a:off x="1443100" y="3448325"/>
            <a:ext cx="6679800" cy="88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Aim 2:   </a:t>
            </a:r>
            <a:r>
              <a:rPr lang="en" b="0"/>
              <a:t>Statistical analysis to investigate the relationship of sleep quality and habits in adolescents</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p:nvPr/>
        </p:nvSpPr>
        <p:spPr>
          <a:xfrm flipH="1">
            <a:off x="5269600" y="1360905"/>
            <a:ext cx="1371600" cy="13716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txBox="1">
            <a:spLocks noGrp="1"/>
          </p:cNvSpPr>
          <p:nvPr>
            <p:ph type="title"/>
          </p:nvPr>
        </p:nvSpPr>
        <p:spPr>
          <a:xfrm>
            <a:off x="3983650" y="2799600"/>
            <a:ext cx="42666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Methods</a:t>
            </a:r>
            <a:endParaRPr/>
          </a:p>
        </p:txBody>
      </p:sp>
      <p:sp>
        <p:nvSpPr>
          <p:cNvPr id="266" name="Google Shape;266;p32"/>
          <p:cNvSpPr txBox="1">
            <a:spLocks noGrp="1"/>
          </p:cNvSpPr>
          <p:nvPr>
            <p:ph type="title" idx="2"/>
          </p:nvPr>
        </p:nvSpPr>
        <p:spPr>
          <a:xfrm>
            <a:off x="5396650" y="1625811"/>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267" name="Google Shape;267;p32"/>
          <p:cNvPicPr preferRelativeResize="0">
            <a:picLocks noGrp="1"/>
          </p:cNvPicPr>
          <p:nvPr>
            <p:ph type="pic" idx="3"/>
          </p:nvPr>
        </p:nvPicPr>
        <p:blipFill rotWithShape="1">
          <a:blip r:embed="rId3">
            <a:alphaModFix/>
          </a:blip>
          <a:srcRect l="23070" r="10289"/>
          <a:stretch/>
        </p:blipFill>
        <p:spPr>
          <a:xfrm flipH="1">
            <a:off x="-1981125" y="-204150"/>
            <a:ext cx="5549400" cy="5551800"/>
          </a:xfrm>
          <a:prstGeom prst="ellipse">
            <a:avLst/>
          </a:prstGeom>
        </p:spPr>
      </p:pic>
      <p:cxnSp>
        <p:nvCxnSpPr>
          <p:cNvPr id="268" name="Google Shape;268;p32"/>
          <p:cNvCxnSpPr/>
          <p:nvPr/>
        </p:nvCxnSpPr>
        <p:spPr>
          <a:xfrm rot="10800000">
            <a:off x="4234150" y="3782595"/>
            <a:ext cx="3956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Variables of interest</a:t>
            </a:r>
            <a:endParaRPr/>
          </a:p>
        </p:txBody>
      </p:sp>
      <p:sp>
        <p:nvSpPr>
          <p:cNvPr id="274" name="Google Shape;274;p33"/>
          <p:cNvSpPr txBox="1">
            <a:spLocks noGrp="1"/>
          </p:cNvSpPr>
          <p:nvPr>
            <p:ph type="subTitle" idx="1"/>
          </p:nvPr>
        </p:nvSpPr>
        <p:spPr>
          <a:xfrm>
            <a:off x="4955000" y="2677175"/>
            <a:ext cx="2906400" cy="14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1. ‘Age’ among adolescents</a:t>
            </a:r>
            <a:endParaRPr sz="1100"/>
          </a:p>
          <a:p>
            <a:pPr marL="0" lvl="0" indent="0" algn="l" rtl="0">
              <a:spcBef>
                <a:spcPts val="0"/>
              </a:spcBef>
              <a:spcAft>
                <a:spcPts val="0"/>
              </a:spcAft>
              <a:buNone/>
            </a:pPr>
            <a:r>
              <a:rPr lang="en" sz="1100"/>
              <a:t>2. Race(‘White’ &amp; ‘Asian’)</a:t>
            </a:r>
            <a:endParaRPr sz="1100"/>
          </a:p>
          <a:p>
            <a:pPr marL="0" lvl="0" indent="0" algn="l" rtl="0">
              <a:spcBef>
                <a:spcPts val="0"/>
              </a:spcBef>
              <a:spcAft>
                <a:spcPts val="0"/>
              </a:spcAft>
              <a:buNone/>
            </a:pPr>
            <a:r>
              <a:rPr lang="en" sz="1100"/>
              <a:t>3. Adolescent Sleep Hygiene Scale</a:t>
            </a:r>
            <a:endParaRPr sz="1100"/>
          </a:p>
          <a:p>
            <a:pPr marL="0" lvl="0" indent="0" algn="l" rtl="0">
              <a:spcBef>
                <a:spcPts val="0"/>
              </a:spcBef>
              <a:spcAft>
                <a:spcPts val="0"/>
              </a:spcAft>
              <a:buNone/>
            </a:pPr>
            <a:r>
              <a:rPr lang="en" sz="1100"/>
              <a:t>4. Insomnia Severity Index (ISI)</a:t>
            </a:r>
            <a:endParaRPr sz="1100"/>
          </a:p>
          <a:p>
            <a:pPr marL="0" lvl="0" indent="0" algn="l" rtl="0">
              <a:spcBef>
                <a:spcPts val="0"/>
              </a:spcBef>
              <a:spcAft>
                <a:spcPts val="0"/>
              </a:spcAft>
              <a:buNone/>
            </a:pPr>
            <a:r>
              <a:rPr lang="en" sz="1100"/>
              <a:t>5. Depression Index (BDI)</a:t>
            </a:r>
            <a:endParaRPr sz="1100"/>
          </a:p>
        </p:txBody>
      </p:sp>
      <p:sp>
        <p:nvSpPr>
          <p:cNvPr id="275" name="Google Shape;275;p33"/>
          <p:cNvSpPr txBox="1">
            <a:spLocks noGrp="1"/>
          </p:cNvSpPr>
          <p:nvPr>
            <p:ph type="subTitle" idx="2"/>
          </p:nvPr>
        </p:nvSpPr>
        <p:spPr>
          <a:xfrm>
            <a:off x="1509700" y="2677126"/>
            <a:ext cx="2678400" cy="18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t>Open database:  </a:t>
            </a:r>
            <a:r>
              <a:rPr lang="en" sz="1100"/>
              <a:t>part of a larger study funded by the National Heart, Lung and Blood Institute investigating the pathophysiology of insomnia in adolescence. </a:t>
            </a:r>
            <a:endParaRPr sz="1100"/>
          </a:p>
          <a:p>
            <a:pPr marL="457200" lvl="0" indent="0" algn="l" rtl="0">
              <a:spcBef>
                <a:spcPts val="0"/>
              </a:spcBef>
              <a:spcAft>
                <a:spcPts val="0"/>
              </a:spcAft>
              <a:buNone/>
            </a:pPr>
            <a:endParaRPr sz="1100"/>
          </a:p>
        </p:txBody>
      </p:sp>
      <p:sp>
        <p:nvSpPr>
          <p:cNvPr id="276" name="Google Shape;276;p33"/>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277" name="Google Shape;277;p33"/>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3"/>
          <p:cNvGrpSpPr/>
          <p:nvPr/>
        </p:nvGrpSpPr>
        <p:grpSpPr>
          <a:xfrm>
            <a:off x="2680687" y="1755338"/>
            <a:ext cx="336425" cy="294375"/>
            <a:chOff x="1749550" y="1316825"/>
            <a:chExt cx="336425" cy="294375"/>
          </a:xfrm>
        </p:grpSpPr>
        <p:sp>
          <p:nvSpPr>
            <p:cNvPr id="280" name="Google Shape;280;p33"/>
            <p:cNvSpPr/>
            <p:nvPr/>
          </p:nvSpPr>
          <p:spPr>
            <a:xfrm>
              <a:off x="1749550" y="1460500"/>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865200" y="1316825"/>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1782275" y="132852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761250" y="137057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1824325" y="1349550"/>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3"/>
          <p:cNvGrpSpPr/>
          <p:nvPr/>
        </p:nvGrpSpPr>
        <p:grpSpPr>
          <a:xfrm>
            <a:off x="6126438" y="1734325"/>
            <a:ext cx="336425" cy="336400"/>
            <a:chOff x="2498275" y="1295825"/>
            <a:chExt cx="336425" cy="336400"/>
          </a:xfrm>
        </p:grpSpPr>
        <p:sp>
          <p:nvSpPr>
            <p:cNvPr id="286" name="Google Shape;286;p33"/>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3"/>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Methods</a:t>
            </a:r>
            <a:endParaRPr sz="600"/>
          </a:p>
        </p:txBody>
      </p:sp>
      <p:sp>
        <p:nvSpPr>
          <p:cNvPr id="289" name="Google Shape;28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[Part 1] Data Description</a:t>
            </a:r>
            <a:endParaRPr sz="2500"/>
          </a:p>
        </p:txBody>
      </p:sp>
    </p:spTree>
  </p:cSld>
  <p:clrMapOvr>
    <a:masterClrMapping/>
  </p:clrMapOvr>
</p:sld>
</file>

<file path=ppt/theme/theme1.xml><?xml version="1.0" encoding="utf-8"?>
<a:theme xmlns:a="http://schemas.openxmlformats.org/drawingml/2006/main" name="Insomnia Case Report by Slidesgo">
  <a:themeElements>
    <a:clrScheme name="Simple Light">
      <a:dk1>
        <a:srgbClr val="C3C9FF"/>
      </a:dk1>
      <a:lt1>
        <a:srgbClr val="FFFFFF"/>
      </a:lt1>
      <a:dk2>
        <a:srgbClr val="3F4F8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1666</Words>
  <Application>Microsoft Macintosh PowerPoint</Application>
  <PresentationFormat>On-screen Show (16:9)</PresentationFormat>
  <Paragraphs>157</Paragraphs>
  <Slides>25</Slides>
  <Notes>25</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Space Grotesk</vt:lpstr>
      <vt:lpstr>Times New Roman</vt:lpstr>
      <vt:lpstr>Bebas Neue</vt:lpstr>
      <vt:lpstr>Calibri</vt:lpstr>
      <vt:lpstr>Arial</vt:lpstr>
      <vt:lpstr>Courier New</vt:lpstr>
      <vt:lpstr>PT Sans</vt:lpstr>
      <vt:lpstr>Arima Madurai</vt:lpstr>
      <vt:lpstr>Poppins</vt:lpstr>
      <vt:lpstr>Insomnia Case Report by Slidesgo</vt:lpstr>
      <vt:lpstr>Insomnia </vt:lpstr>
      <vt:lpstr>Table of contents</vt:lpstr>
      <vt:lpstr>Introduction</vt:lpstr>
      <vt:lpstr>Sleep</vt:lpstr>
      <vt:lpstr>Introduction Part I</vt:lpstr>
      <vt:lpstr>Introduction Part II</vt:lpstr>
      <vt:lpstr>Purpose of the Study </vt:lpstr>
      <vt:lpstr>Methods</vt:lpstr>
      <vt:lpstr>[Part 1] Data Description</vt:lpstr>
      <vt:lpstr>[Aim 1] Visualization of data exploration</vt:lpstr>
      <vt:lpstr>[Aim 2] Relationship of sleep quality and habits</vt:lpstr>
      <vt:lpstr>Results</vt:lpstr>
      <vt:lpstr>[Preliminary Steps] Sub group Distribution by Race</vt:lpstr>
      <vt:lpstr>[Aim 1.1] Correlation tests among Insomnia, Depression, Thoughts, and Sleep Hygiene</vt:lpstr>
      <vt:lpstr>[Aim 1.1] Sub-scale correlation tests and Distribution by Race &amp; Subgroups</vt:lpstr>
      <vt:lpstr>[Aim 1.2] Correlation Matrix Heatmap </vt:lpstr>
      <vt:lpstr>[Aim 2.1] Predicting depression based on insomnia and sleep hygiene</vt:lpstr>
      <vt:lpstr>[Aim 2.2] Interaction of depression, insomnia, sleep hygiene, &amp; race </vt:lpstr>
      <vt:lpstr>[3 way interaction] Race, ASHS, BDI</vt:lpstr>
      <vt:lpstr>[4 way interaction] Age, BDI, ASHS, and Race </vt:lpstr>
      <vt:lpstr>Discussion</vt:lpstr>
      <vt:lpstr>Thank you!  Acknowledgments Carly, Ashlee, Gauri —</vt:lpstr>
      <vt:lpstr>Questions? &amp; possible Answers!</vt:lpstr>
      <vt:lpstr>References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Insomnia </dc:title>
  <cp:lastModifiedBy>Freya Magonolia</cp:lastModifiedBy>
  <cp:revision>1</cp:revision>
  <dcterms:modified xsi:type="dcterms:W3CDTF">2023-11-14T02:44:55Z</dcterms:modified>
</cp:coreProperties>
</file>