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1"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281" r:id="rId26"/>
    <p:sldId id="282" r:id="rId27"/>
  </p:sldIdLst>
  <p:sldSz cx="9144000" cy="5143500" type="screen16x9"/>
  <p:notesSz cx="6858000" cy="9144000"/>
  <p:embeddedFontLst>
    <p:embeddedFont>
      <p:font typeface="Bebas Neue" panose="020B0606020202050201" pitchFamily="34" charset="77"/>
      <p:regular r:id="rId29"/>
    </p:embeddedFont>
    <p:embeddedFont>
      <p:font typeface="Poppins" pitchFamily="2" charset="77"/>
      <p:regular r:id="rId30"/>
      <p:bold r:id="rId31"/>
      <p:italic r:id="rId32"/>
      <p:boldItalic r:id="rId33"/>
    </p:embeddedFont>
    <p:embeddedFont>
      <p:font typeface="PT Sans" panose="020B0503020203020204" pitchFamily="34" charset="77"/>
      <p:regular r:id="rId34"/>
      <p:bold r:id="rId35"/>
      <p:italic r:id="rId36"/>
      <p:boldItalic r:id="rId37"/>
    </p:embeddedFont>
    <p:embeddedFont>
      <p:font typeface="Space Grotesk" pitchFamily="2" charset="77"/>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80"/>
    <p:restoredTop sz="76631"/>
  </p:normalViewPr>
  <p:slideViewPr>
    <p:cSldViewPr snapToGrid="0" snapToObjects="1">
      <p:cViewPr varScale="1">
        <p:scale>
          <a:sx n="111" d="100"/>
          <a:sy n="111" d="100"/>
        </p:scale>
        <p:origin x="200" y="5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97edf0dc57_0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97edf0dc57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97edf0dc57_0_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97edf0dc57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97da1530cd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97da1530cd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97da1530cd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97da1530cd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a:solidFill>
                  <a:schemeClr val="dk1"/>
                </a:solidFill>
                <a:latin typeface="Calibri"/>
                <a:ea typeface="Calibri"/>
                <a:cs typeface="Calibri"/>
                <a:sym typeface="Calibri"/>
              </a:rPr>
              <a:t>1 = Clean Insomnia:</a:t>
            </a:r>
            <a:r>
              <a:rPr lang="en" sz="1200">
                <a:solidFill>
                  <a:schemeClr val="dk1"/>
                </a:solidFill>
                <a:latin typeface="Calibri"/>
                <a:ea typeface="Calibri"/>
                <a:cs typeface="Calibri"/>
                <a:sym typeface="Calibri"/>
              </a:rPr>
              <a:t> (Example) individuals who have sleep issues that are not caused by another mental health condition, medication, or a medical problem</a:t>
            </a:r>
            <a:endParaRPr sz="1200">
              <a:solidFill>
                <a:schemeClr val="dk1"/>
              </a:solidFill>
              <a:latin typeface="Calibri"/>
              <a:ea typeface="Calibri"/>
              <a:cs typeface="Calibri"/>
              <a:sym typeface="Calibri"/>
            </a:endParaRPr>
          </a:p>
          <a:p>
            <a:pPr marL="0" lvl="0" indent="0" algn="l" rtl="0">
              <a:lnSpc>
                <a:spcPct val="145000"/>
              </a:lnSpc>
              <a:spcBef>
                <a:spcPts val="0"/>
              </a:spcBef>
              <a:spcAft>
                <a:spcPts val="0"/>
              </a:spcAft>
              <a:buClr>
                <a:schemeClr val="dk1"/>
              </a:buClr>
              <a:buSzPts val="1100"/>
              <a:buFont typeface="Arial"/>
              <a:buNone/>
            </a:pPr>
            <a:endParaRPr sz="900">
              <a:solidFill>
                <a:srgbClr val="FFFFFF"/>
              </a:solidFill>
              <a:highlight>
                <a:srgbClr val="323232"/>
              </a:highlight>
              <a:latin typeface="Courier New"/>
              <a:ea typeface="Courier New"/>
              <a:cs typeface="Courier New"/>
              <a:sym typeface="Courier New"/>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97da15350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97da15350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sz="1200" b="1">
                <a:solidFill>
                  <a:schemeClr val="dk1"/>
                </a:solidFill>
                <a:latin typeface="Calibri"/>
                <a:ea typeface="Calibri"/>
                <a:cs typeface="Calibri"/>
                <a:sym typeface="Calibri"/>
              </a:rPr>
              <a:t>Positive Correlations:</a:t>
            </a:r>
            <a:r>
              <a:rPr lang="en" sz="1200">
                <a:solidFill>
                  <a:schemeClr val="dk1"/>
                </a:solidFill>
                <a:latin typeface="Calibri"/>
                <a:ea typeface="Calibri"/>
                <a:cs typeface="Calibri"/>
                <a:sym typeface="Calibri"/>
              </a:rPr>
              <a:t> (For example) As the level of depression increases, the severity of Insomnia will also increase.</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 sz="1200">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sz="1200" b="1">
                <a:solidFill>
                  <a:schemeClr val="dk1"/>
                </a:solidFill>
                <a:latin typeface="Calibri"/>
                <a:ea typeface="Calibri"/>
                <a:cs typeface="Calibri"/>
                <a:sym typeface="Calibri"/>
              </a:rPr>
              <a:t>Negative Correlations:</a:t>
            </a:r>
            <a:r>
              <a:rPr lang="en" sz="1200">
                <a:solidFill>
                  <a:schemeClr val="dk1"/>
                </a:solidFill>
                <a:latin typeface="Calibri"/>
                <a:ea typeface="Calibri"/>
                <a:cs typeface="Calibri"/>
                <a:sym typeface="Calibri"/>
              </a:rPr>
              <a:t> (For example) As the level of depression increases, the adolescent sleep hygiene scale (sleep environment, the use of substances, bedtime routines) will decrease.</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 sz="1200">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sz="1200">
                <a:solidFill>
                  <a:schemeClr val="dk1"/>
                </a:solidFill>
                <a:latin typeface="Calibri"/>
                <a:ea typeface="Calibri"/>
                <a:cs typeface="Calibri"/>
                <a:sym typeface="Calibri"/>
              </a:rPr>
              <a:t>In summary, insomnia, depression, as well as the thoughts inventory all have positive correlations, whereas the ASHS_total score (physiological factors) has negative correlations with all three other variables.</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297da153509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297da15350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chemeClr val="dk1"/>
                </a:solidFill>
                <a:latin typeface="Calibri"/>
                <a:ea typeface="Calibri"/>
                <a:cs typeface="Calibri"/>
                <a:sym typeface="Calibri"/>
              </a:rPr>
              <a:t>Boxplots: </a:t>
            </a:r>
            <a:endParaRPr sz="1200">
              <a:solidFill>
                <a:schemeClr val="dk1"/>
              </a:solidFill>
              <a:latin typeface="Calibri"/>
              <a:ea typeface="Calibri"/>
              <a:cs typeface="Calibri"/>
              <a:sym typeface="Calibri"/>
            </a:endParaRPr>
          </a:p>
          <a:p>
            <a:pPr marL="457200" lvl="0" indent="-304800" algn="l" rtl="0">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 the distribution by subgroup plot, ‘Sub-clinical Insomnia (Sub group 2)’ has the highest median score for thoughts inventory factors, which might imply more severe cognitive impacts or a greater need for cognitive therapy. </a:t>
            </a:r>
            <a:endParaRPr sz="1200">
              <a:solidFill>
                <a:schemeClr val="dk1"/>
              </a:solidFill>
              <a:latin typeface="Calibri"/>
              <a:ea typeface="Calibri"/>
              <a:cs typeface="Calibri"/>
              <a:sym typeface="Calibri"/>
            </a:endParaRPr>
          </a:p>
          <a:p>
            <a:pPr marL="457200" lvl="0" indent="-304800" algn="l" rtl="0">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 the sleep hygiene factors however, it is the other way around. We will go over what they each mean more in depth in our discussion section.</a:t>
            </a:r>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297da153509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297da153509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a:solidFill>
                  <a:schemeClr val="dk1"/>
                </a:solidFill>
                <a:latin typeface="Calibri"/>
                <a:ea typeface="Calibri"/>
                <a:cs typeface="Calibri"/>
                <a:sym typeface="Calibri"/>
              </a:rPr>
              <a:t>Key findings:</a:t>
            </a:r>
            <a:endParaRPr sz="1200"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sz="1200">
                <a:solidFill>
                  <a:schemeClr val="dk1"/>
                </a:solidFill>
                <a:latin typeface="Calibri"/>
                <a:ea typeface="Calibri"/>
                <a:cs typeface="Calibri"/>
                <a:sym typeface="Calibri"/>
              </a:rPr>
              <a:t>There are relatively strong positive correlations between the insomnia severity index and the depression index, as well as the thoughts inventory factors such as anxiety, reflection, and negative affect. This finding suggests a relationship between cognitive and hypnosis-related factors and the severity of insomnia symptoms.</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sz="1200">
                <a:solidFill>
                  <a:schemeClr val="dk1"/>
                </a:solidFill>
                <a:latin typeface="Calibri"/>
                <a:ea typeface="Calibri"/>
                <a:cs typeface="Calibri"/>
                <a:sym typeface="Calibri"/>
              </a:rPr>
              <a:t>Sleep hygiene factors (except for the use of substances) however, are mostly negatively correlated with the severity of insomnia, which suggests that as the level of sleep stability, bedtime routine increases, the severity of insomnia decreases.</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97da15350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97da15350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highlight>
                  <a:srgbClr val="323232"/>
                </a:highlight>
                <a:latin typeface="Courier New"/>
                <a:ea typeface="Courier New"/>
                <a:cs typeface="Courier New"/>
                <a:sym typeface="Courier New"/>
              </a:rPr>
              <a:t>             Df Sum Sq Mean Sq F value   Pr(&gt;F)    </a:t>
            </a:r>
            <a:endParaRPr sz="900">
              <a:solidFill>
                <a:srgbClr val="FFFFFF"/>
              </a:solidFill>
              <a:highlight>
                <a:srgbClr val="323232"/>
              </a:highlight>
              <a:latin typeface="Courier New"/>
              <a:ea typeface="Courier New"/>
              <a:cs typeface="Courier New"/>
              <a:sym typeface="Courier New"/>
            </a:endParaRPr>
          </a:p>
          <a:p>
            <a:pPr marL="0" lvl="0" indent="0" algn="l" rtl="0">
              <a:spcBef>
                <a:spcPts val="0"/>
              </a:spcBef>
              <a:spcAft>
                <a:spcPts val="0"/>
              </a:spcAft>
              <a:buNone/>
            </a:pPr>
            <a:r>
              <a:rPr lang="en" sz="900">
                <a:solidFill>
                  <a:srgbClr val="FFFFFF"/>
                </a:solidFill>
                <a:highlight>
                  <a:srgbClr val="323232"/>
                </a:highlight>
                <a:latin typeface="Courier New"/>
                <a:ea typeface="Courier New"/>
                <a:cs typeface="Courier New"/>
                <a:sym typeface="Courier New"/>
              </a:rPr>
              <a:t>Race             1    1.2     1.2   0.080    0.778    </a:t>
            </a:r>
            <a:endParaRPr sz="900">
              <a:solidFill>
                <a:srgbClr val="FFFFFF"/>
              </a:solidFill>
              <a:highlight>
                <a:srgbClr val="323232"/>
              </a:highlight>
              <a:latin typeface="Courier New"/>
              <a:ea typeface="Courier New"/>
              <a:cs typeface="Courier New"/>
              <a:sym typeface="Courier New"/>
            </a:endParaRPr>
          </a:p>
          <a:p>
            <a:pPr marL="0" lvl="0" indent="0" algn="l" rtl="0">
              <a:spcBef>
                <a:spcPts val="0"/>
              </a:spcBef>
              <a:spcAft>
                <a:spcPts val="0"/>
              </a:spcAft>
              <a:buNone/>
            </a:pPr>
            <a:r>
              <a:rPr lang="en" sz="900">
                <a:solidFill>
                  <a:srgbClr val="FFFFFF"/>
                </a:solidFill>
                <a:highlight>
                  <a:srgbClr val="323232"/>
                </a:highlight>
                <a:latin typeface="Courier New"/>
                <a:ea typeface="Courier New"/>
                <a:cs typeface="Courier New"/>
                <a:sym typeface="Courier New"/>
              </a:rPr>
              <a:t>GCTI_total       1  885.9   885.9  58.068 2.75e-11 ***</a:t>
            </a:r>
            <a:endParaRPr sz="900">
              <a:solidFill>
                <a:srgbClr val="FFFFFF"/>
              </a:solidFill>
              <a:highlight>
                <a:srgbClr val="323232"/>
              </a:highlight>
              <a:latin typeface="Courier New"/>
              <a:ea typeface="Courier New"/>
              <a:cs typeface="Courier New"/>
              <a:sym typeface="Courier New"/>
            </a:endParaRPr>
          </a:p>
          <a:p>
            <a:pPr marL="0" lvl="0" indent="0" algn="l" rtl="0">
              <a:spcBef>
                <a:spcPts val="0"/>
              </a:spcBef>
              <a:spcAft>
                <a:spcPts val="0"/>
              </a:spcAft>
              <a:buNone/>
            </a:pPr>
            <a:r>
              <a:rPr lang="en" sz="900">
                <a:solidFill>
                  <a:srgbClr val="FFFFFF"/>
                </a:solidFill>
                <a:highlight>
                  <a:srgbClr val="323232"/>
                </a:highlight>
                <a:latin typeface="Courier New"/>
                <a:ea typeface="Courier New"/>
                <a:cs typeface="Courier New"/>
                <a:sym typeface="Courier New"/>
              </a:rPr>
              <a:t>Race:GCTI_total  1   15.1    15.1   0.991    0.322    </a:t>
            </a:r>
            <a:endParaRPr sz="900">
              <a:solidFill>
                <a:srgbClr val="FFFFFF"/>
              </a:solidFill>
              <a:highlight>
                <a:srgbClr val="323232"/>
              </a:highlight>
              <a:latin typeface="Courier New"/>
              <a:ea typeface="Courier New"/>
              <a:cs typeface="Courier New"/>
              <a:sym typeface="Courier New"/>
            </a:endParaRPr>
          </a:p>
          <a:p>
            <a:pPr marL="0" lvl="0" indent="0" algn="l" rtl="0">
              <a:spcBef>
                <a:spcPts val="0"/>
              </a:spcBef>
              <a:spcAft>
                <a:spcPts val="0"/>
              </a:spcAft>
              <a:buNone/>
            </a:pPr>
            <a:r>
              <a:rPr lang="en" sz="900">
                <a:solidFill>
                  <a:srgbClr val="FFFFFF"/>
                </a:solidFill>
                <a:highlight>
                  <a:srgbClr val="323232"/>
                </a:highlight>
                <a:latin typeface="Courier New"/>
                <a:ea typeface="Courier New"/>
                <a:cs typeface="Courier New"/>
                <a:sym typeface="Courier New"/>
              </a:rPr>
              <a:t>Residuals       88 1342.6    15.3                     </a:t>
            </a:r>
            <a:endParaRPr sz="900">
              <a:solidFill>
                <a:srgbClr val="FFFFFF"/>
              </a:solidFill>
              <a:highlight>
                <a:srgbClr val="323232"/>
              </a:highlight>
              <a:latin typeface="Courier New"/>
              <a:ea typeface="Courier New"/>
              <a:cs typeface="Courier New"/>
              <a:sym typeface="Courier New"/>
            </a:endParaRPr>
          </a:p>
          <a:p>
            <a:pPr marL="0" lvl="0" indent="0" algn="l" rtl="0">
              <a:spcBef>
                <a:spcPts val="0"/>
              </a:spcBef>
              <a:spcAft>
                <a:spcPts val="0"/>
              </a:spcAft>
              <a:buNone/>
            </a:pPr>
            <a:r>
              <a:rPr lang="en" sz="900">
                <a:solidFill>
                  <a:srgbClr val="FFFFFF"/>
                </a:solidFill>
                <a:highlight>
                  <a:srgbClr val="323232"/>
                </a:highlight>
                <a:latin typeface="Courier New"/>
                <a:ea typeface="Courier New"/>
                <a:cs typeface="Courier New"/>
                <a:sym typeface="Courier New"/>
              </a:rPr>
              <a:t>---</a:t>
            </a:r>
            <a:endParaRPr sz="900">
              <a:solidFill>
                <a:srgbClr val="FFFFFF"/>
              </a:solidFill>
              <a:highlight>
                <a:srgbClr val="323232"/>
              </a:highlight>
              <a:latin typeface="Courier New"/>
              <a:ea typeface="Courier New"/>
              <a:cs typeface="Courier New"/>
              <a:sym typeface="Courier New"/>
            </a:endParaRPr>
          </a:p>
          <a:p>
            <a:pPr marL="0" lvl="0" indent="0" algn="l" rtl="0">
              <a:lnSpc>
                <a:spcPct val="145000"/>
              </a:lnSpc>
              <a:spcBef>
                <a:spcPts val="0"/>
              </a:spcBef>
              <a:spcAft>
                <a:spcPts val="0"/>
              </a:spcAft>
              <a:buClr>
                <a:schemeClr val="dk1"/>
              </a:buClr>
              <a:buSzPts val="1100"/>
              <a:buFont typeface="Arial"/>
              <a:buNone/>
            </a:pPr>
            <a:r>
              <a:rPr lang="en" sz="900">
                <a:solidFill>
                  <a:srgbClr val="FFFFFF"/>
                </a:solidFill>
                <a:highlight>
                  <a:srgbClr val="323232"/>
                </a:highlight>
                <a:latin typeface="Courier New"/>
                <a:ea typeface="Courier New"/>
                <a:cs typeface="Courier New"/>
                <a:sym typeface="Courier New"/>
              </a:rPr>
              <a:t>Signif. codes:  0 ‘***’ 0.001 ‘**’ 0.01 ‘*’ 0.05 ‘.’ 0.1 ‘ ’ 1</a:t>
            </a:r>
            <a:endParaRPr sz="900">
              <a:solidFill>
                <a:srgbClr val="FFFFFF"/>
              </a:solidFill>
              <a:highlight>
                <a:srgbClr val="323232"/>
              </a:highlight>
              <a:latin typeface="Courier New"/>
              <a:ea typeface="Courier New"/>
              <a:cs typeface="Courier New"/>
              <a:sym typeface="Courier New"/>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297da1530cd_0_2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297da1530cd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298af781aff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298af781af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0f9e629ec3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297da1530cd_0_3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297da1530cd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297da1530cd_0_2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297da1530cd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29b1ac601f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29b1ac601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97da1530cd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97da1530c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29937f8262d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29937f8262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25523096f7b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25523096f7b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29928e9c97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29928e9c97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5523096f7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5523096f7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11e7c571f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1258269c9b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5523096f7b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5523096f7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97edf0dc57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97edf0dc5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97edf0dc57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97edf0dc57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97edf0dc57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97edf0dc57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hyperlink" Target="http://bit.ly/2TtBDfr" TargetMode="External"/><Relationship Id="rId5" Type="http://schemas.openxmlformats.org/officeDocument/2006/relationships/hyperlink" Target="http://bit.ly/2TyoMsr" TargetMode="External"/><Relationship Id="rId4" Type="http://schemas.openxmlformats.org/officeDocument/2006/relationships/hyperlink" Target="https://bit.ly/3A1uf1Q"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60000"/>
          </a:blip>
          <a:stretch>
            <a:fillRect/>
          </a:stretch>
        </p:blipFill>
        <p:spPr>
          <a:xfrm>
            <a:off x="0" y="0"/>
            <a:ext cx="9144000" cy="5143500"/>
          </a:xfrm>
          <a:prstGeom prst="rect">
            <a:avLst/>
          </a:prstGeom>
          <a:noFill/>
          <a:ln>
            <a:noFill/>
          </a:ln>
        </p:spPr>
      </p:pic>
      <p:pic>
        <p:nvPicPr>
          <p:cNvPr id="10" name="Google Shape;10;p2"/>
          <p:cNvPicPr preferRelativeResize="0"/>
          <p:nvPr/>
        </p:nvPicPr>
        <p:blipFill>
          <a:blip r:embed="rId3">
            <a:alphaModFix amt="32000"/>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3995500" y="1333488"/>
            <a:ext cx="4433400" cy="15639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2" name="Google Shape;12;p2"/>
          <p:cNvSpPr txBox="1">
            <a:spLocks noGrp="1"/>
          </p:cNvSpPr>
          <p:nvPr>
            <p:ph type="subTitle" idx="1"/>
          </p:nvPr>
        </p:nvSpPr>
        <p:spPr>
          <a:xfrm>
            <a:off x="3995500" y="3400513"/>
            <a:ext cx="44334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3" name="Google Shape;13;p2"/>
          <p:cNvSpPr>
            <a:spLocks noGrp="1"/>
          </p:cNvSpPr>
          <p:nvPr>
            <p:ph type="pic" idx="2"/>
          </p:nvPr>
        </p:nvSpPr>
        <p:spPr>
          <a:xfrm flipH="1">
            <a:off x="-1981125" y="-204150"/>
            <a:ext cx="5549400" cy="5551800"/>
          </a:xfrm>
          <a:prstGeom prst="ellipse">
            <a:avLst/>
          </a:prstGeom>
          <a:noFill/>
          <a:ln w="19050" cap="flat" cmpd="sng">
            <a:solidFill>
              <a:schemeClr val="dk1"/>
            </a:solidFill>
            <a:prstDash val="solid"/>
            <a:round/>
            <a:headEnd type="none" w="sm" len="sm"/>
            <a:tailEnd type="none" w="sm" len="sm"/>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pic>
        <p:nvPicPr>
          <p:cNvPr id="56" name="Google Shape;56;p11"/>
          <p:cNvPicPr preferRelativeResize="0"/>
          <p:nvPr/>
        </p:nvPicPr>
        <p:blipFill>
          <a:blip r:embed="rId2">
            <a:alphaModFix amt="60000"/>
          </a:blip>
          <a:stretch>
            <a:fillRect/>
          </a:stretch>
        </p:blipFill>
        <p:spPr>
          <a:xfrm>
            <a:off x="0" y="0"/>
            <a:ext cx="9144000" cy="5143500"/>
          </a:xfrm>
          <a:prstGeom prst="rect">
            <a:avLst/>
          </a:prstGeom>
          <a:noFill/>
          <a:ln>
            <a:noFill/>
          </a:ln>
        </p:spPr>
      </p:pic>
      <p:pic>
        <p:nvPicPr>
          <p:cNvPr id="57" name="Google Shape;57;p11"/>
          <p:cNvPicPr preferRelativeResize="0"/>
          <p:nvPr/>
        </p:nvPicPr>
        <p:blipFill>
          <a:blip r:embed="rId3">
            <a:alphaModFix amt="32000"/>
          </a:blip>
          <a:stretch>
            <a:fillRect/>
          </a:stretch>
        </p:blipFill>
        <p:spPr>
          <a:xfrm>
            <a:off x="0" y="0"/>
            <a:ext cx="9144000" cy="5143500"/>
          </a:xfrm>
          <a:prstGeom prst="rect">
            <a:avLst/>
          </a:prstGeom>
          <a:noFill/>
          <a:ln>
            <a:noFill/>
          </a:ln>
        </p:spPr>
      </p:pic>
      <p:sp>
        <p:nvSpPr>
          <p:cNvPr id="58" name="Google Shape;58;p11"/>
          <p:cNvSpPr txBox="1">
            <a:spLocks noGrp="1"/>
          </p:cNvSpPr>
          <p:nvPr>
            <p:ph type="title" hasCustomPrompt="1"/>
          </p:nvPr>
        </p:nvSpPr>
        <p:spPr>
          <a:xfrm>
            <a:off x="1284000" y="1550175"/>
            <a:ext cx="6576000" cy="10974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72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9" name="Google Shape;59;p11"/>
          <p:cNvSpPr txBox="1">
            <a:spLocks noGrp="1"/>
          </p:cNvSpPr>
          <p:nvPr>
            <p:ph type="subTitle" idx="1"/>
          </p:nvPr>
        </p:nvSpPr>
        <p:spPr>
          <a:xfrm>
            <a:off x="1284000" y="2678925"/>
            <a:ext cx="65760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61"/>
        <p:cNvGrpSpPr/>
        <p:nvPr/>
      </p:nvGrpSpPr>
      <p:grpSpPr>
        <a:xfrm>
          <a:off x="0" y="0"/>
          <a:ext cx="0" cy="0"/>
          <a:chOff x="0" y="0"/>
          <a:chExt cx="0" cy="0"/>
        </a:xfrm>
      </p:grpSpPr>
      <p:pic>
        <p:nvPicPr>
          <p:cNvPr id="62" name="Google Shape;62;p13"/>
          <p:cNvPicPr preferRelativeResize="0"/>
          <p:nvPr/>
        </p:nvPicPr>
        <p:blipFill>
          <a:blip r:embed="rId2">
            <a:alphaModFix amt="60000"/>
          </a:blip>
          <a:stretch>
            <a:fillRect/>
          </a:stretch>
        </p:blipFill>
        <p:spPr>
          <a:xfrm>
            <a:off x="0" y="0"/>
            <a:ext cx="9144000" cy="5143500"/>
          </a:xfrm>
          <a:prstGeom prst="rect">
            <a:avLst/>
          </a:prstGeom>
          <a:noFill/>
          <a:ln>
            <a:noFill/>
          </a:ln>
        </p:spPr>
      </p:pic>
      <p:pic>
        <p:nvPicPr>
          <p:cNvPr id="63" name="Google Shape;63;p13"/>
          <p:cNvPicPr preferRelativeResize="0"/>
          <p:nvPr/>
        </p:nvPicPr>
        <p:blipFill>
          <a:blip r:embed="rId3">
            <a:alphaModFix amt="32000"/>
          </a:blip>
          <a:stretch>
            <a:fillRect/>
          </a:stretch>
        </p:blipFill>
        <p:spPr>
          <a:xfrm>
            <a:off x="0" y="0"/>
            <a:ext cx="9144000" cy="5143500"/>
          </a:xfrm>
          <a:prstGeom prst="rect">
            <a:avLst/>
          </a:prstGeom>
          <a:noFill/>
          <a:ln>
            <a:noFill/>
          </a:ln>
        </p:spPr>
      </p:pic>
      <p:sp>
        <p:nvSpPr>
          <p:cNvPr id="64" name="Google Shape;64;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5" name="Google Shape;65;p13"/>
          <p:cNvSpPr txBox="1">
            <a:spLocks noGrp="1"/>
          </p:cNvSpPr>
          <p:nvPr>
            <p:ph type="title" idx="2" hasCustomPrompt="1"/>
          </p:nvPr>
        </p:nvSpPr>
        <p:spPr>
          <a:xfrm>
            <a:off x="1505375" y="15570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6" name="Google Shape;66;p13"/>
          <p:cNvSpPr txBox="1">
            <a:spLocks noGrp="1"/>
          </p:cNvSpPr>
          <p:nvPr>
            <p:ph type="title" idx="3" hasCustomPrompt="1"/>
          </p:nvPr>
        </p:nvSpPr>
        <p:spPr>
          <a:xfrm>
            <a:off x="1505375" y="29904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a:spLocks noGrp="1"/>
          </p:cNvSpPr>
          <p:nvPr>
            <p:ph type="title" idx="4" hasCustomPrompt="1"/>
          </p:nvPr>
        </p:nvSpPr>
        <p:spPr>
          <a:xfrm>
            <a:off x="4204625" y="15570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a:spLocks noGrp="1"/>
          </p:cNvSpPr>
          <p:nvPr>
            <p:ph type="title" idx="5" hasCustomPrompt="1"/>
          </p:nvPr>
        </p:nvSpPr>
        <p:spPr>
          <a:xfrm>
            <a:off x="4204625" y="29904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 name="Google Shape;69;p13"/>
          <p:cNvSpPr txBox="1">
            <a:spLocks noGrp="1"/>
          </p:cNvSpPr>
          <p:nvPr>
            <p:ph type="title" idx="6" hasCustomPrompt="1"/>
          </p:nvPr>
        </p:nvSpPr>
        <p:spPr>
          <a:xfrm>
            <a:off x="6903925" y="15570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0" name="Google Shape;70;p13"/>
          <p:cNvSpPr txBox="1">
            <a:spLocks noGrp="1"/>
          </p:cNvSpPr>
          <p:nvPr>
            <p:ph type="title" idx="7" hasCustomPrompt="1"/>
          </p:nvPr>
        </p:nvSpPr>
        <p:spPr>
          <a:xfrm>
            <a:off x="6903925" y="29904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a:spLocks noGrp="1"/>
          </p:cNvSpPr>
          <p:nvPr>
            <p:ph type="subTitle" idx="1"/>
          </p:nvPr>
        </p:nvSpPr>
        <p:spPr>
          <a:xfrm>
            <a:off x="719975" y="2329268"/>
            <a:ext cx="2305500" cy="36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Space Grotesk"/>
                <a:ea typeface="Space Grotesk"/>
                <a:cs typeface="Space Grotesk"/>
                <a:sym typeface="Space Grotes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2" name="Google Shape;72;p13"/>
          <p:cNvSpPr txBox="1">
            <a:spLocks noGrp="1"/>
          </p:cNvSpPr>
          <p:nvPr>
            <p:ph type="subTitle" idx="8"/>
          </p:nvPr>
        </p:nvSpPr>
        <p:spPr>
          <a:xfrm>
            <a:off x="3419225" y="2329268"/>
            <a:ext cx="2305500" cy="36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Space Grotesk"/>
                <a:ea typeface="Space Grotesk"/>
                <a:cs typeface="Space Grotesk"/>
                <a:sym typeface="Space Grotes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3" name="Google Shape;73;p13"/>
          <p:cNvSpPr txBox="1">
            <a:spLocks noGrp="1"/>
          </p:cNvSpPr>
          <p:nvPr>
            <p:ph type="subTitle" idx="9"/>
          </p:nvPr>
        </p:nvSpPr>
        <p:spPr>
          <a:xfrm>
            <a:off x="6118525" y="2329268"/>
            <a:ext cx="2305500" cy="36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Space Grotesk"/>
                <a:ea typeface="Space Grotesk"/>
                <a:cs typeface="Space Grotesk"/>
                <a:sym typeface="Space Grotes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4" name="Google Shape;74;p13"/>
          <p:cNvSpPr txBox="1">
            <a:spLocks noGrp="1"/>
          </p:cNvSpPr>
          <p:nvPr>
            <p:ph type="subTitle" idx="13"/>
          </p:nvPr>
        </p:nvSpPr>
        <p:spPr>
          <a:xfrm>
            <a:off x="719975" y="3757392"/>
            <a:ext cx="2305500" cy="36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Space Grotesk"/>
                <a:ea typeface="Space Grotesk"/>
                <a:cs typeface="Space Grotesk"/>
                <a:sym typeface="Space Grotes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5" name="Google Shape;75;p13"/>
          <p:cNvSpPr txBox="1">
            <a:spLocks noGrp="1"/>
          </p:cNvSpPr>
          <p:nvPr>
            <p:ph type="subTitle" idx="14"/>
          </p:nvPr>
        </p:nvSpPr>
        <p:spPr>
          <a:xfrm>
            <a:off x="3419225" y="3757392"/>
            <a:ext cx="2305500" cy="36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Space Grotesk"/>
                <a:ea typeface="Space Grotesk"/>
                <a:cs typeface="Space Grotesk"/>
                <a:sym typeface="Space Grotes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6" name="Google Shape;76;p13"/>
          <p:cNvSpPr txBox="1">
            <a:spLocks noGrp="1"/>
          </p:cNvSpPr>
          <p:nvPr>
            <p:ph type="subTitle" idx="15"/>
          </p:nvPr>
        </p:nvSpPr>
        <p:spPr>
          <a:xfrm>
            <a:off x="6118525" y="3757392"/>
            <a:ext cx="2305500" cy="36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Space Grotesk"/>
                <a:ea typeface="Space Grotesk"/>
                <a:cs typeface="Space Grotesk"/>
                <a:sym typeface="Space Grotes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77"/>
        <p:cNvGrpSpPr/>
        <p:nvPr/>
      </p:nvGrpSpPr>
      <p:grpSpPr>
        <a:xfrm>
          <a:off x="0" y="0"/>
          <a:ext cx="0" cy="0"/>
          <a:chOff x="0" y="0"/>
          <a:chExt cx="0" cy="0"/>
        </a:xfrm>
      </p:grpSpPr>
      <p:pic>
        <p:nvPicPr>
          <p:cNvPr id="78" name="Google Shape;78;p14"/>
          <p:cNvPicPr preferRelativeResize="0"/>
          <p:nvPr/>
        </p:nvPicPr>
        <p:blipFill>
          <a:blip r:embed="rId2">
            <a:alphaModFix amt="60000"/>
          </a:blip>
          <a:stretch>
            <a:fillRect/>
          </a:stretch>
        </p:blipFill>
        <p:spPr>
          <a:xfrm flipH="1">
            <a:off x="0" y="0"/>
            <a:ext cx="9144000" cy="5143500"/>
          </a:xfrm>
          <a:prstGeom prst="rect">
            <a:avLst/>
          </a:prstGeom>
          <a:noFill/>
          <a:ln>
            <a:noFill/>
          </a:ln>
        </p:spPr>
      </p:pic>
      <p:pic>
        <p:nvPicPr>
          <p:cNvPr id="79" name="Google Shape;79;p14"/>
          <p:cNvPicPr preferRelativeResize="0"/>
          <p:nvPr/>
        </p:nvPicPr>
        <p:blipFill>
          <a:blip r:embed="rId3">
            <a:alphaModFix amt="32000"/>
          </a:blip>
          <a:stretch>
            <a:fillRect/>
          </a:stretch>
        </p:blipFill>
        <p:spPr>
          <a:xfrm flipH="1">
            <a:off x="0" y="0"/>
            <a:ext cx="9144000" cy="5143500"/>
          </a:xfrm>
          <a:prstGeom prst="rect">
            <a:avLst/>
          </a:prstGeom>
          <a:noFill/>
          <a:ln>
            <a:noFill/>
          </a:ln>
        </p:spPr>
      </p:pic>
      <p:sp>
        <p:nvSpPr>
          <p:cNvPr id="80" name="Google Shape;80;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81"/>
        <p:cNvGrpSpPr/>
        <p:nvPr/>
      </p:nvGrpSpPr>
      <p:grpSpPr>
        <a:xfrm>
          <a:off x="0" y="0"/>
          <a:ext cx="0" cy="0"/>
          <a:chOff x="0" y="0"/>
          <a:chExt cx="0" cy="0"/>
        </a:xfrm>
      </p:grpSpPr>
      <p:pic>
        <p:nvPicPr>
          <p:cNvPr id="82" name="Google Shape;82;p15"/>
          <p:cNvPicPr preferRelativeResize="0"/>
          <p:nvPr/>
        </p:nvPicPr>
        <p:blipFill>
          <a:blip r:embed="rId2">
            <a:alphaModFix amt="60000"/>
          </a:blip>
          <a:stretch>
            <a:fillRect/>
          </a:stretch>
        </p:blipFill>
        <p:spPr>
          <a:xfrm flipH="1">
            <a:off x="0" y="0"/>
            <a:ext cx="9144000" cy="5143500"/>
          </a:xfrm>
          <a:prstGeom prst="rect">
            <a:avLst/>
          </a:prstGeom>
          <a:noFill/>
          <a:ln>
            <a:noFill/>
          </a:ln>
        </p:spPr>
      </p:pic>
      <p:pic>
        <p:nvPicPr>
          <p:cNvPr id="83" name="Google Shape;83;p15"/>
          <p:cNvPicPr preferRelativeResize="0"/>
          <p:nvPr/>
        </p:nvPicPr>
        <p:blipFill>
          <a:blip r:embed="rId3">
            <a:alphaModFix amt="32000"/>
          </a:blip>
          <a:stretch>
            <a:fillRect/>
          </a:stretch>
        </p:blipFill>
        <p:spPr>
          <a:xfrm flipH="1">
            <a:off x="0" y="0"/>
            <a:ext cx="9144000" cy="5143500"/>
          </a:xfrm>
          <a:prstGeom prst="rect">
            <a:avLst/>
          </a:prstGeom>
          <a:noFill/>
          <a:ln>
            <a:noFill/>
          </a:ln>
        </p:spPr>
      </p:pic>
      <p:sp>
        <p:nvSpPr>
          <p:cNvPr id="84" name="Google Shape;84;p15"/>
          <p:cNvSpPr txBox="1">
            <a:spLocks noGrp="1"/>
          </p:cNvSpPr>
          <p:nvPr>
            <p:ph type="title" hasCustomPrompt="1"/>
          </p:nvPr>
        </p:nvSpPr>
        <p:spPr>
          <a:xfrm>
            <a:off x="798388" y="2903032"/>
            <a:ext cx="3492600" cy="7314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8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5" name="Google Shape;85;p15"/>
          <p:cNvSpPr txBox="1">
            <a:spLocks noGrp="1"/>
          </p:cNvSpPr>
          <p:nvPr>
            <p:ph type="subTitle" idx="1"/>
          </p:nvPr>
        </p:nvSpPr>
        <p:spPr>
          <a:xfrm>
            <a:off x="798388" y="3585754"/>
            <a:ext cx="34926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sz="1400"/>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86" name="Google Shape;86;p15"/>
          <p:cNvSpPr txBox="1">
            <a:spLocks noGrp="1"/>
          </p:cNvSpPr>
          <p:nvPr>
            <p:ph type="title" idx="2" hasCustomPrompt="1"/>
          </p:nvPr>
        </p:nvSpPr>
        <p:spPr>
          <a:xfrm>
            <a:off x="2825700" y="1192046"/>
            <a:ext cx="3492600" cy="7314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8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7" name="Google Shape;87;p15"/>
          <p:cNvSpPr txBox="1">
            <a:spLocks noGrp="1"/>
          </p:cNvSpPr>
          <p:nvPr>
            <p:ph type="subTitle" idx="3"/>
          </p:nvPr>
        </p:nvSpPr>
        <p:spPr>
          <a:xfrm>
            <a:off x="2825700" y="1874758"/>
            <a:ext cx="34926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sz="1400"/>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88" name="Google Shape;88;p15"/>
          <p:cNvSpPr txBox="1">
            <a:spLocks noGrp="1"/>
          </p:cNvSpPr>
          <p:nvPr>
            <p:ph type="title" idx="4" hasCustomPrompt="1"/>
          </p:nvPr>
        </p:nvSpPr>
        <p:spPr>
          <a:xfrm>
            <a:off x="4853013" y="2903032"/>
            <a:ext cx="3492600" cy="7314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8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9" name="Google Shape;89;p15"/>
          <p:cNvSpPr txBox="1">
            <a:spLocks noGrp="1"/>
          </p:cNvSpPr>
          <p:nvPr>
            <p:ph type="subTitle" idx="5"/>
          </p:nvPr>
        </p:nvSpPr>
        <p:spPr>
          <a:xfrm>
            <a:off x="4853013" y="3585754"/>
            <a:ext cx="34926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sz="1400"/>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4_1">
    <p:spTree>
      <p:nvGrpSpPr>
        <p:cNvPr id="1" name="Shape 90"/>
        <p:cNvGrpSpPr/>
        <p:nvPr/>
      </p:nvGrpSpPr>
      <p:grpSpPr>
        <a:xfrm>
          <a:off x="0" y="0"/>
          <a:ext cx="0" cy="0"/>
          <a:chOff x="0" y="0"/>
          <a:chExt cx="0" cy="0"/>
        </a:xfrm>
      </p:grpSpPr>
      <p:pic>
        <p:nvPicPr>
          <p:cNvPr id="91" name="Google Shape;91;p16"/>
          <p:cNvPicPr preferRelativeResize="0"/>
          <p:nvPr/>
        </p:nvPicPr>
        <p:blipFill>
          <a:blip r:embed="rId2">
            <a:alphaModFix amt="60000"/>
          </a:blip>
          <a:stretch>
            <a:fillRect/>
          </a:stretch>
        </p:blipFill>
        <p:spPr>
          <a:xfrm flipH="1">
            <a:off x="0" y="0"/>
            <a:ext cx="9144000" cy="5143500"/>
          </a:xfrm>
          <a:prstGeom prst="rect">
            <a:avLst/>
          </a:prstGeom>
          <a:noFill/>
          <a:ln>
            <a:noFill/>
          </a:ln>
        </p:spPr>
      </p:pic>
      <p:pic>
        <p:nvPicPr>
          <p:cNvPr id="92" name="Google Shape;92;p16"/>
          <p:cNvPicPr preferRelativeResize="0"/>
          <p:nvPr/>
        </p:nvPicPr>
        <p:blipFill>
          <a:blip r:embed="rId3">
            <a:alphaModFix amt="32000"/>
          </a:blip>
          <a:stretch>
            <a:fillRect/>
          </a:stretch>
        </p:blipFill>
        <p:spPr>
          <a:xfrm flipH="1">
            <a:off x="0" y="0"/>
            <a:ext cx="9144000" cy="5143500"/>
          </a:xfrm>
          <a:prstGeom prst="rect">
            <a:avLst/>
          </a:prstGeom>
          <a:noFill/>
          <a:ln>
            <a:noFill/>
          </a:ln>
        </p:spPr>
      </p:pic>
      <p:sp>
        <p:nvSpPr>
          <p:cNvPr id="93" name="Google Shape;93;p16"/>
          <p:cNvSpPr txBox="1">
            <a:spLocks noGrp="1"/>
          </p:cNvSpPr>
          <p:nvPr>
            <p:ph type="title"/>
          </p:nvPr>
        </p:nvSpPr>
        <p:spPr>
          <a:xfrm>
            <a:off x="715175" y="957525"/>
            <a:ext cx="4439400" cy="457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4" name="Google Shape;94;p16"/>
          <p:cNvSpPr txBox="1">
            <a:spLocks noGrp="1"/>
          </p:cNvSpPr>
          <p:nvPr>
            <p:ph type="subTitle" idx="1"/>
          </p:nvPr>
        </p:nvSpPr>
        <p:spPr>
          <a:xfrm>
            <a:off x="715175" y="1235523"/>
            <a:ext cx="4439400" cy="640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5" name="Google Shape;95;p16"/>
          <p:cNvSpPr>
            <a:spLocks noGrp="1"/>
          </p:cNvSpPr>
          <p:nvPr>
            <p:ph type="pic" idx="2"/>
          </p:nvPr>
        </p:nvSpPr>
        <p:spPr>
          <a:xfrm>
            <a:off x="5340096" y="-203400"/>
            <a:ext cx="5550300" cy="5550300"/>
          </a:xfrm>
          <a:prstGeom prst="ellipse">
            <a:avLst/>
          </a:prstGeom>
          <a:noFill/>
          <a:ln w="19050" cap="flat" cmpd="sng">
            <a:solidFill>
              <a:schemeClr val="dk1"/>
            </a:solidFill>
            <a:prstDash val="solid"/>
            <a:round/>
            <a:headEnd type="none" w="sm" len="sm"/>
            <a:tailEnd type="none" w="sm" len="sm"/>
          </a:ln>
        </p:spPr>
      </p:sp>
      <p:sp>
        <p:nvSpPr>
          <p:cNvPr id="96" name="Google Shape;96;p16"/>
          <p:cNvSpPr>
            <a:spLocks noGrp="1"/>
          </p:cNvSpPr>
          <p:nvPr>
            <p:ph type="pic" idx="3"/>
          </p:nvPr>
        </p:nvSpPr>
        <p:spPr>
          <a:xfrm flipH="1">
            <a:off x="-290625" y="2209125"/>
            <a:ext cx="3252300" cy="3259800"/>
          </a:xfrm>
          <a:prstGeom prst="ellipse">
            <a:avLst/>
          </a:prstGeom>
          <a:noFill/>
          <a:ln w="19050" cap="flat" cmpd="sng">
            <a:solidFill>
              <a:schemeClr val="dk1"/>
            </a:solidFill>
            <a:prstDash val="solid"/>
            <a:round/>
            <a:headEnd type="none" w="sm" len="sm"/>
            <a:tailEnd type="none" w="sm" len="sm"/>
          </a:ln>
        </p:spPr>
      </p:sp>
      <p:sp>
        <p:nvSpPr>
          <p:cNvPr id="97" name="Google Shape;97;p16"/>
          <p:cNvSpPr>
            <a:spLocks noGrp="1"/>
          </p:cNvSpPr>
          <p:nvPr>
            <p:ph type="pic" idx="4"/>
          </p:nvPr>
        </p:nvSpPr>
        <p:spPr>
          <a:xfrm>
            <a:off x="3120552" y="2483675"/>
            <a:ext cx="2152200" cy="2157300"/>
          </a:xfrm>
          <a:prstGeom prst="ellipse">
            <a:avLst/>
          </a:prstGeom>
          <a:noFill/>
          <a:ln w="19050" cap="flat" cmpd="sng">
            <a:solidFill>
              <a:schemeClr val="dk1"/>
            </a:solidFill>
            <a:prstDash val="solid"/>
            <a:round/>
            <a:headEnd type="none" w="sm" len="sm"/>
            <a:tailEnd type="none" w="sm" len="sm"/>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_1_1">
    <p:spTree>
      <p:nvGrpSpPr>
        <p:cNvPr id="1" name="Shape 98"/>
        <p:cNvGrpSpPr/>
        <p:nvPr/>
      </p:nvGrpSpPr>
      <p:grpSpPr>
        <a:xfrm>
          <a:off x="0" y="0"/>
          <a:ext cx="0" cy="0"/>
          <a:chOff x="0" y="0"/>
          <a:chExt cx="0" cy="0"/>
        </a:xfrm>
      </p:grpSpPr>
      <p:pic>
        <p:nvPicPr>
          <p:cNvPr id="99" name="Google Shape;99;p17"/>
          <p:cNvPicPr preferRelativeResize="0"/>
          <p:nvPr/>
        </p:nvPicPr>
        <p:blipFill>
          <a:blip r:embed="rId2">
            <a:alphaModFix amt="60000"/>
          </a:blip>
          <a:stretch>
            <a:fillRect/>
          </a:stretch>
        </p:blipFill>
        <p:spPr>
          <a:xfrm flipH="1">
            <a:off x="0" y="0"/>
            <a:ext cx="9144000" cy="5143500"/>
          </a:xfrm>
          <a:prstGeom prst="rect">
            <a:avLst/>
          </a:prstGeom>
          <a:noFill/>
          <a:ln>
            <a:noFill/>
          </a:ln>
        </p:spPr>
      </p:pic>
      <p:pic>
        <p:nvPicPr>
          <p:cNvPr id="100" name="Google Shape;100;p17"/>
          <p:cNvPicPr preferRelativeResize="0"/>
          <p:nvPr/>
        </p:nvPicPr>
        <p:blipFill>
          <a:blip r:embed="rId3">
            <a:alphaModFix amt="32000"/>
          </a:blip>
          <a:stretch>
            <a:fillRect/>
          </a:stretch>
        </p:blipFill>
        <p:spPr>
          <a:xfrm flipH="1">
            <a:off x="0" y="0"/>
            <a:ext cx="9144000" cy="5143500"/>
          </a:xfrm>
          <a:prstGeom prst="rect">
            <a:avLst/>
          </a:prstGeom>
          <a:noFill/>
          <a:ln>
            <a:noFill/>
          </a:ln>
        </p:spPr>
      </p:pic>
      <p:sp>
        <p:nvSpPr>
          <p:cNvPr id="101" name="Google Shape;101;p17"/>
          <p:cNvSpPr txBox="1">
            <a:spLocks noGrp="1"/>
          </p:cNvSpPr>
          <p:nvPr>
            <p:ph type="title"/>
          </p:nvPr>
        </p:nvSpPr>
        <p:spPr>
          <a:xfrm>
            <a:off x="1101000" y="1658946"/>
            <a:ext cx="3680100" cy="91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2" name="Google Shape;102;p17"/>
          <p:cNvSpPr txBox="1">
            <a:spLocks noGrp="1"/>
          </p:cNvSpPr>
          <p:nvPr>
            <p:ph type="subTitle" idx="1"/>
          </p:nvPr>
        </p:nvSpPr>
        <p:spPr>
          <a:xfrm>
            <a:off x="1101000" y="2570154"/>
            <a:ext cx="3680100" cy="91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3" name="Google Shape;103;p17"/>
          <p:cNvSpPr>
            <a:spLocks noGrp="1"/>
          </p:cNvSpPr>
          <p:nvPr>
            <p:ph type="pic" idx="2"/>
          </p:nvPr>
        </p:nvSpPr>
        <p:spPr>
          <a:xfrm flipH="1">
            <a:off x="5341300" y="-203400"/>
            <a:ext cx="5550300" cy="5550300"/>
          </a:xfrm>
          <a:prstGeom prst="ellipse">
            <a:avLst/>
          </a:prstGeom>
          <a:noFill/>
          <a:ln w="19050" cap="flat" cmpd="sng">
            <a:solidFill>
              <a:schemeClr val="dk1"/>
            </a:solidFill>
            <a:prstDash val="solid"/>
            <a:round/>
            <a:headEnd type="none" w="sm" len="sm"/>
            <a:tailEnd type="none" w="sm" len="sm"/>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CUSTOM_8">
    <p:spTree>
      <p:nvGrpSpPr>
        <p:cNvPr id="1" name="Shape 104"/>
        <p:cNvGrpSpPr/>
        <p:nvPr/>
      </p:nvGrpSpPr>
      <p:grpSpPr>
        <a:xfrm>
          <a:off x="0" y="0"/>
          <a:ext cx="0" cy="0"/>
          <a:chOff x="0" y="0"/>
          <a:chExt cx="0" cy="0"/>
        </a:xfrm>
      </p:grpSpPr>
      <p:pic>
        <p:nvPicPr>
          <p:cNvPr id="105" name="Google Shape;105;p18"/>
          <p:cNvPicPr preferRelativeResize="0"/>
          <p:nvPr/>
        </p:nvPicPr>
        <p:blipFill>
          <a:blip r:embed="rId2">
            <a:alphaModFix amt="60000"/>
          </a:blip>
          <a:stretch>
            <a:fillRect/>
          </a:stretch>
        </p:blipFill>
        <p:spPr>
          <a:xfrm>
            <a:off x="0" y="0"/>
            <a:ext cx="9144000" cy="5143500"/>
          </a:xfrm>
          <a:prstGeom prst="rect">
            <a:avLst/>
          </a:prstGeom>
          <a:noFill/>
          <a:ln>
            <a:noFill/>
          </a:ln>
        </p:spPr>
      </p:pic>
      <p:pic>
        <p:nvPicPr>
          <p:cNvPr id="106" name="Google Shape;106;p18"/>
          <p:cNvPicPr preferRelativeResize="0"/>
          <p:nvPr/>
        </p:nvPicPr>
        <p:blipFill>
          <a:blip r:embed="rId3">
            <a:alphaModFix amt="32000"/>
          </a:blip>
          <a:stretch>
            <a:fillRect/>
          </a:stretch>
        </p:blipFill>
        <p:spPr>
          <a:xfrm>
            <a:off x="0" y="0"/>
            <a:ext cx="9144000" cy="5143500"/>
          </a:xfrm>
          <a:prstGeom prst="rect">
            <a:avLst/>
          </a:prstGeom>
          <a:noFill/>
          <a:ln>
            <a:noFill/>
          </a:ln>
        </p:spPr>
      </p:pic>
      <p:sp>
        <p:nvSpPr>
          <p:cNvPr id="107" name="Google Shape;107;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8" name="Google Shape;108;p18"/>
          <p:cNvSpPr txBox="1">
            <a:spLocks noGrp="1"/>
          </p:cNvSpPr>
          <p:nvPr>
            <p:ph type="subTitle" idx="1"/>
          </p:nvPr>
        </p:nvSpPr>
        <p:spPr>
          <a:xfrm>
            <a:off x="1432050" y="1137550"/>
            <a:ext cx="6279900" cy="997500"/>
          </a:xfrm>
          <a:prstGeom prst="rect">
            <a:avLst/>
          </a:prstGeom>
        </p:spPr>
        <p:txBody>
          <a:bodyPr spcFirstLastPara="1" wrap="square" lIns="91425" tIns="91425" rIns="91425" bIns="91425" anchor="t" anchorCtr="0">
            <a:noAutofit/>
          </a:bodyPr>
          <a:lstStyle>
            <a:lvl1pPr lvl="0" algn="l" rtl="0">
              <a:lnSpc>
                <a:spcPct val="100000"/>
              </a:lnSpc>
              <a:spcBef>
                <a:spcPts val="0"/>
              </a:spcBef>
              <a:spcAft>
                <a:spcPts val="0"/>
              </a:spcAft>
              <a:buClr>
                <a:schemeClr val="dk1"/>
              </a:buClr>
              <a:buSzPts val="12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109" name="Google Shape;109;p18"/>
          <p:cNvSpPr txBox="1">
            <a:spLocks noGrp="1"/>
          </p:cNvSpPr>
          <p:nvPr>
            <p:ph type="subTitle" idx="2"/>
          </p:nvPr>
        </p:nvSpPr>
        <p:spPr>
          <a:xfrm>
            <a:off x="1432050" y="2135046"/>
            <a:ext cx="6279900" cy="1476000"/>
          </a:xfrm>
          <a:prstGeom prst="rect">
            <a:avLst/>
          </a:prstGeom>
        </p:spPr>
        <p:txBody>
          <a:bodyPr spcFirstLastPara="1" wrap="square" lIns="91425" tIns="91425" rIns="91425" bIns="91425" anchor="t" anchorCtr="0">
            <a:noAutofit/>
          </a:bodyPr>
          <a:lstStyle>
            <a:lvl1pPr lvl="0" algn="l" rtl="0">
              <a:lnSpc>
                <a:spcPct val="100000"/>
              </a:lnSpc>
              <a:spcBef>
                <a:spcPts val="0"/>
              </a:spcBef>
              <a:spcAft>
                <a:spcPts val="0"/>
              </a:spcAft>
              <a:buClr>
                <a:schemeClr val="dk1"/>
              </a:buClr>
              <a:buSzPts val="12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110" name="Google Shape;110;p18"/>
          <p:cNvSpPr txBox="1">
            <a:spLocks noGrp="1"/>
          </p:cNvSpPr>
          <p:nvPr>
            <p:ph type="subTitle" idx="3"/>
          </p:nvPr>
        </p:nvSpPr>
        <p:spPr>
          <a:xfrm>
            <a:off x="1432050" y="3611150"/>
            <a:ext cx="6279900" cy="997500"/>
          </a:xfrm>
          <a:prstGeom prst="rect">
            <a:avLst/>
          </a:prstGeom>
        </p:spPr>
        <p:txBody>
          <a:bodyPr spcFirstLastPara="1" wrap="square" lIns="91425" tIns="91425" rIns="91425" bIns="91425" anchor="t" anchorCtr="0">
            <a:noAutofit/>
          </a:bodyPr>
          <a:lstStyle>
            <a:lvl1pPr lvl="0" algn="l"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1">
  <p:cSld name="CUSTOM_6">
    <p:spTree>
      <p:nvGrpSpPr>
        <p:cNvPr id="1" name="Shape 111"/>
        <p:cNvGrpSpPr/>
        <p:nvPr/>
      </p:nvGrpSpPr>
      <p:grpSpPr>
        <a:xfrm>
          <a:off x="0" y="0"/>
          <a:ext cx="0" cy="0"/>
          <a:chOff x="0" y="0"/>
          <a:chExt cx="0" cy="0"/>
        </a:xfrm>
      </p:grpSpPr>
      <p:pic>
        <p:nvPicPr>
          <p:cNvPr id="112" name="Google Shape;112;p19"/>
          <p:cNvPicPr preferRelativeResize="0"/>
          <p:nvPr/>
        </p:nvPicPr>
        <p:blipFill>
          <a:blip r:embed="rId2">
            <a:alphaModFix amt="60000"/>
          </a:blip>
          <a:stretch>
            <a:fillRect/>
          </a:stretch>
        </p:blipFill>
        <p:spPr>
          <a:xfrm>
            <a:off x="0" y="0"/>
            <a:ext cx="9144000" cy="5143500"/>
          </a:xfrm>
          <a:prstGeom prst="rect">
            <a:avLst/>
          </a:prstGeom>
          <a:noFill/>
          <a:ln>
            <a:noFill/>
          </a:ln>
        </p:spPr>
      </p:pic>
      <p:pic>
        <p:nvPicPr>
          <p:cNvPr id="113" name="Google Shape;113;p19"/>
          <p:cNvPicPr preferRelativeResize="0"/>
          <p:nvPr/>
        </p:nvPicPr>
        <p:blipFill>
          <a:blip r:embed="rId3">
            <a:alphaModFix amt="32000"/>
          </a:blip>
          <a:stretch>
            <a:fillRect/>
          </a:stretch>
        </p:blipFill>
        <p:spPr>
          <a:xfrm>
            <a:off x="0" y="0"/>
            <a:ext cx="9144000" cy="5143500"/>
          </a:xfrm>
          <a:prstGeom prst="rect">
            <a:avLst/>
          </a:prstGeom>
          <a:noFill/>
          <a:ln>
            <a:noFill/>
          </a:ln>
        </p:spPr>
      </p:pic>
      <p:sp>
        <p:nvSpPr>
          <p:cNvPr id="114" name="Google Shape;114;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5" name="Google Shape;115;p19"/>
          <p:cNvSpPr txBox="1">
            <a:spLocks noGrp="1"/>
          </p:cNvSpPr>
          <p:nvPr>
            <p:ph type="subTitle" idx="1"/>
          </p:nvPr>
        </p:nvSpPr>
        <p:spPr>
          <a:xfrm>
            <a:off x="847895" y="2610900"/>
            <a:ext cx="2331600" cy="176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19"/>
          <p:cNvSpPr txBox="1">
            <a:spLocks noGrp="1"/>
          </p:cNvSpPr>
          <p:nvPr>
            <p:ph type="subTitle" idx="2"/>
          </p:nvPr>
        </p:nvSpPr>
        <p:spPr>
          <a:xfrm>
            <a:off x="3405150" y="2610898"/>
            <a:ext cx="2333700" cy="176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7" name="Google Shape;117;p19"/>
          <p:cNvSpPr txBox="1">
            <a:spLocks noGrp="1"/>
          </p:cNvSpPr>
          <p:nvPr>
            <p:ph type="subTitle" idx="3"/>
          </p:nvPr>
        </p:nvSpPr>
        <p:spPr>
          <a:xfrm>
            <a:off x="5965555" y="2610898"/>
            <a:ext cx="2329500" cy="176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8" name="Google Shape;118;p19"/>
          <p:cNvSpPr txBox="1">
            <a:spLocks noGrp="1"/>
          </p:cNvSpPr>
          <p:nvPr>
            <p:ph type="subTitle" idx="4"/>
          </p:nvPr>
        </p:nvSpPr>
        <p:spPr>
          <a:xfrm>
            <a:off x="848945" y="2371150"/>
            <a:ext cx="2329500" cy="36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Space Grotesk"/>
                <a:ea typeface="Space Grotesk"/>
                <a:cs typeface="Space Grotesk"/>
                <a:sym typeface="Space Grotes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9" name="Google Shape;119;p19"/>
          <p:cNvSpPr txBox="1">
            <a:spLocks noGrp="1"/>
          </p:cNvSpPr>
          <p:nvPr>
            <p:ph type="subTitle" idx="5"/>
          </p:nvPr>
        </p:nvSpPr>
        <p:spPr>
          <a:xfrm>
            <a:off x="3405150" y="2371150"/>
            <a:ext cx="2333700" cy="36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Space Grotesk"/>
                <a:ea typeface="Space Grotesk"/>
                <a:cs typeface="Space Grotesk"/>
                <a:sym typeface="Space Grotes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0" name="Google Shape;120;p19"/>
          <p:cNvSpPr txBox="1">
            <a:spLocks noGrp="1"/>
          </p:cNvSpPr>
          <p:nvPr>
            <p:ph type="subTitle" idx="6"/>
          </p:nvPr>
        </p:nvSpPr>
        <p:spPr>
          <a:xfrm>
            <a:off x="5964505" y="2371150"/>
            <a:ext cx="2331600" cy="36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Space Grotesk"/>
                <a:ea typeface="Space Grotesk"/>
                <a:cs typeface="Space Grotesk"/>
                <a:sym typeface="Space Grotes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33"/>
        <p:cNvGrpSpPr/>
        <p:nvPr/>
      </p:nvGrpSpPr>
      <p:grpSpPr>
        <a:xfrm>
          <a:off x="0" y="0"/>
          <a:ext cx="0" cy="0"/>
          <a:chOff x="0" y="0"/>
          <a:chExt cx="0" cy="0"/>
        </a:xfrm>
      </p:grpSpPr>
      <p:pic>
        <p:nvPicPr>
          <p:cNvPr id="134" name="Google Shape;134;p21"/>
          <p:cNvPicPr preferRelativeResize="0"/>
          <p:nvPr/>
        </p:nvPicPr>
        <p:blipFill>
          <a:blip r:embed="rId2">
            <a:alphaModFix amt="60000"/>
          </a:blip>
          <a:stretch>
            <a:fillRect/>
          </a:stretch>
        </p:blipFill>
        <p:spPr>
          <a:xfrm>
            <a:off x="0" y="0"/>
            <a:ext cx="9144000" cy="5143500"/>
          </a:xfrm>
          <a:prstGeom prst="rect">
            <a:avLst/>
          </a:prstGeom>
          <a:noFill/>
          <a:ln>
            <a:noFill/>
          </a:ln>
        </p:spPr>
      </p:pic>
      <p:pic>
        <p:nvPicPr>
          <p:cNvPr id="135" name="Google Shape;135;p21"/>
          <p:cNvPicPr preferRelativeResize="0"/>
          <p:nvPr/>
        </p:nvPicPr>
        <p:blipFill>
          <a:blip r:embed="rId3">
            <a:alphaModFix amt="32000"/>
          </a:blip>
          <a:stretch>
            <a:fillRect/>
          </a:stretch>
        </p:blipFill>
        <p:spPr>
          <a:xfrm>
            <a:off x="0" y="0"/>
            <a:ext cx="9144000" cy="5143500"/>
          </a:xfrm>
          <a:prstGeom prst="rect">
            <a:avLst/>
          </a:prstGeom>
          <a:noFill/>
          <a:ln>
            <a:noFill/>
          </a:ln>
        </p:spPr>
      </p:pic>
      <p:sp>
        <p:nvSpPr>
          <p:cNvPr id="136" name="Google Shape;136;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7" name="Google Shape;137;p21"/>
          <p:cNvSpPr txBox="1">
            <a:spLocks noGrp="1"/>
          </p:cNvSpPr>
          <p:nvPr>
            <p:ph type="subTitle" idx="1"/>
          </p:nvPr>
        </p:nvSpPr>
        <p:spPr>
          <a:xfrm>
            <a:off x="1010449" y="1481562"/>
            <a:ext cx="22566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8" name="Google Shape;138;p21"/>
          <p:cNvSpPr txBox="1">
            <a:spLocks noGrp="1"/>
          </p:cNvSpPr>
          <p:nvPr>
            <p:ph type="subTitle" idx="2"/>
          </p:nvPr>
        </p:nvSpPr>
        <p:spPr>
          <a:xfrm>
            <a:off x="3443299" y="1481574"/>
            <a:ext cx="22587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9" name="Google Shape;139;p21"/>
          <p:cNvSpPr txBox="1">
            <a:spLocks noGrp="1"/>
          </p:cNvSpPr>
          <p:nvPr>
            <p:ph type="subTitle" idx="3"/>
          </p:nvPr>
        </p:nvSpPr>
        <p:spPr>
          <a:xfrm>
            <a:off x="1010449" y="3211855"/>
            <a:ext cx="22593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0" name="Google Shape;140;p21"/>
          <p:cNvSpPr txBox="1">
            <a:spLocks noGrp="1"/>
          </p:cNvSpPr>
          <p:nvPr>
            <p:ph type="subTitle" idx="4"/>
          </p:nvPr>
        </p:nvSpPr>
        <p:spPr>
          <a:xfrm>
            <a:off x="3442999" y="3211855"/>
            <a:ext cx="22593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1" name="Google Shape;141;p21"/>
          <p:cNvSpPr txBox="1">
            <a:spLocks noGrp="1"/>
          </p:cNvSpPr>
          <p:nvPr>
            <p:ph type="subTitle" idx="5"/>
          </p:nvPr>
        </p:nvSpPr>
        <p:spPr>
          <a:xfrm>
            <a:off x="5874851" y="1481574"/>
            <a:ext cx="22587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2" name="Google Shape;142;p21"/>
          <p:cNvSpPr txBox="1">
            <a:spLocks noGrp="1"/>
          </p:cNvSpPr>
          <p:nvPr>
            <p:ph type="subTitle" idx="6"/>
          </p:nvPr>
        </p:nvSpPr>
        <p:spPr>
          <a:xfrm>
            <a:off x="5874851" y="3211855"/>
            <a:ext cx="22587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3" name="Google Shape;143;p21"/>
          <p:cNvSpPr txBox="1">
            <a:spLocks noGrp="1"/>
          </p:cNvSpPr>
          <p:nvPr>
            <p:ph type="subTitle" idx="7"/>
          </p:nvPr>
        </p:nvSpPr>
        <p:spPr>
          <a:xfrm>
            <a:off x="1014904" y="1260075"/>
            <a:ext cx="22566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Space Grotesk"/>
                <a:ea typeface="Space Grotesk"/>
                <a:cs typeface="Space Grotesk"/>
                <a:sym typeface="Space Grotes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4" name="Google Shape;144;p21"/>
          <p:cNvSpPr txBox="1">
            <a:spLocks noGrp="1"/>
          </p:cNvSpPr>
          <p:nvPr>
            <p:ph type="subTitle" idx="8"/>
          </p:nvPr>
        </p:nvSpPr>
        <p:spPr>
          <a:xfrm>
            <a:off x="3445399" y="1260075"/>
            <a:ext cx="2254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Space Grotesk"/>
                <a:ea typeface="Space Grotesk"/>
                <a:cs typeface="Space Grotesk"/>
                <a:sym typeface="Space Grotes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5" name="Google Shape;145;p21"/>
          <p:cNvSpPr txBox="1">
            <a:spLocks noGrp="1"/>
          </p:cNvSpPr>
          <p:nvPr>
            <p:ph type="subTitle" idx="9"/>
          </p:nvPr>
        </p:nvSpPr>
        <p:spPr>
          <a:xfrm>
            <a:off x="5875901" y="1260075"/>
            <a:ext cx="22566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Space Grotesk"/>
                <a:ea typeface="Space Grotesk"/>
                <a:cs typeface="Space Grotesk"/>
                <a:sym typeface="Space Grotes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6" name="Google Shape;146;p21"/>
          <p:cNvSpPr txBox="1">
            <a:spLocks noGrp="1"/>
          </p:cNvSpPr>
          <p:nvPr>
            <p:ph type="subTitle" idx="13"/>
          </p:nvPr>
        </p:nvSpPr>
        <p:spPr>
          <a:xfrm>
            <a:off x="1014678" y="2987156"/>
            <a:ext cx="22593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Space Grotesk"/>
                <a:ea typeface="Space Grotesk"/>
                <a:cs typeface="Space Grotesk"/>
                <a:sym typeface="Space Grotes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7" name="Google Shape;147;p21"/>
          <p:cNvSpPr txBox="1">
            <a:spLocks noGrp="1"/>
          </p:cNvSpPr>
          <p:nvPr>
            <p:ph type="subTitle" idx="14"/>
          </p:nvPr>
        </p:nvSpPr>
        <p:spPr>
          <a:xfrm>
            <a:off x="3442999" y="2987156"/>
            <a:ext cx="22593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Space Grotesk"/>
                <a:ea typeface="Space Grotesk"/>
                <a:cs typeface="Space Grotesk"/>
                <a:sym typeface="Space Grotes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8" name="Google Shape;148;p21"/>
          <p:cNvSpPr txBox="1">
            <a:spLocks noGrp="1"/>
          </p:cNvSpPr>
          <p:nvPr>
            <p:ph type="subTitle" idx="15"/>
          </p:nvPr>
        </p:nvSpPr>
        <p:spPr>
          <a:xfrm>
            <a:off x="5876951" y="2987156"/>
            <a:ext cx="2254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Space Grotesk"/>
                <a:ea typeface="Space Grotesk"/>
                <a:cs typeface="Space Grotesk"/>
                <a:sym typeface="Space Grotes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49"/>
        <p:cNvGrpSpPr/>
        <p:nvPr/>
      </p:nvGrpSpPr>
      <p:grpSpPr>
        <a:xfrm>
          <a:off x="0" y="0"/>
          <a:ext cx="0" cy="0"/>
          <a:chOff x="0" y="0"/>
          <a:chExt cx="0" cy="0"/>
        </a:xfrm>
      </p:grpSpPr>
      <p:pic>
        <p:nvPicPr>
          <p:cNvPr id="150" name="Google Shape;150;p22"/>
          <p:cNvPicPr preferRelativeResize="0"/>
          <p:nvPr/>
        </p:nvPicPr>
        <p:blipFill>
          <a:blip r:embed="rId2">
            <a:alphaModFix amt="60000"/>
          </a:blip>
          <a:stretch>
            <a:fillRect/>
          </a:stretch>
        </p:blipFill>
        <p:spPr>
          <a:xfrm>
            <a:off x="0" y="0"/>
            <a:ext cx="9144000" cy="5143500"/>
          </a:xfrm>
          <a:prstGeom prst="rect">
            <a:avLst/>
          </a:prstGeom>
          <a:noFill/>
          <a:ln>
            <a:noFill/>
          </a:ln>
        </p:spPr>
      </p:pic>
      <p:pic>
        <p:nvPicPr>
          <p:cNvPr id="151" name="Google Shape;151;p22"/>
          <p:cNvPicPr preferRelativeResize="0"/>
          <p:nvPr/>
        </p:nvPicPr>
        <p:blipFill>
          <a:blip r:embed="rId3">
            <a:alphaModFix amt="32000"/>
          </a:blip>
          <a:stretch>
            <a:fillRect/>
          </a:stretch>
        </p:blipFill>
        <p:spPr>
          <a:xfrm>
            <a:off x="0" y="0"/>
            <a:ext cx="9144000" cy="5143500"/>
          </a:xfrm>
          <a:prstGeom prst="rect">
            <a:avLst/>
          </a:prstGeom>
          <a:noFill/>
          <a:ln>
            <a:noFill/>
          </a:ln>
        </p:spPr>
      </p:pic>
      <p:sp>
        <p:nvSpPr>
          <p:cNvPr id="152" name="Google Shape;152;p22"/>
          <p:cNvSpPr txBox="1">
            <a:spLocks noGrp="1"/>
          </p:cNvSpPr>
          <p:nvPr>
            <p:ph type="ctrTitle"/>
          </p:nvPr>
        </p:nvSpPr>
        <p:spPr>
          <a:xfrm>
            <a:off x="790350" y="517425"/>
            <a:ext cx="4284000" cy="997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5200"/>
              <a:buNone/>
              <a:defRPr sz="7000"/>
            </a:lvl1pPr>
            <a:lvl2pPr lvl="1" algn="l" rtl="0">
              <a:spcBef>
                <a:spcPts val="0"/>
              </a:spcBef>
              <a:spcAft>
                <a:spcPts val="0"/>
              </a:spcAft>
              <a:buSzPts val="5200"/>
              <a:buNone/>
              <a:defRPr sz="5200"/>
            </a:lvl2pPr>
            <a:lvl3pPr lvl="2" algn="l" rtl="0">
              <a:spcBef>
                <a:spcPts val="0"/>
              </a:spcBef>
              <a:spcAft>
                <a:spcPts val="0"/>
              </a:spcAft>
              <a:buSzPts val="5200"/>
              <a:buNone/>
              <a:defRPr sz="5200"/>
            </a:lvl3pPr>
            <a:lvl4pPr lvl="3" algn="l" rtl="0">
              <a:spcBef>
                <a:spcPts val="0"/>
              </a:spcBef>
              <a:spcAft>
                <a:spcPts val="0"/>
              </a:spcAft>
              <a:buSzPts val="5200"/>
              <a:buNone/>
              <a:defRPr sz="5200"/>
            </a:lvl4pPr>
            <a:lvl5pPr lvl="4" algn="l" rtl="0">
              <a:spcBef>
                <a:spcPts val="0"/>
              </a:spcBef>
              <a:spcAft>
                <a:spcPts val="0"/>
              </a:spcAft>
              <a:buSzPts val="5200"/>
              <a:buNone/>
              <a:defRPr sz="5200"/>
            </a:lvl5pPr>
            <a:lvl6pPr lvl="5" algn="l" rtl="0">
              <a:spcBef>
                <a:spcPts val="0"/>
              </a:spcBef>
              <a:spcAft>
                <a:spcPts val="0"/>
              </a:spcAft>
              <a:buSzPts val="5200"/>
              <a:buNone/>
              <a:defRPr sz="5200"/>
            </a:lvl6pPr>
            <a:lvl7pPr lvl="6" algn="l" rtl="0">
              <a:spcBef>
                <a:spcPts val="0"/>
              </a:spcBef>
              <a:spcAft>
                <a:spcPts val="0"/>
              </a:spcAft>
              <a:buSzPts val="5200"/>
              <a:buNone/>
              <a:defRPr sz="5200"/>
            </a:lvl7pPr>
            <a:lvl8pPr lvl="7" algn="l" rtl="0">
              <a:spcBef>
                <a:spcPts val="0"/>
              </a:spcBef>
              <a:spcAft>
                <a:spcPts val="0"/>
              </a:spcAft>
              <a:buSzPts val="5200"/>
              <a:buNone/>
              <a:defRPr sz="5200"/>
            </a:lvl8pPr>
            <a:lvl9pPr lvl="8" algn="l" rtl="0">
              <a:spcBef>
                <a:spcPts val="0"/>
              </a:spcBef>
              <a:spcAft>
                <a:spcPts val="0"/>
              </a:spcAft>
              <a:buSzPts val="5200"/>
              <a:buNone/>
              <a:defRPr sz="5200"/>
            </a:lvl9pPr>
          </a:lstStyle>
          <a:p>
            <a:endParaRPr/>
          </a:p>
        </p:txBody>
      </p:sp>
      <p:sp>
        <p:nvSpPr>
          <p:cNvPr id="153" name="Google Shape;153;p22"/>
          <p:cNvSpPr txBox="1">
            <a:spLocks noGrp="1"/>
          </p:cNvSpPr>
          <p:nvPr>
            <p:ph type="subTitle" idx="1"/>
          </p:nvPr>
        </p:nvSpPr>
        <p:spPr>
          <a:xfrm>
            <a:off x="790350" y="1780750"/>
            <a:ext cx="4288500" cy="997800"/>
          </a:xfrm>
          <a:prstGeom prst="rect">
            <a:avLst/>
          </a:prstGeom>
        </p:spPr>
        <p:txBody>
          <a:bodyPr spcFirstLastPara="1" wrap="square" lIns="91425" tIns="91425" rIns="91425" bIns="91425" anchor="t" anchorCtr="0">
            <a:noAutofit/>
          </a:bodyPr>
          <a:lstStyle>
            <a:lvl1pPr lvl="0" algn="l" rtl="0">
              <a:lnSpc>
                <a:spcPct val="100000"/>
              </a:lnSpc>
              <a:spcBef>
                <a:spcPts val="0"/>
              </a:spcBef>
              <a:spcAft>
                <a:spcPts val="0"/>
              </a:spcAft>
              <a:buSzPts val="1200"/>
              <a:buNone/>
              <a:defRPr sz="1400"/>
            </a:lvl1pPr>
            <a:lvl2pPr lvl="1" algn="l" rtl="0">
              <a:lnSpc>
                <a:spcPct val="100000"/>
              </a:lnSpc>
              <a:spcBef>
                <a:spcPts val="0"/>
              </a:spcBef>
              <a:spcAft>
                <a:spcPts val="0"/>
              </a:spcAft>
              <a:buSzPts val="1800"/>
              <a:buNone/>
              <a:defRPr sz="1800"/>
            </a:lvl2pPr>
            <a:lvl3pPr lvl="2" algn="l" rtl="0">
              <a:lnSpc>
                <a:spcPct val="100000"/>
              </a:lnSpc>
              <a:spcBef>
                <a:spcPts val="0"/>
              </a:spcBef>
              <a:spcAft>
                <a:spcPts val="0"/>
              </a:spcAft>
              <a:buSzPts val="1800"/>
              <a:buNone/>
              <a:defRPr sz="1800"/>
            </a:lvl3pPr>
            <a:lvl4pPr lvl="3" algn="l" rtl="0">
              <a:lnSpc>
                <a:spcPct val="100000"/>
              </a:lnSpc>
              <a:spcBef>
                <a:spcPts val="0"/>
              </a:spcBef>
              <a:spcAft>
                <a:spcPts val="0"/>
              </a:spcAft>
              <a:buSzPts val="1800"/>
              <a:buNone/>
              <a:defRPr sz="1800"/>
            </a:lvl4pPr>
            <a:lvl5pPr lvl="4" algn="l" rtl="0">
              <a:lnSpc>
                <a:spcPct val="100000"/>
              </a:lnSpc>
              <a:spcBef>
                <a:spcPts val="0"/>
              </a:spcBef>
              <a:spcAft>
                <a:spcPts val="0"/>
              </a:spcAft>
              <a:buSzPts val="1800"/>
              <a:buNone/>
              <a:defRPr sz="1800"/>
            </a:lvl5pPr>
            <a:lvl6pPr lvl="5" algn="l" rtl="0">
              <a:lnSpc>
                <a:spcPct val="100000"/>
              </a:lnSpc>
              <a:spcBef>
                <a:spcPts val="0"/>
              </a:spcBef>
              <a:spcAft>
                <a:spcPts val="0"/>
              </a:spcAft>
              <a:buSzPts val="1800"/>
              <a:buNone/>
              <a:defRPr sz="1800"/>
            </a:lvl6pPr>
            <a:lvl7pPr lvl="6" algn="l" rtl="0">
              <a:lnSpc>
                <a:spcPct val="100000"/>
              </a:lnSpc>
              <a:spcBef>
                <a:spcPts val="0"/>
              </a:spcBef>
              <a:spcAft>
                <a:spcPts val="0"/>
              </a:spcAft>
              <a:buSzPts val="1800"/>
              <a:buNone/>
              <a:defRPr sz="1800"/>
            </a:lvl7pPr>
            <a:lvl8pPr lvl="7" algn="l" rtl="0">
              <a:lnSpc>
                <a:spcPct val="100000"/>
              </a:lnSpc>
              <a:spcBef>
                <a:spcPts val="0"/>
              </a:spcBef>
              <a:spcAft>
                <a:spcPts val="0"/>
              </a:spcAft>
              <a:buSzPts val="1800"/>
              <a:buNone/>
              <a:defRPr sz="1800"/>
            </a:lvl8pPr>
            <a:lvl9pPr lvl="8" algn="l" rtl="0">
              <a:lnSpc>
                <a:spcPct val="100000"/>
              </a:lnSpc>
              <a:spcBef>
                <a:spcPts val="0"/>
              </a:spcBef>
              <a:spcAft>
                <a:spcPts val="0"/>
              </a:spcAft>
              <a:buSzPts val="1800"/>
              <a:buNone/>
              <a:defRPr sz="1800"/>
            </a:lvl9pPr>
          </a:lstStyle>
          <a:p>
            <a:endParaRPr/>
          </a:p>
        </p:txBody>
      </p:sp>
      <p:sp>
        <p:nvSpPr>
          <p:cNvPr id="154" name="Google Shape;154;p22"/>
          <p:cNvSpPr txBox="1"/>
          <p:nvPr/>
        </p:nvSpPr>
        <p:spPr>
          <a:xfrm>
            <a:off x="790350" y="3791699"/>
            <a:ext cx="4515300" cy="365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b="1">
                <a:solidFill>
                  <a:schemeClr val="lt1"/>
                </a:solidFill>
                <a:latin typeface="Poppins"/>
                <a:ea typeface="Poppins"/>
                <a:cs typeface="Poppins"/>
                <a:sym typeface="Poppins"/>
              </a:rPr>
              <a:t>CREDITS:</a:t>
            </a:r>
            <a:r>
              <a:rPr lang="en" sz="1000">
                <a:solidFill>
                  <a:schemeClr val="lt1"/>
                </a:solidFill>
                <a:latin typeface="Poppins"/>
                <a:ea typeface="Poppins"/>
                <a:cs typeface="Poppins"/>
                <a:sym typeface="Poppins"/>
              </a:rPr>
              <a:t> This presentation template was created by </a:t>
            </a:r>
            <a:r>
              <a:rPr lang="en" sz="1000" b="1" u="sng">
                <a:solidFill>
                  <a:schemeClr val="lt1"/>
                </a:solidFill>
                <a:latin typeface="Poppins"/>
                <a:ea typeface="Poppins"/>
                <a:cs typeface="Poppins"/>
                <a:sym typeface="Poppins"/>
                <a:hlinkClick r:id="rId4">
                  <a:extLst>
                    <a:ext uri="{A12FA001-AC4F-418D-AE19-62706E023703}">
                      <ahyp:hlinkClr xmlns:ahyp="http://schemas.microsoft.com/office/drawing/2018/hyperlinkcolor" val="tx"/>
                    </a:ext>
                  </a:extLst>
                </a:hlinkClick>
              </a:rPr>
              <a:t>Slidesgo</a:t>
            </a:r>
            <a:r>
              <a:rPr lang="en" sz="1000" b="1" u="sng">
                <a:solidFill>
                  <a:schemeClr val="lt1"/>
                </a:solidFill>
                <a:latin typeface="Poppins"/>
                <a:ea typeface="Poppins"/>
                <a:cs typeface="Poppins"/>
                <a:sym typeface="Poppins"/>
              </a:rPr>
              <a:t>,</a:t>
            </a:r>
            <a:r>
              <a:rPr lang="en" sz="1000" b="1">
                <a:solidFill>
                  <a:schemeClr val="lt1"/>
                </a:solidFill>
                <a:latin typeface="Poppins"/>
                <a:ea typeface="Poppins"/>
                <a:cs typeface="Poppins"/>
                <a:sym typeface="Poppins"/>
              </a:rPr>
              <a:t> </a:t>
            </a:r>
            <a:r>
              <a:rPr lang="en" sz="1000">
                <a:solidFill>
                  <a:schemeClr val="lt1"/>
                </a:solidFill>
                <a:latin typeface="Poppins"/>
                <a:ea typeface="Poppins"/>
                <a:cs typeface="Poppins"/>
                <a:sym typeface="Poppins"/>
              </a:rPr>
              <a:t>and includes icons by </a:t>
            </a:r>
            <a:r>
              <a:rPr lang="en" sz="1000" b="1" u="sng">
                <a:solidFill>
                  <a:schemeClr val="lt1"/>
                </a:solidFill>
                <a:latin typeface="Poppins"/>
                <a:ea typeface="Poppins"/>
                <a:cs typeface="Poppins"/>
                <a:sym typeface="Poppins"/>
                <a:hlinkClick r:id="rId5">
                  <a:extLst>
                    <a:ext uri="{A12FA001-AC4F-418D-AE19-62706E023703}">
                      <ahyp:hlinkClr xmlns:ahyp="http://schemas.microsoft.com/office/drawing/2018/hyperlinkcolor" val="tx"/>
                    </a:ext>
                  </a:extLst>
                </a:hlinkClick>
              </a:rPr>
              <a:t>Flaticon</a:t>
            </a:r>
            <a:r>
              <a:rPr lang="en" sz="1000" b="1">
                <a:solidFill>
                  <a:schemeClr val="lt1"/>
                </a:solidFill>
                <a:latin typeface="Poppins"/>
                <a:ea typeface="Poppins"/>
                <a:cs typeface="Poppins"/>
                <a:sym typeface="Poppins"/>
              </a:rPr>
              <a:t> </a:t>
            </a:r>
            <a:r>
              <a:rPr lang="en" sz="1000">
                <a:solidFill>
                  <a:schemeClr val="lt1"/>
                </a:solidFill>
                <a:latin typeface="Poppins"/>
                <a:ea typeface="Poppins"/>
                <a:cs typeface="Poppins"/>
                <a:sym typeface="Poppins"/>
              </a:rPr>
              <a:t>and infographics &amp; images by </a:t>
            </a:r>
            <a:r>
              <a:rPr lang="en" sz="1000" b="1" u="sng">
                <a:solidFill>
                  <a:schemeClr val="lt1"/>
                </a:solidFill>
                <a:latin typeface="Poppins"/>
                <a:ea typeface="Poppins"/>
                <a:cs typeface="Poppins"/>
                <a:sym typeface="Poppins"/>
                <a:hlinkClick r:id="rId6">
                  <a:extLst>
                    <a:ext uri="{A12FA001-AC4F-418D-AE19-62706E023703}">
                      <ahyp:hlinkClr xmlns:ahyp="http://schemas.microsoft.com/office/drawing/2018/hyperlinkcolor" val="tx"/>
                    </a:ext>
                  </a:extLst>
                </a:hlinkClick>
              </a:rPr>
              <a:t>Freepik</a:t>
            </a:r>
            <a:endParaRPr sz="1000" b="1" u="sng">
              <a:solidFill>
                <a:schemeClr val="lt1"/>
              </a:solidFill>
              <a:highlight>
                <a:srgbClr val="DFDEFC"/>
              </a:highlight>
              <a:latin typeface="Poppins"/>
              <a:ea typeface="Poppins"/>
              <a:cs typeface="Poppins"/>
              <a:sym typeface="Poppins"/>
            </a:endParaRPr>
          </a:p>
        </p:txBody>
      </p:sp>
      <p:sp>
        <p:nvSpPr>
          <p:cNvPr id="155" name="Google Shape;155;p22"/>
          <p:cNvSpPr>
            <a:spLocks noGrp="1"/>
          </p:cNvSpPr>
          <p:nvPr>
            <p:ph type="pic" idx="2"/>
          </p:nvPr>
        </p:nvSpPr>
        <p:spPr>
          <a:xfrm flipH="1">
            <a:off x="5341300" y="-203400"/>
            <a:ext cx="5550300" cy="5550300"/>
          </a:xfrm>
          <a:prstGeom prst="ellipse">
            <a:avLst/>
          </a:prstGeom>
          <a:noFill/>
          <a:ln w="19050" cap="flat" cmpd="sng">
            <a:solidFill>
              <a:schemeClr val="dk1"/>
            </a:solidFill>
            <a:prstDash val="solid"/>
            <a:round/>
            <a:headEnd type="none" w="sm" len="sm"/>
            <a:tailEnd type="none" w="sm" len="sm"/>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pic>
        <p:nvPicPr>
          <p:cNvPr id="15" name="Google Shape;15;p3"/>
          <p:cNvPicPr preferRelativeResize="0"/>
          <p:nvPr/>
        </p:nvPicPr>
        <p:blipFill>
          <a:blip r:embed="rId2">
            <a:alphaModFix amt="60000"/>
          </a:blip>
          <a:stretch>
            <a:fillRect/>
          </a:stretch>
        </p:blipFill>
        <p:spPr>
          <a:xfrm flipH="1">
            <a:off x="0" y="0"/>
            <a:ext cx="9144000" cy="5143500"/>
          </a:xfrm>
          <a:prstGeom prst="rect">
            <a:avLst/>
          </a:prstGeom>
          <a:noFill/>
          <a:ln>
            <a:noFill/>
          </a:ln>
        </p:spPr>
      </p:pic>
      <p:pic>
        <p:nvPicPr>
          <p:cNvPr id="16" name="Google Shape;16;p3"/>
          <p:cNvPicPr preferRelativeResize="0"/>
          <p:nvPr/>
        </p:nvPicPr>
        <p:blipFill>
          <a:blip r:embed="rId3">
            <a:alphaModFix amt="32000"/>
          </a:blip>
          <a:stretch>
            <a:fillRect/>
          </a:stretch>
        </p:blipFill>
        <p:spPr>
          <a:xfrm flipH="1">
            <a:off x="0" y="0"/>
            <a:ext cx="9144000" cy="5143500"/>
          </a:xfrm>
          <a:prstGeom prst="rect">
            <a:avLst/>
          </a:prstGeom>
          <a:noFill/>
          <a:ln>
            <a:noFill/>
          </a:ln>
        </p:spPr>
      </p:pic>
      <p:sp>
        <p:nvSpPr>
          <p:cNvPr id="17" name="Google Shape;17;p3"/>
          <p:cNvSpPr txBox="1">
            <a:spLocks noGrp="1"/>
          </p:cNvSpPr>
          <p:nvPr>
            <p:ph type="title"/>
          </p:nvPr>
        </p:nvSpPr>
        <p:spPr>
          <a:xfrm>
            <a:off x="3983650" y="2799611"/>
            <a:ext cx="3943500" cy="914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5396650" y="1625811"/>
            <a:ext cx="11175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9" name="Google Shape;19;p3"/>
          <p:cNvSpPr>
            <a:spLocks noGrp="1"/>
          </p:cNvSpPr>
          <p:nvPr>
            <p:ph type="pic" idx="3"/>
          </p:nvPr>
        </p:nvSpPr>
        <p:spPr>
          <a:xfrm flipH="1">
            <a:off x="-1981125" y="-204150"/>
            <a:ext cx="5549400" cy="5551800"/>
          </a:xfrm>
          <a:prstGeom prst="ellipse">
            <a:avLst/>
          </a:prstGeom>
          <a:noFill/>
          <a:ln w="19050" cap="flat" cmpd="sng">
            <a:solidFill>
              <a:srgbClr val="C3C9FF"/>
            </a:solidFill>
            <a:prstDash val="solid"/>
            <a:round/>
            <a:headEnd type="none" w="sm" len="sm"/>
            <a:tailEnd type="none" w="sm" len="sm"/>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56"/>
        <p:cNvGrpSpPr/>
        <p:nvPr/>
      </p:nvGrpSpPr>
      <p:grpSpPr>
        <a:xfrm>
          <a:off x="0" y="0"/>
          <a:ext cx="0" cy="0"/>
          <a:chOff x="0" y="0"/>
          <a:chExt cx="0" cy="0"/>
        </a:xfrm>
      </p:grpSpPr>
      <p:pic>
        <p:nvPicPr>
          <p:cNvPr id="157" name="Google Shape;157;p23"/>
          <p:cNvPicPr preferRelativeResize="0"/>
          <p:nvPr/>
        </p:nvPicPr>
        <p:blipFill>
          <a:blip r:embed="rId2">
            <a:alphaModFix amt="60000"/>
          </a:blip>
          <a:stretch>
            <a:fillRect/>
          </a:stretch>
        </p:blipFill>
        <p:spPr>
          <a:xfrm>
            <a:off x="0" y="0"/>
            <a:ext cx="9144000" cy="5143500"/>
          </a:xfrm>
          <a:prstGeom prst="rect">
            <a:avLst/>
          </a:prstGeom>
          <a:noFill/>
          <a:ln>
            <a:noFill/>
          </a:ln>
        </p:spPr>
      </p:pic>
      <p:pic>
        <p:nvPicPr>
          <p:cNvPr id="158" name="Google Shape;158;p23"/>
          <p:cNvPicPr preferRelativeResize="0"/>
          <p:nvPr/>
        </p:nvPicPr>
        <p:blipFill>
          <a:blip r:embed="rId3">
            <a:alphaModFix amt="32000"/>
          </a:blip>
          <a:stretch>
            <a:fillRect/>
          </a:stretch>
        </p:blipFill>
        <p:spPr>
          <a:xfrm>
            <a:off x="0" y="0"/>
            <a:ext cx="9144000" cy="51435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CUSTOM_9">
    <p:spTree>
      <p:nvGrpSpPr>
        <p:cNvPr id="1" name="Shape 159"/>
        <p:cNvGrpSpPr/>
        <p:nvPr/>
      </p:nvGrpSpPr>
      <p:grpSpPr>
        <a:xfrm>
          <a:off x="0" y="0"/>
          <a:ext cx="0" cy="0"/>
          <a:chOff x="0" y="0"/>
          <a:chExt cx="0" cy="0"/>
        </a:xfrm>
      </p:grpSpPr>
      <p:pic>
        <p:nvPicPr>
          <p:cNvPr id="160" name="Google Shape;160;p24"/>
          <p:cNvPicPr preferRelativeResize="0"/>
          <p:nvPr/>
        </p:nvPicPr>
        <p:blipFill>
          <a:blip r:embed="rId2">
            <a:alphaModFix amt="60000"/>
          </a:blip>
          <a:stretch>
            <a:fillRect/>
          </a:stretch>
        </p:blipFill>
        <p:spPr>
          <a:xfrm flipH="1">
            <a:off x="0" y="0"/>
            <a:ext cx="9144000" cy="5143500"/>
          </a:xfrm>
          <a:prstGeom prst="rect">
            <a:avLst/>
          </a:prstGeom>
          <a:noFill/>
          <a:ln>
            <a:noFill/>
          </a:ln>
        </p:spPr>
      </p:pic>
      <p:pic>
        <p:nvPicPr>
          <p:cNvPr id="161" name="Google Shape;161;p24"/>
          <p:cNvPicPr preferRelativeResize="0"/>
          <p:nvPr/>
        </p:nvPicPr>
        <p:blipFill>
          <a:blip r:embed="rId3">
            <a:alphaModFix amt="32000"/>
          </a:blip>
          <a:stretch>
            <a:fillRect/>
          </a:stretch>
        </p:blipFill>
        <p:spPr>
          <a:xfrm flipH="1">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pic>
        <p:nvPicPr>
          <p:cNvPr id="21" name="Google Shape;21;p4"/>
          <p:cNvPicPr preferRelativeResize="0"/>
          <p:nvPr/>
        </p:nvPicPr>
        <p:blipFill>
          <a:blip r:embed="rId2">
            <a:alphaModFix amt="32000"/>
          </a:blip>
          <a:stretch>
            <a:fillRect/>
          </a:stretch>
        </p:blipFill>
        <p:spPr>
          <a:xfrm flipH="1">
            <a:off x="0" y="0"/>
            <a:ext cx="9144000" cy="5143500"/>
          </a:xfrm>
          <a:prstGeom prst="rect">
            <a:avLst/>
          </a:prstGeom>
          <a:noFill/>
          <a:ln>
            <a:noFill/>
          </a:ln>
        </p:spPr>
      </p:pic>
      <p:pic>
        <p:nvPicPr>
          <p:cNvPr id="22" name="Google Shape;22;p4"/>
          <p:cNvPicPr preferRelativeResize="0"/>
          <p:nvPr/>
        </p:nvPicPr>
        <p:blipFill>
          <a:blip r:embed="rId3">
            <a:alphaModFix amt="60000"/>
          </a:blip>
          <a:stretch>
            <a:fillRect/>
          </a:stretch>
        </p:blipFill>
        <p:spPr>
          <a:xfrm flipH="1">
            <a:off x="0" y="0"/>
            <a:ext cx="9144000" cy="5143500"/>
          </a:xfrm>
          <a:prstGeom prst="rect">
            <a:avLst/>
          </a:prstGeom>
          <a:noFill/>
          <a:ln>
            <a:noFill/>
          </a:ln>
        </p:spPr>
      </p:pic>
      <p:sp>
        <p:nvSpPr>
          <p:cNvPr id="23" name="Google Shape;23;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 name="Google Shape;24;p4"/>
          <p:cNvSpPr txBox="1">
            <a:spLocks noGrp="1"/>
          </p:cNvSpPr>
          <p:nvPr>
            <p:ph type="body" idx="1"/>
          </p:nvPr>
        </p:nvSpPr>
        <p:spPr>
          <a:xfrm flipH="1">
            <a:off x="720000" y="1152475"/>
            <a:ext cx="7704000" cy="365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pic>
        <p:nvPicPr>
          <p:cNvPr id="26" name="Google Shape;26;p5"/>
          <p:cNvPicPr preferRelativeResize="0"/>
          <p:nvPr/>
        </p:nvPicPr>
        <p:blipFill>
          <a:blip r:embed="rId2">
            <a:alphaModFix amt="60000"/>
          </a:blip>
          <a:stretch>
            <a:fillRect/>
          </a:stretch>
        </p:blipFill>
        <p:spPr>
          <a:xfrm flipH="1">
            <a:off x="0" y="0"/>
            <a:ext cx="9144000" cy="5143500"/>
          </a:xfrm>
          <a:prstGeom prst="rect">
            <a:avLst/>
          </a:prstGeom>
          <a:noFill/>
          <a:ln>
            <a:noFill/>
          </a:ln>
        </p:spPr>
      </p:pic>
      <p:pic>
        <p:nvPicPr>
          <p:cNvPr id="27" name="Google Shape;27;p5"/>
          <p:cNvPicPr preferRelativeResize="0"/>
          <p:nvPr/>
        </p:nvPicPr>
        <p:blipFill>
          <a:blip r:embed="rId3">
            <a:alphaModFix amt="32000"/>
          </a:blip>
          <a:stretch>
            <a:fillRect/>
          </a:stretch>
        </p:blipFill>
        <p:spPr>
          <a:xfrm flipH="1">
            <a:off x="0" y="0"/>
            <a:ext cx="9144000" cy="5143500"/>
          </a:xfrm>
          <a:prstGeom prst="rect">
            <a:avLst/>
          </a:prstGeom>
          <a:noFill/>
          <a:ln>
            <a:noFill/>
          </a:ln>
        </p:spPr>
      </p:pic>
      <p:sp>
        <p:nvSpPr>
          <p:cNvPr id="28" name="Google Shape;28;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 name="Google Shape;29;p5"/>
          <p:cNvSpPr txBox="1">
            <a:spLocks noGrp="1"/>
          </p:cNvSpPr>
          <p:nvPr>
            <p:ph type="subTitle" idx="1"/>
          </p:nvPr>
        </p:nvSpPr>
        <p:spPr>
          <a:xfrm>
            <a:off x="4955000" y="2600924"/>
            <a:ext cx="2679300" cy="145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0" name="Google Shape;30;p5"/>
          <p:cNvSpPr txBox="1">
            <a:spLocks noGrp="1"/>
          </p:cNvSpPr>
          <p:nvPr>
            <p:ph type="subTitle" idx="2"/>
          </p:nvPr>
        </p:nvSpPr>
        <p:spPr>
          <a:xfrm>
            <a:off x="1509700" y="2600923"/>
            <a:ext cx="2678400" cy="145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 name="Google Shape;31;p5"/>
          <p:cNvSpPr txBox="1">
            <a:spLocks noGrp="1"/>
          </p:cNvSpPr>
          <p:nvPr>
            <p:ph type="subTitle" idx="3"/>
          </p:nvPr>
        </p:nvSpPr>
        <p:spPr>
          <a:xfrm>
            <a:off x="1509700" y="2381500"/>
            <a:ext cx="2678400" cy="36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Space Grotesk"/>
                <a:ea typeface="Space Grotesk"/>
                <a:cs typeface="Space Grotesk"/>
                <a:sym typeface="Space Grotes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 name="Google Shape;32;p5"/>
          <p:cNvSpPr txBox="1">
            <a:spLocks noGrp="1"/>
          </p:cNvSpPr>
          <p:nvPr>
            <p:ph type="subTitle" idx="4"/>
          </p:nvPr>
        </p:nvSpPr>
        <p:spPr>
          <a:xfrm>
            <a:off x="4955450" y="2381500"/>
            <a:ext cx="2678400" cy="36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Space Grotesk"/>
                <a:ea typeface="Space Grotesk"/>
                <a:cs typeface="Space Grotesk"/>
                <a:sym typeface="Space Grotes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pic>
        <p:nvPicPr>
          <p:cNvPr id="34" name="Google Shape;34;p6"/>
          <p:cNvPicPr preferRelativeResize="0"/>
          <p:nvPr/>
        </p:nvPicPr>
        <p:blipFill>
          <a:blip r:embed="rId2">
            <a:alphaModFix amt="60000"/>
          </a:blip>
          <a:stretch>
            <a:fillRect/>
          </a:stretch>
        </p:blipFill>
        <p:spPr>
          <a:xfrm>
            <a:off x="0" y="0"/>
            <a:ext cx="9144000" cy="5143500"/>
          </a:xfrm>
          <a:prstGeom prst="rect">
            <a:avLst/>
          </a:prstGeom>
          <a:noFill/>
          <a:ln>
            <a:noFill/>
          </a:ln>
        </p:spPr>
      </p:pic>
      <p:pic>
        <p:nvPicPr>
          <p:cNvPr id="35" name="Google Shape;35;p6"/>
          <p:cNvPicPr preferRelativeResize="0"/>
          <p:nvPr/>
        </p:nvPicPr>
        <p:blipFill>
          <a:blip r:embed="rId3">
            <a:alphaModFix amt="32000"/>
          </a:blip>
          <a:stretch>
            <a:fillRect/>
          </a:stretch>
        </p:blipFill>
        <p:spPr>
          <a:xfrm>
            <a:off x="0" y="0"/>
            <a:ext cx="9144000" cy="5143500"/>
          </a:xfrm>
          <a:prstGeom prst="rect">
            <a:avLst/>
          </a:prstGeom>
          <a:noFill/>
          <a:ln>
            <a:noFill/>
          </a:ln>
        </p:spPr>
      </p:pic>
      <p:sp>
        <p:nvSpPr>
          <p:cNvPr id="36" name="Google Shape;36;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pic>
        <p:nvPicPr>
          <p:cNvPr id="38" name="Google Shape;38;p7"/>
          <p:cNvPicPr preferRelativeResize="0"/>
          <p:nvPr/>
        </p:nvPicPr>
        <p:blipFill>
          <a:blip r:embed="rId2">
            <a:alphaModFix amt="60000"/>
          </a:blip>
          <a:stretch>
            <a:fillRect/>
          </a:stretch>
        </p:blipFill>
        <p:spPr>
          <a:xfrm>
            <a:off x="0" y="0"/>
            <a:ext cx="9144000" cy="5143500"/>
          </a:xfrm>
          <a:prstGeom prst="rect">
            <a:avLst/>
          </a:prstGeom>
          <a:noFill/>
          <a:ln>
            <a:noFill/>
          </a:ln>
        </p:spPr>
      </p:pic>
      <p:pic>
        <p:nvPicPr>
          <p:cNvPr id="39" name="Google Shape;39;p7"/>
          <p:cNvPicPr preferRelativeResize="0"/>
          <p:nvPr/>
        </p:nvPicPr>
        <p:blipFill>
          <a:blip r:embed="rId3">
            <a:alphaModFix amt="32000"/>
          </a:blip>
          <a:stretch>
            <a:fillRect/>
          </a:stretch>
        </p:blipFill>
        <p:spPr>
          <a:xfrm>
            <a:off x="0" y="0"/>
            <a:ext cx="9144000" cy="5143500"/>
          </a:xfrm>
          <a:prstGeom prst="rect">
            <a:avLst/>
          </a:prstGeom>
          <a:noFill/>
          <a:ln>
            <a:noFill/>
          </a:ln>
        </p:spPr>
      </p:pic>
      <p:sp>
        <p:nvSpPr>
          <p:cNvPr id="40" name="Google Shape;40;p7"/>
          <p:cNvSpPr txBox="1">
            <a:spLocks noGrp="1"/>
          </p:cNvSpPr>
          <p:nvPr>
            <p:ph type="title"/>
          </p:nvPr>
        </p:nvSpPr>
        <p:spPr>
          <a:xfrm>
            <a:off x="720000" y="445025"/>
            <a:ext cx="3852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 name="Google Shape;41;p7"/>
          <p:cNvSpPr txBox="1">
            <a:spLocks noGrp="1"/>
          </p:cNvSpPr>
          <p:nvPr>
            <p:ph type="body" idx="1"/>
          </p:nvPr>
        </p:nvSpPr>
        <p:spPr>
          <a:xfrm>
            <a:off x="721200" y="1383200"/>
            <a:ext cx="3849600" cy="2706300"/>
          </a:xfrm>
          <a:prstGeom prst="rect">
            <a:avLst/>
          </a:prstGeom>
        </p:spPr>
        <p:txBody>
          <a:bodyPr spcFirstLastPara="1" wrap="square" lIns="91425" tIns="91425" rIns="91425" bIns="91425" anchor="t" anchorCtr="0">
            <a:noAutofit/>
          </a:bodyPr>
          <a:lstStyle>
            <a:lvl1pPr marL="457200" lvl="0" indent="-317500" algn="l" rtl="0">
              <a:spcBef>
                <a:spcPts val="0"/>
              </a:spcBef>
              <a:spcAft>
                <a:spcPts val="0"/>
              </a:spcAft>
              <a:buClr>
                <a:schemeClr val="dk1"/>
              </a:buClr>
              <a:buSzPts val="1400"/>
              <a:buChar char="●"/>
              <a:defRPr sz="1400"/>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a:endParaRPr/>
          </a:p>
        </p:txBody>
      </p:sp>
      <p:sp>
        <p:nvSpPr>
          <p:cNvPr id="42" name="Google Shape;42;p7"/>
          <p:cNvSpPr>
            <a:spLocks noGrp="1"/>
          </p:cNvSpPr>
          <p:nvPr>
            <p:ph type="pic" idx="2"/>
          </p:nvPr>
        </p:nvSpPr>
        <p:spPr>
          <a:xfrm flipH="1">
            <a:off x="5341300" y="-203400"/>
            <a:ext cx="5550300" cy="5550300"/>
          </a:xfrm>
          <a:prstGeom prst="ellipse">
            <a:avLst/>
          </a:prstGeom>
          <a:noFill/>
          <a:ln w="19050" cap="flat" cmpd="sng">
            <a:solidFill>
              <a:schemeClr val="dk1"/>
            </a:solidFill>
            <a:prstDash val="solid"/>
            <a:round/>
            <a:headEnd type="none" w="sm" len="sm"/>
            <a:tailEnd type="none" w="sm" len="sm"/>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pic>
        <p:nvPicPr>
          <p:cNvPr id="44" name="Google Shape;44;p8"/>
          <p:cNvPicPr preferRelativeResize="0"/>
          <p:nvPr/>
        </p:nvPicPr>
        <p:blipFill>
          <a:blip r:embed="rId2">
            <a:alphaModFix amt="60000"/>
          </a:blip>
          <a:stretch>
            <a:fillRect/>
          </a:stretch>
        </p:blipFill>
        <p:spPr>
          <a:xfrm flipH="1">
            <a:off x="0" y="0"/>
            <a:ext cx="9144000" cy="5143500"/>
          </a:xfrm>
          <a:prstGeom prst="rect">
            <a:avLst/>
          </a:prstGeom>
          <a:noFill/>
          <a:ln>
            <a:noFill/>
          </a:ln>
        </p:spPr>
      </p:pic>
      <p:pic>
        <p:nvPicPr>
          <p:cNvPr id="45" name="Google Shape;45;p8"/>
          <p:cNvPicPr preferRelativeResize="0"/>
          <p:nvPr/>
        </p:nvPicPr>
        <p:blipFill>
          <a:blip r:embed="rId3">
            <a:alphaModFix amt="32000"/>
          </a:blip>
          <a:stretch>
            <a:fillRect/>
          </a:stretch>
        </p:blipFill>
        <p:spPr>
          <a:xfrm flipH="1">
            <a:off x="0" y="0"/>
            <a:ext cx="9144000" cy="5143500"/>
          </a:xfrm>
          <a:prstGeom prst="rect">
            <a:avLst/>
          </a:prstGeom>
          <a:noFill/>
          <a:ln>
            <a:noFill/>
          </a:ln>
        </p:spPr>
      </p:pic>
      <p:sp>
        <p:nvSpPr>
          <p:cNvPr id="46" name="Google Shape;46;p8"/>
          <p:cNvSpPr txBox="1">
            <a:spLocks noGrp="1"/>
          </p:cNvSpPr>
          <p:nvPr>
            <p:ph type="title"/>
          </p:nvPr>
        </p:nvSpPr>
        <p:spPr>
          <a:xfrm>
            <a:off x="2724150" y="1307100"/>
            <a:ext cx="36957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
        <p:cNvGrpSpPr/>
        <p:nvPr/>
      </p:nvGrpSpPr>
      <p:grpSpPr>
        <a:xfrm>
          <a:off x="0" y="0"/>
          <a:ext cx="0" cy="0"/>
          <a:chOff x="0" y="0"/>
          <a:chExt cx="0" cy="0"/>
        </a:xfrm>
      </p:grpSpPr>
      <p:pic>
        <p:nvPicPr>
          <p:cNvPr id="48" name="Google Shape;48;p9"/>
          <p:cNvPicPr preferRelativeResize="0"/>
          <p:nvPr/>
        </p:nvPicPr>
        <p:blipFill>
          <a:blip r:embed="rId2">
            <a:alphaModFix amt="60000"/>
          </a:blip>
          <a:stretch>
            <a:fillRect/>
          </a:stretch>
        </p:blipFill>
        <p:spPr>
          <a:xfrm>
            <a:off x="0" y="0"/>
            <a:ext cx="9144000" cy="5143500"/>
          </a:xfrm>
          <a:prstGeom prst="rect">
            <a:avLst/>
          </a:prstGeom>
          <a:noFill/>
          <a:ln>
            <a:noFill/>
          </a:ln>
        </p:spPr>
      </p:pic>
      <p:pic>
        <p:nvPicPr>
          <p:cNvPr id="49" name="Google Shape;49;p9"/>
          <p:cNvPicPr preferRelativeResize="0"/>
          <p:nvPr/>
        </p:nvPicPr>
        <p:blipFill>
          <a:blip r:embed="rId3">
            <a:alphaModFix amt="32000"/>
          </a:blip>
          <a:stretch>
            <a:fillRect/>
          </a:stretch>
        </p:blipFill>
        <p:spPr>
          <a:xfrm>
            <a:off x="0" y="0"/>
            <a:ext cx="9144000" cy="5143500"/>
          </a:xfrm>
          <a:prstGeom prst="rect">
            <a:avLst/>
          </a:prstGeom>
          <a:noFill/>
          <a:ln>
            <a:noFill/>
          </a:ln>
        </p:spPr>
      </p:pic>
      <p:sp>
        <p:nvSpPr>
          <p:cNvPr id="50" name="Google Shape;50;p9"/>
          <p:cNvSpPr txBox="1">
            <a:spLocks noGrp="1"/>
          </p:cNvSpPr>
          <p:nvPr>
            <p:ph type="title"/>
          </p:nvPr>
        </p:nvSpPr>
        <p:spPr>
          <a:xfrm>
            <a:off x="2201850" y="1584874"/>
            <a:ext cx="47403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1" name="Google Shape;51;p9"/>
          <p:cNvSpPr txBox="1">
            <a:spLocks noGrp="1"/>
          </p:cNvSpPr>
          <p:nvPr>
            <p:ph type="subTitle" idx="1"/>
          </p:nvPr>
        </p:nvSpPr>
        <p:spPr>
          <a:xfrm>
            <a:off x="2201925" y="2427926"/>
            <a:ext cx="4740300" cy="113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a:spLocks noGrp="1"/>
          </p:cNvSpPr>
          <p:nvPr>
            <p:ph type="pic" idx="2"/>
          </p:nvPr>
        </p:nvSpPr>
        <p:spPr>
          <a:xfrm>
            <a:off x="-6875" y="0"/>
            <a:ext cx="9144000" cy="5157300"/>
          </a:xfrm>
          <a:prstGeom prst="rect">
            <a:avLst/>
          </a:prstGeom>
          <a:noFill/>
          <a:ln>
            <a:noFill/>
          </a:ln>
        </p:spPr>
      </p:sp>
      <p:sp>
        <p:nvSpPr>
          <p:cNvPr id="54" name="Google Shape;54;p10"/>
          <p:cNvSpPr txBox="1">
            <a:spLocks noGrp="1"/>
          </p:cNvSpPr>
          <p:nvPr>
            <p:ph type="title"/>
          </p:nvPr>
        </p:nvSpPr>
        <p:spPr>
          <a:xfrm>
            <a:off x="720000" y="4038000"/>
            <a:ext cx="7704000" cy="572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1pPr>
            <a:lvl2pPr lvl="1" algn="ctr" rtl="0">
              <a:spcBef>
                <a:spcPts val="0"/>
              </a:spcBef>
              <a:spcAft>
                <a:spcPts val="0"/>
              </a:spcAft>
              <a:buClr>
                <a:schemeClr val="dk1"/>
              </a:buClr>
              <a:buSzPts val="3500"/>
              <a:buFont typeface="Arima Madurai"/>
              <a:buNone/>
              <a:defRPr sz="3500">
                <a:solidFill>
                  <a:schemeClr val="dk1"/>
                </a:solidFill>
                <a:latin typeface="Arima Madurai"/>
                <a:ea typeface="Arima Madurai"/>
                <a:cs typeface="Arima Madurai"/>
                <a:sym typeface="Arima Madurai"/>
              </a:defRPr>
            </a:lvl2pPr>
            <a:lvl3pPr lvl="2" algn="ctr" rtl="0">
              <a:spcBef>
                <a:spcPts val="0"/>
              </a:spcBef>
              <a:spcAft>
                <a:spcPts val="0"/>
              </a:spcAft>
              <a:buClr>
                <a:schemeClr val="dk1"/>
              </a:buClr>
              <a:buSzPts val="3500"/>
              <a:buFont typeface="Arima Madurai"/>
              <a:buNone/>
              <a:defRPr sz="3500">
                <a:solidFill>
                  <a:schemeClr val="dk1"/>
                </a:solidFill>
                <a:latin typeface="Arima Madurai"/>
                <a:ea typeface="Arima Madurai"/>
                <a:cs typeface="Arima Madurai"/>
                <a:sym typeface="Arima Madurai"/>
              </a:defRPr>
            </a:lvl3pPr>
            <a:lvl4pPr lvl="3" algn="ctr" rtl="0">
              <a:spcBef>
                <a:spcPts val="0"/>
              </a:spcBef>
              <a:spcAft>
                <a:spcPts val="0"/>
              </a:spcAft>
              <a:buClr>
                <a:schemeClr val="dk1"/>
              </a:buClr>
              <a:buSzPts val="3500"/>
              <a:buFont typeface="Arima Madurai"/>
              <a:buNone/>
              <a:defRPr sz="3500">
                <a:solidFill>
                  <a:schemeClr val="dk1"/>
                </a:solidFill>
                <a:latin typeface="Arima Madurai"/>
                <a:ea typeface="Arima Madurai"/>
                <a:cs typeface="Arima Madurai"/>
                <a:sym typeface="Arima Madurai"/>
              </a:defRPr>
            </a:lvl4pPr>
            <a:lvl5pPr lvl="4" algn="ctr" rtl="0">
              <a:spcBef>
                <a:spcPts val="0"/>
              </a:spcBef>
              <a:spcAft>
                <a:spcPts val="0"/>
              </a:spcAft>
              <a:buClr>
                <a:schemeClr val="dk1"/>
              </a:buClr>
              <a:buSzPts val="3500"/>
              <a:buFont typeface="Arima Madurai"/>
              <a:buNone/>
              <a:defRPr sz="3500">
                <a:solidFill>
                  <a:schemeClr val="dk1"/>
                </a:solidFill>
                <a:latin typeface="Arima Madurai"/>
                <a:ea typeface="Arima Madurai"/>
                <a:cs typeface="Arima Madurai"/>
                <a:sym typeface="Arima Madurai"/>
              </a:defRPr>
            </a:lvl5pPr>
            <a:lvl6pPr lvl="5" algn="ctr" rtl="0">
              <a:spcBef>
                <a:spcPts val="0"/>
              </a:spcBef>
              <a:spcAft>
                <a:spcPts val="0"/>
              </a:spcAft>
              <a:buClr>
                <a:schemeClr val="dk1"/>
              </a:buClr>
              <a:buSzPts val="3500"/>
              <a:buFont typeface="Arima Madurai"/>
              <a:buNone/>
              <a:defRPr sz="3500">
                <a:solidFill>
                  <a:schemeClr val="dk1"/>
                </a:solidFill>
                <a:latin typeface="Arima Madurai"/>
                <a:ea typeface="Arima Madurai"/>
                <a:cs typeface="Arima Madurai"/>
                <a:sym typeface="Arima Madurai"/>
              </a:defRPr>
            </a:lvl6pPr>
            <a:lvl7pPr lvl="6" algn="ctr" rtl="0">
              <a:spcBef>
                <a:spcPts val="0"/>
              </a:spcBef>
              <a:spcAft>
                <a:spcPts val="0"/>
              </a:spcAft>
              <a:buClr>
                <a:schemeClr val="dk1"/>
              </a:buClr>
              <a:buSzPts val="3500"/>
              <a:buFont typeface="Arima Madurai"/>
              <a:buNone/>
              <a:defRPr sz="3500">
                <a:solidFill>
                  <a:schemeClr val="dk1"/>
                </a:solidFill>
                <a:latin typeface="Arima Madurai"/>
                <a:ea typeface="Arima Madurai"/>
                <a:cs typeface="Arima Madurai"/>
                <a:sym typeface="Arima Madurai"/>
              </a:defRPr>
            </a:lvl7pPr>
            <a:lvl8pPr lvl="7" algn="ctr" rtl="0">
              <a:spcBef>
                <a:spcPts val="0"/>
              </a:spcBef>
              <a:spcAft>
                <a:spcPts val="0"/>
              </a:spcAft>
              <a:buClr>
                <a:schemeClr val="dk1"/>
              </a:buClr>
              <a:buSzPts val="3500"/>
              <a:buFont typeface="Arima Madurai"/>
              <a:buNone/>
              <a:defRPr sz="3500">
                <a:solidFill>
                  <a:schemeClr val="dk1"/>
                </a:solidFill>
                <a:latin typeface="Arima Madurai"/>
                <a:ea typeface="Arima Madurai"/>
                <a:cs typeface="Arima Madurai"/>
                <a:sym typeface="Arima Madurai"/>
              </a:defRPr>
            </a:lvl8pPr>
            <a:lvl9pPr lvl="8" algn="ctr" rtl="0">
              <a:spcBef>
                <a:spcPts val="0"/>
              </a:spcBef>
              <a:spcAft>
                <a:spcPts val="0"/>
              </a:spcAft>
              <a:buClr>
                <a:schemeClr val="dk1"/>
              </a:buClr>
              <a:buSzPts val="3500"/>
              <a:buFont typeface="Arima Madurai"/>
              <a:buNone/>
              <a:defRPr sz="3500">
                <a:solidFill>
                  <a:schemeClr val="dk1"/>
                </a:solidFill>
                <a:latin typeface="Arima Madurai"/>
                <a:ea typeface="Arima Madurai"/>
                <a:cs typeface="Arima Madurai"/>
                <a:sym typeface="Arima Madurai"/>
              </a:defRPr>
            </a:lvl9pPr>
          </a:lstStyle>
          <a:p>
            <a:endParaRPr/>
          </a:p>
        </p:txBody>
      </p:sp>
      <p:sp>
        <p:nvSpPr>
          <p:cNvPr id="7" name="Google Shape;7;p1"/>
          <p:cNvSpPr txBox="1">
            <a:spLocks noGrp="1"/>
          </p:cNvSpPr>
          <p:nvPr>
            <p:ph type="body" idx="1"/>
          </p:nvPr>
        </p:nvSpPr>
        <p:spPr>
          <a:xfrm>
            <a:off x="715100" y="1250750"/>
            <a:ext cx="7713900" cy="3416400"/>
          </a:xfrm>
          <a:prstGeom prst="rect">
            <a:avLst/>
          </a:prstGeom>
          <a:noFill/>
          <a:ln>
            <a:noFill/>
          </a:ln>
        </p:spPr>
        <p:txBody>
          <a:bodyPr spcFirstLastPara="1" wrap="square" lIns="91425" tIns="91425" rIns="91425" bIns="91425" anchor="t" anchorCtr="0">
            <a:noAutofit/>
          </a:bodyPr>
          <a:lstStyle>
            <a:lvl1pPr marL="457200" lvl="0" indent="-304800" algn="ctr">
              <a:lnSpc>
                <a:spcPct val="100000"/>
              </a:lnSpc>
              <a:spcBef>
                <a:spcPts val="0"/>
              </a:spcBef>
              <a:spcAft>
                <a:spcPts val="0"/>
              </a:spcAft>
              <a:buClr>
                <a:schemeClr val="lt1"/>
              </a:buClr>
              <a:buSzPts val="1200"/>
              <a:buFont typeface="Poppins"/>
              <a:buChar char="●"/>
              <a:defRPr sz="1200">
                <a:solidFill>
                  <a:schemeClr val="lt1"/>
                </a:solidFill>
                <a:latin typeface="Poppins"/>
                <a:ea typeface="Poppins"/>
                <a:cs typeface="Poppins"/>
                <a:sym typeface="Poppins"/>
              </a:defRPr>
            </a:lvl1pPr>
            <a:lvl2pPr marL="914400" lvl="1" indent="-304800" algn="ctr">
              <a:lnSpc>
                <a:spcPct val="100000"/>
              </a:lnSpc>
              <a:spcBef>
                <a:spcPts val="0"/>
              </a:spcBef>
              <a:spcAft>
                <a:spcPts val="0"/>
              </a:spcAft>
              <a:buClr>
                <a:schemeClr val="lt1"/>
              </a:buClr>
              <a:buSzPts val="1200"/>
              <a:buFont typeface="Poppins"/>
              <a:buChar char="○"/>
              <a:defRPr sz="1200">
                <a:solidFill>
                  <a:schemeClr val="lt1"/>
                </a:solidFill>
                <a:latin typeface="Poppins"/>
                <a:ea typeface="Poppins"/>
                <a:cs typeface="Poppins"/>
                <a:sym typeface="Poppins"/>
              </a:defRPr>
            </a:lvl2pPr>
            <a:lvl3pPr marL="1371600" lvl="2" indent="-304800" algn="ctr">
              <a:lnSpc>
                <a:spcPct val="100000"/>
              </a:lnSpc>
              <a:spcBef>
                <a:spcPts val="0"/>
              </a:spcBef>
              <a:spcAft>
                <a:spcPts val="0"/>
              </a:spcAft>
              <a:buClr>
                <a:schemeClr val="lt1"/>
              </a:buClr>
              <a:buSzPts val="1200"/>
              <a:buFont typeface="Poppins"/>
              <a:buChar char="■"/>
              <a:defRPr sz="1200">
                <a:solidFill>
                  <a:schemeClr val="lt1"/>
                </a:solidFill>
                <a:latin typeface="Poppins"/>
                <a:ea typeface="Poppins"/>
                <a:cs typeface="Poppins"/>
                <a:sym typeface="Poppins"/>
              </a:defRPr>
            </a:lvl3pPr>
            <a:lvl4pPr marL="1828800" lvl="3" indent="-304800" algn="ctr">
              <a:lnSpc>
                <a:spcPct val="100000"/>
              </a:lnSpc>
              <a:spcBef>
                <a:spcPts val="0"/>
              </a:spcBef>
              <a:spcAft>
                <a:spcPts val="0"/>
              </a:spcAft>
              <a:buClr>
                <a:schemeClr val="lt1"/>
              </a:buClr>
              <a:buSzPts val="1200"/>
              <a:buFont typeface="Poppins"/>
              <a:buChar char="●"/>
              <a:defRPr sz="1200">
                <a:solidFill>
                  <a:schemeClr val="lt1"/>
                </a:solidFill>
                <a:latin typeface="Poppins"/>
                <a:ea typeface="Poppins"/>
                <a:cs typeface="Poppins"/>
                <a:sym typeface="Poppins"/>
              </a:defRPr>
            </a:lvl4pPr>
            <a:lvl5pPr marL="2286000" lvl="4" indent="-304800" algn="ctr">
              <a:lnSpc>
                <a:spcPct val="100000"/>
              </a:lnSpc>
              <a:spcBef>
                <a:spcPts val="0"/>
              </a:spcBef>
              <a:spcAft>
                <a:spcPts val="0"/>
              </a:spcAft>
              <a:buClr>
                <a:schemeClr val="lt1"/>
              </a:buClr>
              <a:buSzPts val="1200"/>
              <a:buFont typeface="Poppins"/>
              <a:buChar char="○"/>
              <a:defRPr sz="1200">
                <a:solidFill>
                  <a:schemeClr val="lt1"/>
                </a:solidFill>
                <a:latin typeface="Poppins"/>
                <a:ea typeface="Poppins"/>
                <a:cs typeface="Poppins"/>
                <a:sym typeface="Poppins"/>
              </a:defRPr>
            </a:lvl5pPr>
            <a:lvl6pPr marL="2743200" lvl="5" indent="-304800" algn="ctr">
              <a:lnSpc>
                <a:spcPct val="100000"/>
              </a:lnSpc>
              <a:spcBef>
                <a:spcPts val="0"/>
              </a:spcBef>
              <a:spcAft>
                <a:spcPts val="0"/>
              </a:spcAft>
              <a:buClr>
                <a:schemeClr val="lt1"/>
              </a:buClr>
              <a:buSzPts val="1200"/>
              <a:buFont typeface="Poppins"/>
              <a:buChar char="■"/>
              <a:defRPr sz="1200">
                <a:solidFill>
                  <a:schemeClr val="lt1"/>
                </a:solidFill>
                <a:latin typeface="Poppins"/>
                <a:ea typeface="Poppins"/>
                <a:cs typeface="Poppins"/>
                <a:sym typeface="Poppins"/>
              </a:defRPr>
            </a:lvl6pPr>
            <a:lvl7pPr marL="3200400" lvl="6" indent="-304800" algn="ctr">
              <a:lnSpc>
                <a:spcPct val="100000"/>
              </a:lnSpc>
              <a:spcBef>
                <a:spcPts val="0"/>
              </a:spcBef>
              <a:spcAft>
                <a:spcPts val="0"/>
              </a:spcAft>
              <a:buClr>
                <a:schemeClr val="lt1"/>
              </a:buClr>
              <a:buSzPts val="1200"/>
              <a:buFont typeface="Poppins"/>
              <a:buChar char="●"/>
              <a:defRPr sz="1200">
                <a:solidFill>
                  <a:schemeClr val="lt1"/>
                </a:solidFill>
                <a:latin typeface="Poppins"/>
                <a:ea typeface="Poppins"/>
                <a:cs typeface="Poppins"/>
                <a:sym typeface="Poppins"/>
              </a:defRPr>
            </a:lvl7pPr>
            <a:lvl8pPr marL="3657600" lvl="7" indent="-304800" algn="ctr">
              <a:lnSpc>
                <a:spcPct val="100000"/>
              </a:lnSpc>
              <a:spcBef>
                <a:spcPts val="0"/>
              </a:spcBef>
              <a:spcAft>
                <a:spcPts val="0"/>
              </a:spcAft>
              <a:buClr>
                <a:schemeClr val="lt1"/>
              </a:buClr>
              <a:buSzPts val="1200"/>
              <a:buFont typeface="Poppins"/>
              <a:buChar char="○"/>
              <a:defRPr sz="1200">
                <a:solidFill>
                  <a:schemeClr val="lt1"/>
                </a:solidFill>
                <a:latin typeface="Poppins"/>
                <a:ea typeface="Poppins"/>
                <a:cs typeface="Poppins"/>
                <a:sym typeface="Poppins"/>
              </a:defRPr>
            </a:lvl8pPr>
            <a:lvl9pPr marL="4114800" lvl="8" indent="-304800" algn="ctr">
              <a:lnSpc>
                <a:spcPct val="100000"/>
              </a:lnSpc>
              <a:spcBef>
                <a:spcPts val="0"/>
              </a:spcBef>
              <a:spcAft>
                <a:spcPts val="0"/>
              </a:spcAft>
              <a:buClr>
                <a:schemeClr val="lt1"/>
              </a:buClr>
              <a:buSzPts val="1200"/>
              <a:buFont typeface="Poppins"/>
              <a:buChar char="■"/>
              <a:defRPr sz="1200">
                <a:solidFill>
                  <a:schemeClr val="lt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9" r:id="rId11"/>
    <p:sldLayoutId id="2147483660" r:id="rId12"/>
    <p:sldLayoutId id="2147483661" r:id="rId13"/>
    <p:sldLayoutId id="2147483662" r:id="rId14"/>
    <p:sldLayoutId id="2147483663" r:id="rId15"/>
    <p:sldLayoutId id="2147483664" r:id="rId16"/>
    <p:sldLayoutId id="2147483665" r:id="rId17"/>
    <p:sldLayoutId id="2147483667" r:id="rId18"/>
    <p:sldLayoutId id="2147483668" r:id="rId19"/>
    <p:sldLayoutId id="2147483669" r:id="rId20"/>
    <p:sldLayoutId id="2147483670"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3.xml"/><Relationship Id="rId1" Type="http://schemas.openxmlformats.org/officeDocument/2006/relationships/slideLayout" Target="../slideLayouts/slideLayout19.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ctrTitle"/>
          </p:nvPr>
        </p:nvSpPr>
        <p:spPr>
          <a:xfrm>
            <a:off x="3851975" y="1234324"/>
            <a:ext cx="4576800" cy="166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Insomnia </a:t>
            </a:r>
            <a:endParaRPr sz="7000"/>
          </a:p>
        </p:txBody>
      </p:sp>
      <p:sp>
        <p:nvSpPr>
          <p:cNvPr id="167" name="Google Shape;167;p25"/>
          <p:cNvSpPr txBox="1">
            <a:spLocks noGrp="1"/>
          </p:cNvSpPr>
          <p:nvPr>
            <p:ph type="subTitle" idx="1"/>
          </p:nvPr>
        </p:nvSpPr>
        <p:spPr>
          <a:xfrm>
            <a:off x="3995500" y="3400525"/>
            <a:ext cx="3892800" cy="99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Freya Ma, MS </a:t>
            </a:r>
            <a:endParaRPr sz="1700"/>
          </a:p>
          <a:p>
            <a:pPr marL="0" lvl="0" indent="0" algn="l" rtl="0">
              <a:spcBef>
                <a:spcPts val="0"/>
              </a:spcBef>
              <a:spcAft>
                <a:spcPts val="0"/>
              </a:spcAft>
              <a:buNone/>
            </a:pPr>
            <a:r>
              <a:rPr lang="en" sz="1700"/>
              <a:t>Jane Han, ME</a:t>
            </a:r>
            <a:endParaRPr sz="1700"/>
          </a:p>
          <a:p>
            <a:pPr marL="0" lvl="0" indent="0" algn="l" rtl="0">
              <a:spcBef>
                <a:spcPts val="0"/>
              </a:spcBef>
              <a:spcAft>
                <a:spcPts val="0"/>
              </a:spcAft>
              <a:buNone/>
            </a:pPr>
            <a:r>
              <a:rPr lang="en" sz="1700"/>
              <a:t>Joseph Nano, MPH</a:t>
            </a:r>
            <a:endParaRPr sz="1700"/>
          </a:p>
          <a:p>
            <a:pPr marL="0" lvl="0" indent="0" algn="l" rtl="0">
              <a:spcBef>
                <a:spcPts val="0"/>
              </a:spcBef>
              <a:spcAft>
                <a:spcPts val="0"/>
              </a:spcAft>
              <a:buNone/>
            </a:pPr>
            <a:endParaRPr sz="1700"/>
          </a:p>
          <a:p>
            <a:pPr marL="0" lvl="0" indent="0" algn="l" rtl="0">
              <a:spcBef>
                <a:spcPts val="0"/>
              </a:spcBef>
              <a:spcAft>
                <a:spcPts val="0"/>
              </a:spcAft>
              <a:buNone/>
            </a:pPr>
            <a:endParaRPr sz="1700"/>
          </a:p>
        </p:txBody>
      </p:sp>
      <p:pic>
        <p:nvPicPr>
          <p:cNvPr id="168" name="Google Shape;168;p25"/>
          <p:cNvPicPr preferRelativeResize="0">
            <a:picLocks noGrp="1"/>
          </p:cNvPicPr>
          <p:nvPr>
            <p:ph type="pic" idx="2"/>
          </p:nvPr>
        </p:nvPicPr>
        <p:blipFill rotWithShape="1">
          <a:blip r:embed="rId3">
            <a:alphaModFix/>
          </a:blip>
          <a:srcRect l="48307" t="3706" r="9473" b="33038"/>
          <a:stretch/>
        </p:blipFill>
        <p:spPr>
          <a:xfrm flipH="1">
            <a:off x="-1981125" y="-204150"/>
            <a:ext cx="5549400" cy="5551800"/>
          </a:xfrm>
          <a:prstGeom prst="ellipse">
            <a:avLst/>
          </a:prstGeom>
        </p:spPr>
      </p:pic>
      <p:cxnSp>
        <p:nvCxnSpPr>
          <p:cNvPr id="169" name="Google Shape;169;p25"/>
          <p:cNvCxnSpPr/>
          <p:nvPr/>
        </p:nvCxnSpPr>
        <p:spPr>
          <a:xfrm rot="10800000">
            <a:off x="4234150" y="3131088"/>
            <a:ext cx="3956100" cy="0"/>
          </a:xfrm>
          <a:prstGeom prst="straightConnector1">
            <a:avLst/>
          </a:prstGeom>
          <a:noFill/>
          <a:ln w="19050" cap="flat" cmpd="sng">
            <a:solidFill>
              <a:schemeClr val="dk1"/>
            </a:solidFill>
            <a:prstDash val="solid"/>
            <a:round/>
            <a:headEnd type="none" w="med" len="med"/>
            <a:tailEnd type="none" w="med" len="med"/>
          </a:ln>
        </p:spPr>
      </p:cxnSp>
      <p:sp>
        <p:nvSpPr>
          <p:cNvPr id="170" name="Google Shape;170;p25"/>
          <p:cNvSpPr txBox="1"/>
          <p:nvPr/>
        </p:nvSpPr>
        <p:spPr>
          <a:xfrm>
            <a:off x="6895250" y="3400525"/>
            <a:ext cx="17805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Poppins"/>
                <a:ea typeface="Poppins"/>
                <a:cs typeface="Poppins"/>
                <a:sym typeface="Poppins"/>
              </a:rPr>
              <a:t>QBS 181 2023 Fall </a:t>
            </a:r>
            <a:endParaRPr>
              <a:solidFill>
                <a:schemeClr val="lt1"/>
              </a:solidFill>
              <a:latin typeface="Poppins"/>
              <a:ea typeface="Poppins"/>
              <a:cs typeface="Poppins"/>
              <a:sym typeface="Poppins"/>
            </a:endParaRPr>
          </a:p>
          <a:p>
            <a:pPr marL="0" lvl="0" indent="0" algn="l" rtl="0">
              <a:spcBef>
                <a:spcPts val="0"/>
              </a:spcBef>
              <a:spcAft>
                <a:spcPts val="0"/>
              </a:spcAft>
              <a:buNone/>
            </a:pPr>
            <a:endParaRPr sz="1200">
              <a:solidFill>
                <a:schemeClr val="lt1"/>
              </a:solidFill>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4"/>
          <p:cNvSpPr txBox="1">
            <a:spLocks noGrp="1"/>
          </p:cNvSpPr>
          <p:nvPr>
            <p:ph type="subTitle" idx="4"/>
          </p:nvPr>
        </p:nvSpPr>
        <p:spPr>
          <a:xfrm>
            <a:off x="4955450" y="2381500"/>
            <a:ext cx="26784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Goal 2</a:t>
            </a:r>
            <a:endParaRPr/>
          </a:p>
        </p:txBody>
      </p:sp>
      <p:sp>
        <p:nvSpPr>
          <p:cNvPr id="295" name="Google Shape;295;p34"/>
          <p:cNvSpPr txBox="1">
            <a:spLocks noGrp="1"/>
          </p:cNvSpPr>
          <p:nvPr>
            <p:ph type="subTitle" idx="1"/>
          </p:nvPr>
        </p:nvSpPr>
        <p:spPr>
          <a:xfrm>
            <a:off x="5031200" y="2600924"/>
            <a:ext cx="2679300" cy="145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Perform </a:t>
            </a:r>
            <a:r>
              <a:rPr lang="en" b="1"/>
              <a:t>correlation statistical analysis</a:t>
            </a:r>
            <a:r>
              <a:rPr lang="en"/>
              <a:t> on sleep quality and habits in Adolescents</a:t>
            </a:r>
            <a:endParaRPr/>
          </a:p>
        </p:txBody>
      </p:sp>
      <p:sp>
        <p:nvSpPr>
          <p:cNvPr id="296" name="Google Shape;296;p34"/>
          <p:cNvSpPr txBox="1">
            <a:spLocks noGrp="1"/>
          </p:cNvSpPr>
          <p:nvPr>
            <p:ph type="subTitle" idx="2"/>
          </p:nvPr>
        </p:nvSpPr>
        <p:spPr>
          <a:xfrm>
            <a:off x="1662100" y="2600924"/>
            <a:ext cx="2678400" cy="100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Identify </a:t>
            </a:r>
            <a:r>
              <a:rPr lang="en" b="1"/>
              <a:t>distinct subgroups</a:t>
            </a:r>
            <a:r>
              <a:rPr lang="en"/>
              <a:t> among adolescents based on demographic variables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457200" lvl="0" indent="0" algn="l" rtl="0">
              <a:spcBef>
                <a:spcPts val="0"/>
              </a:spcBef>
              <a:spcAft>
                <a:spcPts val="0"/>
              </a:spcAft>
              <a:buNone/>
            </a:pPr>
            <a:endParaRPr/>
          </a:p>
        </p:txBody>
      </p:sp>
      <p:sp>
        <p:nvSpPr>
          <p:cNvPr id="297" name="Google Shape;297;p34"/>
          <p:cNvSpPr txBox="1">
            <a:spLocks noGrp="1"/>
          </p:cNvSpPr>
          <p:nvPr>
            <p:ph type="subTitle" idx="3"/>
          </p:nvPr>
        </p:nvSpPr>
        <p:spPr>
          <a:xfrm>
            <a:off x="1509700" y="2381500"/>
            <a:ext cx="26784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Goal 1</a:t>
            </a:r>
            <a:endParaRPr/>
          </a:p>
        </p:txBody>
      </p:sp>
      <p:sp>
        <p:nvSpPr>
          <p:cNvPr id="298" name="Google Shape;298;p34"/>
          <p:cNvSpPr/>
          <p:nvPr/>
        </p:nvSpPr>
        <p:spPr>
          <a:xfrm flipH="1">
            <a:off x="2469400" y="1523033"/>
            <a:ext cx="759000" cy="7590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flipH="1">
            <a:off x="5915150" y="1523033"/>
            <a:ext cx="759000" cy="7590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 name="Google Shape;300;p34"/>
          <p:cNvGrpSpPr/>
          <p:nvPr/>
        </p:nvGrpSpPr>
        <p:grpSpPr>
          <a:xfrm>
            <a:off x="2680687" y="1755338"/>
            <a:ext cx="336425" cy="294375"/>
            <a:chOff x="1749550" y="1316825"/>
            <a:chExt cx="336425" cy="294375"/>
          </a:xfrm>
        </p:grpSpPr>
        <p:sp>
          <p:nvSpPr>
            <p:cNvPr id="301" name="Google Shape;301;p34"/>
            <p:cNvSpPr/>
            <p:nvPr/>
          </p:nvSpPr>
          <p:spPr>
            <a:xfrm>
              <a:off x="1749550" y="1460500"/>
              <a:ext cx="257000" cy="150700"/>
            </a:xfrm>
            <a:custGeom>
              <a:avLst/>
              <a:gdLst/>
              <a:ahLst/>
              <a:cxnLst/>
              <a:rect l="l" t="t" r="r" b="b"/>
              <a:pathLst>
                <a:path w="10280" h="6028" extrusionOk="0">
                  <a:moveTo>
                    <a:pt x="4813" y="1"/>
                  </a:moveTo>
                  <a:lnTo>
                    <a:pt x="4439" y="47"/>
                  </a:lnTo>
                  <a:lnTo>
                    <a:pt x="4112" y="188"/>
                  </a:lnTo>
                  <a:lnTo>
                    <a:pt x="3832" y="281"/>
                  </a:lnTo>
                  <a:lnTo>
                    <a:pt x="3552" y="468"/>
                  </a:lnTo>
                  <a:lnTo>
                    <a:pt x="3271" y="655"/>
                  </a:lnTo>
                  <a:lnTo>
                    <a:pt x="3038" y="888"/>
                  </a:lnTo>
                  <a:lnTo>
                    <a:pt x="2851" y="1169"/>
                  </a:lnTo>
                  <a:lnTo>
                    <a:pt x="2290" y="1169"/>
                  </a:lnTo>
                  <a:lnTo>
                    <a:pt x="1916" y="1262"/>
                  </a:lnTo>
                  <a:lnTo>
                    <a:pt x="1636" y="1449"/>
                  </a:lnTo>
                  <a:lnTo>
                    <a:pt x="1309" y="1636"/>
                  </a:lnTo>
                  <a:lnTo>
                    <a:pt x="1076" y="1916"/>
                  </a:lnTo>
                  <a:lnTo>
                    <a:pt x="889" y="2197"/>
                  </a:lnTo>
                  <a:lnTo>
                    <a:pt x="702" y="2524"/>
                  </a:lnTo>
                  <a:lnTo>
                    <a:pt x="608" y="2851"/>
                  </a:lnTo>
                  <a:lnTo>
                    <a:pt x="375" y="3131"/>
                  </a:lnTo>
                  <a:lnTo>
                    <a:pt x="188" y="3458"/>
                  </a:lnTo>
                  <a:lnTo>
                    <a:pt x="48" y="3832"/>
                  </a:lnTo>
                  <a:lnTo>
                    <a:pt x="1" y="4252"/>
                  </a:lnTo>
                  <a:lnTo>
                    <a:pt x="48" y="4579"/>
                  </a:lnTo>
                  <a:lnTo>
                    <a:pt x="141" y="4953"/>
                  </a:lnTo>
                  <a:lnTo>
                    <a:pt x="328" y="5234"/>
                  </a:lnTo>
                  <a:lnTo>
                    <a:pt x="515" y="5514"/>
                  </a:lnTo>
                  <a:lnTo>
                    <a:pt x="795" y="5747"/>
                  </a:lnTo>
                  <a:lnTo>
                    <a:pt x="1122" y="5888"/>
                  </a:lnTo>
                  <a:lnTo>
                    <a:pt x="1449" y="5981"/>
                  </a:lnTo>
                  <a:lnTo>
                    <a:pt x="1823" y="6028"/>
                  </a:lnTo>
                  <a:lnTo>
                    <a:pt x="8458" y="6028"/>
                  </a:lnTo>
                  <a:lnTo>
                    <a:pt x="8831" y="5981"/>
                  </a:lnTo>
                  <a:lnTo>
                    <a:pt x="9158" y="5888"/>
                  </a:lnTo>
                  <a:lnTo>
                    <a:pt x="9485" y="5747"/>
                  </a:lnTo>
                  <a:lnTo>
                    <a:pt x="9766" y="5514"/>
                  </a:lnTo>
                  <a:lnTo>
                    <a:pt x="9953" y="5234"/>
                  </a:lnTo>
                  <a:lnTo>
                    <a:pt x="10140" y="4953"/>
                  </a:lnTo>
                  <a:lnTo>
                    <a:pt x="10233" y="4579"/>
                  </a:lnTo>
                  <a:lnTo>
                    <a:pt x="10280" y="4252"/>
                  </a:lnTo>
                  <a:lnTo>
                    <a:pt x="10233" y="3832"/>
                  </a:lnTo>
                  <a:lnTo>
                    <a:pt x="10093" y="3458"/>
                  </a:lnTo>
                  <a:lnTo>
                    <a:pt x="9906" y="3131"/>
                  </a:lnTo>
                  <a:lnTo>
                    <a:pt x="9672" y="2851"/>
                  </a:lnTo>
                  <a:lnTo>
                    <a:pt x="9579" y="2524"/>
                  </a:lnTo>
                  <a:lnTo>
                    <a:pt x="9392" y="2197"/>
                  </a:lnTo>
                  <a:lnTo>
                    <a:pt x="9205" y="1916"/>
                  </a:lnTo>
                  <a:lnTo>
                    <a:pt x="8971" y="1636"/>
                  </a:lnTo>
                  <a:lnTo>
                    <a:pt x="8691" y="1449"/>
                  </a:lnTo>
                  <a:lnTo>
                    <a:pt x="8364" y="1262"/>
                  </a:lnTo>
                  <a:lnTo>
                    <a:pt x="7990" y="1169"/>
                  </a:lnTo>
                  <a:lnTo>
                    <a:pt x="7476" y="1169"/>
                  </a:lnTo>
                  <a:lnTo>
                    <a:pt x="7243" y="888"/>
                  </a:lnTo>
                  <a:lnTo>
                    <a:pt x="7009" y="655"/>
                  </a:lnTo>
                  <a:lnTo>
                    <a:pt x="6729" y="468"/>
                  </a:lnTo>
                  <a:lnTo>
                    <a:pt x="6448" y="281"/>
                  </a:lnTo>
                  <a:lnTo>
                    <a:pt x="6168" y="188"/>
                  </a:lnTo>
                  <a:lnTo>
                    <a:pt x="5841" y="47"/>
                  </a:lnTo>
                  <a:lnTo>
                    <a:pt x="55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a:off x="1865200" y="1316825"/>
              <a:ext cx="220775" cy="213775"/>
            </a:xfrm>
            <a:custGeom>
              <a:avLst/>
              <a:gdLst/>
              <a:ahLst/>
              <a:cxnLst/>
              <a:rect l="l" t="t" r="r" b="b"/>
              <a:pathLst>
                <a:path w="8831" h="8551" extrusionOk="0">
                  <a:moveTo>
                    <a:pt x="3411" y="1"/>
                  </a:moveTo>
                  <a:lnTo>
                    <a:pt x="3037" y="94"/>
                  </a:lnTo>
                  <a:lnTo>
                    <a:pt x="2710" y="235"/>
                  </a:lnTo>
                  <a:lnTo>
                    <a:pt x="2383" y="421"/>
                  </a:lnTo>
                  <a:lnTo>
                    <a:pt x="2056" y="608"/>
                  </a:lnTo>
                  <a:lnTo>
                    <a:pt x="1776" y="795"/>
                  </a:lnTo>
                  <a:lnTo>
                    <a:pt x="1495" y="1029"/>
                  </a:lnTo>
                  <a:lnTo>
                    <a:pt x="1215" y="1309"/>
                  </a:lnTo>
                  <a:lnTo>
                    <a:pt x="982" y="1590"/>
                  </a:lnTo>
                  <a:lnTo>
                    <a:pt x="748" y="1870"/>
                  </a:lnTo>
                  <a:lnTo>
                    <a:pt x="561" y="2197"/>
                  </a:lnTo>
                  <a:lnTo>
                    <a:pt x="421" y="2524"/>
                  </a:lnTo>
                  <a:lnTo>
                    <a:pt x="281" y="2851"/>
                  </a:lnTo>
                  <a:lnTo>
                    <a:pt x="141" y="3225"/>
                  </a:lnTo>
                  <a:lnTo>
                    <a:pt x="94" y="3599"/>
                  </a:lnTo>
                  <a:lnTo>
                    <a:pt x="47" y="3972"/>
                  </a:lnTo>
                  <a:lnTo>
                    <a:pt x="0" y="4346"/>
                  </a:lnTo>
                  <a:lnTo>
                    <a:pt x="47" y="4953"/>
                  </a:lnTo>
                  <a:lnTo>
                    <a:pt x="935" y="4953"/>
                  </a:lnTo>
                  <a:lnTo>
                    <a:pt x="1402" y="5047"/>
                  </a:lnTo>
                  <a:lnTo>
                    <a:pt x="1776" y="5187"/>
                  </a:lnTo>
                  <a:lnTo>
                    <a:pt x="2196" y="5327"/>
                  </a:lnTo>
                  <a:lnTo>
                    <a:pt x="2710" y="5701"/>
                  </a:lnTo>
                  <a:lnTo>
                    <a:pt x="3177" y="6121"/>
                  </a:lnTo>
                  <a:lnTo>
                    <a:pt x="3645" y="6168"/>
                  </a:lnTo>
                  <a:lnTo>
                    <a:pt x="4065" y="6308"/>
                  </a:lnTo>
                  <a:lnTo>
                    <a:pt x="4486" y="6542"/>
                  </a:lnTo>
                  <a:lnTo>
                    <a:pt x="4859" y="6776"/>
                  </a:lnTo>
                  <a:lnTo>
                    <a:pt x="5140" y="7103"/>
                  </a:lnTo>
                  <a:lnTo>
                    <a:pt x="5420" y="7430"/>
                  </a:lnTo>
                  <a:lnTo>
                    <a:pt x="5607" y="7803"/>
                  </a:lnTo>
                  <a:lnTo>
                    <a:pt x="5747" y="8224"/>
                  </a:lnTo>
                  <a:lnTo>
                    <a:pt x="6027" y="8551"/>
                  </a:lnTo>
                  <a:lnTo>
                    <a:pt x="6541" y="8317"/>
                  </a:lnTo>
                  <a:lnTo>
                    <a:pt x="7009" y="8084"/>
                  </a:lnTo>
                  <a:lnTo>
                    <a:pt x="7429" y="7710"/>
                  </a:lnTo>
                  <a:lnTo>
                    <a:pt x="7803" y="7336"/>
                  </a:lnTo>
                  <a:lnTo>
                    <a:pt x="8130" y="6916"/>
                  </a:lnTo>
                  <a:lnTo>
                    <a:pt x="8457" y="6449"/>
                  </a:lnTo>
                  <a:lnTo>
                    <a:pt x="8644" y="5981"/>
                  </a:lnTo>
                  <a:lnTo>
                    <a:pt x="8831" y="5421"/>
                  </a:lnTo>
                  <a:lnTo>
                    <a:pt x="8317" y="5514"/>
                  </a:lnTo>
                  <a:lnTo>
                    <a:pt x="7756" y="5561"/>
                  </a:lnTo>
                  <a:lnTo>
                    <a:pt x="7289" y="5561"/>
                  </a:lnTo>
                  <a:lnTo>
                    <a:pt x="6868" y="5467"/>
                  </a:lnTo>
                  <a:lnTo>
                    <a:pt x="6401" y="5374"/>
                  </a:lnTo>
                  <a:lnTo>
                    <a:pt x="6027" y="5187"/>
                  </a:lnTo>
                  <a:lnTo>
                    <a:pt x="5607" y="5000"/>
                  </a:lnTo>
                  <a:lnTo>
                    <a:pt x="5233" y="4813"/>
                  </a:lnTo>
                  <a:lnTo>
                    <a:pt x="4906" y="4533"/>
                  </a:lnTo>
                  <a:lnTo>
                    <a:pt x="4579" y="4253"/>
                  </a:lnTo>
                  <a:lnTo>
                    <a:pt x="4299" y="3926"/>
                  </a:lnTo>
                  <a:lnTo>
                    <a:pt x="4018" y="3599"/>
                  </a:lnTo>
                  <a:lnTo>
                    <a:pt x="3832" y="3225"/>
                  </a:lnTo>
                  <a:lnTo>
                    <a:pt x="3645" y="2804"/>
                  </a:lnTo>
                  <a:lnTo>
                    <a:pt x="3458" y="2430"/>
                  </a:lnTo>
                  <a:lnTo>
                    <a:pt x="3364" y="2010"/>
                  </a:lnTo>
                  <a:lnTo>
                    <a:pt x="3318" y="1543"/>
                  </a:lnTo>
                  <a:lnTo>
                    <a:pt x="3271" y="1076"/>
                  </a:lnTo>
                  <a:lnTo>
                    <a:pt x="3318" y="515"/>
                  </a:lnTo>
                  <a:lnTo>
                    <a:pt x="34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1782275" y="1328525"/>
              <a:ext cx="19875" cy="19875"/>
            </a:xfrm>
            <a:custGeom>
              <a:avLst/>
              <a:gdLst/>
              <a:ahLst/>
              <a:cxnLst/>
              <a:rect l="l" t="t" r="r" b="b"/>
              <a:pathLst>
                <a:path w="795" h="795" extrusionOk="0">
                  <a:moveTo>
                    <a:pt x="0" y="0"/>
                  </a:moveTo>
                  <a:lnTo>
                    <a:pt x="0" y="794"/>
                  </a:lnTo>
                  <a:lnTo>
                    <a:pt x="794" y="794"/>
                  </a:lnTo>
                  <a:lnTo>
                    <a:pt x="7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1761250" y="1370575"/>
              <a:ext cx="19875" cy="19875"/>
            </a:xfrm>
            <a:custGeom>
              <a:avLst/>
              <a:gdLst/>
              <a:ahLst/>
              <a:cxnLst/>
              <a:rect l="l" t="t" r="r" b="b"/>
              <a:pathLst>
                <a:path w="795" h="795" extrusionOk="0">
                  <a:moveTo>
                    <a:pt x="0" y="0"/>
                  </a:moveTo>
                  <a:lnTo>
                    <a:pt x="0" y="794"/>
                  </a:lnTo>
                  <a:lnTo>
                    <a:pt x="794" y="794"/>
                  </a:lnTo>
                  <a:lnTo>
                    <a:pt x="7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4"/>
            <p:cNvSpPr/>
            <p:nvPr/>
          </p:nvSpPr>
          <p:spPr>
            <a:xfrm>
              <a:off x="1824325" y="1349550"/>
              <a:ext cx="19875" cy="19875"/>
            </a:xfrm>
            <a:custGeom>
              <a:avLst/>
              <a:gdLst/>
              <a:ahLst/>
              <a:cxnLst/>
              <a:rect l="l" t="t" r="r" b="b"/>
              <a:pathLst>
                <a:path w="795" h="795" extrusionOk="0">
                  <a:moveTo>
                    <a:pt x="0" y="0"/>
                  </a:moveTo>
                  <a:lnTo>
                    <a:pt x="0" y="794"/>
                  </a:lnTo>
                  <a:lnTo>
                    <a:pt x="794" y="794"/>
                  </a:lnTo>
                  <a:lnTo>
                    <a:pt x="7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34"/>
          <p:cNvGrpSpPr/>
          <p:nvPr/>
        </p:nvGrpSpPr>
        <p:grpSpPr>
          <a:xfrm>
            <a:off x="6126438" y="1734325"/>
            <a:ext cx="336425" cy="336400"/>
            <a:chOff x="2498275" y="1295825"/>
            <a:chExt cx="336425" cy="336400"/>
          </a:xfrm>
        </p:grpSpPr>
        <p:sp>
          <p:nvSpPr>
            <p:cNvPr id="307" name="Google Shape;307;p34"/>
            <p:cNvSpPr/>
            <p:nvPr/>
          </p:nvSpPr>
          <p:spPr>
            <a:xfrm>
              <a:off x="2550825" y="1348375"/>
              <a:ext cx="232475" cy="232475"/>
            </a:xfrm>
            <a:custGeom>
              <a:avLst/>
              <a:gdLst/>
              <a:ahLst/>
              <a:cxnLst/>
              <a:rect l="l" t="t" r="r" b="b"/>
              <a:pathLst>
                <a:path w="9299" h="9299" extrusionOk="0">
                  <a:moveTo>
                    <a:pt x="4346" y="1542"/>
                  </a:moveTo>
                  <a:lnTo>
                    <a:pt x="5748" y="2944"/>
                  </a:lnTo>
                  <a:lnTo>
                    <a:pt x="4346" y="4346"/>
                  </a:lnTo>
                  <a:lnTo>
                    <a:pt x="3785" y="3785"/>
                  </a:lnTo>
                  <a:lnTo>
                    <a:pt x="4206" y="3364"/>
                  </a:lnTo>
                  <a:lnTo>
                    <a:pt x="3972" y="3458"/>
                  </a:lnTo>
                  <a:lnTo>
                    <a:pt x="3785" y="3551"/>
                  </a:lnTo>
                  <a:lnTo>
                    <a:pt x="3599" y="3691"/>
                  </a:lnTo>
                  <a:lnTo>
                    <a:pt x="3412" y="3832"/>
                  </a:lnTo>
                  <a:lnTo>
                    <a:pt x="3178" y="4112"/>
                  </a:lnTo>
                  <a:lnTo>
                    <a:pt x="3038" y="4392"/>
                  </a:lnTo>
                  <a:lnTo>
                    <a:pt x="2944" y="4719"/>
                  </a:lnTo>
                  <a:lnTo>
                    <a:pt x="2898" y="5046"/>
                  </a:lnTo>
                  <a:lnTo>
                    <a:pt x="2944" y="5420"/>
                  </a:lnTo>
                  <a:lnTo>
                    <a:pt x="3038" y="5700"/>
                  </a:lnTo>
                  <a:lnTo>
                    <a:pt x="3178" y="6028"/>
                  </a:lnTo>
                  <a:lnTo>
                    <a:pt x="3412" y="6308"/>
                  </a:lnTo>
                  <a:lnTo>
                    <a:pt x="3692" y="6541"/>
                  </a:lnTo>
                  <a:lnTo>
                    <a:pt x="3972" y="6682"/>
                  </a:lnTo>
                  <a:lnTo>
                    <a:pt x="4299" y="6775"/>
                  </a:lnTo>
                  <a:lnTo>
                    <a:pt x="4626" y="6822"/>
                  </a:lnTo>
                  <a:lnTo>
                    <a:pt x="5000" y="6775"/>
                  </a:lnTo>
                  <a:lnTo>
                    <a:pt x="5281" y="6682"/>
                  </a:lnTo>
                  <a:lnTo>
                    <a:pt x="5608" y="6541"/>
                  </a:lnTo>
                  <a:lnTo>
                    <a:pt x="5888" y="6308"/>
                  </a:lnTo>
                  <a:lnTo>
                    <a:pt x="6122" y="6028"/>
                  </a:lnTo>
                  <a:lnTo>
                    <a:pt x="6262" y="5700"/>
                  </a:lnTo>
                  <a:lnTo>
                    <a:pt x="6355" y="5420"/>
                  </a:lnTo>
                  <a:lnTo>
                    <a:pt x="6402" y="5046"/>
                  </a:lnTo>
                  <a:lnTo>
                    <a:pt x="6355" y="4719"/>
                  </a:lnTo>
                  <a:lnTo>
                    <a:pt x="6262" y="4392"/>
                  </a:lnTo>
                  <a:lnTo>
                    <a:pt x="6122" y="4112"/>
                  </a:lnTo>
                  <a:lnTo>
                    <a:pt x="5888" y="3832"/>
                  </a:lnTo>
                  <a:lnTo>
                    <a:pt x="6449" y="3271"/>
                  </a:lnTo>
                  <a:lnTo>
                    <a:pt x="6776" y="3691"/>
                  </a:lnTo>
                  <a:lnTo>
                    <a:pt x="7009" y="4112"/>
                  </a:lnTo>
                  <a:lnTo>
                    <a:pt x="7149" y="4579"/>
                  </a:lnTo>
                  <a:lnTo>
                    <a:pt x="7196" y="5046"/>
                  </a:lnTo>
                  <a:lnTo>
                    <a:pt x="7149" y="5560"/>
                  </a:lnTo>
                  <a:lnTo>
                    <a:pt x="7009" y="6028"/>
                  </a:lnTo>
                  <a:lnTo>
                    <a:pt x="6776" y="6448"/>
                  </a:lnTo>
                  <a:lnTo>
                    <a:pt x="6449" y="6869"/>
                  </a:lnTo>
                  <a:lnTo>
                    <a:pt x="6028" y="7196"/>
                  </a:lnTo>
                  <a:lnTo>
                    <a:pt x="5608" y="7429"/>
                  </a:lnTo>
                  <a:lnTo>
                    <a:pt x="5140" y="7569"/>
                  </a:lnTo>
                  <a:lnTo>
                    <a:pt x="4626" y="7616"/>
                  </a:lnTo>
                  <a:lnTo>
                    <a:pt x="4159" y="7569"/>
                  </a:lnTo>
                  <a:lnTo>
                    <a:pt x="3692" y="7429"/>
                  </a:lnTo>
                  <a:lnTo>
                    <a:pt x="3272" y="7196"/>
                  </a:lnTo>
                  <a:lnTo>
                    <a:pt x="2851" y="6869"/>
                  </a:lnTo>
                  <a:lnTo>
                    <a:pt x="2524" y="6448"/>
                  </a:lnTo>
                  <a:lnTo>
                    <a:pt x="2290" y="6028"/>
                  </a:lnTo>
                  <a:lnTo>
                    <a:pt x="2150" y="5560"/>
                  </a:lnTo>
                  <a:lnTo>
                    <a:pt x="2103" y="5046"/>
                  </a:lnTo>
                  <a:lnTo>
                    <a:pt x="2150" y="4579"/>
                  </a:lnTo>
                  <a:lnTo>
                    <a:pt x="2290" y="4112"/>
                  </a:lnTo>
                  <a:lnTo>
                    <a:pt x="2524" y="3691"/>
                  </a:lnTo>
                  <a:lnTo>
                    <a:pt x="2851" y="3271"/>
                  </a:lnTo>
                  <a:lnTo>
                    <a:pt x="3178" y="3037"/>
                  </a:lnTo>
                  <a:lnTo>
                    <a:pt x="3505" y="2804"/>
                  </a:lnTo>
                  <a:lnTo>
                    <a:pt x="3879" y="2664"/>
                  </a:lnTo>
                  <a:lnTo>
                    <a:pt x="4299" y="2570"/>
                  </a:lnTo>
                  <a:lnTo>
                    <a:pt x="3785" y="2103"/>
                  </a:lnTo>
                  <a:lnTo>
                    <a:pt x="4346" y="1542"/>
                  </a:lnTo>
                  <a:close/>
                  <a:moveTo>
                    <a:pt x="4253" y="0"/>
                  </a:moveTo>
                  <a:lnTo>
                    <a:pt x="3879" y="47"/>
                  </a:lnTo>
                  <a:lnTo>
                    <a:pt x="3552" y="94"/>
                  </a:lnTo>
                  <a:lnTo>
                    <a:pt x="3178" y="234"/>
                  </a:lnTo>
                  <a:lnTo>
                    <a:pt x="2851" y="328"/>
                  </a:lnTo>
                  <a:lnTo>
                    <a:pt x="2197" y="655"/>
                  </a:lnTo>
                  <a:lnTo>
                    <a:pt x="1636" y="1075"/>
                  </a:lnTo>
                  <a:lnTo>
                    <a:pt x="2244" y="1636"/>
                  </a:lnTo>
                  <a:lnTo>
                    <a:pt x="1683" y="2196"/>
                  </a:lnTo>
                  <a:lnTo>
                    <a:pt x="1076" y="1636"/>
                  </a:lnTo>
                  <a:lnTo>
                    <a:pt x="655" y="2196"/>
                  </a:lnTo>
                  <a:lnTo>
                    <a:pt x="328" y="2850"/>
                  </a:lnTo>
                  <a:lnTo>
                    <a:pt x="235" y="3178"/>
                  </a:lnTo>
                  <a:lnTo>
                    <a:pt x="141" y="3505"/>
                  </a:lnTo>
                  <a:lnTo>
                    <a:pt x="48" y="3878"/>
                  </a:lnTo>
                  <a:lnTo>
                    <a:pt x="1" y="4252"/>
                  </a:lnTo>
                  <a:lnTo>
                    <a:pt x="842" y="4252"/>
                  </a:lnTo>
                  <a:lnTo>
                    <a:pt x="842" y="5046"/>
                  </a:lnTo>
                  <a:lnTo>
                    <a:pt x="1" y="5046"/>
                  </a:lnTo>
                  <a:lnTo>
                    <a:pt x="48" y="5373"/>
                  </a:lnTo>
                  <a:lnTo>
                    <a:pt x="141" y="5747"/>
                  </a:lnTo>
                  <a:lnTo>
                    <a:pt x="235" y="6121"/>
                  </a:lnTo>
                  <a:lnTo>
                    <a:pt x="328" y="6448"/>
                  </a:lnTo>
                  <a:lnTo>
                    <a:pt x="655" y="7055"/>
                  </a:lnTo>
                  <a:lnTo>
                    <a:pt x="1076" y="7616"/>
                  </a:lnTo>
                  <a:lnTo>
                    <a:pt x="1683" y="7055"/>
                  </a:lnTo>
                  <a:lnTo>
                    <a:pt x="2244" y="7616"/>
                  </a:lnTo>
                  <a:lnTo>
                    <a:pt x="1636" y="8177"/>
                  </a:lnTo>
                  <a:lnTo>
                    <a:pt x="2197" y="8597"/>
                  </a:lnTo>
                  <a:lnTo>
                    <a:pt x="2851" y="8924"/>
                  </a:lnTo>
                  <a:lnTo>
                    <a:pt x="3178" y="9064"/>
                  </a:lnTo>
                  <a:lnTo>
                    <a:pt x="3552" y="9158"/>
                  </a:lnTo>
                  <a:lnTo>
                    <a:pt x="3879" y="9251"/>
                  </a:lnTo>
                  <a:lnTo>
                    <a:pt x="4253" y="9298"/>
                  </a:lnTo>
                  <a:lnTo>
                    <a:pt x="4253" y="8457"/>
                  </a:lnTo>
                  <a:lnTo>
                    <a:pt x="5047" y="8457"/>
                  </a:lnTo>
                  <a:lnTo>
                    <a:pt x="5047" y="9298"/>
                  </a:lnTo>
                  <a:lnTo>
                    <a:pt x="5421" y="9251"/>
                  </a:lnTo>
                  <a:lnTo>
                    <a:pt x="5748" y="9158"/>
                  </a:lnTo>
                  <a:lnTo>
                    <a:pt x="6122" y="9064"/>
                  </a:lnTo>
                  <a:lnTo>
                    <a:pt x="6449" y="8924"/>
                  </a:lnTo>
                  <a:lnTo>
                    <a:pt x="7056" y="8597"/>
                  </a:lnTo>
                  <a:lnTo>
                    <a:pt x="7663" y="8177"/>
                  </a:lnTo>
                  <a:lnTo>
                    <a:pt x="7056" y="7616"/>
                  </a:lnTo>
                  <a:lnTo>
                    <a:pt x="7617" y="7055"/>
                  </a:lnTo>
                  <a:lnTo>
                    <a:pt x="8224" y="7616"/>
                  </a:lnTo>
                  <a:lnTo>
                    <a:pt x="8598" y="7055"/>
                  </a:lnTo>
                  <a:lnTo>
                    <a:pt x="8925" y="6448"/>
                  </a:lnTo>
                  <a:lnTo>
                    <a:pt x="9065" y="6121"/>
                  </a:lnTo>
                  <a:lnTo>
                    <a:pt x="9158" y="5747"/>
                  </a:lnTo>
                  <a:lnTo>
                    <a:pt x="9252" y="5373"/>
                  </a:lnTo>
                  <a:lnTo>
                    <a:pt x="9299" y="5046"/>
                  </a:lnTo>
                  <a:lnTo>
                    <a:pt x="8458" y="5046"/>
                  </a:lnTo>
                  <a:lnTo>
                    <a:pt x="8458" y="4252"/>
                  </a:lnTo>
                  <a:lnTo>
                    <a:pt x="9299" y="4252"/>
                  </a:lnTo>
                  <a:lnTo>
                    <a:pt x="9252" y="3878"/>
                  </a:lnTo>
                  <a:lnTo>
                    <a:pt x="9158" y="3505"/>
                  </a:lnTo>
                  <a:lnTo>
                    <a:pt x="9065" y="3178"/>
                  </a:lnTo>
                  <a:lnTo>
                    <a:pt x="8925" y="2850"/>
                  </a:lnTo>
                  <a:lnTo>
                    <a:pt x="8598" y="2196"/>
                  </a:lnTo>
                  <a:lnTo>
                    <a:pt x="8224" y="1636"/>
                  </a:lnTo>
                  <a:lnTo>
                    <a:pt x="7617" y="2196"/>
                  </a:lnTo>
                  <a:lnTo>
                    <a:pt x="7056" y="1636"/>
                  </a:lnTo>
                  <a:lnTo>
                    <a:pt x="7663" y="1075"/>
                  </a:lnTo>
                  <a:lnTo>
                    <a:pt x="7056" y="655"/>
                  </a:lnTo>
                  <a:lnTo>
                    <a:pt x="6449" y="328"/>
                  </a:lnTo>
                  <a:lnTo>
                    <a:pt x="6122" y="234"/>
                  </a:lnTo>
                  <a:lnTo>
                    <a:pt x="5748" y="94"/>
                  </a:lnTo>
                  <a:lnTo>
                    <a:pt x="5421" y="47"/>
                  </a:lnTo>
                  <a:lnTo>
                    <a:pt x="5047" y="0"/>
                  </a:lnTo>
                  <a:lnTo>
                    <a:pt x="5047" y="795"/>
                  </a:lnTo>
                  <a:lnTo>
                    <a:pt x="4253" y="795"/>
                  </a:lnTo>
                  <a:lnTo>
                    <a:pt x="42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a:off x="2498275" y="1295825"/>
              <a:ext cx="336425" cy="336400"/>
            </a:xfrm>
            <a:custGeom>
              <a:avLst/>
              <a:gdLst/>
              <a:ahLst/>
              <a:cxnLst/>
              <a:rect l="l" t="t" r="r" b="b"/>
              <a:pathLst>
                <a:path w="13457" h="13456" extrusionOk="0">
                  <a:moveTo>
                    <a:pt x="7289" y="1308"/>
                  </a:moveTo>
                  <a:lnTo>
                    <a:pt x="7850" y="1402"/>
                  </a:lnTo>
                  <a:lnTo>
                    <a:pt x="8364" y="1542"/>
                  </a:lnTo>
                  <a:lnTo>
                    <a:pt x="8878" y="1729"/>
                  </a:lnTo>
                  <a:lnTo>
                    <a:pt x="9345" y="1962"/>
                  </a:lnTo>
                  <a:lnTo>
                    <a:pt x="9812" y="2243"/>
                  </a:lnTo>
                  <a:lnTo>
                    <a:pt x="10233" y="2523"/>
                  </a:lnTo>
                  <a:lnTo>
                    <a:pt x="10606" y="2897"/>
                  </a:lnTo>
                  <a:lnTo>
                    <a:pt x="10933" y="3270"/>
                  </a:lnTo>
                  <a:lnTo>
                    <a:pt x="11260" y="3691"/>
                  </a:lnTo>
                  <a:lnTo>
                    <a:pt x="11541" y="4158"/>
                  </a:lnTo>
                  <a:lnTo>
                    <a:pt x="11774" y="4625"/>
                  </a:lnTo>
                  <a:lnTo>
                    <a:pt x="11961" y="5139"/>
                  </a:lnTo>
                  <a:lnTo>
                    <a:pt x="12101" y="5653"/>
                  </a:lnTo>
                  <a:lnTo>
                    <a:pt x="12148" y="6167"/>
                  </a:lnTo>
                  <a:lnTo>
                    <a:pt x="12195" y="6728"/>
                  </a:lnTo>
                  <a:lnTo>
                    <a:pt x="12148" y="7289"/>
                  </a:lnTo>
                  <a:lnTo>
                    <a:pt x="12101" y="7849"/>
                  </a:lnTo>
                  <a:lnTo>
                    <a:pt x="11961" y="8363"/>
                  </a:lnTo>
                  <a:lnTo>
                    <a:pt x="11774" y="8877"/>
                  </a:lnTo>
                  <a:lnTo>
                    <a:pt x="11541" y="9344"/>
                  </a:lnTo>
                  <a:lnTo>
                    <a:pt x="11260" y="9765"/>
                  </a:lnTo>
                  <a:lnTo>
                    <a:pt x="10933" y="10185"/>
                  </a:lnTo>
                  <a:lnTo>
                    <a:pt x="10606" y="10606"/>
                  </a:lnTo>
                  <a:lnTo>
                    <a:pt x="10233" y="10933"/>
                  </a:lnTo>
                  <a:lnTo>
                    <a:pt x="9812" y="11260"/>
                  </a:lnTo>
                  <a:lnTo>
                    <a:pt x="9345" y="11540"/>
                  </a:lnTo>
                  <a:lnTo>
                    <a:pt x="8878" y="11774"/>
                  </a:lnTo>
                  <a:lnTo>
                    <a:pt x="8364" y="11961"/>
                  </a:lnTo>
                  <a:lnTo>
                    <a:pt x="7850" y="12054"/>
                  </a:lnTo>
                  <a:lnTo>
                    <a:pt x="7289" y="12148"/>
                  </a:lnTo>
                  <a:lnTo>
                    <a:pt x="6728" y="12194"/>
                  </a:lnTo>
                  <a:lnTo>
                    <a:pt x="6215" y="12148"/>
                  </a:lnTo>
                  <a:lnTo>
                    <a:pt x="5654" y="12054"/>
                  </a:lnTo>
                  <a:lnTo>
                    <a:pt x="5140" y="11961"/>
                  </a:lnTo>
                  <a:lnTo>
                    <a:pt x="4626" y="11774"/>
                  </a:lnTo>
                  <a:lnTo>
                    <a:pt x="4159" y="11540"/>
                  </a:lnTo>
                  <a:lnTo>
                    <a:pt x="3692" y="11260"/>
                  </a:lnTo>
                  <a:lnTo>
                    <a:pt x="3271" y="10933"/>
                  </a:lnTo>
                  <a:lnTo>
                    <a:pt x="2897" y="10606"/>
                  </a:lnTo>
                  <a:lnTo>
                    <a:pt x="2570" y="10185"/>
                  </a:lnTo>
                  <a:lnTo>
                    <a:pt x="2243" y="9765"/>
                  </a:lnTo>
                  <a:lnTo>
                    <a:pt x="1963" y="9344"/>
                  </a:lnTo>
                  <a:lnTo>
                    <a:pt x="1729" y="8877"/>
                  </a:lnTo>
                  <a:lnTo>
                    <a:pt x="1542" y="8363"/>
                  </a:lnTo>
                  <a:lnTo>
                    <a:pt x="1402" y="7849"/>
                  </a:lnTo>
                  <a:lnTo>
                    <a:pt x="1309" y="7289"/>
                  </a:lnTo>
                  <a:lnTo>
                    <a:pt x="1309" y="6728"/>
                  </a:lnTo>
                  <a:lnTo>
                    <a:pt x="1309" y="6167"/>
                  </a:lnTo>
                  <a:lnTo>
                    <a:pt x="1402" y="5653"/>
                  </a:lnTo>
                  <a:lnTo>
                    <a:pt x="1542" y="5139"/>
                  </a:lnTo>
                  <a:lnTo>
                    <a:pt x="1729" y="4625"/>
                  </a:lnTo>
                  <a:lnTo>
                    <a:pt x="1963" y="4158"/>
                  </a:lnTo>
                  <a:lnTo>
                    <a:pt x="2243" y="3691"/>
                  </a:lnTo>
                  <a:lnTo>
                    <a:pt x="2570" y="3270"/>
                  </a:lnTo>
                  <a:lnTo>
                    <a:pt x="2897" y="2897"/>
                  </a:lnTo>
                  <a:lnTo>
                    <a:pt x="3271" y="2523"/>
                  </a:lnTo>
                  <a:lnTo>
                    <a:pt x="3692" y="2243"/>
                  </a:lnTo>
                  <a:lnTo>
                    <a:pt x="4159" y="1962"/>
                  </a:lnTo>
                  <a:lnTo>
                    <a:pt x="4626" y="1729"/>
                  </a:lnTo>
                  <a:lnTo>
                    <a:pt x="5140" y="1542"/>
                  </a:lnTo>
                  <a:lnTo>
                    <a:pt x="5654" y="1402"/>
                  </a:lnTo>
                  <a:lnTo>
                    <a:pt x="6215" y="1308"/>
                  </a:lnTo>
                  <a:close/>
                  <a:moveTo>
                    <a:pt x="6728" y="0"/>
                  </a:moveTo>
                  <a:lnTo>
                    <a:pt x="6074" y="47"/>
                  </a:lnTo>
                  <a:lnTo>
                    <a:pt x="5374" y="140"/>
                  </a:lnTo>
                  <a:lnTo>
                    <a:pt x="4766" y="327"/>
                  </a:lnTo>
                  <a:lnTo>
                    <a:pt x="4112" y="561"/>
                  </a:lnTo>
                  <a:lnTo>
                    <a:pt x="3551" y="841"/>
                  </a:lnTo>
                  <a:lnTo>
                    <a:pt x="2991" y="1168"/>
                  </a:lnTo>
                  <a:lnTo>
                    <a:pt x="2477" y="1542"/>
                  </a:lnTo>
                  <a:lnTo>
                    <a:pt x="2010" y="1962"/>
                  </a:lnTo>
                  <a:lnTo>
                    <a:pt x="1542" y="2476"/>
                  </a:lnTo>
                  <a:lnTo>
                    <a:pt x="1169" y="2990"/>
                  </a:lnTo>
                  <a:lnTo>
                    <a:pt x="842" y="3551"/>
                  </a:lnTo>
                  <a:lnTo>
                    <a:pt x="561" y="4111"/>
                  </a:lnTo>
                  <a:lnTo>
                    <a:pt x="328" y="4719"/>
                  </a:lnTo>
                  <a:lnTo>
                    <a:pt x="141" y="5373"/>
                  </a:lnTo>
                  <a:lnTo>
                    <a:pt x="47" y="6027"/>
                  </a:lnTo>
                  <a:lnTo>
                    <a:pt x="1" y="6728"/>
                  </a:lnTo>
                  <a:lnTo>
                    <a:pt x="47" y="7429"/>
                  </a:lnTo>
                  <a:lnTo>
                    <a:pt x="141" y="8083"/>
                  </a:lnTo>
                  <a:lnTo>
                    <a:pt x="328" y="8737"/>
                  </a:lnTo>
                  <a:lnTo>
                    <a:pt x="561" y="9344"/>
                  </a:lnTo>
                  <a:lnTo>
                    <a:pt x="842" y="9952"/>
                  </a:lnTo>
                  <a:lnTo>
                    <a:pt x="1169" y="10512"/>
                  </a:lnTo>
                  <a:lnTo>
                    <a:pt x="1542" y="11026"/>
                  </a:lnTo>
                  <a:lnTo>
                    <a:pt x="2010" y="11493"/>
                  </a:lnTo>
                  <a:lnTo>
                    <a:pt x="2477" y="11914"/>
                  </a:lnTo>
                  <a:lnTo>
                    <a:pt x="2991" y="12334"/>
                  </a:lnTo>
                  <a:lnTo>
                    <a:pt x="3551" y="12661"/>
                  </a:lnTo>
                  <a:lnTo>
                    <a:pt x="4112" y="12942"/>
                  </a:lnTo>
                  <a:lnTo>
                    <a:pt x="4766" y="13175"/>
                  </a:lnTo>
                  <a:lnTo>
                    <a:pt x="5374" y="13316"/>
                  </a:lnTo>
                  <a:lnTo>
                    <a:pt x="6074" y="13409"/>
                  </a:lnTo>
                  <a:lnTo>
                    <a:pt x="6728" y="13456"/>
                  </a:lnTo>
                  <a:lnTo>
                    <a:pt x="7429" y="13409"/>
                  </a:lnTo>
                  <a:lnTo>
                    <a:pt x="8083" y="13316"/>
                  </a:lnTo>
                  <a:lnTo>
                    <a:pt x="8737" y="13175"/>
                  </a:lnTo>
                  <a:lnTo>
                    <a:pt x="9392" y="12942"/>
                  </a:lnTo>
                  <a:lnTo>
                    <a:pt x="9952" y="12661"/>
                  </a:lnTo>
                  <a:lnTo>
                    <a:pt x="10513" y="12334"/>
                  </a:lnTo>
                  <a:lnTo>
                    <a:pt x="11027" y="11914"/>
                  </a:lnTo>
                  <a:lnTo>
                    <a:pt x="11494" y="11493"/>
                  </a:lnTo>
                  <a:lnTo>
                    <a:pt x="11961" y="11026"/>
                  </a:lnTo>
                  <a:lnTo>
                    <a:pt x="12335" y="10512"/>
                  </a:lnTo>
                  <a:lnTo>
                    <a:pt x="12662" y="9952"/>
                  </a:lnTo>
                  <a:lnTo>
                    <a:pt x="12942" y="9344"/>
                  </a:lnTo>
                  <a:lnTo>
                    <a:pt x="13176" y="8737"/>
                  </a:lnTo>
                  <a:lnTo>
                    <a:pt x="13363" y="8083"/>
                  </a:lnTo>
                  <a:lnTo>
                    <a:pt x="13456" y="7429"/>
                  </a:lnTo>
                  <a:lnTo>
                    <a:pt x="13456" y="6728"/>
                  </a:lnTo>
                  <a:lnTo>
                    <a:pt x="13456" y="6027"/>
                  </a:lnTo>
                  <a:lnTo>
                    <a:pt x="13363" y="5373"/>
                  </a:lnTo>
                  <a:lnTo>
                    <a:pt x="13176" y="4719"/>
                  </a:lnTo>
                  <a:lnTo>
                    <a:pt x="12942" y="4111"/>
                  </a:lnTo>
                  <a:lnTo>
                    <a:pt x="12662" y="3551"/>
                  </a:lnTo>
                  <a:lnTo>
                    <a:pt x="12335" y="2990"/>
                  </a:lnTo>
                  <a:lnTo>
                    <a:pt x="11961" y="2476"/>
                  </a:lnTo>
                  <a:lnTo>
                    <a:pt x="11494" y="1962"/>
                  </a:lnTo>
                  <a:lnTo>
                    <a:pt x="11027" y="1542"/>
                  </a:lnTo>
                  <a:lnTo>
                    <a:pt x="10513" y="1168"/>
                  </a:lnTo>
                  <a:lnTo>
                    <a:pt x="9952" y="841"/>
                  </a:lnTo>
                  <a:lnTo>
                    <a:pt x="9392" y="561"/>
                  </a:lnTo>
                  <a:lnTo>
                    <a:pt x="8737" y="327"/>
                  </a:lnTo>
                  <a:lnTo>
                    <a:pt x="8083" y="140"/>
                  </a:lnTo>
                  <a:lnTo>
                    <a:pt x="7429" y="47"/>
                  </a:lnTo>
                  <a:lnTo>
                    <a:pt x="67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 name="Google Shape;309;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[Aim 1] Visualization of data exploration</a:t>
            </a:r>
            <a:endParaRPr sz="2500"/>
          </a:p>
        </p:txBody>
      </p:sp>
      <p:sp>
        <p:nvSpPr>
          <p:cNvPr id="310" name="Google Shape;310;p34"/>
          <p:cNvSpPr txBox="1"/>
          <p:nvPr/>
        </p:nvSpPr>
        <p:spPr>
          <a:xfrm>
            <a:off x="152400" y="152400"/>
            <a:ext cx="14826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1"/>
                </a:solidFill>
                <a:latin typeface="Space Grotesk"/>
                <a:ea typeface="Space Grotesk"/>
                <a:cs typeface="Space Grotesk"/>
                <a:sym typeface="Space Grotesk"/>
              </a:rPr>
              <a:t>Methods</a:t>
            </a:r>
            <a:endParaRPr sz="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5"/>
          <p:cNvSpPr txBox="1">
            <a:spLocks noGrp="1"/>
          </p:cNvSpPr>
          <p:nvPr>
            <p:ph type="subTitle" idx="4"/>
          </p:nvPr>
        </p:nvSpPr>
        <p:spPr>
          <a:xfrm>
            <a:off x="4955450" y="2381500"/>
            <a:ext cx="26784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Goal 2</a:t>
            </a:r>
            <a:endParaRPr/>
          </a:p>
        </p:txBody>
      </p:sp>
      <p:sp>
        <p:nvSpPr>
          <p:cNvPr id="316" name="Google Shape;316;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[Aim 2] Relationship of sleep quality and habits</a:t>
            </a:r>
            <a:endParaRPr sz="2500"/>
          </a:p>
        </p:txBody>
      </p:sp>
      <p:sp>
        <p:nvSpPr>
          <p:cNvPr id="317" name="Google Shape;317;p35"/>
          <p:cNvSpPr txBox="1">
            <a:spLocks noGrp="1"/>
          </p:cNvSpPr>
          <p:nvPr>
            <p:ph type="subTitle" idx="1"/>
          </p:nvPr>
        </p:nvSpPr>
        <p:spPr>
          <a:xfrm>
            <a:off x="5031200" y="2600924"/>
            <a:ext cx="2679300" cy="145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Investigate if the </a:t>
            </a:r>
            <a:r>
              <a:rPr lang="en" b="1"/>
              <a:t>interaction effect </a:t>
            </a:r>
            <a:r>
              <a:rPr lang="en"/>
              <a:t>of significant predictor factor(s) above and the race factor is statistically significant.</a:t>
            </a:r>
            <a:endParaRPr/>
          </a:p>
        </p:txBody>
      </p:sp>
      <p:sp>
        <p:nvSpPr>
          <p:cNvPr id="318" name="Google Shape;318;p35"/>
          <p:cNvSpPr txBox="1">
            <a:spLocks noGrp="1"/>
          </p:cNvSpPr>
          <p:nvPr>
            <p:ph type="subTitle" idx="2"/>
          </p:nvPr>
        </p:nvSpPr>
        <p:spPr>
          <a:xfrm>
            <a:off x="1738300" y="2600924"/>
            <a:ext cx="2678400" cy="100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sleep quality to predict </a:t>
            </a:r>
            <a:r>
              <a:rPr lang="en" b="1"/>
              <a:t>mental health</a:t>
            </a:r>
            <a:r>
              <a:rPr lang="en"/>
              <a:t> and habits among adolescents with </a:t>
            </a:r>
            <a:r>
              <a:rPr lang="en" b="1"/>
              <a:t>regression analyses</a:t>
            </a:r>
            <a:endParaRPr b="1"/>
          </a:p>
          <a:p>
            <a:pPr marL="0" lvl="0" indent="0" algn="l" rtl="0">
              <a:spcBef>
                <a:spcPts val="0"/>
              </a:spcBef>
              <a:spcAft>
                <a:spcPts val="0"/>
              </a:spcAft>
              <a:buNone/>
            </a:pPr>
            <a:endParaRPr/>
          </a:p>
          <a:p>
            <a:pPr marL="0" lvl="0" indent="0" algn="l" rtl="0">
              <a:spcBef>
                <a:spcPts val="0"/>
              </a:spcBef>
              <a:spcAft>
                <a:spcPts val="0"/>
              </a:spcAft>
              <a:buNone/>
            </a:pPr>
            <a:endParaRPr/>
          </a:p>
          <a:p>
            <a:pPr marL="457200" lvl="0" indent="0" algn="l" rtl="0">
              <a:spcBef>
                <a:spcPts val="0"/>
              </a:spcBef>
              <a:spcAft>
                <a:spcPts val="0"/>
              </a:spcAft>
              <a:buNone/>
            </a:pPr>
            <a:endParaRPr/>
          </a:p>
        </p:txBody>
      </p:sp>
      <p:sp>
        <p:nvSpPr>
          <p:cNvPr id="319" name="Google Shape;319;p35"/>
          <p:cNvSpPr txBox="1">
            <a:spLocks noGrp="1"/>
          </p:cNvSpPr>
          <p:nvPr>
            <p:ph type="subTitle" idx="3"/>
          </p:nvPr>
        </p:nvSpPr>
        <p:spPr>
          <a:xfrm>
            <a:off x="1509700" y="2381500"/>
            <a:ext cx="26784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Goal 1</a:t>
            </a:r>
            <a:endParaRPr/>
          </a:p>
        </p:txBody>
      </p:sp>
      <p:sp>
        <p:nvSpPr>
          <p:cNvPr id="320" name="Google Shape;320;p35"/>
          <p:cNvSpPr/>
          <p:nvPr/>
        </p:nvSpPr>
        <p:spPr>
          <a:xfrm flipH="1">
            <a:off x="2469400" y="1523033"/>
            <a:ext cx="759000" cy="7590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5"/>
          <p:cNvSpPr/>
          <p:nvPr/>
        </p:nvSpPr>
        <p:spPr>
          <a:xfrm flipH="1">
            <a:off x="5915150" y="1523033"/>
            <a:ext cx="759000" cy="7590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35"/>
          <p:cNvGrpSpPr/>
          <p:nvPr/>
        </p:nvGrpSpPr>
        <p:grpSpPr>
          <a:xfrm>
            <a:off x="2680687" y="1755338"/>
            <a:ext cx="336425" cy="294375"/>
            <a:chOff x="2680687" y="1755338"/>
            <a:chExt cx="336425" cy="294375"/>
          </a:xfrm>
        </p:grpSpPr>
        <p:sp>
          <p:nvSpPr>
            <p:cNvPr id="323" name="Google Shape;323;p35"/>
            <p:cNvSpPr/>
            <p:nvPr/>
          </p:nvSpPr>
          <p:spPr>
            <a:xfrm>
              <a:off x="2680687" y="1899013"/>
              <a:ext cx="257000" cy="150700"/>
            </a:xfrm>
            <a:custGeom>
              <a:avLst/>
              <a:gdLst/>
              <a:ahLst/>
              <a:cxnLst/>
              <a:rect l="l" t="t" r="r" b="b"/>
              <a:pathLst>
                <a:path w="10280" h="6028" extrusionOk="0">
                  <a:moveTo>
                    <a:pt x="4813" y="1"/>
                  </a:moveTo>
                  <a:lnTo>
                    <a:pt x="4439" y="47"/>
                  </a:lnTo>
                  <a:lnTo>
                    <a:pt x="4112" y="188"/>
                  </a:lnTo>
                  <a:lnTo>
                    <a:pt x="3832" y="281"/>
                  </a:lnTo>
                  <a:lnTo>
                    <a:pt x="3552" y="468"/>
                  </a:lnTo>
                  <a:lnTo>
                    <a:pt x="3271" y="655"/>
                  </a:lnTo>
                  <a:lnTo>
                    <a:pt x="3038" y="888"/>
                  </a:lnTo>
                  <a:lnTo>
                    <a:pt x="2851" y="1169"/>
                  </a:lnTo>
                  <a:lnTo>
                    <a:pt x="2290" y="1169"/>
                  </a:lnTo>
                  <a:lnTo>
                    <a:pt x="1916" y="1262"/>
                  </a:lnTo>
                  <a:lnTo>
                    <a:pt x="1636" y="1449"/>
                  </a:lnTo>
                  <a:lnTo>
                    <a:pt x="1309" y="1636"/>
                  </a:lnTo>
                  <a:lnTo>
                    <a:pt x="1076" y="1916"/>
                  </a:lnTo>
                  <a:lnTo>
                    <a:pt x="889" y="2197"/>
                  </a:lnTo>
                  <a:lnTo>
                    <a:pt x="702" y="2524"/>
                  </a:lnTo>
                  <a:lnTo>
                    <a:pt x="608" y="2851"/>
                  </a:lnTo>
                  <a:lnTo>
                    <a:pt x="375" y="3131"/>
                  </a:lnTo>
                  <a:lnTo>
                    <a:pt x="188" y="3458"/>
                  </a:lnTo>
                  <a:lnTo>
                    <a:pt x="48" y="3832"/>
                  </a:lnTo>
                  <a:lnTo>
                    <a:pt x="1" y="4252"/>
                  </a:lnTo>
                  <a:lnTo>
                    <a:pt x="48" y="4579"/>
                  </a:lnTo>
                  <a:lnTo>
                    <a:pt x="141" y="4953"/>
                  </a:lnTo>
                  <a:lnTo>
                    <a:pt x="328" y="5234"/>
                  </a:lnTo>
                  <a:lnTo>
                    <a:pt x="515" y="5514"/>
                  </a:lnTo>
                  <a:lnTo>
                    <a:pt x="795" y="5747"/>
                  </a:lnTo>
                  <a:lnTo>
                    <a:pt x="1122" y="5888"/>
                  </a:lnTo>
                  <a:lnTo>
                    <a:pt x="1449" y="5981"/>
                  </a:lnTo>
                  <a:lnTo>
                    <a:pt x="1823" y="6028"/>
                  </a:lnTo>
                  <a:lnTo>
                    <a:pt x="8458" y="6028"/>
                  </a:lnTo>
                  <a:lnTo>
                    <a:pt x="8831" y="5981"/>
                  </a:lnTo>
                  <a:lnTo>
                    <a:pt x="9158" y="5888"/>
                  </a:lnTo>
                  <a:lnTo>
                    <a:pt x="9485" y="5747"/>
                  </a:lnTo>
                  <a:lnTo>
                    <a:pt x="9766" y="5514"/>
                  </a:lnTo>
                  <a:lnTo>
                    <a:pt x="9953" y="5234"/>
                  </a:lnTo>
                  <a:lnTo>
                    <a:pt x="10140" y="4953"/>
                  </a:lnTo>
                  <a:lnTo>
                    <a:pt x="10233" y="4579"/>
                  </a:lnTo>
                  <a:lnTo>
                    <a:pt x="10280" y="4252"/>
                  </a:lnTo>
                  <a:lnTo>
                    <a:pt x="10233" y="3832"/>
                  </a:lnTo>
                  <a:lnTo>
                    <a:pt x="10093" y="3458"/>
                  </a:lnTo>
                  <a:lnTo>
                    <a:pt x="9906" y="3131"/>
                  </a:lnTo>
                  <a:lnTo>
                    <a:pt x="9672" y="2851"/>
                  </a:lnTo>
                  <a:lnTo>
                    <a:pt x="9579" y="2524"/>
                  </a:lnTo>
                  <a:lnTo>
                    <a:pt x="9392" y="2197"/>
                  </a:lnTo>
                  <a:lnTo>
                    <a:pt x="9205" y="1916"/>
                  </a:lnTo>
                  <a:lnTo>
                    <a:pt x="8971" y="1636"/>
                  </a:lnTo>
                  <a:lnTo>
                    <a:pt x="8691" y="1449"/>
                  </a:lnTo>
                  <a:lnTo>
                    <a:pt x="8364" y="1262"/>
                  </a:lnTo>
                  <a:lnTo>
                    <a:pt x="7990" y="1169"/>
                  </a:lnTo>
                  <a:lnTo>
                    <a:pt x="7476" y="1169"/>
                  </a:lnTo>
                  <a:lnTo>
                    <a:pt x="7243" y="888"/>
                  </a:lnTo>
                  <a:lnTo>
                    <a:pt x="7009" y="655"/>
                  </a:lnTo>
                  <a:lnTo>
                    <a:pt x="6729" y="468"/>
                  </a:lnTo>
                  <a:lnTo>
                    <a:pt x="6448" y="281"/>
                  </a:lnTo>
                  <a:lnTo>
                    <a:pt x="6168" y="188"/>
                  </a:lnTo>
                  <a:lnTo>
                    <a:pt x="5841" y="47"/>
                  </a:lnTo>
                  <a:lnTo>
                    <a:pt x="55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5"/>
            <p:cNvSpPr/>
            <p:nvPr/>
          </p:nvSpPr>
          <p:spPr>
            <a:xfrm>
              <a:off x="2796337" y="1755338"/>
              <a:ext cx="220775" cy="213775"/>
            </a:xfrm>
            <a:custGeom>
              <a:avLst/>
              <a:gdLst/>
              <a:ahLst/>
              <a:cxnLst/>
              <a:rect l="l" t="t" r="r" b="b"/>
              <a:pathLst>
                <a:path w="8831" h="8551" extrusionOk="0">
                  <a:moveTo>
                    <a:pt x="3411" y="1"/>
                  </a:moveTo>
                  <a:lnTo>
                    <a:pt x="3037" y="94"/>
                  </a:lnTo>
                  <a:lnTo>
                    <a:pt x="2710" y="235"/>
                  </a:lnTo>
                  <a:lnTo>
                    <a:pt x="2383" y="421"/>
                  </a:lnTo>
                  <a:lnTo>
                    <a:pt x="2056" y="608"/>
                  </a:lnTo>
                  <a:lnTo>
                    <a:pt x="1776" y="795"/>
                  </a:lnTo>
                  <a:lnTo>
                    <a:pt x="1495" y="1029"/>
                  </a:lnTo>
                  <a:lnTo>
                    <a:pt x="1215" y="1309"/>
                  </a:lnTo>
                  <a:lnTo>
                    <a:pt x="982" y="1590"/>
                  </a:lnTo>
                  <a:lnTo>
                    <a:pt x="748" y="1870"/>
                  </a:lnTo>
                  <a:lnTo>
                    <a:pt x="561" y="2197"/>
                  </a:lnTo>
                  <a:lnTo>
                    <a:pt x="421" y="2524"/>
                  </a:lnTo>
                  <a:lnTo>
                    <a:pt x="281" y="2851"/>
                  </a:lnTo>
                  <a:lnTo>
                    <a:pt x="141" y="3225"/>
                  </a:lnTo>
                  <a:lnTo>
                    <a:pt x="94" y="3599"/>
                  </a:lnTo>
                  <a:lnTo>
                    <a:pt x="47" y="3972"/>
                  </a:lnTo>
                  <a:lnTo>
                    <a:pt x="0" y="4346"/>
                  </a:lnTo>
                  <a:lnTo>
                    <a:pt x="47" y="4953"/>
                  </a:lnTo>
                  <a:lnTo>
                    <a:pt x="935" y="4953"/>
                  </a:lnTo>
                  <a:lnTo>
                    <a:pt x="1402" y="5047"/>
                  </a:lnTo>
                  <a:lnTo>
                    <a:pt x="1776" y="5187"/>
                  </a:lnTo>
                  <a:lnTo>
                    <a:pt x="2196" y="5327"/>
                  </a:lnTo>
                  <a:lnTo>
                    <a:pt x="2710" y="5701"/>
                  </a:lnTo>
                  <a:lnTo>
                    <a:pt x="3177" y="6121"/>
                  </a:lnTo>
                  <a:lnTo>
                    <a:pt x="3645" y="6168"/>
                  </a:lnTo>
                  <a:lnTo>
                    <a:pt x="4065" y="6308"/>
                  </a:lnTo>
                  <a:lnTo>
                    <a:pt x="4486" y="6542"/>
                  </a:lnTo>
                  <a:lnTo>
                    <a:pt x="4859" y="6776"/>
                  </a:lnTo>
                  <a:lnTo>
                    <a:pt x="5140" y="7103"/>
                  </a:lnTo>
                  <a:lnTo>
                    <a:pt x="5420" y="7430"/>
                  </a:lnTo>
                  <a:lnTo>
                    <a:pt x="5607" y="7803"/>
                  </a:lnTo>
                  <a:lnTo>
                    <a:pt x="5747" y="8224"/>
                  </a:lnTo>
                  <a:lnTo>
                    <a:pt x="6027" y="8551"/>
                  </a:lnTo>
                  <a:lnTo>
                    <a:pt x="6541" y="8317"/>
                  </a:lnTo>
                  <a:lnTo>
                    <a:pt x="7009" y="8084"/>
                  </a:lnTo>
                  <a:lnTo>
                    <a:pt x="7429" y="7710"/>
                  </a:lnTo>
                  <a:lnTo>
                    <a:pt x="7803" y="7336"/>
                  </a:lnTo>
                  <a:lnTo>
                    <a:pt x="8130" y="6916"/>
                  </a:lnTo>
                  <a:lnTo>
                    <a:pt x="8457" y="6449"/>
                  </a:lnTo>
                  <a:lnTo>
                    <a:pt x="8644" y="5981"/>
                  </a:lnTo>
                  <a:lnTo>
                    <a:pt x="8831" y="5421"/>
                  </a:lnTo>
                  <a:lnTo>
                    <a:pt x="8317" y="5514"/>
                  </a:lnTo>
                  <a:lnTo>
                    <a:pt x="7756" y="5561"/>
                  </a:lnTo>
                  <a:lnTo>
                    <a:pt x="7289" y="5561"/>
                  </a:lnTo>
                  <a:lnTo>
                    <a:pt x="6868" y="5467"/>
                  </a:lnTo>
                  <a:lnTo>
                    <a:pt x="6401" y="5374"/>
                  </a:lnTo>
                  <a:lnTo>
                    <a:pt x="6027" y="5187"/>
                  </a:lnTo>
                  <a:lnTo>
                    <a:pt x="5607" y="5000"/>
                  </a:lnTo>
                  <a:lnTo>
                    <a:pt x="5233" y="4813"/>
                  </a:lnTo>
                  <a:lnTo>
                    <a:pt x="4906" y="4533"/>
                  </a:lnTo>
                  <a:lnTo>
                    <a:pt x="4579" y="4253"/>
                  </a:lnTo>
                  <a:lnTo>
                    <a:pt x="4299" y="3926"/>
                  </a:lnTo>
                  <a:lnTo>
                    <a:pt x="4018" y="3599"/>
                  </a:lnTo>
                  <a:lnTo>
                    <a:pt x="3832" y="3225"/>
                  </a:lnTo>
                  <a:lnTo>
                    <a:pt x="3645" y="2804"/>
                  </a:lnTo>
                  <a:lnTo>
                    <a:pt x="3458" y="2430"/>
                  </a:lnTo>
                  <a:lnTo>
                    <a:pt x="3364" y="2010"/>
                  </a:lnTo>
                  <a:lnTo>
                    <a:pt x="3318" y="1543"/>
                  </a:lnTo>
                  <a:lnTo>
                    <a:pt x="3271" y="1076"/>
                  </a:lnTo>
                  <a:lnTo>
                    <a:pt x="3318" y="515"/>
                  </a:lnTo>
                  <a:lnTo>
                    <a:pt x="34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5"/>
            <p:cNvSpPr/>
            <p:nvPr/>
          </p:nvSpPr>
          <p:spPr>
            <a:xfrm>
              <a:off x="2713412" y="1767038"/>
              <a:ext cx="19875" cy="19875"/>
            </a:xfrm>
            <a:custGeom>
              <a:avLst/>
              <a:gdLst/>
              <a:ahLst/>
              <a:cxnLst/>
              <a:rect l="l" t="t" r="r" b="b"/>
              <a:pathLst>
                <a:path w="795" h="795" extrusionOk="0">
                  <a:moveTo>
                    <a:pt x="0" y="0"/>
                  </a:moveTo>
                  <a:lnTo>
                    <a:pt x="0" y="794"/>
                  </a:lnTo>
                  <a:lnTo>
                    <a:pt x="794" y="794"/>
                  </a:lnTo>
                  <a:lnTo>
                    <a:pt x="7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5"/>
            <p:cNvSpPr/>
            <p:nvPr/>
          </p:nvSpPr>
          <p:spPr>
            <a:xfrm>
              <a:off x="2692387" y="1809088"/>
              <a:ext cx="19875" cy="19875"/>
            </a:xfrm>
            <a:custGeom>
              <a:avLst/>
              <a:gdLst/>
              <a:ahLst/>
              <a:cxnLst/>
              <a:rect l="l" t="t" r="r" b="b"/>
              <a:pathLst>
                <a:path w="795" h="795" extrusionOk="0">
                  <a:moveTo>
                    <a:pt x="0" y="0"/>
                  </a:moveTo>
                  <a:lnTo>
                    <a:pt x="0" y="794"/>
                  </a:lnTo>
                  <a:lnTo>
                    <a:pt x="794" y="794"/>
                  </a:lnTo>
                  <a:lnTo>
                    <a:pt x="7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5"/>
            <p:cNvSpPr/>
            <p:nvPr/>
          </p:nvSpPr>
          <p:spPr>
            <a:xfrm>
              <a:off x="2755462" y="1788063"/>
              <a:ext cx="19875" cy="19875"/>
            </a:xfrm>
            <a:custGeom>
              <a:avLst/>
              <a:gdLst/>
              <a:ahLst/>
              <a:cxnLst/>
              <a:rect l="l" t="t" r="r" b="b"/>
              <a:pathLst>
                <a:path w="795" h="795" extrusionOk="0">
                  <a:moveTo>
                    <a:pt x="0" y="0"/>
                  </a:moveTo>
                  <a:lnTo>
                    <a:pt x="0" y="794"/>
                  </a:lnTo>
                  <a:lnTo>
                    <a:pt x="794" y="794"/>
                  </a:lnTo>
                  <a:lnTo>
                    <a:pt x="7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328;p35"/>
          <p:cNvGrpSpPr/>
          <p:nvPr/>
        </p:nvGrpSpPr>
        <p:grpSpPr>
          <a:xfrm>
            <a:off x="6126438" y="1734325"/>
            <a:ext cx="336425" cy="336400"/>
            <a:chOff x="2498275" y="1295825"/>
            <a:chExt cx="336425" cy="336400"/>
          </a:xfrm>
        </p:grpSpPr>
        <p:sp>
          <p:nvSpPr>
            <p:cNvPr id="329" name="Google Shape;329;p35"/>
            <p:cNvSpPr/>
            <p:nvPr/>
          </p:nvSpPr>
          <p:spPr>
            <a:xfrm>
              <a:off x="2550825" y="1348375"/>
              <a:ext cx="232475" cy="232475"/>
            </a:xfrm>
            <a:custGeom>
              <a:avLst/>
              <a:gdLst/>
              <a:ahLst/>
              <a:cxnLst/>
              <a:rect l="l" t="t" r="r" b="b"/>
              <a:pathLst>
                <a:path w="9299" h="9299" extrusionOk="0">
                  <a:moveTo>
                    <a:pt x="4346" y="1542"/>
                  </a:moveTo>
                  <a:lnTo>
                    <a:pt x="5748" y="2944"/>
                  </a:lnTo>
                  <a:lnTo>
                    <a:pt x="4346" y="4346"/>
                  </a:lnTo>
                  <a:lnTo>
                    <a:pt x="3785" y="3785"/>
                  </a:lnTo>
                  <a:lnTo>
                    <a:pt x="4206" y="3364"/>
                  </a:lnTo>
                  <a:lnTo>
                    <a:pt x="3972" y="3458"/>
                  </a:lnTo>
                  <a:lnTo>
                    <a:pt x="3785" y="3551"/>
                  </a:lnTo>
                  <a:lnTo>
                    <a:pt x="3599" y="3691"/>
                  </a:lnTo>
                  <a:lnTo>
                    <a:pt x="3412" y="3832"/>
                  </a:lnTo>
                  <a:lnTo>
                    <a:pt x="3178" y="4112"/>
                  </a:lnTo>
                  <a:lnTo>
                    <a:pt x="3038" y="4392"/>
                  </a:lnTo>
                  <a:lnTo>
                    <a:pt x="2944" y="4719"/>
                  </a:lnTo>
                  <a:lnTo>
                    <a:pt x="2898" y="5046"/>
                  </a:lnTo>
                  <a:lnTo>
                    <a:pt x="2944" y="5420"/>
                  </a:lnTo>
                  <a:lnTo>
                    <a:pt x="3038" y="5700"/>
                  </a:lnTo>
                  <a:lnTo>
                    <a:pt x="3178" y="6028"/>
                  </a:lnTo>
                  <a:lnTo>
                    <a:pt x="3412" y="6308"/>
                  </a:lnTo>
                  <a:lnTo>
                    <a:pt x="3692" y="6541"/>
                  </a:lnTo>
                  <a:lnTo>
                    <a:pt x="3972" y="6682"/>
                  </a:lnTo>
                  <a:lnTo>
                    <a:pt x="4299" y="6775"/>
                  </a:lnTo>
                  <a:lnTo>
                    <a:pt x="4626" y="6822"/>
                  </a:lnTo>
                  <a:lnTo>
                    <a:pt x="5000" y="6775"/>
                  </a:lnTo>
                  <a:lnTo>
                    <a:pt x="5281" y="6682"/>
                  </a:lnTo>
                  <a:lnTo>
                    <a:pt x="5608" y="6541"/>
                  </a:lnTo>
                  <a:lnTo>
                    <a:pt x="5888" y="6308"/>
                  </a:lnTo>
                  <a:lnTo>
                    <a:pt x="6122" y="6028"/>
                  </a:lnTo>
                  <a:lnTo>
                    <a:pt x="6262" y="5700"/>
                  </a:lnTo>
                  <a:lnTo>
                    <a:pt x="6355" y="5420"/>
                  </a:lnTo>
                  <a:lnTo>
                    <a:pt x="6402" y="5046"/>
                  </a:lnTo>
                  <a:lnTo>
                    <a:pt x="6355" y="4719"/>
                  </a:lnTo>
                  <a:lnTo>
                    <a:pt x="6262" y="4392"/>
                  </a:lnTo>
                  <a:lnTo>
                    <a:pt x="6122" y="4112"/>
                  </a:lnTo>
                  <a:lnTo>
                    <a:pt x="5888" y="3832"/>
                  </a:lnTo>
                  <a:lnTo>
                    <a:pt x="6449" y="3271"/>
                  </a:lnTo>
                  <a:lnTo>
                    <a:pt x="6776" y="3691"/>
                  </a:lnTo>
                  <a:lnTo>
                    <a:pt x="7009" y="4112"/>
                  </a:lnTo>
                  <a:lnTo>
                    <a:pt x="7149" y="4579"/>
                  </a:lnTo>
                  <a:lnTo>
                    <a:pt x="7196" y="5046"/>
                  </a:lnTo>
                  <a:lnTo>
                    <a:pt x="7149" y="5560"/>
                  </a:lnTo>
                  <a:lnTo>
                    <a:pt x="7009" y="6028"/>
                  </a:lnTo>
                  <a:lnTo>
                    <a:pt x="6776" y="6448"/>
                  </a:lnTo>
                  <a:lnTo>
                    <a:pt x="6449" y="6869"/>
                  </a:lnTo>
                  <a:lnTo>
                    <a:pt x="6028" y="7196"/>
                  </a:lnTo>
                  <a:lnTo>
                    <a:pt x="5608" y="7429"/>
                  </a:lnTo>
                  <a:lnTo>
                    <a:pt x="5140" y="7569"/>
                  </a:lnTo>
                  <a:lnTo>
                    <a:pt x="4626" y="7616"/>
                  </a:lnTo>
                  <a:lnTo>
                    <a:pt x="4159" y="7569"/>
                  </a:lnTo>
                  <a:lnTo>
                    <a:pt x="3692" y="7429"/>
                  </a:lnTo>
                  <a:lnTo>
                    <a:pt x="3272" y="7196"/>
                  </a:lnTo>
                  <a:lnTo>
                    <a:pt x="2851" y="6869"/>
                  </a:lnTo>
                  <a:lnTo>
                    <a:pt x="2524" y="6448"/>
                  </a:lnTo>
                  <a:lnTo>
                    <a:pt x="2290" y="6028"/>
                  </a:lnTo>
                  <a:lnTo>
                    <a:pt x="2150" y="5560"/>
                  </a:lnTo>
                  <a:lnTo>
                    <a:pt x="2103" y="5046"/>
                  </a:lnTo>
                  <a:lnTo>
                    <a:pt x="2150" y="4579"/>
                  </a:lnTo>
                  <a:lnTo>
                    <a:pt x="2290" y="4112"/>
                  </a:lnTo>
                  <a:lnTo>
                    <a:pt x="2524" y="3691"/>
                  </a:lnTo>
                  <a:lnTo>
                    <a:pt x="2851" y="3271"/>
                  </a:lnTo>
                  <a:lnTo>
                    <a:pt x="3178" y="3037"/>
                  </a:lnTo>
                  <a:lnTo>
                    <a:pt x="3505" y="2804"/>
                  </a:lnTo>
                  <a:lnTo>
                    <a:pt x="3879" y="2664"/>
                  </a:lnTo>
                  <a:lnTo>
                    <a:pt x="4299" y="2570"/>
                  </a:lnTo>
                  <a:lnTo>
                    <a:pt x="3785" y="2103"/>
                  </a:lnTo>
                  <a:lnTo>
                    <a:pt x="4346" y="1542"/>
                  </a:lnTo>
                  <a:close/>
                  <a:moveTo>
                    <a:pt x="4253" y="0"/>
                  </a:moveTo>
                  <a:lnTo>
                    <a:pt x="3879" y="47"/>
                  </a:lnTo>
                  <a:lnTo>
                    <a:pt x="3552" y="94"/>
                  </a:lnTo>
                  <a:lnTo>
                    <a:pt x="3178" y="234"/>
                  </a:lnTo>
                  <a:lnTo>
                    <a:pt x="2851" y="328"/>
                  </a:lnTo>
                  <a:lnTo>
                    <a:pt x="2197" y="655"/>
                  </a:lnTo>
                  <a:lnTo>
                    <a:pt x="1636" y="1075"/>
                  </a:lnTo>
                  <a:lnTo>
                    <a:pt x="2244" y="1636"/>
                  </a:lnTo>
                  <a:lnTo>
                    <a:pt x="1683" y="2196"/>
                  </a:lnTo>
                  <a:lnTo>
                    <a:pt x="1076" y="1636"/>
                  </a:lnTo>
                  <a:lnTo>
                    <a:pt x="655" y="2196"/>
                  </a:lnTo>
                  <a:lnTo>
                    <a:pt x="328" y="2850"/>
                  </a:lnTo>
                  <a:lnTo>
                    <a:pt x="235" y="3178"/>
                  </a:lnTo>
                  <a:lnTo>
                    <a:pt x="141" y="3505"/>
                  </a:lnTo>
                  <a:lnTo>
                    <a:pt x="48" y="3878"/>
                  </a:lnTo>
                  <a:lnTo>
                    <a:pt x="1" y="4252"/>
                  </a:lnTo>
                  <a:lnTo>
                    <a:pt x="842" y="4252"/>
                  </a:lnTo>
                  <a:lnTo>
                    <a:pt x="842" y="5046"/>
                  </a:lnTo>
                  <a:lnTo>
                    <a:pt x="1" y="5046"/>
                  </a:lnTo>
                  <a:lnTo>
                    <a:pt x="48" y="5373"/>
                  </a:lnTo>
                  <a:lnTo>
                    <a:pt x="141" y="5747"/>
                  </a:lnTo>
                  <a:lnTo>
                    <a:pt x="235" y="6121"/>
                  </a:lnTo>
                  <a:lnTo>
                    <a:pt x="328" y="6448"/>
                  </a:lnTo>
                  <a:lnTo>
                    <a:pt x="655" y="7055"/>
                  </a:lnTo>
                  <a:lnTo>
                    <a:pt x="1076" y="7616"/>
                  </a:lnTo>
                  <a:lnTo>
                    <a:pt x="1683" y="7055"/>
                  </a:lnTo>
                  <a:lnTo>
                    <a:pt x="2244" y="7616"/>
                  </a:lnTo>
                  <a:lnTo>
                    <a:pt x="1636" y="8177"/>
                  </a:lnTo>
                  <a:lnTo>
                    <a:pt x="2197" y="8597"/>
                  </a:lnTo>
                  <a:lnTo>
                    <a:pt x="2851" y="8924"/>
                  </a:lnTo>
                  <a:lnTo>
                    <a:pt x="3178" y="9064"/>
                  </a:lnTo>
                  <a:lnTo>
                    <a:pt x="3552" y="9158"/>
                  </a:lnTo>
                  <a:lnTo>
                    <a:pt x="3879" y="9251"/>
                  </a:lnTo>
                  <a:lnTo>
                    <a:pt x="4253" y="9298"/>
                  </a:lnTo>
                  <a:lnTo>
                    <a:pt x="4253" y="8457"/>
                  </a:lnTo>
                  <a:lnTo>
                    <a:pt x="5047" y="8457"/>
                  </a:lnTo>
                  <a:lnTo>
                    <a:pt x="5047" y="9298"/>
                  </a:lnTo>
                  <a:lnTo>
                    <a:pt x="5421" y="9251"/>
                  </a:lnTo>
                  <a:lnTo>
                    <a:pt x="5748" y="9158"/>
                  </a:lnTo>
                  <a:lnTo>
                    <a:pt x="6122" y="9064"/>
                  </a:lnTo>
                  <a:lnTo>
                    <a:pt x="6449" y="8924"/>
                  </a:lnTo>
                  <a:lnTo>
                    <a:pt x="7056" y="8597"/>
                  </a:lnTo>
                  <a:lnTo>
                    <a:pt x="7663" y="8177"/>
                  </a:lnTo>
                  <a:lnTo>
                    <a:pt x="7056" y="7616"/>
                  </a:lnTo>
                  <a:lnTo>
                    <a:pt x="7617" y="7055"/>
                  </a:lnTo>
                  <a:lnTo>
                    <a:pt x="8224" y="7616"/>
                  </a:lnTo>
                  <a:lnTo>
                    <a:pt x="8598" y="7055"/>
                  </a:lnTo>
                  <a:lnTo>
                    <a:pt x="8925" y="6448"/>
                  </a:lnTo>
                  <a:lnTo>
                    <a:pt x="9065" y="6121"/>
                  </a:lnTo>
                  <a:lnTo>
                    <a:pt x="9158" y="5747"/>
                  </a:lnTo>
                  <a:lnTo>
                    <a:pt x="9252" y="5373"/>
                  </a:lnTo>
                  <a:lnTo>
                    <a:pt x="9299" y="5046"/>
                  </a:lnTo>
                  <a:lnTo>
                    <a:pt x="8458" y="5046"/>
                  </a:lnTo>
                  <a:lnTo>
                    <a:pt x="8458" y="4252"/>
                  </a:lnTo>
                  <a:lnTo>
                    <a:pt x="9299" y="4252"/>
                  </a:lnTo>
                  <a:lnTo>
                    <a:pt x="9252" y="3878"/>
                  </a:lnTo>
                  <a:lnTo>
                    <a:pt x="9158" y="3505"/>
                  </a:lnTo>
                  <a:lnTo>
                    <a:pt x="9065" y="3178"/>
                  </a:lnTo>
                  <a:lnTo>
                    <a:pt x="8925" y="2850"/>
                  </a:lnTo>
                  <a:lnTo>
                    <a:pt x="8598" y="2196"/>
                  </a:lnTo>
                  <a:lnTo>
                    <a:pt x="8224" y="1636"/>
                  </a:lnTo>
                  <a:lnTo>
                    <a:pt x="7617" y="2196"/>
                  </a:lnTo>
                  <a:lnTo>
                    <a:pt x="7056" y="1636"/>
                  </a:lnTo>
                  <a:lnTo>
                    <a:pt x="7663" y="1075"/>
                  </a:lnTo>
                  <a:lnTo>
                    <a:pt x="7056" y="655"/>
                  </a:lnTo>
                  <a:lnTo>
                    <a:pt x="6449" y="328"/>
                  </a:lnTo>
                  <a:lnTo>
                    <a:pt x="6122" y="234"/>
                  </a:lnTo>
                  <a:lnTo>
                    <a:pt x="5748" y="94"/>
                  </a:lnTo>
                  <a:lnTo>
                    <a:pt x="5421" y="47"/>
                  </a:lnTo>
                  <a:lnTo>
                    <a:pt x="5047" y="0"/>
                  </a:lnTo>
                  <a:lnTo>
                    <a:pt x="5047" y="795"/>
                  </a:lnTo>
                  <a:lnTo>
                    <a:pt x="4253" y="795"/>
                  </a:lnTo>
                  <a:lnTo>
                    <a:pt x="42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2498275" y="1295825"/>
              <a:ext cx="336425" cy="336400"/>
            </a:xfrm>
            <a:custGeom>
              <a:avLst/>
              <a:gdLst/>
              <a:ahLst/>
              <a:cxnLst/>
              <a:rect l="l" t="t" r="r" b="b"/>
              <a:pathLst>
                <a:path w="13457" h="13456" extrusionOk="0">
                  <a:moveTo>
                    <a:pt x="7289" y="1308"/>
                  </a:moveTo>
                  <a:lnTo>
                    <a:pt x="7850" y="1402"/>
                  </a:lnTo>
                  <a:lnTo>
                    <a:pt x="8364" y="1542"/>
                  </a:lnTo>
                  <a:lnTo>
                    <a:pt x="8878" y="1729"/>
                  </a:lnTo>
                  <a:lnTo>
                    <a:pt x="9345" y="1962"/>
                  </a:lnTo>
                  <a:lnTo>
                    <a:pt x="9812" y="2243"/>
                  </a:lnTo>
                  <a:lnTo>
                    <a:pt x="10233" y="2523"/>
                  </a:lnTo>
                  <a:lnTo>
                    <a:pt x="10606" y="2897"/>
                  </a:lnTo>
                  <a:lnTo>
                    <a:pt x="10933" y="3270"/>
                  </a:lnTo>
                  <a:lnTo>
                    <a:pt x="11260" y="3691"/>
                  </a:lnTo>
                  <a:lnTo>
                    <a:pt x="11541" y="4158"/>
                  </a:lnTo>
                  <a:lnTo>
                    <a:pt x="11774" y="4625"/>
                  </a:lnTo>
                  <a:lnTo>
                    <a:pt x="11961" y="5139"/>
                  </a:lnTo>
                  <a:lnTo>
                    <a:pt x="12101" y="5653"/>
                  </a:lnTo>
                  <a:lnTo>
                    <a:pt x="12148" y="6167"/>
                  </a:lnTo>
                  <a:lnTo>
                    <a:pt x="12195" y="6728"/>
                  </a:lnTo>
                  <a:lnTo>
                    <a:pt x="12148" y="7289"/>
                  </a:lnTo>
                  <a:lnTo>
                    <a:pt x="12101" y="7849"/>
                  </a:lnTo>
                  <a:lnTo>
                    <a:pt x="11961" y="8363"/>
                  </a:lnTo>
                  <a:lnTo>
                    <a:pt x="11774" y="8877"/>
                  </a:lnTo>
                  <a:lnTo>
                    <a:pt x="11541" y="9344"/>
                  </a:lnTo>
                  <a:lnTo>
                    <a:pt x="11260" y="9765"/>
                  </a:lnTo>
                  <a:lnTo>
                    <a:pt x="10933" y="10185"/>
                  </a:lnTo>
                  <a:lnTo>
                    <a:pt x="10606" y="10606"/>
                  </a:lnTo>
                  <a:lnTo>
                    <a:pt x="10233" y="10933"/>
                  </a:lnTo>
                  <a:lnTo>
                    <a:pt x="9812" y="11260"/>
                  </a:lnTo>
                  <a:lnTo>
                    <a:pt x="9345" y="11540"/>
                  </a:lnTo>
                  <a:lnTo>
                    <a:pt x="8878" y="11774"/>
                  </a:lnTo>
                  <a:lnTo>
                    <a:pt x="8364" y="11961"/>
                  </a:lnTo>
                  <a:lnTo>
                    <a:pt x="7850" y="12054"/>
                  </a:lnTo>
                  <a:lnTo>
                    <a:pt x="7289" y="12148"/>
                  </a:lnTo>
                  <a:lnTo>
                    <a:pt x="6728" y="12194"/>
                  </a:lnTo>
                  <a:lnTo>
                    <a:pt x="6215" y="12148"/>
                  </a:lnTo>
                  <a:lnTo>
                    <a:pt x="5654" y="12054"/>
                  </a:lnTo>
                  <a:lnTo>
                    <a:pt x="5140" y="11961"/>
                  </a:lnTo>
                  <a:lnTo>
                    <a:pt x="4626" y="11774"/>
                  </a:lnTo>
                  <a:lnTo>
                    <a:pt x="4159" y="11540"/>
                  </a:lnTo>
                  <a:lnTo>
                    <a:pt x="3692" y="11260"/>
                  </a:lnTo>
                  <a:lnTo>
                    <a:pt x="3271" y="10933"/>
                  </a:lnTo>
                  <a:lnTo>
                    <a:pt x="2897" y="10606"/>
                  </a:lnTo>
                  <a:lnTo>
                    <a:pt x="2570" y="10185"/>
                  </a:lnTo>
                  <a:lnTo>
                    <a:pt x="2243" y="9765"/>
                  </a:lnTo>
                  <a:lnTo>
                    <a:pt x="1963" y="9344"/>
                  </a:lnTo>
                  <a:lnTo>
                    <a:pt x="1729" y="8877"/>
                  </a:lnTo>
                  <a:lnTo>
                    <a:pt x="1542" y="8363"/>
                  </a:lnTo>
                  <a:lnTo>
                    <a:pt x="1402" y="7849"/>
                  </a:lnTo>
                  <a:lnTo>
                    <a:pt x="1309" y="7289"/>
                  </a:lnTo>
                  <a:lnTo>
                    <a:pt x="1309" y="6728"/>
                  </a:lnTo>
                  <a:lnTo>
                    <a:pt x="1309" y="6167"/>
                  </a:lnTo>
                  <a:lnTo>
                    <a:pt x="1402" y="5653"/>
                  </a:lnTo>
                  <a:lnTo>
                    <a:pt x="1542" y="5139"/>
                  </a:lnTo>
                  <a:lnTo>
                    <a:pt x="1729" y="4625"/>
                  </a:lnTo>
                  <a:lnTo>
                    <a:pt x="1963" y="4158"/>
                  </a:lnTo>
                  <a:lnTo>
                    <a:pt x="2243" y="3691"/>
                  </a:lnTo>
                  <a:lnTo>
                    <a:pt x="2570" y="3270"/>
                  </a:lnTo>
                  <a:lnTo>
                    <a:pt x="2897" y="2897"/>
                  </a:lnTo>
                  <a:lnTo>
                    <a:pt x="3271" y="2523"/>
                  </a:lnTo>
                  <a:lnTo>
                    <a:pt x="3692" y="2243"/>
                  </a:lnTo>
                  <a:lnTo>
                    <a:pt x="4159" y="1962"/>
                  </a:lnTo>
                  <a:lnTo>
                    <a:pt x="4626" y="1729"/>
                  </a:lnTo>
                  <a:lnTo>
                    <a:pt x="5140" y="1542"/>
                  </a:lnTo>
                  <a:lnTo>
                    <a:pt x="5654" y="1402"/>
                  </a:lnTo>
                  <a:lnTo>
                    <a:pt x="6215" y="1308"/>
                  </a:lnTo>
                  <a:close/>
                  <a:moveTo>
                    <a:pt x="6728" y="0"/>
                  </a:moveTo>
                  <a:lnTo>
                    <a:pt x="6074" y="47"/>
                  </a:lnTo>
                  <a:lnTo>
                    <a:pt x="5374" y="140"/>
                  </a:lnTo>
                  <a:lnTo>
                    <a:pt x="4766" y="327"/>
                  </a:lnTo>
                  <a:lnTo>
                    <a:pt x="4112" y="561"/>
                  </a:lnTo>
                  <a:lnTo>
                    <a:pt x="3551" y="841"/>
                  </a:lnTo>
                  <a:lnTo>
                    <a:pt x="2991" y="1168"/>
                  </a:lnTo>
                  <a:lnTo>
                    <a:pt x="2477" y="1542"/>
                  </a:lnTo>
                  <a:lnTo>
                    <a:pt x="2010" y="1962"/>
                  </a:lnTo>
                  <a:lnTo>
                    <a:pt x="1542" y="2476"/>
                  </a:lnTo>
                  <a:lnTo>
                    <a:pt x="1169" y="2990"/>
                  </a:lnTo>
                  <a:lnTo>
                    <a:pt x="842" y="3551"/>
                  </a:lnTo>
                  <a:lnTo>
                    <a:pt x="561" y="4111"/>
                  </a:lnTo>
                  <a:lnTo>
                    <a:pt x="328" y="4719"/>
                  </a:lnTo>
                  <a:lnTo>
                    <a:pt x="141" y="5373"/>
                  </a:lnTo>
                  <a:lnTo>
                    <a:pt x="47" y="6027"/>
                  </a:lnTo>
                  <a:lnTo>
                    <a:pt x="1" y="6728"/>
                  </a:lnTo>
                  <a:lnTo>
                    <a:pt x="47" y="7429"/>
                  </a:lnTo>
                  <a:lnTo>
                    <a:pt x="141" y="8083"/>
                  </a:lnTo>
                  <a:lnTo>
                    <a:pt x="328" y="8737"/>
                  </a:lnTo>
                  <a:lnTo>
                    <a:pt x="561" y="9344"/>
                  </a:lnTo>
                  <a:lnTo>
                    <a:pt x="842" y="9952"/>
                  </a:lnTo>
                  <a:lnTo>
                    <a:pt x="1169" y="10512"/>
                  </a:lnTo>
                  <a:lnTo>
                    <a:pt x="1542" y="11026"/>
                  </a:lnTo>
                  <a:lnTo>
                    <a:pt x="2010" y="11493"/>
                  </a:lnTo>
                  <a:lnTo>
                    <a:pt x="2477" y="11914"/>
                  </a:lnTo>
                  <a:lnTo>
                    <a:pt x="2991" y="12334"/>
                  </a:lnTo>
                  <a:lnTo>
                    <a:pt x="3551" y="12661"/>
                  </a:lnTo>
                  <a:lnTo>
                    <a:pt x="4112" y="12942"/>
                  </a:lnTo>
                  <a:lnTo>
                    <a:pt x="4766" y="13175"/>
                  </a:lnTo>
                  <a:lnTo>
                    <a:pt x="5374" y="13316"/>
                  </a:lnTo>
                  <a:lnTo>
                    <a:pt x="6074" y="13409"/>
                  </a:lnTo>
                  <a:lnTo>
                    <a:pt x="6728" y="13456"/>
                  </a:lnTo>
                  <a:lnTo>
                    <a:pt x="7429" y="13409"/>
                  </a:lnTo>
                  <a:lnTo>
                    <a:pt x="8083" y="13316"/>
                  </a:lnTo>
                  <a:lnTo>
                    <a:pt x="8737" y="13175"/>
                  </a:lnTo>
                  <a:lnTo>
                    <a:pt x="9392" y="12942"/>
                  </a:lnTo>
                  <a:lnTo>
                    <a:pt x="9952" y="12661"/>
                  </a:lnTo>
                  <a:lnTo>
                    <a:pt x="10513" y="12334"/>
                  </a:lnTo>
                  <a:lnTo>
                    <a:pt x="11027" y="11914"/>
                  </a:lnTo>
                  <a:lnTo>
                    <a:pt x="11494" y="11493"/>
                  </a:lnTo>
                  <a:lnTo>
                    <a:pt x="11961" y="11026"/>
                  </a:lnTo>
                  <a:lnTo>
                    <a:pt x="12335" y="10512"/>
                  </a:lnTo>
                  <a:lnTo>
                    <a:pt x="12662" y="9952"/>
                  </a:lnTo>
                  <a:lnTo>
                    <a:pt x="12942" y="9344"/>
                  </a:lnTo>
                  <a:lnTo>
                    <a:pt x="13176" y="8737"/>
                  </a:lnTo>
                  <a:lnTo>
                    <a:pt x="13363" y="8083"/>
                  </a:lnTo>
                  <a:lnTo>
                    <a:pt x="13456" y="7429"/>
                  </a:lnTo>
                  <a:lnTo>
                    <a:pt x="13456" y="6728"/>
                  </a:lnTo>
                  <a:lnTo>
                    <a:pt x="13456" y="6027"/>
                  </a:lnTo>
                  <a:lnTo>
                    <a:pt x="13363" y="5373"/>
                  </a:lnTo>
                  <a:lnTo>
                    <a:pt x="13176" y="4719"/>
                  </a:lnTo>
                  <a:lnTo>
                    <a:pt x="12942" y="4111"/>
                  </a:lnTo>
                  <a:lnTo>
                    <a:pt x="12662" y="3551"/>
                  </a:lnTo>
                  <a:lnTo>
                    <a:pt x="12335" y="2990"/>
                  </a:lnTo>
                  <a:lnTo>
                    <a:pt x="11961" y="2476"/>
                  </a:lnTo>
                  <a:lnTo>
                    <a:pt x="11494" y="1962"/>
                  </a:lnTo>
                  <a:lnTo>
                    <a:pt x="11027" y="1542"/>
                  </a:lnTo>
                  <a:lnTo>
                    <a:pt x="10513" y="1168"/>
                  </a:lnTo>
                  <a:lnTo>
                    <a:pt x="9952" y="841"/>
                  </a:lnTo>
                  <a:lnTo>
                    <a:pt x="9392" y="561"/>
                  </a:lnTo>
                  <a:lnTo>
                    <a:pt x="8737" y="327"/>
                  </a:lnTo>
                  <a:lnTo>
                    <a:pt x="8083" y="140"/>
                  </a:lnTo>
                  <a:lnTo>
                    <a:pt x="7429" y="47"/>
                  </a:lnTo>
                  <a:lnTo>
                    <a:pt x="67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35"/>
          <p:cNvSpPr txBox="1"/>
          <p:nvPr/>
        </p:nvSpPr>
        <p:spPr>
          <a:xfrm>
            <a:off x="152400" y="152400"/>
            <a:ext cx="14826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1"/>
                </a:solidFill>
                <a:latin typeface="Space Grotesk"/>
                <a:ea typeface="Space Grotesk"/>
                <a:cs typeface="Space Grotesk"/>
                <a:sym typeface="Space Grotesk"/>
              </a:rPr>
              <a:t>Methods</a:t>
            </a:r>
            <a:endParaRPr sz="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pic>
        <p:nvPicPr>
          <p:cNvPr id="336" name="Google Shape;336;p36"/>
          <p:cNvPicPr preferRelativeResize="0">
            <a:picLocks noGrp="1"/>
          </p:cNvPicPr>
          <p:nvPr>
            <p:ph type="pic" idx="2"/>
          </p:nvPr>
        </p:nvPicPr>
        <p:blipFill rotWithShape="1">
          <a:blip r:embed="rId3">
            <a:alphaModFix/>
          </a:blip>
          <a:srcRect l="16721" r="16714"/>
          <a:stretch/>
        </p:blipFill>
        <p:spPr>
          <a:xfrm flipH="1">
            <a:off x="5341300" y="-203400"/>
            <a:ext cx="5550300" cy="5550300"/>
          </a:xfrm>
          <a:prstGeom prst="ellipse">
            <a:avLst/>
          </a:prstGeom>
        </p:spPr>
      </p:pic>
      <p:sp>
        <p:nvSpPr>
          <p:cNvPr id="337" name="Google Shape;337;p36"/>
          <p:cNvSpPr/>
          <p:nvPr/>
        </p:nvSpPr>
        <p:spPr>
          <a:xfrm flipH="1">
            <a:off x="2069200" y="1360905"/>
            <a:ext cx="1371600" cy="13716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6"/>
          <p:cNvSpPr txBox="1">
            <a:spLocks noGrp="1"/>
          </p:cNvSpPr>
          <p:nvPr>
            <p:ph type="title"/>
          </p:nvPr>
        </p:nvSpPr>
        <p:spPr>
          <a:xfrm>
            <a:off x="783250" y="2799600"/>
            <a:ext cx="4266600" cy="914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Results</a:t>
            </a:r>
            <a:endParaRPr/>
          </a:p>
        </p:txBody>
      </p:sp>
      <p:sp>
        <p:nvSpPr>
          <p:cNvPr id="339" name="Google Shape;339;p36"/>
          <p:cNvSpPr txBox="1">
            <a:spLocks noGrp="1"/>
          </p:cNvSpPr>
          <p:nvPr>
            <p:ph type="title" idx="4294967295"/>
          </p:nvPr>
        </p:nvSpPr>
        <p:spPr>
          <a:xfrm>
            <a:off x="2196250" y="1702011"/>
            <a:ext cx="11175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cxnSp>
        <p:nvCxnSpPr>
          <p:cNvPr id="340" name="Google Shape;340;p36"/>
          <p:cNvCxnSpPr/>
          <p:nvPr/>
        </p:nvCxnSpPr>
        <p:spPr>
          <a:xfrm rot="10800000">
            <a:off x="1033750" y="3782595"/>
            <a:ext cx="39561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pic>
        <p:nvPicPr>
          <p:cNvPr id="345" name="Google Shape;345;p37"/>
          <p:cNvPicPr preferRelativeResize="0"/>
          <p:nvPr/>
        </p:nvPicPr>
        <p:blipFill>
          <a:blip r:embed="rId3">
            <a:alphaModFix/>
          </a:blip>
          <a:stretch>
            <a:fillRect/>
          </a:stretch>
        </p:blipFill>
        <p:spPr>
          <a:xfrm>
            <a:off x="609250" y="1120225"/>
            <a:ext cx="5935949" cy="3664725"/>
          </a:xfrm>
          <a:prstGeom prst="rect">
            <a:avLst/>
          </a:prstGeom>
          <a:noFill/>
          <a:ln>
            <a:noFill/>
          </a:ln>
        </p:spPr>
      </p:pic>
      <p:sp>
        <p:nvSpPr>
          <p:cNvPr id="346" name="Google Shape;346;p37"/>
          <p:cNvSpPr txBox="1">
            <a:spLocks noGrp="1"/>
          </p:cNvSpPr>
          <p:nvPr>
            <p:ph type="subTitle" idx="4294967295"/>
          </p:nvPr>
        </p:nvSpPr>
        <p:spPr>
          <a:xfrm>
            <a:off x="6707975" y="1017725"/>
            <a:ext cx="2262300" cy="3869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b="1">
                <a:latin typeface="Calibri"/>
                <a:ea typeface="Calibri"/>
                <a:cs typeface="Calibri"/>
                <a:sym typeface="Calibri"/>
              </a:rPr>
              <a:t>0 = Control: </a:t>
            </a:r>
            <a:r>
              <a:rPr lang="en" sz="1300">
                <a:latin typeface="Calibri"/>
                <a:ea typeface="Calibri"/>
                <a:cs typeface="Calibri"/>
                <a:sym typeface="Calibri"/>
              </a:rPr>
              <a:t>Individuals who do not have insomnia.</a:t>
            </a:r>
            <a:endParaRPr sz="1300">
              <a:latin typeface="Calibri"/>
              <a:ea typeface="Calibri"/>
              <a:cs typeface="Calibri"/>
              <a:sym typeface="Calibri"/>
            </a:endParaRPr>
          </a:p>
          <a:p>
            <a:pPr marL="0" lvl="0" indent="0" algn="l" rtl="0">
              <a:lnSpc>
                <a:spcPct val="115000"/>
              </a:lnSpc>
              <a:spcBef>
                <a:spcPts val="0"/>
              </a:spcBef>
              <a:spcAft>
                <a:spcPts val="0"/>
              </a:spcAft>
              <a:buNone/>
            </a:pPr>
            <a:endParaRPr sz="1300" b="1">
              <a:latin typeface="Calibri"/>
              <a:ea typeface="Calibri"/>
              <a:cs typeface="Calibri"/>
              <a:sym typeface="Calibri"/>
            </a:endParaRPr>
          </a:p>
          <a:p>
            <a:pPr marL="0" lvl="0" indent="0" algn="l" rtl="0">
              <a:lnSpc>
                <a:spcPct val="115000"/>
              </a:lnSpc>
              <a:spcBef>
                <a:spcPts val="0"/>
              </a:spcBef>
              <a:spcAft>
                <a:spcPts val="0"/>
              </a:spcAft>
              <a:buNone/>
            </a:pPr>
            <a:r>
              <a:rPr lang="en" sz="1300" b="1">
                <a:latin typeface="Calibri"/>
                <a:ea typeface="Calibri"/>
                <a:cs typeface="Calibri"/>
                <a:sym typeface="Calibri"/>
              </a:rPr>
              <a:t>1 = Clean Insomnia:</a:t>
            </a:r>
            <a:r>
              <a:rPr lang="en" sz="1300">
                <a:latin typeface="Calibri"/>
                <a:ea typeface="Calibri"/>
                <a:cs typeface="Calibri"/>
                <a:sym typeface="Calibri"/>
              </a:rPr>
              <a:t> Individuals who meet all the criteria for a diagnosis of insomnia without having other complicating factors or conditions.</a:t>
            </a:r>
            <a:endParaRPr sz="1300">
              <a:latin typeface="Calibri"/>
              <a:ea typeface="Calibri"/>
              <a:cs typeface="Calibri"/>
              <a:sym typeface="Calibri"/>
            </a:endParaRPr>
          </a:p>
          <a:p>
            <a:pPr marL="0" lvl="0" indent="0" algn="l" rtl="0">
              <a:lnSpc>
                <a:spcPct val="115000"/>
              </a:lnSpc>
              <a:spcBef>
                <a:spcPts val="0"/>
              </a:spcBef>
              <a:spcAft>
                <a:spcPts val="0"/>
              </a:spcAft>
              <a:buNone/>
            </a:pPr>
            <a:endParaRPr sz="1300" b="1">
              <a:latin typeface="Calibri"/>
              <a:ea typeface="Calibri"/>
              <a:cs typeface="Calibri"/>
              <a:sym typeface="Calibri"/>
            </a:endParaRPr>
          </a:p>
          <a:p>
            <a:pPr marL="0" lvl="0" indent="0" algn="l" rtl="0">
              <a:lnSpc>
                <a:spcPct val="115000"/>
              </a:lnSpc>
              <a:spcBef>
                <a:spcPts val="0"/>
              </a:spcBef>
              <a:spcAft>
                <a:spcPts val="0"/>
              </a:spcAft>
              <a:buNone/>
            </a:pPr>
            <a:r>
              <a:rPr lang="en" sz="1300" b="1">
                <a:latin typeface="Calibri"/>
                <a:ea typeface="Calibri"/>
                <a:cs typeface="Calibri"/>
                <a:sym typeface="Calibri"/>
              </a:rPr>
              <a:t>2 = Sub-clinical Insomnia:</a:t>
            </a:r>
            <a:r>
              <a:rPr lang="en" sz="1300">
                <a:latin typeface="Calibri"/>
                <a:ea typeface="Calibri"/>
                <a:cs typeface="Calibri"/>
                <a:sym typeface="Calibri"/>
              </a:rPr>
              <a:t> Individuals who have symptoms of insomnia, but these symptoms do not meet the full diagnostic criteria for clinical insomnia. </a:t>
            </a:r>
            <a:endParaRPr sz="1300"/>
          </a:p>
        </p:txBody>
      </p:sp>
      <p:sp>
        <p:nvSpPr>
          <p:cNvPr id="347" name="Google Shape;347;p37"/>
          <p:cNvSpPr txBox="1">
            <a:spLocks noGrp="1"/>
          </p:cNvSpPr>
          <p:nvPr>
            <p:ph type="title"/>
          </p:nvPr>
        </p:nvSpPr>
        <p:spPr>
          <a:xfrm>
            <a:off x="720000" y="445025"/>
            <a:ext cx="8188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[Preliminary Steps] Sub group Distribution by Race</a:t>
            </a:r>
            <a:endParaRPr sz="2500"/>
          </a:p>
        </p:txBody>
      </p:sp>
      <p:sp>
        <p:nvSpPr>
          <p:cNvPr id="348" name="Google Shape;348;p37"/>
          <p:cNvSpPr txBox="1"/>
          <p:nvPr/>
        </p:nvSpPr>
        <p:spPr>
          <a:xfrm>
            <a:off x="152400" y="152400"/>
            <a:ext cx="14826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1"/>
                </a:solidFill>
                <a:latin typeface="Space Grotesk"/>
                <a:ea typeface="Space Grotesk"/>
                <a:cs typeface="Space Grotesk"/>
                <a:sym typeface="Space Grotesk"/>
              </a:rPr>
              <a:t>Results</a:t>
            </a:r>
            <a:endParaRPr sz="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pic>
        <p:nvPicPr>
          <p:cNvPr id="353" name="Google Shape;353;p38"/>
          <p:cNvPicPr preferRelativeResize="0"/>
          <p:nvPr/>
        </p:nvPicPr>
        <p:blipFill>
          <a:blip r:embed="rId3">
            <a:alphaModFix/>
          </a:blip>
          <a:stretch>
            <a:fillRect/>
          </a:stretch>
        </p:blipFill>
        <p:spPr>
          <a:xfrm>
            <a:off x="720000" y="1195798"/>
            <a:ext cx="6001776" cy="3719102"/>
          </a:xfrm>
          <a:prstGeom prst="rect">
            <a:avLst/>
          </a:prstGeom>
          <a:noFill/>
          <a:ln>
            <a:noFill/>
          </a:ln>
        </p:spPr>
      </p:pic>
      <p:sp>
        <p:nvSpPr>
          <p:cNvPr id="354" name="Google Shape;354;p38"/>
          <p:cNvSpPr txBox="1">
            <a:spLocks noGrp="1"/>
          </p:cNvSpPr>
          <p:nvPr>
            <p:ph type="subTitle" idx="4294967295"/>
          </p:nvPr>
        </p:nvSpPr>
        <p:spPr>
          <a:xfrm>
            <a:off x="6840000" y="1093925"/>
            <a:ext cx="2010900" cy="3897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b="1">
                <a:latin typeface="Calibri"/>
                <a:ea typeface="Calibri"/>
                <a:cs typeface="Calibri"/>
                <a:sym typeface="Calibri"/>
              </a:rPr>
              <a:t>ISI_total</a:t>
            </a:r>
            <a:br>
              <a:rPr lang="en" sz="1300" b="1">
                <a:latin typeface="Calibri"/>
                <a:ea typeface="Calibri"/>
                <a:cs typeface="Calibri"/>
                <a:sym typeface="Calibri"/>
              </a:rPr>
            </a:br>
            <a:r>
              <a:rPr lang="en" sz="1300">
                <a:latin typeface="Calibri"/>
                <a:ea typeface="Calibri"/>
                <a:cs typeface="Calibri"/>
                <a:sym typeface="Calibri"/>
              </a:rPr>
              <a:t>Insomnia Severity Index</a:t>
            </a:r>
            <a:endParaRPr sz="1300">
              <a:latin typeface="Calibri"/>
              <a:ea typeface="Calibri"/>
              <a:cs typeface="Calibri"/>
              <a:sym typeface="Calibri"/>
            </a:endParaRPr>
          </a:p>
          <a:p>
            <a:pPr marL="0" lvl="0" indent="0" algn="l" rtl="0">
              <a:lnSpc>
                <a:spcPct val="115000"/>
              </a:lnSpc>
              <a:spcBef>
                <a:spcPts val="0"/>
              </a:spcBef>
              <a:spcAft>
                <a:spcPts val="0"/>
              </a:spcAft>
              <a:buNone/>
            </a:pPr>
            <a:endParaRPr sz="1300" b="1">
              <a:latin typeface="Calibri"/>
              <a:ea typeface="Calibri"/>
              <a:cs typeface="Calibri"/>
              <a:sym typeface="Calibri"/>
            </a:endParaRPr>
          </a:p>
          <a:p>
            <a:pPr marL="0" lvl="0" indent="0" algn="l" rtl="0">
              <a:lnSpc>
                <a:spcPct val="115000"/>
              </a:lnSpc>
              <a:spcBef>
                <a:spcPts val="0"/>
              </a:spcBef>
              <a:spcAft>
                <a:spcPts val="0"/>
              </a:spcAft>
              <a:buNone/>
            </a:pPr>
            <a:r>
              <a:rPr lang="en" sz="1300" b="1">
                <a:latin typeface="Calibri"/>
                <a:ea typeface="Calibri"/>
                <a:cs typeface="Calibri"/>
                <a:sym typeface="Calibri"/>
              </a:rPr>
              <a:t>BDI_total</a:t>
            </a:r>
            <a:br>
              <a:rPr lang="en" sz="1300" b="1">
                <a:latin typeface="Calibri"/>
                <a:ea typeface="Calibri"/>
                <a:cs typeface="Calibri"/>
                <a:sym typeface="Calibri"/>
              </a:rPr>
            </a:br>
            <a:r>
              <a:rPr lang="en" sz="1300">
                <a:latin typeface="Calibri"/>
                <a:ea typeface="Calibri"/>
                <a:cs typeface="Calibri"/>
                <a:sym typeface="Calibri"/>
              </a:rPr>
              <a:t>Depression Index </a:t>
            </a:r>
            <a:br>
              <a:rPr lang="en" sz="1300">
                <a:latin typeface="Calibri"/>
                <a:ea typeface="Calibri"/>
                <a:cs typeface="Calibri"/>
                <a:sym typeface="Calibri"/>
              </a:rPr>
            </a:br>
            <a:r>
              <a:rPr lang="en" sz="1300">
                <a:latin typeface="Calibri"/>
                <a:ea typeface="Calibri"/>
                <a:cs typeface="Calibri"/>
                <a:sym typeface="Calibri"/>
              </a:rPr>
              <a:t>(Becks Inventory)</a:t>
            </a:r>
            <a:endParaRPr sz="1300">
              <a:latin typeface="Calibri"/>
              <a:ea typeface="Calibri"/>
              <a:cs typeface="Calibri"/>
              <a:sym typeface="Calibri"/>
            </a:endParaRPr>
          </a:p>
          <a:p>
            <a:pPr marL="0" lvl="0" indent="0" algn="l" rtl="0">
              <a:lnSpc>
                <a:spcPct val="115000"/>
              </a:lnSpc>
              <a:spcBef>
                <a:spcPts val="0"/>
              </a:spcBef>
              <a:spcAft>
                <a:spcPts val="0"/>
              </a:spcAft>
              <a:buNone/>
            </a:pPr>
            <a:endParaRPr sz="1300" b="1">
              <a:latin typeface="Calibri"/>
              <a:ea typeface="Calibri"/>
              <a:cs typeface="Calibri"/>
              <a:sym typeface="Calibri"/>
            </a:endParaRPr>
          </a:p>
          <a:p>
            <a:pPr marL="0" lvl="0" indent="0" algn="l" rtl="0">
              <a:lnSpc>
                <a:spcPct val="115000"/>
              </a:lnSpc>
              <a:spcBef>
                <a:spcPts val="0"/>
              </a:spcBef>
              <a:spcAft>
                <a:spcPts val="0"/>
              </a:spcAft>
              <a:buNone/>
            </a:pPr>
            <a:r>
              <a:rPr lang="en" sz="1300" b="1">
                <a:latin typeface="Calibri"/>
                <a:ea typeface="Calibri"/>
                <a:cs typeface="Calibri"/>
                <a:sym typeface="Calibri"/>
              </a:rPr>
              <a:t>GCTI_total</a:t>
            </a:r>
            <a:br>
              <a:rPr lang="en" sz="1300" b="1">
                <a:latin typeface="Calibri"/>
                <a:ea typeface="Calibri"/>
                <a:cs typeface="Calibri"/>
                <a:sym typeface="Calibri"/>
              </a:rPr>
            </a:br>
            <a:r>
              <a:rPr lang="en" sz="1300">
                <a:latin typeface="Calibri"/>
                <a:ea typeface="Calibri"/>
                <a:cs typeface="Calibri"/>
                <a:sym typeface="Calibri"/>
              </a:rPr>
              <a:t>Thoughts Inventory </a:t>
            </a:r>
            <a:r>
              <a:rPr lang="en" sz="1100">
                <a:latin typeface="Calibri"/>
                <a:ea typeface="Calibri"/>
                <a:cs typeface="Calibri"/>
                <a:sym typeface="Calibri"/>
              </a:rPr>
              <a:t>(e.g., anxiety, reflection, worries, thoughts, negative Affect)</a:t>
            </a:r>
            <a:endParaRPr sz="1100">
              <a:latin typeface="Calibri"/>
              <a:ea typeface="Calibri"/>
              <a:cs typeface="Calibri"/>
              <a:sym typeface="Calibri"/>
            </a:endParaRPr>
          </a:p>
          <a:p>
            <a:pPr marL="0" lvl="0" indent="0" algn="l" rtl="0">
              <a:lnSpc>
                <a:spcPct val="115000"/>
              </a:lnSpc>
              <a:spcBef>
                <a:spcPts val="0"/>
              </a:spcBef>
              <a:spcAft>
                <a:spcPts val="0"/>
              </a:spcAft>
              <a:buNone/>
            </a:pPr>
            <a:endParaRPr sz="1300">
              <a:latin typeface="Calibri"/>
              <a:ea typeface="Calibri"/>
              <a:cs typeface="Calibri"/>
              <a:sym typeface="Calibri"/>
            </a:endParaRPr>
          </a:p>
          <a:p>
            <a:pPr marL="0" lvl="0" indent="0" algn="l" rtl="0">
              <a:lnSpc>
                <a:spcPct val="115000"/>
              </a:lnSpc>
              <a:spcBef>
                <a:spcPts val="0"/>
              </a:spcBef>
              <a:spcAft>
                <a:spcPts val="0"/>
              </a:spcAft>
              <a:buNone/>
            </a:pPr>
            <a:r>
              <a:rPr lang="en" sz="1300" b="1">
                <a:latin typeface="Calibri"/>
                <a:ea typeface="Calibri"/>
                <a:cs typeface="Calibri"/>
                <a:sym typeface="Calibri"/>
              </a:rPr>
              <a:t>ASHS_total </a:t>
            </a:r>
            <a:br>
              <a:rPr lang="en" sz="1300" b="1">
                <a:latin typeface="Calibri"/>
                <a:ea typeface="Calibri"/>
                <a:cs typeface="Calibri"/>
                <a:sym typeface="Calibri"/>
              </a:rPr>
            </a:br>
            <a:r>
              <a:rPr lang="en" sz="1300">
                <a:latin typeface="Calibri"/>
                <a:ea typeface="Calibri"/>
                <a:cs typeface="Calibri"/>
                <a:sym typeface="Calibri"/>
              </a:rPr>
              <a:t>Sleep Hygiene Scale </a:t>
            </a:r>
            <a:r>
              <a:rPr lang="en" sz="1100">
                <a:latin typeface="Calibri"/>
                <a:ea typeface="Calibri"/>
                <a:cs typeface="Calibri"/>
                <a:sym typeface="Calibri"/>
              </a:rPr>
              <a:t>(e.g., Sleep Environment, Substances, bedtime routine)</a:t>
            </a:r>
            <a:endParaRPr sz="1100">
              <a:latin typeface="Calibri"/>
              <a:ea typeface="Calibri"/>
              <a:cs typeface="Calibri"/>
              <a:sym typeface="Calibri"/>
            </a:endParaRPr>
          </a:p>
        </p:txBody>
      </p:sp>
      <p:sp>
        <p:nvSpPr>
          <p:cNvPr id="355" name="Google Shape;355;p38"/>
          <p:cNvSpPr txBox="1">
            <a:spLocks noGrp="1"/>
          </p:cNvSpPr>
          <p:nvPr>
            <p:ph type="title"/>
          </p:nvPr>
        </p:nvSpPr>
        <p:spPr>
          <a:xfrm>
            <a:off x="720000" y="368825"/>
            <a:ext cx="7278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t>[Aim 1.1] Correlation tests among Insomnia, Depression, Thoughts, and Sleep Hygiene</a:t>
            </a:r>
            <a:endParaRPr sz="2100"/>
          </a:p>
        </p:txBody>
      </p:sp>
      <p:sp>
        <p:nvSpPr>
          <p:cNvPr id="356" name="Google Shape;356;p38"/>
          <p:cNvSpPr txBox="1"/>
          <p:nvPr/>
        </p:nvSpPr>
        <p:spPr>
          <a:xfrm>
            <a:off x="152400" y="152400"/>
            <a:ext cx="14826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1"/>
                </a:solidFill>
                <a:latin typeface="Space Grotesk"/>
                <a:ea typeface="Space Grotesk"/>
                <a:cs typeface="Space Grotesk"/>
                <a:sym typeface="Space Grotesk"/>
              </a:rPr>
              <a:t>Results</a:t>
            </a:r>
            <a:endParaRPr sz="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pic>
        <p:nvPicPr>
          <p:cNvPr id="361" name="Google Shape;361;p39"/>
          <p:cNvPicPr preferRelativeResize="0"/>
          <p:nvPr/>
        </p:nvPicPr>
        <p:blipFill>
          <a:blip r:embed="rId3">
            <a:alphaModFix/>
          </a:blip>
          <a:stretch>
            <a:fillRect/>
          </a:stretch>
        </p:blipFill>
        <p:spPr>
          <a:xfrm>
            <a:off x="255600" y="1294400"/>
            <a:ext cx="5472976" cy="3445401"/>
          </a:xfrm>
          <a:prstGeom prst="rect">
            <a:avLst/>
          </a:prstGeom>
          <a:noFill/>
          <a:ln>
            <a:noFill/>
          </a:ln>
        </p:spPr>
      </p:pic>
      <p:pic>
        <p:nvPicPr>
          <p:cNvPr id="362" name="Google Shape;362;p39"/>
          <p:cNvPicPr preferRelativeResize="0"/>
          <p:nvPr/>
        </p:nvPicPr>
        <p:blipFill>
          <a:blip r:embed="rId4">
            <a:alphaModFix/>
          </a:blip>
          <a:stretch>
            <a:fillRect/>
          </a:stretch>
        </p:blipFill>
        <p:spPr>
          <a:xfrm>
            <a:off x="5887000" y="331925"/>
            <a:ext cx="3012900" cy="1831851"/>
          </a:xfrm>
          <a:prstGeom prst="rect">
            <a:avLst/>
          </a:prstGeom>
          <a:noFill/>
          <a:ln>
            <a:noFill/>
          </a:ln>
        </p:spPr>
      </p:pic>
      <p:pic>
        <p:nvPicPr>
          <p:cNvPr id="363" name="Google Shape;363;p39"/>
          <p:cNvPicPr preferRelativeResize="0"/>
          <p:nvPr/>
        </p:nvPicPr>
        <p:blipFill>
          <a:blip r:embed="rId5">
            <a:alphaModFix/>
          </a:blip>
          <a:stretch>
            <a:fillRect/>
          </a:stretch>
        </p:blipFill>
        <p:spPr>
          <a:xfrm>
            <a:off x="5886997" y="2316175"/>
            <a:ext cx="3012902" cy="1871275"/>
          </a:xfrm>
          <a:prstGeom prst="rect">
            <a:avLst/>
          </a:prstGeom>
          <a:noFill/>
          <a:ln>
            <a:noFill/>
          </a:ln>
        </p:spPr>
      </p:pic>
      <p:sp>
        <p:nvSpPr>
          <p:cNvPr id="364" name="Google Shape;364;p39"/>
          <p:cNvSpPr txBox="1">
            <a:spLocks noGrp="1"/>
          </p:cNvSpPr>
          <p:nvPr>
            <p:ph type="title"/>
          </p:nvPr>
        </p:nvSpPr>
        <p:spPr>
          <a:xfrm>
            <a:off x="590650" y="445025"/>
            <a:ext cx="5296200" cy="67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t>[Aim 1.1] Sub-scale correlation tests and Distribution by Race &amp; Subgroups</a:t>
            </a:r>
            <a:endParaRPr sz="2100"/>
          </a:p>
        </p:txBody>
      </p:sp>
      <p:sp>
        <p:nvSpPr>
          <p:cNvPr id="365" name="Google Shape;365;p39"/>
          <p:cNvSpPr txBox="1"/>
          <p:nvPr/>
        </p:nvSpPr>
        <p:spPr>
          <a:xfrm>
            <a:off x="152400" y="152400"/>
            <a:ext cx="14826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1"/>
                </a:solidFill>
                <a:latin typeface="Space Grotesk"/>
                <a:ea typeface="Space Grotesk"/>
                <a:cs typeface="Space Grotesk"/>
                <a:sym typeface="Space Grotesk"/>
              </a:rPr>
              <a:t>Results</a:t>
            </a:r>
            <a:endParaRPr sz="600"/>
          </a:p>
        </p:txBody>
      </p:sp>
      <p:sp>
        <p:nvSpPr>
          <p:cNvPr id="366" name="Google Shape;366;p39"/>
          <p:cNvSpPr txBox="1">
            <a:spLocks noGrp="1"/>
          </p:cNvSpPr>
          <p:nvPr>
            <p:ph type="subTitle" idx="4294967295"/>
          </p:nvPr>
        </p:nvSpPr>
        <p:spPr>
          <a:xfrm>
            <a:off x="5886850" y="4187450"/>
            <a:ext cx="3083400" cy="7761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300" b="1">
                <a:latin typeface="Calibri"/>
                <a:ea typeface="Calibri"/>
                <a:cs typeface="Calibri"/>
                <a:sym typeface="Calibri"/>
              </a:rPr>
              <a:t>Sub Group 2: </a:t>
            </a:r>
            <a:r>
              <a:rPr lang="en" sz="1300">
                <a:latin typeface="Calibri"/>
                <a:ea typeface="Calibri"/>
                <a:cs typeface="Calibri"/>
                <a:sym typeface="Calibri"/>
              </a:rPr>
              <a:t>More severe cognitive impacts or a greater need for cognitive therapy.</a:t>
            </a:r>
            <a:endParaRPr sz="1300" b="1">
              <a:latin typeface="Calibri"/>
              <a:ea typeface="Calibri"/>
              <a:cs typeface="Calibri"/>
              <a:sym typeface="Calibri"/>
            </a:endParaRPr>
          </a:p>
          <a:p>
            <a:pPr marL="0" lvl="0" indent="0" algn="ctr" rtl="0">
              <a:lnSpc>
                <a:spcPct val="115000"/>
              </a:lnSpc>
              <a:spcBef>
                <a:spcPts val="0"/>
              </a:spcBef>
              <a:spcAft>
                <a:spcPts val="0"/>
              </a:spcAft>
              <a:buNone/>
            </a:pPr>
            <a:endParaRPr sz="13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[Aim 1.2] Correlation Matrix Heatmap </a:t>
            </a:r>
            <a:endParaRPr sz="2500"/>
          </a:p>
        </p:txBody>
      </p:sp>
      <p:sp>
        <p:nvSpPr>
          <p:cNvPr id="372" name="Google Shape;372;p40"/>
          <p:cNvSpPr txBox="1"/>
          <p:nvPr/>
        </p:nvSpPr>
        <p:spPr>
          <a:xfrm>
            <a:off x="152400" y="152400"/>
            <a:ext cx="14826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1"/>
                </a:solidFill>
                <a:latin typeface="Space Grotesk"/>
                <a:ea typeface="Space Grotesk"/>
                <a:cs typeface="Space Grotesk"/>
                <a:sym typeface="Space Grotesk"/>
              </a:rPr>
              <a:t>Results</a:t>
            </a:r>
            <a:endParaRPr sz="600"/>
          </a:p>
        </p:txBody>
      </p:sp>
      <p:pic>
        <p:nvPicPr>
          <p:cNvPr id="373" name="Google Shape;373;p40"/>
          <p:cNvPicPr preferRelativeResize="0"/>
          <p:nvPr/>
        </p:nvPicPr>
        <p:blipFill>
          <a:blip r:embed="rId3">
            <a:alphaModFix/>
          </a:blip>
          <a:stretch>
            <a:fillRect/>
          </a:stretch>
        </p:blipFill>
        <p:spPr>
          <a:xfrm>
            <a:off x="2246625" y="1017725"/>
            <a:ext cx="5107566" cy="3147075"/>
          </a:xfrm>
          <a:prstGeom prst="rect">
            <a:avLst/>
          </a:prstGeom>
          <a:noFill/>
          <a:ln>
            <a:noFill/>
          </a:ln>
        </p:spPr>
      </p:pic>
      <p:sp>
        <p:nvSpPr>
          <p:cNvPr id="374" name="Google Shape;374;p40"/>
          <p:cNvSpPr txBox="1">
            <a:spLocks noGrp="1"/>
          </p:cNvSpPr>
          <p:nvPr>
            <p:ph type="body" idx="1"/>
          </p:nvPr>
        </p:nvSpPr>
        <p:spPr>
          <a:xfrm flipH="1">
            <a:off x="567575" y="4164800"/>
            <a:ext cx="8145600" cy="82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Positive correlations</a:t>
            </a:r>
            <a:r>
              <a:rPr lang="en"/>
              <a:t> suggest a relationship between cognitive and hypnosis-related factors and the severity of insomnia symptoms.  </a:t>
            </a:r>
            <a:r>
              <a:rPr lang="en" b="1"/>
              <a:t>Negative correlations </a:t>
            </a:r>
            <a:r>
              <a:rPr lang="en"/>
              <a:t>suggest that as the level of sleep hygiene scale increases, the severity of insomnia decreases.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1"/>
          <p:cNvSpPr txBox="1">
            <a:spLocks noGrp="1"/>
          </p:cNvSpPr>
          <p:nvPr>
            <p:ph type="body" idx="1"/>
          </p:nvPr>
        </p:nvSpPr>
        <p:spPr>
          <a:xfrm flipH="1">
            <a:off x="152425" y="4469600"/>
            <a:ext cx="8767500" cy="68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Race effect was not significant, </a:t>
            </a:r>
            <a:br>
              <a:rPr lang="en"/>
            </a:br>
            <a:r>
              <a:rPr lang="en"/>
              <a:t>while the insomnia severity level and sleep hygiene were significantly correlated with depression level.</a:t>
            </a:r>
            <a:endParaRPr/>
          </a:p>
        </p:txBody>
      </p:sp>
      <p:sp>
        <p:nvSpPr>
          <p:cNvPr id="380" name="Google Shape;380;p41"/>
          <p:cNvSpPr txBox="1">
            <a:spLocks noGrp="1"/>
          </p:cNvSpPr>
          <p:nvPr>
            <p:ph type="title"/>
          </p:nvPr>
        </p:nvSpPr>
        <p:spPr>
          <a:xfrm>
            <a:off x="152425" y="437475"/>
            <a:ext cx="8991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[Aim 2.1] Predicting depression based on insomnia and sleep hygiene</a:t>
            </a:r>
            <a:endParaRPr sz="2000"/>
          </a:p>
        </p:txBody>
      </p:sp>
      <p:sp>
        <p:nvSpPr>
          <p:cNvPr id="381" name="Google Shape;381;p41"/>
          <p:cNvSpPr txBox="1"/>
          <p:nvPr/>
        </p:nvSpPr>
        <p:spPr>
          <a:xfrm>
            <a:off x="152400" y="152400"/>
            <a:ext cx="14826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1"/>
                </a:solidFill>
                <a:latin typeface="Space Grotesk"/>
                <a:ea typeface="Space Grotesk"/>
                <a:cs typeface="Space Grotesk"/>
                <a:sym typeface="Space Grotesk"/>
              </a:rPr>
              <a:t>Results</a:t>
            </a:r>
            <a:endParaRPr sz="600"/>
          </a:p>
        </p:txBody>
      </p:sp>
      <p:pic>
        <p:nvPicPr>
          <p:cNvPr id="382" name="Google Shape;382;p41"/>
          <p:cNvPicPr preferRelativeResize="0"/>
          <p:nvPr/>
        </p:nvPicPr>
        <p:blipFill>
          <a:blip r:embed="rId3">
            <a:alphaModFix/>
          </a:blip>
          <a:stretch>
            <a:fillRect/>
          </a:stretch>
        </p:blipFill>
        <p:spPr>
          <a:xfrm>
            <a:off x="509425" y="3698625"/>
            <a:ext cx="2322900" cy="689600"/>
          </a:xfrm>
          <a:prstGeom prst="rect">
            <a:avLst/>
          </a:prstGeom>
          <a:noFill/>
          <a:ln>
            <a:noFill/>
          </a:ln>
        </p:spPr>
      </p:pic>
      <p:pic>
        <p:nvPicPr>
          <p:cNvPr id="383" name="Google Shape;383;p41"/>
          <p:cNvPicPr preferRelativeResize="0"/>
          <p:nvPr/>
        </p:nvPicPr>
        <p:blipFill>
          <a:blip r:embed="rId4">
            <a:alphaModFix/>
          </a:blip>
          <a:stretch>
            <a:fillRect/>
          </a:stretch>
        </p:blipFill>
        <p:spPr>
          <a:xfrm>
            <a:off x="4618000" y="3698625"/>
            <a:ext cx="2322863" cy="689600"/>
          </a:xfrm>
          <a:prstGeom prst="rect">
            <a:avLst/>
          </a:prstGeom>
          <a:noFill/>
          <a:ln>
            <a:noFill/>
          </a:ln>
        </p:spPr>
      </p:pic>
      <p:grpSp>
        <p:nvGrpSpPr>
          <p:cNvPr id="384" name="Google Shape;384;p41"/>
          <p:cNvGrpSpPr/>
          <p:nvPr/>
        </p:nvGrpSpPr>
        <p:grpSpPr>
          <a:xfrm>
            <a:off x="509425" y="1170125"/>
            <a:ext cx="4016591" cy="2461275"/>
            <a:chOff x="509425" y="1170125"/>
            <a:chExt cx="4016591" cy="2461275"/>
          </a:xfrm>
        </p:grpSpPr>
        <p:pic>
          <p:nvPicPr>
            <p:cNvPr id="385" name="Google Shape;385;p41"/>
            <p:cNvPicPr preferRelativeResize="0"/>
            <p:nvPr/>
          </p:nvPicPr>
          <p:blipFill>
            <a:blip r:embed="rId5">
              <a:alphaModFix/>
            </a:blip>
            <a:stretch>
              <a:fillRect/>
            </a:stretch>
          </p:blipFill>
          <p:spPr>
            <a:xfrm>
              <a:off x="509425" y="1170125"/>
              <a:ext cx="4016591" cy="2461275"/>
            </a:xfrm>
            <a:prstGeom prst="rect">
              <a:avLst/>
            </a:prstGeom>
            <a:noFill/>
            <a:ln>
              <a:noFill/>
            </a:ln>
          </p:spPr>
        </p:pic>
        <p:sp>
          <p:nvSpPr>
            <p:cNvPr id="386" name="Google Shape;386;p41"/>
            <p:cNvSpPr txBox="1"/>
            <p:nvPr/>
          </p:nvSpPr>
          <p:spPr>
            <a:xfrm rot="-894994">
              <a:off x="3438322" y="2235716"/>
              <a:ext cx="596708" cy="18665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Poppins"/>
                  <a:ea typeface="Poppins"/>
                  <a:cs typeface="Poppins"/>
                  <a:sym typeface="Poppins"/>
                </a:rPr>
                <a:t>White</a:t>
              </a:r>
              <a:endParaRPr sz="800">
                <a:latin typeface="Poppins"/>
                <a:ea typeface="Poppins"/>
                <a:cs typeface="Poppins"/>
                <a:sym typeface="Poppins"/>
              </a:endParaRPr>
            </a:p>
          </p:txBody>
        </p:sp>
        <p:sp>
          <p:nvSpPr>
            <p:cNvPr id="387" name="Google Shape;387;p41"/>
            <p:cNvSpPr txBox="1"/>
            <p:nvPr/>
          </p:nvSpPr>
          <p:spPr>
            <a:xfrm rot="-1411430">
              <a:off x="3169926" y="2032398"/>
              <a:ext cx="596797" cy="18660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Poppins"/>
                  <a:ea typeface="Poppins"/>
                  <a:cs typeface="Poppins"/>
                  <a:sym typeface="Poppins"/>
                </a:rPr>
                <a:t>Asian</a:t>
              </a:r>
              <a:endParaRPr sz="800">
                <a:latin typeface="Poppins"/>
                <a:ea typeface="Poppins"/>
                <a:cs typeface="Poppins"/>
                <a:sym typeface="Poppins"/>
              </a:endParaRPr>
            </a:p>
          </p:txBody>
        </p:sp>
      </p:grpSp>
      <p:grpSp>
        <p:nvGrpSpPr>
          <p:cNvPr id="388" name="Google Shape;388;p41"/>
          <p:cNvGrpSpPr/>
          <p:nvPr/>
        </p:nvGrpSpPr>
        <p:grpSpPr>
          <a:xfrm>
            <a:off x="4617991" y="1170125"/>
            <a:ext cx="4016591" cy="2461275"/>
            <a:chOff x="4617991" y="1170125"/>
            <a:chExt cx="4016591" cy="2461275"/>
          </a:xfrm>
        </p:grpSpPr>
        <p:pic>
          <p:nvPicPr>
            <p:cNvPr id="389" name="Google Shape;389;p41"/>
            <p:cNvPicPr preferRelativeResize="0"/>
            <p:nvPr/>
          </p:nvPicPr>
          <p:blipFill>
            <a:blip r:embed="rId6">
              <a:alphaModFix/>
            </a:blip>
            <a:stretch>
              <a:fillRect/>
            </a:stretch>
          </p:blipFill>
          <p:spPr>
            <a:xfrm>
              <a:off x="4617991" y="1170125"/>
              <a:ext cx="4016591" cy="2461275"/>
            </a:xfrm>
            <a:prstGeom prst="rect">
              <a:avLst/>
            </a:prstGeom>
            <a:noFill/>
            <a:ln>
              <a:noFill/>
            </a:ln>
          </p:spPr>
        </p:pic>
        <p:sp>
          <p:nvSpPr>
            <p:cNvPr id="390" name="Google Shape;390;p41"/>
            <p:cNvSpPr txBox="1"/>
            <p:nvPr/>
          </p:nvSpPr>
          <p:spPr>
            <a:xfrm rot="1131788">
              <a:off x="7563561" y="3198304"/>
              <a:ext cx="596644" cy="18660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Poppins"/>
                  <a:ea typeface="Poppins"/>
                  <a:cs typeface="Poppins"/>
                  <a:sym typeface="Poppins"/>
                </a:rPr>
                <a:t>White</a:t>
              </a:r>
              <a:endParaRPr sz="800">
                <a:latin typeface="Poppins"/>
                <a:ea typeface="Poppins"/>
                <a:cs typeface="Poppins"/>
                <a:sym typeface="Poppins"/>
              </a:endParaRPr>
            </a:p>
          </p:txBody>
        </p:sp>
        <p:sp>
          <p:nvSpPr>
            <p:cNvPr id="391" name="Google Shape;391;p41"/>
            <p:cNvSpPr txBox="1"/>
            <p:nvPr/>
          </p:nvSpPr>
          <p:spPr>
            <a:xfrm rot="903788">
              <a:off x="7348000" y="2925604"/>
              <a:ext cx="596806" cy="18665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Poppins"/>
                  <a:ea typeface="Poppins"/>
                  <a:cs typeface="Poppins"/>
                  <a:sym typeface="Poppins"/>
                </a:rPr>
                <a:t>Asian</a:t>
              </a:r>
              <a:endParaRPr sz="800">
                <a:latin typeface="Poppins"/>
                <a:ea typeface="Poppins"/>
                <a:cs typeface="Poppins"/>
                <a:sym typeface="Poppin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2"/>
          <p:cNvSpPr txBox="1">
            <a:spLocks noGrp="1"/>
          </p:cNvSpPr>
          <p:nvPr>
            <p:ph type="body" idx="1"/>
          </p:nvPr>
        </p:nvSpPr>
        <p:spPr>
          <a:xfrm flipH="1">
            <a:off x="720000" y="37838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Again, the race did not correlate with other sleep factors</a:t>
            </a:r>
            <a:endParaRPr/>
          </a:p>
          <a:p>
            <a:pPr marL="0" lvl="0" indent="0" algn="ctr" rtl="0">
              <a:spcBef>
                <a:spcPts val="0"/>
              </a:spcBef>
              <a:spcAft>
                <a:spcPts val="0"/>
              </a:spcAft>
              <a:buNone/>
            </a:pPr>
            <a:r>
              <a:rPr lang="en"/>
              <a:t>It is interesting to note that three way interaction effect were marginally significant.</a:t>
            </a:r>
            <a:endParaRPr/>
          </a:p>
        </p:txBody>
      </p:sp>
      <p:pic>
        <p:nvPicPr>
          <p:cNvPr id="397" name="Google Shape;397;p42"/>
          <p:cNvPicPr preferRelativeResize="0"/>
          <p:nvPr/>
        </p:nvPicPr>
        <p:blipFill>
          <a:blip r:embed="rId3">
            <a:alphaModFix/>
          </a:blip>
          <a:stretch>
            <a:fillRect/>
          </a:stretch>
        </p:blipFill>
        <p:spPr>
          <a:xfrm>
            <a:off x="2043113" y="1152475"/>
            <a:ext cx="5057775" cy="2362200"/>
          </a:xfrm>
          <a:prstGeom prst="rect">
            <a:avLst/>
          </a:prstGeom>
          <a:noFill/>
          <a:ln>
            <a:noFill/>
          </a:ln>
        </p:spPr>
      </p:pic>
      <p:sp>
        <p:nvSpPr>
          <p:cNvPr id="398" name="Google Shape;398;p42"/>
          <p:cNvSpPr txBox="1">
            <a:spLocks noGrp="1"/>
          </p:cNvSpPr>
          <p:nvPr>
            <p:ph type="title"/>
          </p:nvPr>
        </p:nvSpPr>
        <p:spPr>
          <a:xfrm>
            <a:off x="152400" y="434750"/>
            <a:ext cx="9031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[Aim 2.2] Interaction of depression, insomnia, sleep hygiene, &amp; race</a:t>
            </a:r>
            <a:endParaRPr sz="2000"/>
          </a:p>
          <a:p>
            <a:pPr marL="0" lvl="0" indent="0" algn="l" rtl="0">
              <a:spcBef>
                <a:spcPts val="0"/>
              </a:spcBef>
              <a:spcAft>
                <a:spcPts val="0"/>
              </a:spcAft>
              <a:buNone/>
            </a:pPr>
            <a:endParaRPr sz="2000"/>
          </a:p>
        </p:txBody>
      </p:sp>
      <p:sp>
        <p:nvSpPr>
          <p:cNvPr id="399" name="Google Shape;399;p42"/>
          <p:cNvSpPr txBox="1"/>
          <p:nvPr/>
        </p:nvSpPr>
        <p:spPr>
          <a:xfrm>
            <a:off x="152400" y="152400"/>
            <a:ext cx="14826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1"/>
                </a:solidFill>
                <a:latin typeface="Space Grotesk"/>
                <a:ea typeface="Space Grotesk"/>
                <a:cs typeface="Space Grotesk"/>
                <a:sym typeface="Space Grotesk"/>
              </a:rPr>
              <a:t>Results</a:t>
            </a:r>
            <a:endParaRPr sz="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403"/>
        <p:cNvGrpSpPr/>
        <p:nvPr/>
      </p:nvGrpSpPr>
      <p:grpSpPr>
        <a:xfrm>
          <a:off x="0" y="0"/>
          <a:ext cx="0" cy="0"/>
          <a:chOff x="0" y="0"/>
          <a:chExt cx="0" cy="0"/>
        </a:xfrm>
      </p:grpSpPr>
      <p:sp>
        <p:nvSpPr>
          <p:cNvPr id="404" name="Google Shape;404;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[3 way interaction] Race, ASHS, BDI</a:t>
            </a:r>
            <a:endParaRPr/>
          </a:p>
        </p:txBody>
      </p:sp>
      <p:pic>
        <p:nvPicPr>
          <p:cNvPr id="405" name="Google Shape;405;p43"/>
          <p:cNvPicPr preferRelativeResize="0"/>
          <p:nvPr/>
        </p:nvPicPr>
        <p:blipFill>
          <a:blip r:embed="rId3">
            <a:alphaModFix/>
          </a:blip>
          <a:stretch>
            <a:fillRect/>
          </a:stretch>
        </p:blipFill>
        <p:spPr>
          <a:xfrm>
            <a:off x="1862588" y="1152475"/>
            <a:ext cx="5418815" cy="3320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6"/>
          <p:cNvSpPr/>
          <p:nvPr/>
        </p:nvSpPr>
        <p:spPr>
          <a:xfrm flipH="1">
            <a:off x="6891775" y="1401383"/>
            <a:ext cx="759000" cy="7590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flipH="1">
            <a:off x="4204625" y="1401383"/>
            <a:ext cx="759000" cy="7590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flipH="1">
            <a:off x="1493175" y="1401383"/>
            <a:ext cx="759000" cy="7590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flipH="1">
            <a:off x="4204625" y="2834808"/>
            <a:ext cx="759000" cy="7590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6"/>
          <p:cNvSpPr/>
          <p:nvPr/>
        </p:nvSpPr>
        <p:spPr>
          <a:xfrm flipH="1">
            <a:off x="1493175" y="2834808"/>
            <a:ext cx="759000" cy="7590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181" name="Google Shape;181;p26"/>
          <p:cNvSpPr txBox="1">
            <a:spLocks noGrp="1"/>
          </p:cNvSpPr>
          <p:nvPr>
            <p:ph type="title" idx="2"/>
          </p:nvPr>
        </p:nvSpPr>
        <p:spPr>
          <a:xfrm>
            <a:off x="1505375" y="15570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82" name="Google Shape;182;p26"/>
          <p:cNvSpPr txBox="1">
            <a:spLocks noGrp="1"/>
          </p:cNvSpPr>
          <p:nvPr>
            <p:ph type="title" idx="3"/>
          </p:nvPr>
        </p:nvSpPr>
        <p:spPr>
          <a:xfrm>
            <a:off x="1505375" y="299049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83" name="Google Shape;183;p26"/>
          <p:cNvSpPr txBox="1">
            <a:spLocks noGrp="1"/>
          </p:cNvSpPr>
          <p:nvPr>
            <p:ph type="title" idx="4"/>
          </p:nvPr>
        </p:nvSpPr>
        <p:spPr>
          <a:xfrm>
            <a:off x="4204625" y="15570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84" name="Google Shape;184;p26"/>
          <p:cNvSpPr txBox="1">
            <a:spLocks noGrp="1"/>
          </p:cNvSpPr>
          <p:nvPr>
            <p:ph type="title" idx="5"/>
          </p:nvPr>
        </p:nvSpPr>
        <p:spPr>
          <a:xfrm>
            <a:off x="4204625" y="299049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185" name="Google Shape;185;p26"/>
          <p:cNvSpPr txBox="1">
            <a:spLocks noGrp="1"/>
          </p:cNvSpPr>
          <p:nvPr>
            <p:ph type="title" idx="6"/>
          </p:nvPr>
        </p:nvSpPr>
        <p:spPr>
          <a:xfrm>
            <a:off x="6903925" y="15570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86" name="Google Shape;186;p26"/>
          <p:cNvSpPr txBox="1">
            <a:spLocks noGrp="1"/>
          </p:cNvSpPr>
          <p:nvPr>
            <p:ph type="subTitle" idx="1"/>
          </p:nvPr>
        </p:nvSpPr>
        <p:spPr>
          <a:xfrm>
            <a:off x="719975" y="2329268"/>
            <a:ext cx="23055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Introduction</a:t>
            </a:r>
            <a:endParaRPr/>
          </a:p>
        </p:txBody>
      </p:sp>
      <p:sp>
        <p:nvSpPr>
          <p:cNvPr id="187" name="Google Shape;187;p26"/>
          <p:cNvSpPr txBox="1">
            <a:spLocks noGrp="1"/>
          </p:cNvSpPr>
          <p:nvPr>
            <p:ph type="subTitle" idx="8"/>
          </p:nvPr>
        </p:nvSpPr>
        <p:spPr>
          <a:xfrm>
            <a:off x="3419225" y="2329268"/>
            <a:ext cx="23055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Methods</a:t>
            </a:r>
            <a:endParaRPr/>
          </a:p>
        </p:txBody>
      </p:sp>
      <p:sp>
        <p:nvSpPr>
          <p:cNvPr id="188" name="Google Shape;188;p26"/>
          <p:cNvSpPr txBox="1">
            <a:spLocks noGrp="1"/>
          </p:cNvSpPr>
          <p:nvPr>
            <p:ph type="subTitle" idx="9"/>
          </p:nvPr>
        </p:nvSpPr>
        <p:spPr>
          <a:xfrm>
            <a:off x="6118525" y="2329268"/>
            <a:ext cx="23055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Results</a:t>
            </a:r>
            <a:endParaRPr/>
          </a:p>
        </p:txBody>
      </p:sp>
      <p:sp>
        <p:nvSpPr>
          <p:cNvPr id="189" name="Google Shape;189;p26"/>
          <p:cNvSpPr txBox="1">
            <a:spLocks noGrp="1"/>
          </p:cNvSpPr>
          <p:nvPr>
            <p:ph type="subTitle" idx="13"/>
          </p:nvPr>
        </p:nvSpPr>
        <p:spPr>
          <a:xfrm>
            <a:off x="719975" y="3757392"/>
            <a:ext cx="23055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Discussion</a:t>
            </a:r>
            <a:endParaRPr/>
          </a:p>
        </p:txBody>
      </p:sp>
      <p:sp>
        <p:nvSpPr>
          <p:cNvPr id="190" name="Google Shape;190;p26"/>
          <p:cNvSpPr txBox="1">
            <a:spLocks noGrp="1"/>
          </p:cNvSpPr>
          <p:nvPr>
            <p:ph type="subTitle" idx="14"/>
          </p:nvPr>
        </p:nvSpPr>
        <p:spPr>
          <a:xfrm>
            <a:off x="3419225" y="3757392"/>
            <a:ext cx="23055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Acknowledgments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409"/>
        <p:cNvGrpSpPr/>
        <p:nvPr/>
      </p:nvGrpSpPr>
      <p:grpSpPr>
        <a:xfrm>
          <a:off x="0" y="0"/>
          <a:ext cx="0" cy="0"/>
          <a:chOff x="0" y="0"/>
          <a:chExt cx="0" cy="0"/>
        </a:xfrm>
      </p:grpSpPr>
      <p:sp>
        <p:nvSpPr>
          <p:cNvPr id="410" name="Google Shape;410;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700"/>
              <a:t>[4 way interaction] Age, BDI, ASHS, and Race </a:t>
            </a:r>
            <a:endParaRPr sz="2700"/>
          </a:p>
        </p:txBody>
      </p:sp>
      <p:pic>
        <p:nvPicPr>
          <p:cNvPr id="411" name="Google Shape;411;p44"/>
          <p:cNvPicPr preferRelativeResize="0"/>
          <p:nvPr/>
        </p:nvPicPr>
        <p:blipFill>
          <a:blip r:embed="rId3">
            <a:alphaModFix/>
          </a:blip>
          <a:stretch>
            <a:fillRect/>
          </a:stretch>
        </p:blipFill>
        <p:spPr>
          <a:xfrm>
            <a:off x="1862588" y="1152475"/>
            <a:ext cx="5418815" cy="3320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Discussion Part I</a:t>
            </a:r>
            <a:endParaRPr/>
          </a:p>
        </p:txBody>
      </p:sp>
      <p:sp>
        <p:nvSpPr>
          <p:cNvPr id="423" name="Google Shape;423;p46"/>
          <p:cNvSpPr txBox="1">
            <a:spLocks noGrp="1"/>
          </p:cNvSpPr>
          <p:nvPr>
            <p:ph type="subTitle" idx="1"/>
          </p:nvPr>
        </p:nvSpPr>
        <p:spPr>
          <a:xfrm>
            <a:off x="1432050" y="1056725"/>
            <a:ext cx="6279900" cy="122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Space Grotesk"/>
                <a:ea typeface="Space Grotesk"/>
                <a:cs typeface="Space Grotesk"/>
                <a:sym typeface="Space Grotesk"/>
              </a:rPr>
              <a:t>Key findings</a:t>
            </a:r>
            <a:endParaRPr sz="1800" b="1">
              <a:latin typeface="Space Grotesk"/>
              <a:ea typeface="Space Grotesk"/>
              <a:cs typeface="Space Grotesk"/>
              <a:sym typeface="Space Grotesk"/>
            </a:endParaRPr>
          </a:p>
          <a:p>
            <a:pPr marL="274320" lvl="0" indent="-213359" algn="l" rtl="0">
              <a:spcBef>
                <a:spcPts val="1000"/>
              </a:spcBef>
              <a:spcAft>
                <a:spcPts val="0"/>
              </a:spcAft>
              <a:buSzPts val="1200"/>
              <a:buChar char="●"/>
            </a:pPr>
            <a:r>
              <a:rPr lang="en"/>
              <a:t>As the severity of insomnia increases, depression levels also increase</a:t>
            </a:r>
            <a:endParaRPr/>
          </a:p>
          <a:p>
            <a:pPr marL="274320" lvl="0" indent="-213359" algn="l" rtl="0">
              <a:spcBef>
                <a:spcPts val="0"/>
              </a:spcBef>
              <a:spcAft>
                <a:spcPts val="0"/>
              </a:spcAft>
              <a:buSzPts val="1200"/>
              <a:buChar char="●"/>
            </a:pPr>
            <a:r>
              <a:rPr lang="en"/>
              <a:t>As the level of thoughts inventory factors (e.g., anxiety, worries, negative affect) increases, the severity of insomnia also increases</a:t>
            </a:r>
            <a:endParaRPr/>
          </a:p>
          <a:p>
            <a:pPr marL="0" lvl="0" indent="0" algn="l" rtl="0">
              <a:spcBef>
                <a:spcPts val="0"/>
              </a:spcBef>
              <a:spcAft>
                <a:spcPts val="0"/>
              </a:spcAft>
              <a:buNone/>
            </a:pPr>
            <a:endParaRPr/>
          </a:p>
        </p:txBody>
      </p:sp>
      <p:sp>
        <p:nvSpPr>
          <p:cNvPr id="424" name="Google Shape;424;p46"/>
          <p:cNvSpPr txBox="1">
            <a:spLocks noGrp="1"/>
          </p:cNvSpPr>
          <p:nvPr>
            <p:ph type="subTitle" idx="2"/>
          </p:nvPr>
        </p:nvSpPr>
        <p:spPr>
          <a:xfrm>
            <a:off x="1432050" y="2135046"/>
            <a:ext cx="6279900" cy="14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Space Grotesk"/>
                <a:ea typeface="Space Grotesk"/>
                <a:cs typeface="Space Grotesk"/>
                <a:sym typeface="Space Grotesk"/>
              </a:rPr>
              <a:t>Results in context</a:t>
            </a:r>
            <a:endParaRPr sz="1800" b="1">
              <a:latin typeface="Space Grotesk"/>
              <a:ea typeface="Space Grotesk"/>
              <a:cs typeface="Space Grotesk"/>
              <a:sym typeface="Space Grotesk"/>
            </a:endParaRPr>
          </a:p>
          <a:p>
            <a:pPr marL="274320" lvl="0" indent="-213359" algn="l" rtl="0">
              <a:spcBef>
                <a:spcPts val="1000"/>
              </a:spcBef>
              <a:spcAft>
                <a:spcPts val="0"/>
              </a:spcAft>
              <a:buSzPts val="1200"/>
              <a:buChar char="●"/>
            </a:pPr>
            <a:r>
              <a:rPr lang="en"/>
              <a:t>Previous studies have shown that treating insomnia decreases severity of depression </a:t>
            </a:r>
            <a:r>
              <a:rPr lang="en" baseline="30000"/>
              <a:t>8</a:t>
            </a:r>
            <a:endParaRPr/>
          </a:p>
          <a:p>
            <a:pPr marL="274320" lvl="0" indent="-213359" algn="l" rtl="0">
              <a:spcBef>
                <a:spcPts val="0"/>
              </a:spcBef>
              <a:spcAft>
                <a:spcPts val="0"/>
              </a:spcAft>
              <a:buSzPts val="1200"/>
              <a:buChar char="●"/>
            </a:pPr>
            <a:r>
              <a:rPr lang="en"/>
              <a:t>Studies have shown that treatments such as non-benzodiazepines are effective in decreasing anxiety and increasing sleeping hours </a:t>
            </a:r>
            <a:r>
              <a:rPr lang="en" baseline="30000"/>
              <a:t>9</a:t>
            </a:r>
            <a:endParaRPr baseline="30000"/>
          </a:p>
          <a:p>
            <a:pPr marL="274320" lvl="0" indent="-213359" algn="l" rtl="0">
              <a:spcBef>
                <a:spcPts val="0"/>
              </a:spcBef>
              <a:spcAft>
                <a:spcPts val="0"/>
              </a:spcAft>
              <a:buSzPts val="1200"/>
              <a:buChar char="●"/>
            </a:pPr>
            <a:r>
              <a:rPr lang="en"/>
              <a:t>Cognitive behavioral therapy for insomnia has been shown effective during adolescence and young adulthood </a:t>
            </a:r>
            <a:r>
              <a:rPr lang="en" baseline="30000"/>
              <a:t>10</a:t>
            </a:r>
            <a:endParaRPr baseline="30000"/>
          </a:p>
        </p:txBody>
      </p:sp>
      <p:sp>
        <p:nvSpPr>
          <p:cNvPr id="425" name="Google Shape;425;p46"/>
          <p:cNvSpPr txBox="1">
            <a:spLocks noGrp="1"/>
          </p:cNvSpPr>
          <p:nvPr>
            <p:ph type="subTitle" idx="3"/>
          </p:nvPr>
        </p:nvSpPr>
        <p:spPr>
          <a:xfrm>
            <a:off x="1432050" y="3735975"/>
            <a:ext cx="6279900" cy="99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Space Grotesk"/>
                <a:ea typeface="Space Grotesk"/>
                <a:cs typeface="Space Grotesk"/>
                <a:sym typeface="Space Grotesk"/>
              </a:rPr>
              <a:t>Implications / Conclusion</a:t>
            </a:r>
            <a:endParaRPr sz="1800" b="1">
              <a:latin typeface="Space Grotesk"/>
              <a:ea typeface="Space Grotesk"/>
              <a:cs typeface="Space Grotesk"/>
              <a:sym typeface="Space Grotesk"/>
            </a:endParaRPr>
          </a:p>
          <a:p>
            <a:pPr marL="0" lvl="0" indent="0" algn="l" rtl="0">
              <a:spcBef>
                <a:spcPts val="1000"/>
              </a:spcBef>
              <a:spcAft>
                <a:spcPts val="0"/>
              </a:spcAft>
              <a:buNone/>
            </a:pPr>
            <a:r>
              <a:rPr lang="en"/>
              <a:t>Adolescents with insomnia are more likely to experience depressive symptoms. Future studies may investigate this association during adulthood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Discussion Part II</a:t>
            </a:r>
            <a:endParaRPr/>
          </a:p>
        </p:txBody>
      </p:sp>
      <p:sp>
        <p:nvSpPr>
          <p:cNvPr id="431" name="Google Shape;431;p47"/>
          <p:cNvSpPr txBox="1">
            <a:spLocks noGrp="1"/>
          </p:cNvSpPr>
          <p:nvPr>
            <p:ph type="subTitle" idx="1"/>
          </p:nvPr>
        </p:nvSpPr>
        <p:spPr>
          <a:xfrm>
            <a:off x="1432050" y="1056725"/>
            <a:ext cx="6279900" cy="122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Space Grotesk"/>
                <a:ea typeface="Space Grotesk"/>
                <a:cs typeface="Space Grotesk"/>
                <a:sym typeface="Space Grotesk"/>
              </a:rPr>
              <a:t>Limitations</a:t>
            </a:r>
            <a:endParaRPr sz="1800" b="1">
              <a:latin typeface="Space Grotesk"/>
              <a:ea typeface="Space Grotesk"/>
              <a:cs typeface="Space Grotesk"/>
              <a:sym typeface="Space Grotesk"/>
            </a:endParaRPr>
          </a:p>
          <a:p>
            <a:pPr marL="274320" lvl="0" indent="-213359" algn="l" rtl="0">
              <a:spcBef>
                <a:spcPts val="1000"/>
              </a:spcBef>
              <a:spcAft>
                <a:spcPts val="0"/>
              </a:spcAft>
              <a:buSzPts val="1200"/>
              <a:buChar char="●"/>
            </a:pPr>
            <a:r>
              <a:rPr lang="en"/>
              <a:t>We cannot generalize the results from a sample to the US population because of the small sample size</a:t>
            </a:r>
            <a:endParaRPr/>
          </a:p>
          <a:p>
            <a:pPr marL="274320" lvl="0" indent="-213359" algn="l" rtl="0">
              <a:spcBef>
                <a:spcPts val="0"/>
              </a:spcBef>
              <a:spcAft>
                <a:spcPts val="0"/>
              </a:spcAft>
              <a:buSzPts val="1200"/>
              <a:buChar char="●"/>
            </a:pPr>
            <a:r>
              <a:rPr lang="en"/>
              <a:t>Insomnia Severity Index may not be the most accurate measure for insomnia</a:t>
            </a:r>
            <a:endParaRPr/>
          </a:p>
          <a:p>
            <a:pPr marL="0" lvl="0" indent="0" algn="l" rtl="0">
              <a:spcBef>
                <a:spcPts val="0"/>
              </a:spcBef>
              <a:spcAft>
                <a:spcPts val="0"/>
              </a:spcAft>
              <a:buNone/>
            </a:pPr>
            <a:endParaRPr/>
          </a:p>
        </p:txBody>
      </p:sp>
      <p:sp>
        <p:nvSpPr>
          <p:cNvPr id="432" name="Google Shape;432;p47"/>
          <p:cNvSpPr txBox="1">
            <a:spLocks noGrp="1"/>
          </p:cNvSpPr>
          <p:nvPr>
            <p:ph type="subTitle" idx="2"/>
          </p:nvPr>
        </p:nvSpPr>
        <p:spPr>
          <a:xfrm>
            <a:off x="1432050" y="2278321"/>
            <a:ext cx="6279900" cy="14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Space Grotesk"/>
                <a:ea typeface="Space Grotesk"/>
                <a:cs typeface="Space Grotesk"/>
                <a:sym typeface="Space Grotesk"/>
              </a:rPr>
              <a:t>Conclusion</a:t>
            </a:r>
            <a:endParaRPr sz="1800" b="1">
              <a:latin typeface="Space Grotesk"/>
              <a:ea typeface="Space Grotesk"/>
              <a:cs typeface="Space Grotesk"/>
              <a:sym typeface="Space Grotesk"/>
            </a:endParaRPr>
          </a:p>
          <a:p>
            <a:pPr marL="274320" lvl="0" indent="-213359" algn="l" rtl="0">
              <a:spcBef>
                <a:spcPts val="1000"/>
              </a:spcBef>
              <a:spcAft>
                <a:spcPts val="0"/>
              </a:spcAft>
              <a:buSzPts val="1200"/>
              <a:buChar char="●"/>
            </a:pPr>
            <a:r>
              <a:rPr lang="en"/>
              <a:t>Adolescents with insomnia are more likely to experience depressive symptoms. </a:t>
            </a:r>
            <a:endParaRPr baseline="30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pic>
        <p:nvPicPr>
          <p:cNvPr id="437" name="Google Shape;437;p48"/>
          <p:cNvPicPr preferRelativeResize="0">
            <a:picLocks noGrp="1"/>
          </p:cNvPicPr>
          <p:nvPr>
            <p:ph type="pic" idx="2"/>
          </p:nvPr>
        </p:nvPicPr>
        <p:blipFill rotWithShape="1">
          <a:blip r:embed="rId3">
            <a:alphaModFix/>
          </a:blip>
          <a:srcRect l="-20550" t="24893" r="20550" b="8457"/>
          <a:stretch/>
        </p:blipFill>
        <p:spPr>
          <a:xfrm flipH="1">
            <a:off x="5341300" y="-203400"/>
            <a:ext cx="5550300" cy="5550300"/>
          </a:xfrm>
          <a:prstGeom prst="ellipse">
            <a:avLst/>
          </a:prstGeom>
        </p:spPr>
      </p:pic>
      <p:sp>
        <p:nvSpPr>
          <p:cNvPr id="438" name="Google Shape;438;p48"/>
          <p:cNvSpPr txBox="1">
            <a:spLocks noGrp="1"/>
          </p:cNvSpPr>
          <p:nvPr>
            <p:ph type="ctrTitle"/>
          </p:nvPr>
        </p:nvSpPr>
        <p:spPr>
          <a:xfrm>
            <a:off x="469350" y="517425"/>
            <a:ext cx="4760700" cy="228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900"/>
              <a:t>Thank you!</a:t>
            </a:r>
            <a:endParaRPr sz="3900"/>
          </a:p>
          <a:p>
            <a:pPr marL="0" lvl="0" indent="0" algn="l" rtl="0">
              <a:spcBef>
                <a:spcPts val="0"/>
              </a:spcBef>
              <a:spcAft>
                <a:spcPts val="0"/>
              </a:spcAft>
              <a:buNone/>
            </a:pPr>
            <a:br>
              <a:rPr lang="en" sz="3900">
                <a:solidFill>
                  <a:srgbClr val="F8FAFB"/>
                </a:solidFill>
              </a:rPr>
            </a:br>
            <a:r>
              <a:rPr lang="en" sz="3900">
                <a:solidFill>
                  <a:srgbClr val="F8FAFB"/>
                </a:solidFill>
              </a:rPr>
              <a:t>Acknowledgments</a:t>
            </a:r>
            <a:endParaRPr sz="3900">
              <a:solidFill>
                <a:srgbClr val="F8FAFB"/>
              </a:solidFill>
            </a:endParaRPr>
          </a:p>
          <a:p>
            <a:pPr marL="0" lvl="0" indent="0" algn="l" rtl="0">
              <a:spcBef>
                <a:spcPts val="0"/>
              </a:spcBef>
              <a:spcAft>
                <a:spcPts val="0"/>
              </a:spcAft>
              <a:buNone/>
            </a:pPr>
            <a:r>
              <a:rPr lang="en" sz="2000"/>
              <a:t>Carly, Ashlee, Gauri —</a:t>
            </a:r>
            <a:endParaRPr sz="2000"/>
          </a:p>
        </p:txBody>
      </p:sp>
      <p:cxnSp>
        <p:nvCxnSpPr>
          <p:cNvPr id="439" name="Google Shape;439;p48"/>
          <p:cNvCxnSpPr/>
          <p:nvPr/>
        </p:nvCxnSpPr>
        <p:spPr>
          <a:xfrm rot="10800000">
            <a:off x="866550" y="2799491"/>
            <a:ext cx="3159000" cy="0"/>
          </a:xfrm>
          <a:prstGeom prst="straightConnector1">
            <a:avLst/>
          </a:prstGeom>
          <a:noFill/>
          <a:ln w="19050" cap="flat" cmpd="sng">
            <a:solidFill>
              <a:schemeClr val="dk1"/>
            </a:solidFill>
            <a:prstDash val="solid"/>
            <a:round/>
            <a:headEnd type="none" w="med" len="med"/>
            <a:tailEnd type="none" w="med" len="med"/>
          </a:ln>
        </p:spPr>
      </p:cxnSp>
      <p:pic>
        <p:nvPicPr>
          <p:cNvPr id="440" name="Google Shape;440;p48"/>
          <p:cNvPicPr preferRelativeResize="0"/>
          <p:nvPr/>
        </p:nvPicPr>
        <p:blipFill>
          <a:blip r:embed="rId4">
            <a:alphaModFix/>
          </a:blip>
          <a:stretch>
            <a:fillRect/>
          </a:stretch>
        </p:blipFill>
        <p:spPr>
          <a:xfrm>
            <a:off x="587200" y="3248525"/>
            <a:ext cx="4615350" cy="1168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49"/>
          <p:cNvSpPr txBox="1">
            <a:spLocks noGrp="1"/>
          </p:cNvSpPr>
          <p:nvPr>
            <p:ph type="title"/>
          </p:nvPr>
        </p:nvSpPr>
        <p:spPr>
          <a:xfrm>
            <a:off x="796200" y="1359425"/>
            <a:ext cx="7704000" cy="184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000"/>
              <a:t>Questions?</a:t>
            </a:r>
            <a:br>
              <a:rPr lang="en" sz="5000"/>
            </a:br>
            <a:r>
              <a:rPr lang="en" sz="5000"/>
              <a:t>&amp; possible Answers!</a:t>
            </a:r>
            <a:endParaRPr sz="5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50"/>
          <p:cNvSpPr txBox="1">
            <a:spLocks noGrp="1"/>
          </p:cNvSpPr>
          <p:nvPr>
            <p:ph type="title"/>
          </p:nvPr>
        </p:nvSpPr>
        <p:spPr>
          <a:xfrm>
            <a:off x="720000" y="2926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References</a:t>
            </a:r>
            <a:endParaRPr/>
          </a:p>
        </p:txBody>
      </p:sp>
      <p:sp>
        <p:nvSpPr>
          <p:cNvPr id="451" name="Google Shape;451;p50"/>
          <p:cNvSpPr txBox="1"/>
          <p:nvPr/>
        </p:nvSpPr>
        <p:spPr>
          <a:xfrm>
            <a:off x="720000" y="949625"/>
            <a:ext cx="7704000" cy="4037700"/>
          </a:xfrm>
          <a:prstGeom prst="rect">
            <a:avLst/>
          </a:prstGeom>
          <a:noFill/>
          <a:ln>
            <a:noFill/>
          </a:ln>
        </p:spPr>
        <p:txBody>
          <a:bodyPr spcFirstLastPara="1" wrap="square" lIns="91425" tIns="91425" rIns="91425" bIns="91425" anchor="t" anchorCtr="0">
            <a:noAutofit/>
          </a:bodyPr>
          <a:lstStyle/>
          <a:p>
            <a:pPr marL="457200" lvl="0" indent="-292100" algn="l" rtl="0">
              <a:spcBef>
                <a:spcPts val="0"/>
              </a:spcBef>
              <a:spcAft>
                <a:spcPts val="0"/>
              </a:spcAft>
              <a:buClr>
                <a:schemeClr val="lt1"/>
              </a:buClr>
              <a:buSzPts val="1000"/>
              <a:buFont typeface="Poppins"/>
              <a:buAutoNum type="arabicPeriod"/>
            </a:pPr>
            <a:r>
              <a:rPr lang="en" sz="1000">
                <a:solidFill>
                  <a:schemeClr val="lt1"/>
                </a:solidFill>
                <a:latin typeface="Poppins"/>
                <a:ea typeface="Poppins"/>
                <a:cs typeface="Poppins"/>
                <a:sym typeface="Poppins"/>
              </a:rPr>
              <a:t>Troynikov O, Watson CG, Nawaz N. Sleep environments and sleep physiology: A review. J Therm Biol. 2018;78:192-203. doi:10.1016/j.jtherbio.2018.09.012</a:t>
            </a:r>
            <a:endParaRPr sz="1000">
              <a:solidFill>
                <a:schemeClr val="lt1"/>
              </a:solidFill>
              <a:latin typeface="Poppins"/>
              <a:ea typeface="Poppins"/>
              <a:cs typeface="Poppins"/>
              <a:sym typeface="Poppins"/>
            </a:endParaRPr>
          </a:p>
          <a:p>
            <a:pPr marL="457200" lvl="0" indent="0" algn="l" rtl="0">
              <a:spcBef>
                <a:spcPts val="0"/>
              </a:spcBef>
              <a:spcAft>
                <a:spcPts val="0"/>
              </a:spcAft>
              <a:buNone/>
            </a:pPr>
            <a:endParaRPr sz="1000">
              <a:solidFill>
                <a:schemeClr val="lt1"/>
              </a:solidFill>
              <a:latin typeface="Poppins"/>
              <a:ea typeface="Poppins"/>
              <a:cs typeface="Poppins"/>
              <a:sym typeface="Poppins"/>
            </a:endParaRPr>
          </a:p>
          <a:p>
            <a:pPr marL="457200" lvl="0" indent="-292100" algn="l" rtl="0">
              <a:spcBef>
                <a:spcPts val="0"/>
              </a:spcBef>
              <a:spcAft>
                <a:spcPts val="0"/>
              </a:spcAft>
              <a:buClr>
                <a:schemeClr val="lt1"/>
              </a:buClr>
              <a:buSzPts val="1000"/>
              <a:buFont typeface="Poppins"/>
              <a:buAutoNum type="arabicPeriod"/>
            </a:pPr>
            <a:r>
              <a:rPr lang="en" sz="1000">
                <a:solidFill>
                  <a:schemeClr val="lt1"/>
                </a:solidFill>
                <a:latin typeface="Poppins"/>
                <a:ea typeface="Poppins"/>
                <a:cs typeface="Poppins"/>
                <a:sym typeface="Poppins"/>
              </a:rPr>
              <a:t>Liu Y, Wheaton AG, Chapman DP, Cunningham TJ, Lu H, Croft JB. Prevalence of Healthy Sleep Duration among Adults--United States, 2014. MMWR Morb Mortal Wkly Rep. 2016;65(6):137-141. Published 2016 Feb 19. doi:10.15585/mmwr.mm6506a1</a:t>
            </a:r>
            <a:endParaRPr sz="1000">
              <a:solidFill>
                <a:schemeClr val="lt1"/>
              </a:solidFill>
              <a:latin typeface="Poppins"/>
              <a:ea typeface="Poppins"/>
              <a:cs typeface="Poppins"/>
              <a:sym typeface="Poppins"/>
            </a:endParaRPr>
          </a:p>
          <a:p>
            <a:pPr marL="457200" lvl="0" indent="0" algn="l" rtl="0">
              <a:spcBef>
                <a:spcPts val="0"/>
              </a:spcBef>
              <a:spcAft>
                <a:spcPts val="0"/>
              </a:spcAft>
              <a:buNone/>
            </a:pPr>
            <a:endParaRPr sz="1000">
              <a:solidFill>
                <a:schemeClr val="lt1"/>
              </a:solidFill>
              <a:latin typeface="Poppins"/>
              <a:ea typeface="Poppins"/>
              <a:cs typeface="Poppins"/>
              <a:sym typeface="Poppins"/>
            </a:endParaRPr>
          </a:p>
          <a:p>
            <a:pPr marL="457200" lvl="0" indent="-292100" algn="l" rtl="0">
              <a:spcBef>
                <a:spcPts val="0"/>
              </a:spcBef>
              <a:spcAft>
                <a:spcPts val="0"/>
              </a:spcAft>
              <a:buClr>
                <a:schemeClr val="lt1"/>
              </a:buClr>
              <a:buSzPts val="1000"/>
              <a:buFont typeface="Poppins"/>
              <a:buAutoNum type="arabicPeriod"/>
            </a:pPr>
            <a:r>
              <a:rPr lang="en" sz="1000">
                <a:solidFill>
                  <a:schemeClr val="lt1"/>
                </a:solidFill>
                <a:latin typeface="Poppins"/>
                <a:ea typeface="Poppins"/>
                <a:cs typeface="Poppins"/>
                <a:sym typeface="Poppins"/>
              </a:rPr>
              <a:t>Luckhaupt SE, Tak S, Calvert GM. The prevalence of short sleep duration by industry and occupation in the National Health Interview Survey. Sleep. 2010;33(2):149-159. doi:10.1093/sleep/33.2.149</a:t>
            </a:r>
            <a:endParaRPr sz="1000">
              <a:solidFill>
                <a:schemeClr val="lt1"/>
              </a:solidFill>
              <a:latin typeface="Poppins"/>
              <a:ea typeface="Poppins"/>
              <a:cs typeface="Poppins"/>
              <a:sym typeface="Poppins"/>
            </a:endParaRPr>
          </a:p>
          <a:p>
            <a:pPr marL="457200" lvl="0" indent="0" algn="l" rtl="0">
              <a:spcBef>
                <a:spcPts val="0"/>
              </a:spcBef>
              <a:spcAft>
                <a:spcPts val="0"/>
              </a:spcAft>
              <a:buNone/>
            </a:pPr>
            <a:endParaRPr sz="1000">
              <a:solidFill>
                <a:schemeClr val="lt1"/>
              </a:solidFill>
              <a:latin typeface="Poppins"/>
              <a:ea typeface="Poppins"/>
              <a:cs typeface="Poppins"/>
              <a:sym typeface="Poppins"/>
            </a:endParaRPr>
          </a:p>
          <a:p>
            <a:pPr marL="457200" lvl="0" indent="-292100" algn="l" rtl="0">
              <a:spcBef>
                <a:spcPts val="0"/>
              </a:spcBef>
              <a:spcAft>
                <a:spcPts val="0"/>
              </a:spcAft>
              <a:buClr>
                <a:schemeClr val="lt1"/>
              </a:buClr>
              <a:buSzPts val="1000"/>
              <a:buFont typeface="Poppins"/>
              <a:buAutoNum type="arabicPeriod"/>
            </a:pPr>
            <a:r>
              <a:rPr lang="en" sz="1000">
                <a:solidFill>
                  <a:schemeClr val="lt1"/>
                </a:solidFill>
                <a:latin typeface="Poppins"/>
                <a:ea typeface="Poppins"/>
                <a:cs typeface="Poppins"/>
                <a:sym typeface="Poppins"/>
              </a:rPr>
              <a:t>Prasad K, McLoughlin C, Stillman M, et al. Prevalence and correlates of stress and burnout among U.S. healthcare workers during the COVID-19 pandemic: a national cross-sectional survey study. EClinicalMedicine 2021;35:100879-100879.</a:t>
            </a:r>
            <a:endParaRPr sz="1000">
              <a:solidFill>
                <a:schemeClr val="lt1"/>
              </a:solidFill>
              <a:latin typeface="Poppins"/>
              <a:ea typeface="Poppins"/>
              <a:cs typeface="Poppins"/>
              <a:sym typeface="Poppins"/>
            </a:endParaRPr>
          </a:p>
          <a:p>
            <a:pPr marL="457200" lvl="0" indent="0" algn="l" rtl="0">
              <a:spcBef>
                <a:spcPts val="0"/>
              </a:spcBef>
              <a:spcAft>
                <a:spcPts val="0"/>
              </a:spcAft>
              <a:buNone/>
            </a:pPr>
            <a:endParaRPr sz="1000">
              <a:solidFill>
                <a:schemeClr val="lt1"/>
              </a:solidFill>
              <a:latin typeface="Poppins"/>
              <a:ea typeface="Poppins"/>
              <a:cs typeface="Poppins"/>
              <a:sym typeface="Poppins"/>
            </a:endParaRPr>
          </a:p>
          <a:p>
            <a:pPr marL="457200" lvl="0" indent="-292100" algn="l" rtl="0">
              <a:spcBef>
                <a:spcPts val="0"/>
              </a:spcBef>
              <a:spcAft>
                <a:spcPts val="0"/>
              </a:spcAft>
              <a:buClr>
                <a:schemeClr val="lt1"/>
              </a:buClr>
              <a:buSzPts val="1000"/>
              <a:buFont typeface="Poppins"/>
              <a:buAutoNum type="arabicPeriod"/>
            </a:pPr>
            <a:r>
              <a:rPr lang="en" sz="1000">
                <a:solidFill>
                  <a:schemeClr val="lt1"/>
                </a:solidFill>
                <a:latin typeface="Poppins"/>
                <a:ea typeface="Poppins"/>
                <a:cs typeface="Poppins"/>
                <a:sym typeface="Poppins"/>
              </a:rPr>
              <a:t>Bryant-Genevier J, Rao CY, Lopes-Cardozo B, et al. Symptoms of depression, anxiety, post- traumatic stress disorder, and suicidal ideation among state, tribal, local, and territorial public health workers during the COVID-19 pandemic — United States, March–April 2021. MMWR Morb Mortal Wkly Rep 2021;70:1680-1685.</a:t>
            </a:r>
            <a:endParaRPr sz="1000">
              <a:solidFill>
                <a:schemeClr val="lt1"/>
              </a:solidFill>
              <a:latin typeface="Poppins"/>
              <a:ea typeface="Poppins"/>
              <a:cs typeface="Poppins"/>
              <a:sym typeface="Poppins"/>
            </a:endParaRPr>
          </a:p>
          <a:p>
            <a:pPr marL="457200" lvl="0" indent="0" algn="l" rtl="0">
              <a:spcBef>
                <a:spcPts val="0"/>
              </a:spcBef>
              <a:spcAft>
                <a:spcPts val="0"/>
              </a:spcAft>
              <a:buNone/>
            </a:pPr>
            <a:endParaRPr sz="1000">
              <a:solidFill>
                <a:schemeClr val="lt1"/>
              </a:solidFill>
              <a:latin typeface="Poppins"/>
              <a:ea typeface="Poppins"/>
              <a:cs typeface="Poppins"/>
              <a:sym typeface="Poppins"/>
            </a:endParaRPr>
          </a:p>
          <a:p>
            <a:pPr marL="457200" lvl="0" indent="-292100" algn="l" rtl="0">
              <a:spcBef>
                <a:spcPts val="0"/>
              </a:spcBef>
              <a:spcAft>
                <a:spcPts val="0"/>
              </a:spcAft>
              <a:buClr>
                <a:schemeClr val="lt1"/>
              </a:buClr>
              <a:buSzPts val="1000"/>
              <a:buFont typeface="Poppins"/>
              <a:buAutoNum type="arabicPeriod"/>
            </a:pPr>
            <a:r>
              <a:rPr lang="en" sz="1000">
                <a:solidFill>
                  <a:schemeClr val="lt1"/>
                </a:solidFill>
                <a:latin typeface="Poppins"/>
                <a:ea typeface="Poppins"/>
                <a:cs typeface="Poppins"/>
                <a:sym typeface="Poppins"/>
              </a:rPr>
              <a:t>Johnson DA, Jackson CL, Williams NJ, Alcántara C. Are sleep patterns influenced by race/ethnicity - a marker of relative advantage or disadvantage? Evidence to date. Nat Sci Sleep. 2019;11:79-95. Published 2019 Jul 23. doi:10.2147/NSS.S169312</a:t>
            </a:r>
            <a:endParaRPr sz="1000">
              <a:solidFill>
                <a:schemeClr val="lt1"/>
              </a:solidFill>
              <a:latin typeface="Poppins"/>
              <a:ea typeface="Poppins"/>
              <a:cs typeface="Poppins"/>
              <a:sym typeface="Poppins"/>
            </a:endParaRPr>
          </a:p>
          <a:p>
            <a:pPr marL="457200" lvl="0" indent="0" algn="l" rtl="0">
              <a:spcBef>
                <a:spcPts val="0"/>
              </a:spcBef>
              <a:spcAft>
                <a:spcPts val="0"/>
              </a:spcAft>
              <a:buNone/>
            </a:pPr>
            <a:endParaRPr sz="1000">
              <a:solidFill>
                <a:schemeClr val="lt1"/>
              </a:solidFill>
              <a:latin typeface="Poppins"/>
              <a:ea typeface="Poppins"/>
              <a:cs typeface="Poppins"/>
              <a:sym typeface="Poppins"/>
            </a:endParaRPr>
          </a:p>
          <a:p>
            <a:pPr marL="457200" lvl="0" indent="-292100" algn="l" rtl="0">
              <a:spcBef>
                <a:spcPts val="0"/>
              </a:spcBef>
              <a:spcAft>
                <a:spcPts val="0"/>
              </a:spcAft>
              <a:buClr>
                <a:schemeClr val="lt1"/>
              </a:buClr>
              <a:buSzPts val="1000"/>
              <a:buFont typeface="Poppins"/>
              <a:buAutoNum type="arabicPeriod"/>
            </a:pPr>
            <a:r>
              <a:rPr lang="en" sz="1000">
                <a:solidFill>
                  <a:schemeClr val="lt1"/>
                </a:solidFill>
                <a:latin typeface="Poppins"/>
                <a:ea typeface="Poppins"/>
                <a:cs typeface="Poppins"/>
                <a:sym typeface="Poppins"/>
              </a:rPr>
              <a:t>Chaput JP, Dutil C, Sampasa-Kanyinga H. Sleeping hours: what is the ideal number and how does age impact this?. Nat Sci Sleep. 2018;10:421-430. Published 2018 Nov 27. doi:10.2147/NSS.S163071</a:t>
            </a:r>
            <a:endParaRPr sz="1000">
              <a:solidFill>
                <a:schemeClr val="lt1"/>
              </a:solidFill>
              <a:latin typeface="Poppins"/>
              <a:ea typeface="Poppins"/>
              <a:cs typeface="Poppins"/>
              <a:sym typeface="Poppins"/>
            </a:endParaRPr>
          </a:p>
          <a:p>
            <a:pPr marL="0" lvl="0" indent="0" algn="l" rtl="0">
              <a:spcBef>
                <a:spcPts val="0"/>
              </a:spcBef>
              <a:spcAft>
                <a:spcPts val="0"/>
              </a:spcAft>
              <a:buNone/>
            </a:pPr>
            <a:endParaRPr sz="1000">
              <a:solidFill>
                <a:schemeClr val="lt1"/>
              </a:solidFill>
              <a:latin typeface="Poppins"/>
              <a:ea typeface="Poppins"/>
              <a:cs typeface="Poppins"/>
              <a:sym typeface="Poppins"/>
            </a:endParaRPr>
          </a:p>
          <a:p>
            <a:pPr marL="457200" lvl="0" indent="0" algn="l" rtl="0">
              <a:spcBef>
                <a:spcPts val="0"/>
              </a:spcBef>
              <a:spcAft>
                <a:spcPts val="0"/>
              </a:spcAft>
              <a:buNone/>
            </a:pPr>
            <a:endParaRPr sz="1000">
              <a:solidFill>
                <a:schemeClr val="lt1"/>
              </a:solidFill>
              <a:latin typeface="Poppins"/>
              <a:ea typeface="Poppins"/>
              <a:cs typeface="Poppins"/>
              <a:sym typeface="Poppi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51"/>
          <p:cNvSpPr txBox="1">
            <a:spLocks noGrp="1"/>
          </p:cNvSpPr>
          <p:nvPr>
            <p:ph type="title"/>
          </p:nvPr>
        </p:nvSpPr>
        <p:spPr>
          <a:xfrm>
            <a:off x="720000" y="2926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References</a:t>
            </a:r>
            <a:endParaRPr/>
          </a:p>
        </p:txBody>
      </p:sp>
      <p:sp>
        <p:nvSpPr>
          <p:cNvPr id="457" name="Google Shape;457;p51"/>
          <p:cNvSpPr txBox="1"/>
          <p:nvPr/>
        </p:nvSpPr>
        <p:spPr>
          <a:xfrm>
            <a:off x="720000" y="949625"/>
            <a:ext cx="7704000" cy="359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latin typeface="Poppins"/>
                <a:ea typeface="Poppins"/>
                <a:cs typeface="Poppins"/>
                <a:sym typeface="Poppins"/>
              </a:rPr>
              <a:t>8.    Gebara MA, Siripong N, DiNapoli EA, et al. Effect of insomnia treatments on depression: A systematic review and    </a:t>
            </a:r>
            <a:endParaRPr sz="1000">
              <a:solidFill>
                <a:schemeClr val="lt1"/>
              </a:solidFill>
              <a:latin typeface="Poppins"/>
              <a:ea typeface="Poppins"/>
              <a:cs typeface="Poppins"/>
              <a:sym typeface="Poppins"/>
            </a:endParaRPr>
          </a:p>
          <a:p>
            <a:pPr marL="0" lvl="0" indent="0" algn="l" rtl="0">
              <a:spcBef>
                <a:spcPts val="0"/>
              </a:spcBef>
              <a:spcAft>
                <a:spcPts val="0"/>
              </a:spcAft>
              <a:buNone/>
            </a:pPr>
            <a:r>
              <a:rPr lang="en" sz="1000">
                <a:solidFill>
                  <a:schemeClr val="lt1"/>
                </a:solidFill>
                <a:latin typeface="Poppins"/>
                <a:ea typeface="Poppins"/>
                <a:cs typeface="Poppins"/>
                <a:sym typeface="Poppins"/>
              </a:rPr>
              <a:t>       meta-analysis. Depress Anxiety. 2018;35(8):717-731. doi:10.1002/da.22776</a:t>
            </a:r>
            <a:endParaRPr sz="1000">
              <a:solidFill>
                <a:schemeClr val="lt1"/>
              </a:solidFill>
              <a:latin typeface="Poppins"/>
              <a:ea typeface="Poppins"/>
              <a:cs typeface="Poppins"/>
              <a:sym typeface="Poppins"/>
            </a:endParaRPr>
          </a:p>
          <a:p>
            <a:pPr marL="0" lvl="0" indent="0" algn="l" rtl="0">
              <a:spcBef>
                <a:spcPts val="0"/>
              </a:spcBef>
              <a:spcAft>
                <a:spcPts val="0"/>
              </a:spcAft>
              <a:buNone/>
            </a:pPr>
            <a:endParaRPr sz="1000">
              <a:solidFill>
                <a:schemeClr val="lt1"/>
              </a:solidFill>
              <a:latin typeface="Poppins"/>
              <a:ea typeface="Poppins"/>
              <a:cs typeface="Poppins"/>
              <a:sym typeface="Poppins"/>
            </a:endParaRPr>
          </a:p>
          <a:p>
            <a:pPr marL="0" lvl="0" indent="0" algn="l" rtl="0">
              <a:spcBef>
                <a:spcPts val="0"/>
              </a:spcBef>
              <a:spcAft>
                <a:spcPts val="0"/>
              </a:spcAft>
              <a:buNone/>
            </a:pPr>
            <a:r>
              <a:rPr lang="en" sz="1000">
                <a:solidFill>
                  <a:schemeClr val="lt1"/>
                </a:solidFill>
                <a:latin typeface="Poppins"/>
                <a:ea typeface="Poppins"/>
                <a:cs typeface="Poppins"/>
                <a:sym typeface="Poppins"/>
              </a:rPr>
              <a:t>9.    Troynikov O, Watson CG, Nawaz N. Sleep environments and sleep physiology: A review. J Therm Biol. </a:t>
            </a:r>
            <a:endParaRPr sz="1000">
              <a:solidFill>
                <a:schemeClr val="lt1"/>
              </a:solidFill>
              <a:latin typeface="Poppins"/>
              <a:ea typeface="Poppins"/>
              <a:cs typeface="Poppins"/>
              <a:sym typeface="Poppins"/>
            </a:endParaRPr>
          </a:p>
          <a:p>
            <a:pPr marL="0" lvl="0" indent="0" algn="l" rtl="0">
              <a:spcBef>
                <a:spcPts val="0"/>
              </a:spcBef>
              <a:spcAft>
                <a:spcPts val="0"/>
              </a:spcAft>
              <a:buNone/>
            </a:pPr>
            <a:r>
              <a:rPr lang="en" sz="1000">
                <a:solidFill>
                  <a:schemeClr val="lt1"/>
                </a:solidFill>
                <a:latin typeface="Poppins"/>
                <a:ea typeface="Poppins"/>
                <a:cs typeface="Poppins"/>
                <a:sym typeface="Poppins"/>
              </a:rPr>
              <a:t>       2018;78:192-203. doi:10.1016/j.jtherbio.2018.09.012</a:t>
            </a:r>
            <a:endParaRPr sz="1000">
              <a:solidFill>
                <a:schemeClr val="lt1"/>
              </a:solidFill>
              <a:latin typeface="Poppins"/>
              <a:ea typeface="Poppins"/>
              <a:cs typeface="Poppins"/>
              <a:sym typeface="Poppins"/>
            </a:endParaRPr>
          </a:p>
          <a:p>
            <a:pPr marL="0" lvl="0" indent="0" algn="l" rtl="0">
              <a:spcBef>
                <a:spcPts val="0"/>
              </a:spcBef>
              <a:spcAft>
                <a:spcPts val="0"/>
              </a:spcAft>
              <a:buNone/>
            </a:pPr>
            <a:endParaRPr sz="1000">
              <a:solidFill>
                <a:schemeClr val="lt1"/>
              </a:solidFill>
              <a:latin typeface="Poppins"/>
              <a:ea typeface="Poppins"/>
              <a:cs typeface="Poppins"/>
              <a:sym typeface="Poppins"/>
            </a:endParaRPr>
          </a:p>
          <a:p>
            <a:pPr marL="0" lvl="0" indent="0" algn="l" rtl="0">
              <a:spcBef>
                <a:spcPts val="0"/>
              </a:spcBef>
              <a:spcAft>
                <a:spcPts val="0"/>
              </a:spcAft>
              <a:buNone/>
            </a:pPr>
            <a:r>
              <a:rPr lang="en" sz="1000">
                <a:solidFill>
                  <a:schemeClr val="lt1"/>
                </a:solidFill>
                <a:latin typeface="Poppins"/>
                <a:ea typeface="Poppins"/>
                <a:cs typeface="Poppins"/>
                <a:sym typeface="Poppins"/>
              </a:rPr>
              <a:t>10.    Chan WS, McCrae CS, Ng AS. Is Cognitive Behavioral Therapy for Insomnia Effective for Improving Sleep Duration in </a:t>
            </a:r>
            <a:endParaRPr sz="1000">
              <a:solidFill>
                <a:schemeClr val="lt1"/>
              </a:solidFill>
              <a:latin typeface="Poppins"/>
              <a:ea typeface="Poppins"/>
              <a:cs typeface="Poppins"/>
              <a:sym typeface="Poppins"/>
            </a:endParaRPr>
          </a:p>
          <a:p>
            <a:pPr marL="0" lvl="0" indent="0" algn="l" rtl="0">
              <a:spcBef>
                <a:spcPts val="0"/>
              </a:spcBef>
              <a:spcAft>
                <a:spcPts val="0"/>
              </a:spcAft>
              <a:buNone/>
            </a:pPr>
            <a:r>
              <a:rPr lang="en" sz="1000">
                <a:solidFill>
                  <a:schemeClr val="lt1"/>
                </a:solidFill>
                <a:latin typeface="Poppins"/>
                <a:ea typeface="Poppins"/>
                <a:cs typeface="Poppins"/>
                <a:sym typeface="Poppins"/>
              </a:rPr>
              <a:t>        Individuals with Insomnia? A Meta-Analysis of Randomized Controlled Trials. Ann Behav Med. 2023;57(6):428-441. </a:t>
            </a:r>
            <a:endParaRPr sz="1000">
              <a:solidFill>
                <a:schemeClr val="lt1"/>
              </a:solidFill>
              <a:latin typeface="Poppins"/>
              <a:ea typeface="Poppins"/>
              <a:cs typeface="Poppins"/>
              <a:sym typeface="Poppins"/>
            </a:endParaRPr>
          </a:p>
          <a:p>
            <a:pPr marL="0" lvl="0" indent="0" algn="l" rtl="0">
              <a:spcBef>
                <a:spcPts val="0"/>
              </a:spcBef>
              <a:spcAft>
                <a:spcPts val="0"/>
              </a:spcAft>
              <a:buNone/>
            </a:pPr>
            <a:r>
              <a:rPr lang="en" sz="1000">
                <a:solidFill>
                  <a:schemeClr val="lt1"/>
                </a:solidFill>
                <a:latin typeface="Poppins"/>
                <a:ea typeface="Poppins"/>
                <a:cs typeface="Poppins"/>
                <a:sym typeface="Poppins"/>
              </a:rPr>
              <a:t>        doi:10.1093/abm/kaac061</a:t>
            </a:r>
            <a:endParaRPr sz="1000">
              <a:solidFill>
                <a:schemeClr val="lt1"/>
              </a:solidFill>
              <a:latin typeface="Poppins"/>
              <a:ea typeface="Poppins"/>
              <a:cs typeface="Poppins"/>
              <a:sym typeface="Poppins"/>
            </a:endParaRPr>
          </a:p>
          <a:p>
            <a:pPr marL="0" lvl="0" indent="0" algn="l" rtl="0">
              <a:spcBef>
                <a:spcPts val="0"/>
              </a:spcBef>
              <a:spcAft>
                <a:spcPts val="0"/>
              </a:spcAft>
              <a:buNone/>
            </a:pPr>
            <a:endParaRPr sz="1000">
              <a:solidFill>
                <a:schemeClr val="lt1"/>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7"/>
          <p:cNvSpPr/>
          <p:nvPr/>
        </p:nvSpPr>
        <p:spPr>
          <a:xfrm flipH="1">
            <a:off x="5269600" y="1360905"/>
            <a:ext cx="1371600" cy="13716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7"/>
          <p:cNvSpPr txBox="1">
            <a:spLocks noGrp="1"/>
          </p:cNvSpPr>
          <p:nvPr>
            <p:ph type="title"/>
          </p:nvPr>
        </p:nvSpPr>
        <p:spPr>
          <a:xfrm>
            <a:off x="3983650" y="2799600"/>
            <a:ext cx="42666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sp>
        <p:nvSpPr>
          <p:cNvPr id="197" name="Google Shape;197;p27"/>
          <p:cNvSpPr txBox="1">
            <a:spLocks noGrp="1"/>
          </p:cNvSpPr>
          <p:nvPr>
            <p:ph type="title" idx="2"/>
          </p:nvPr>
        </p:nvSpPr>
        <p:spPr>
          <a:xfrm>
            <a:off x="5396650" y="1625811"/>
            <a:ext cx="1117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pic>
        <p:nvPicPr>
          <p:cNvPr id="198" name="Google Shape;198;p27"/>
          <p:cNvPicPr preferRelativeResize="0">
            <a:picLocks noGrp="1"/>
          </p:cNvPicPr>
          <p:nvPr>
            <p:ph type="pic" idx="3"/>
          </p:nvPr>
        </p:nvPicPr>
        <p:blipFill rotWithShape="1">
          <a:blip r:embed="rId3">
            <a:alphaModFix/>
          </a:blip>
          <a:srcRect l="23070" r="10289"/>
          <a:stretch/>
        </p:blipFill>
        <p:spPr>
          <a:xfrm flipH="1">
            <a:off x="-1981125" y="-204150"/>
            <a:ext cx="5549400" cy="5551800"/>
          </a:xfrm>
          <a:prstGeom prst="ellipse">
            <a:avLst/>
          </a:prstGeom>
        </p:spPr>
      </p:pic>
      <p:cxnSp>
        <p:nvCxnSpPr>
          <p:cNvPr id="199" name="Google Shape;199;p27"/>
          <p:cNvCxnSpPr/>
          <p:nvPr/>
        </p:nvCxnSpPr>
        <p:spPr>
          <a:xfrm rot="10800000">
            <a:off x="4234150" y="3782595"/>
            <a:ext cx="39561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8"/>
          <p:cNvSpPr txBox="1">
            <a:spLocks noGrp="1"/>
          </p:cNvSpPr>
          <p:nvPr>
            <p:ph type="title"/>
          </p:nvPr>
        </p:nvSpPr>
        <p:spPr>
          <a:xfrm>
            <a:off x="720000" y="445025"/>
            <a:ext cx="3852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Sleep</a:t>
            </a:r>
            <a:endParaRPr/>
          </a:p>
        </p:txBody>
      </p:sp>
      <p:sp>
        <p:nvSpPr>
          <p:cNvPr id="205" name="Google Shape;205;p28"/>
          <p:cNvSpPr txBox="1">
            <a:spLocks noGrp="1"/>
          </p:cNvSpPr>
          <p:nvPr>
            <p:ph type="body" idx="1"/>
          </p:nvPr>
        </p:nvSpPr>
        <p:spPr>
          <a:xfrm>
            <a:off x="721200" y="1002200"/>
            <a:ext cx="3849600" cy="34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fundamental necessity of life. </a:t>
            </a:r>
            <a:endParaRPr/>
          </a:p>
          <a:p>
            <a:pPr marL="0" lvl="0" indent="0" algn="l" rtl="0">
              <a:spcBef>
                <a:spcPts val="1000"/>
              </a:spcBef>
              <a:spcAft>
                <a:spcPts val="0"/>
              </a:spcAft>
              <a:buNone/>
            </a:pPr>
            <a:endParaRPr/>
          </a:p>
          <a:p>
            <a:pPr marL="0" lvl="0" indent="0" algn="l" rtl="0">
              <a:spcBef>
                <a:spcPts val="1000"/>
              </a:spcBef>
              <a:spcAft>
                <a:spcPts val="0"/>
              </a:spcAft>
              <a:buNone/>
            </a:pPr>
            <a:r>
              <a:rPr lang="en"/>
              <a:t>Sleep loss impairs task performance, cognitive performance, and mood </a:t>
            </a:r>
            <a:r>
              <a:rPr lang="en" baseline="30000"/>
              <a:t>1 </a:t>
            </a:r>
            <a:r>
              <a:rPr lang="en">
                <a:solidFill>
                  <a:schemeClr val="lt1"/>
                </a:solidFill>
              </a:rPr>
              <a:t>:</a:t>
            </a:r>
            <a:endParaRPr>
              <a:solidFill>
                <a:schemeClr val="lt1"/>
              </a:solidFill>
            </a:endParaRPr>
          </a:p>
          <a:p>
            <a:pPr marL="457200" lvl="0" indent="-317500" algn="l" rtl="0">
              <a:spcBef>
                <a:spcPts val="1000"/>
              </a:spcBef>
              <a:spcAft>
                <a:spcPts val="0"/>
              </a:spcAft>
              <a:buSzPts val="1400"/>
              <a:buChar char="●"/>
            </a:pPr>
            <a:r>
              <a:rPr lang="en"/>
              <a:t>CDC declared that </a:t>
            </a:r>
            <a:r>
              <a:rPr lang="en" b="1"/>
              <a:t>insufficient sleep </a:t>
            </a:r>
            <a:r>
              <a:rPr lang="en"/>
              <a:t>is a public health epidemic </a:t>
            </a:r>
            <a:r>
              <a:rPr lang="en" baseline="30000"/>
              <a:t>2</a:t>
            </a:r>
            <a:endParaRPr baseline="30000">
              <a:solidFill>
                <a:schemeClr val="lt1"/>
              </a:solidFill>
            </a:endParaRPr>
          </a:p>
          <a:p>
            <a:pPr marL="457200" lvl="0" indent="0" algn="l" rtl="0">
              <a:spcBef>
                <a:spcPts val="0"/>
              </a:spcBef>
              <a:spcAft>
                <a:spcPts val="0"/>
              </a:spcAft>
              <a:buNone/>
            </a:pPr>
            <a:endParaRPr>
              <a:solidFill>
                <a:schemeClr val="lt1"/>
              </a:solidFill>
            </a:endParaRPr>
          </a:p>
          <a:p>
            <a:pPr marL="457200" lvl="0" indent="-317500" algn="l" rtl="0">
              <a:spcBef>
                <a:spcPts val="0"/>
              </a:spcBef>
              <a:spcAft>
                <a:spcPts val="0"/>
              </a:spcAft>
              <a:buSzPts val="1400"/>
              <a:buChar char="●"/>
            </a:pPr>
            <a:r>
              <a:rPr lang="en"/>
              <a:t>Self-reported short sleep duration in the United States varies by industry and occupation, and has increased over the past two decades </a:t>
            </a:r>
            <a:r>
              <a:rPr lang="en" baseline="30000"/>
              <a:t>3</a:t>
            </a:r>
            <a:endParaRPr baseline="30000">
              <a:solidFill>
                <a:schemeClr val="lt1"/>
              </a:solidFill>
            </a:endParaRPr>
          </a:p>
          <a:p>
            <a:pPr marL="0" lvl="0" indent="0" algn="l" rtl="0">
              <a:spcBef>
                <a:spcPts val="0"/>
              </a:spcBef>
              <a:spcAft>
                <a:spcPts val="0"/>
              </a:spcAft>
              <a:buNone/>
            </a:pPr>
            <a:endParaRPr>
              <a:solidFill>
                <a:schemeClr val="lt1"/>
              </a:solidFill>
            </a:endParaRPr>
          </a:p>
        </p:txBody>
      </p:sp>
      <p:pic>
        <p:nvPicPr>
          <p:cNvPr id="206" name="Google Shape;206;p28"/>
          <p:cNvPicPr preferRelativeResize="0">
            <a:picLocks noGrp="1"/>
          </p:cNvPicPr>
          <p:nvPr>
            <p:ph type="pic" idx="2"/>
          </p:nvPr>
        </p:nvPicPr>
        <p:blipFill rotWithShape="1">
          <a:blip r:embed="rId3">
            <a:alphaModFix/>
          </a:blip>
          <a:srcRect l="36185" r="8424" b="16715"/>
          <a:stretch/>
        </p:blipFill>
        <p:spPr>
          <a:xfrm flipH="1">
            <a:off x="5341300" y="-203400"/>
            <a:ext cx="5550300" cy="5550300"/>
          </a:xfrm>
          <a:prstGeom prst="ellipse">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9"/>
          <p:cNvSpPr txBox="1">
            <a:spLocks noGrp="1"/>
          </p:cNvSpPr>
          <p:nvPr>
            <p:ph type="subTitle" idx="4"/>
          </p:nvPr>
        </p:nvSpPr>
        <p:spPr>
          <a:xfrm>
            <a:off x="4955450" y="2381500"/>
            <a:ext cx="26784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Importance</a:t>
            </a:r>
            <a:endParaRPr/>
          </a:p>
        </p:txBody>
      </p:sp>
      <p:sp>
        <p:nvSpPr>
          <p:cNvPr id="212" name="Google Shape;212;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 Part I</a:t>
            </a:r>
            <a:endParaRPr/>
          </a:p>
        </p:txBody>
      </p:sp>
      <p:sp>
        <p:nvSpPr>
          <p:cNvPr id="213" name="Google Shape;213;p29"/>
          <p:cNvSpPr txBox="1">
            <a:spLocks noGrp="1"/>
          </p:cNvSpPr>
          <p:nvPr>
            <p:ph type="subTitle" idx="1"/>
          </p:nvPr>
        </p:nvSpPr>
        <p:spPr>
          <a:xfrm>
            <a:off x="4955000" y="2600924"/>
            <a:ext cx="2679300" cy="145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Some studies have shown</a:t>
            </a:r>
            <a:r>
              <a:rPr lang="en" b="1"/>
              <a:t> race and ethnic disparities in sleep patterns </a:t>
            </a:r>
            <a:r>
              <a:rPr lang="en"/>
              <a:t>in the United States </a:t>
            </a:r>
            <a:r>
              <a:rPr lang="en" baseline="30000"/>
              <a:t>6</a:t>
            </a:r>
            <a:endParaRPr baseline="30000"/>
          </a:p>
        </p:txBody>
      </p:sp>
      <p:sp>
        <p:nvSpPr>
          <p:cNvPr id="214" name="Google Shape;214;p29"/>
          <p:cNvSpPr txBox="1">
            <a:spLocks noGrp="1"/>
          </p:cNvSpPr>
          <p:nvPr>
            <p:ph type="subTitle" idx="2"/>
          </p:nvPr>
        </p:nvSpPr>
        <p:spPr>
          <a:xfrm>
            <a:off x="1509700" y="2600923"/>
            <a:ext cx="2678400" cy="145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According to several studies, more than half of healthcare professionals report symptoms of burnout, insomnia, depression, anxiety, and mental health illnesses</a:t>
            </a:r>
            <a:r>
              <a:rPr lang="en" baseline="30000"/>
              <a:t> 4,5</a:t>
            </a:r>
            <a:endParaRPr baseline="30000"/>
          </a:p>
        </p:txBody>
      </p:sp>
      <p:sp>
        <p:nvSpPr>
          <p:cNvPr id="215" name="Google Shape;215;p29"/>
          <p:cNvSpPr txBox="1">
            <a:spLocks noGrp="1"/>
          </p:cNvSpPr>
          <p:nvPr>
            <p:ph type="subTitle" idx="3"/>
          </p:nvPr>
        </p:nvSpPr>
        <p:spPr>
          <a:xfrm>
            <a:off x="1509700" y="2381500"/>
            <a:ext cx="26784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Background</a:t>
            </a:r>
            <a:endParaRPr/>
          </a:p>
        </p:txBody>
      </p:sp>
      <p:sp>
        <p:nvSpPr>
          <p:cNvPr id="216" name="Google Shape;216;p29"/>
          <p:cNvSpPr/>
          <p:nvPr/>
        </p:nvSpPr>
        <p:spPr>
          <a:xfrm flipH="1">
            <a:off x="2469400" y="1523033"/>
            <a:ext cx="759000" cy="7590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flipH="1">
            <a:off x="5915150" y="1523033"/>
            <a:ext cx="759000" cy="7590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29"/>
          <p:cNvGrpSpPr/>
          <p:nvPr/>
        </p:nvGrpSpPr>
        <p:grpSpPr>
          <a:xfrm>
            <a:off x="2680687" y="1755338"/>
            <a:ext cx="336425" cy="294375"/>
            <a:chOff x="1749550" y="1316825"/>
            <a:chExt cx="336425" cy="294375"/>
          </a:xfrm>
        </p:grpSpPr>
        <p:sp>
          <p:nvSpPr>
            <p:cNvPr id="219" name="Google Shape;219;p29"/>
            <p:cNvSpPr/>
            <p:nvPr/>
          </p:nvSpPr>
          <p:spPr>
            <a:xfrm>
              <a:off x="1749550" y="1460500"/>
              <a:ext cx="257000" cy="150700"/>
            </a:xfrm>
            <a:custGeom>
              <a:avLst/>
              <a:gdLst/>
              <a:ahLst/>
              <a:cxnLst/>
              <a:rect l="l" t="t" r="r" b="b"/>
              <a:pathLst>
                <a:path w="10280" h="6028" extrusionOk="0">
                  <a:moveTo>
                    <a:pt x="4813" y="1"/>
                  </a:moveTo>
                  <a:lnTo>
                    <a:pt x="4439" y="47"/>
                  </a:lnTo>
                  <a:lnTo>
                    <a:pt x="4112" y="188"/>
                  </a:lnTo>
                  <a:lnTo>
                    <a:pt x="3832" y="281"/>
                  </a:lnTo>
                  <a:lnTo>
                    <a:pt x="3552" y="468"/>
                  </a:lnTo>
                  <a:lnTo>
                    <a:pt x="3271" y="655"/>
                  </a:lnTo>
                  <a:lnTo>
                    <a:pt x="3038" y="888"/>
                  </a:lnTo>
                  <a:lnTo>
                    <a:pt x="2851" y="1169"/>
                  </a:lnTo>
                  <a:lnTo>
                    <a:pt x="2290" y="1169"/>
                  </a:lnTo>
                  <a:lnTo>
                    <a:pt x="1916" y="1262"/>
                  </a:lnTo>
                  <a:lnTo>
                    <a:pt x="1636" y="1449"/>
                  </a:lnTo>
                  <a:lnTo>
                    <a:pt x="1309" y="1636"/>
                  </a:lnTo>
                  <a:lnTo>
                    <a:pt x="1076" y="1916"/>
                  </a:lnTo>
                  <a:lnTo>
                    <a:pt x="889" y="2197"/>
                  </a:lnTo>
                  <a:lnTo>
                    <a:pt x="702" y="2524"/>
                  </a:lnTo>
                  <a:lnTo>
                    <a:pt x="608" y="2851"/>
                  </a:lnTo>
                  <a:lnTo>
                    <a:pt x="375" y="3131"/>
                  </a:lnTo>
                  <a:lnTo>
                    <a:pt x="188" y="3458"/>
                  </a:lnTo>
                  <a:lnTo>
                    <a:pt x="48" y="3832"/>
                  </a:lnTo>
                  <a:lnTo>
                    <a:pt x="1" y="4252"/>
                  </a:lnTo>
                  <a:lnTo>
                    <a:pt x="48" y="4579"/>
                  </a:lnTo>
                  <a:lnTo>
                    <a:pt x="141" y="4953"/>
                  </a:lnTo>
                  <a:lnTo>
                    <a:pt x="328" y="5234"/>
                  </a:lnTo>
                  <a:lnTo>
                    <a:pt x="515" y="5514"/>
                  </a:lnTo>
                  <a:lnTo>
                    <a:pt x="795" y="5747"/>
                  </a:lnTo>
                  <a:lnTo>
                    <a:pt x="1122" y="5888"/>
                  </a:lnTo>
                  <a:lnTo>
                    <a:pt x="1449" y="5981"/>
                  </a:lnTo>
                  <a:lnTo>
                    <a:pt x="1823" y="6028"/>
                  </a:lnTo>
                  <a:lnTo>
                    <a:pt x="8458" y="6028"/>
                  </a:lnTo>
                  <a:lnTo>
                    <a:pt x="8831" y="5981"/>
                  </a:lnTo>
                  <a:lnTo>
                    <a:pt x="9158" y="5888"/>
                  </a:lnTo>
                  <a:lnTo>
                    <a:pt x="9485" y="5747"/>
                  </a:lnTo>
                  <a:lnTo>
                    <a:pt x="9766" y="5514"/>
                  </a:lnTo>
                  <a:lnTo>
                    <a:pt x="9953" y="5234"/>
                  </a:lnTo>
                  <a:lnTo>
                    <a:pt x="10140" y="4953"/>
                  </a:lnTo>
                  <a:lnTo>
                    <a:pt x="10233" y="4579"/>
                  </a:lnTo>
                  <a:lnTo>
                    <a:pt x="10280" y="4252"/>
                  </a:lnTo>
                  <a:lnTo>
                    <a:pt x="10233" y="3832"/>
                  </a:lnTo>
                  <a:lnTo>
                    <a:pt x="10093" y="3458"/>
                  </a:lnTo>
                  <a:lnTo>
                    <a:pt x="9906" y="3131"/>
                  </a:lnTo>
                  <a:lnTo>
                    <a:pt x="9672" y="2851"/>
                  </a:lnTo>
                  <a:lnTo>
                    <a:pt x="9579" y="2524"/>
                  </a:lnTo>
                  <a:lnTo>
                    <a:pt x="9392" y="2197"/>
                  </a:lnTo>
                  <a:lnTo>
                    <a:pt x="9205" y="1916"/>
                  </a:lnTo>
                  <a:lnTo>
                    <a:pt x="8971" y="1636"/>
                  </a:lnTo>
                  <a:lnTo>
                    <a:pt x="8691" y="1449"/>
                  </a:lnTo>
                  <a:lnTo>
                    <a:pt x="8364" y="1262"/>
                  </a:lnTo>
                  <a:lnTo>
                    <a:pt x="7990" y="1169"/>
                  </a:lnTo>
                  <a:lnTo>
                    <a:pt x="7476" y="1169"/>
                  </a:lnTo>
                  <a:lnTo>
                    <a:pt x="7243" y="888"/>
                  </a:lnTo>
                  <a:lnTo>
                    <a:pt x="7009" y="655"/>
                  </a:lnTo>
                  <a:lnTo>
                    <a:pt x="6729" y="468"/>
                  </a:lnTo>
                  <a:lnTo>
                    <a:pt x="6448" y="281"/>
                  </a:lnTo>
                  <a:lnTo>
                    <a:pt x="6168" y="188"/>
                  </a:lnTo>
                  <a:lnTo>
                    <a:pt x="5841" y="47"/>
                  </a:lnTo>
                  <a:lnTo>
                    <a:pt x="55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1865200" y="1316825"/>
              <a:ext cx="220775" cy="213775"/>
            </a:xfrm>
            <a:custGeom>
              <a:avLst/>
              <a:gdLst/>
              <a:ahLst/>
              <a:cxnLst/>
              <a:rect l="l" t="t" r="r" b="b"/>
              <a:pathLst>
                <a:path w="8831" h="8551" extrusionOk="0">
                  <a:moveTo>
                    <a:pt x="3411" y="1"/>
                  </a:moveTo>
                  <a:lnTo>
                    <a:pt x="3037" y="94"/>
                  </a:lnTo>
                  <a:lnTo>
                    <a:pt x="2710" y="235"/>
                  </a:lnTo>
                  <a:lnTo>
                    <a:pt x="2383" y="421"/>
                  </a:lnTo>
                  <a:lnTo>
                    <a:pt x="2056" y="608"/>
                  </a:lnTo>
                  <a:lnTo>
                    <a:pt x="1776" y="795"/>
                  </a:lnTo>
                  <a:lnTo>
                    <a:pt x="1495" y="1029"/>
                  </a:lnTo>
                  <a:lnTo>
                    <a:pt x="1215" y="1309"/>
                  </a:lnTo>
                  <a:lnTo>
                    <a:pt x="982" y="1590"/>
                  </a:lnTo>
                  <a:lnTo>
                    <a:pt x="748" y="1870"/>
                  </a:lnTo>
                  <a:lnTo>
                    <a:pt x="561" y="2197"/>
                  </a:lnTo>
                  <a:lnTo>
                    <a:pt x="421" y="2524"/>
                  </a:lnTo>
                  <a:lnTo>
                    <a:pt x="281" y="2851"/>
                  </a:lnTo>
                  <a:lnTo>
                    <a:pt x="141" y="3225"/>
                  </a:lnTo>
                  <a:lnTo>
                    <a:pt x="94" y="3599"/>
                  </a:lnTo>
                  <a:lnTo>
                    <a:pt x="47" y="3972"/>
                  </a:lnTo>
                  <a:lnTo>
                    <a:pt x="0" y="4346"/>
                  </a:lnTo>
                  <a:lnTo>
                    <a:pt x="47" y="4953"/>
                  </a:lnTo>
                  <a:lnTo>
                    <a:pt x="935" y="4953"/>
                  </a:lnTo>
                  <a:lnTo>
                    <a:pt x="1402" y="5047"/>
                  </a:lnTo>
                  <a:lnTo>
                    <a:pt x="1776" y="5187"/>
                  </a:lnTo>
                  <a:lnTo>
                    <a:pt x="2196" y="5327"/>
                  </a:lnTo>
                  <a:lnTo>
                    <a:pt x="2710" y="5701"/>
                  </a:lnTo>
                  <a:lnTo>
                    <a:pt x="3177" y="6121"/>
                  </a:lnTo>
                  <a:lnTo>
                    <a:pt x="3645" y="6168"/>
                  </a:lnTo>
                  <a:lnTo>
                    <a:pt x="4065" y="6308"/>
                  </a:lnTo>
                  <a:lnTo>
                    <a:pt x="4486" y="6542"/>
                  </a:lnTo>
                  <a:lnTo>
                    <a:pt x="4859" y="6776"/>
                  </a:lnTo>
                  <a:lnTo>
                    <a:pt x="5140" y="7103"/>
                  </a:lnTo>
                  <a:lnTo>
                    <a:pt x="5420" y="7430"/>
                  </a:lnTo>
                  <a:lnTo>
                    <a:pt x="5607" y="7803"/>
                  </a:lnTo>
                  <a:lnTo>
                    <a:pt x="5747" y="8224"/>
                  </a:lnTo>
                  <a:lnTo>
                    <a:pt x="6027" y="8551"/>
                  </a:lnTo>
                  <a:lnTo>
                    <a:pt x="6541" y="8317"/>
                  </a:lnTo>
                  <a:lnTo>
                    <a:pt x="7009" y="8084"/>
                  </a:lnTo>
                  <a:lnTo>
                    <a:pt x="7429" y="7710"/>
                  </a:lnTo>
                  <a:lnTo>
                    <a:pt x="7803" y="7336"/>
                  </a:lnTo>
                  <a:lnTo>
                    <a:pt x="8130" y="6916"/>
                  </a:lnTo>
                  <a:lnTo>
                    <a:pt x="8457" y="6449"/>
                  </a:lnTo>
                  <a:lnTo>
                    <a:pt x="8644" y="5981"/>
                  </a:lnTo>
                  <a:lnTo>
                    <a:pt x="8831" y="5421"/>
                  </a:lnTo>
                  <a:lnTo>
                    <a:pt x="8317" y="5514"/>
                  </a:lnTo>
                  <a:lnTo>
                    <a:pt x="7756" y="5561"/>
                  </a:lnTo>
                  <a:lnTo>
                    <a:pt x="7289" y="5561"/>
                  </a:lnTo>
                  <a:lnTo>
                    <a:pt x="6868" y="5467"/>
                  </a:lnTo>
                  <a:lnTo>
                    <a:pt x="6401" y="5374"/>
                  </a:lnTo>
                  <a:lnTo>
                    <a:pt x="6027" y="5187"/>
                  </a:lnTo>
                  <a:lnTo>
                    <a:pt x="5607" y="5000"/>
                  </a:lnTo>
                  <a:lnTo>
                    <a:pt x="5233" y="4813"/>
                  </a:lnTo>
                  <a:lnTo>
                    <a:pt x="4906" y="4533"/>
                  </a:lnTo>
                  <a:lnTo>
                    <a:pt x="4579" y="4253"/>
                  </a:lnTo>
                  <a:lnTo>
                    <a:pt x="4299" y="3926"/>
                  </a:lnTo>
                  <a:lnTo>
                    <a:pt x="4018" y="3599"/>
                  </a:lnTo>
                  <a:lnTo>
                    <a:pt x="3832" y="3225"/>
                  </a:lnTo>
                  <a:lnTo>
                    <a:pt x="3645" y="2804"/>
                  </a:lnTo>
                  <a:lnTo>
                    <a:pt x="3458" y="2430"/>
                  </a:lnTo>
                  <a:lnTo>
                    <a:pt x="3364" y="2010"/>
                  </a:lnTo>
                  <a:lnTo>
                    <a:pt x="3318" y="1543"/>
                  </a:lnTo>
                  <a:lnTo>
                    <a:pt x="3271" y="1076"/>
                  </a:lnTo>
                  <a:lnTo>
                    <a:pt x="3318" y="515"/>
                  </a:lnTo>
                  <a:lnTo>
                    <a:pt x="34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1782275" y="1328525"/>
              <a:ext cx="19875" cy="19875"/>
            </a:xfrm>
            <a:custGeom>
              <a:avLst/>
              <a:gdLst/>
              <a:ahLst/>
              <a:cxnLst/>
              <a:rect l="l" t="t" r="r" b="b"/>
              <a:pathLst>
                <a:path w="795" h="795" extrusionOk="0">
                  <a:moveTo>
                    <a:pt x="0" y="0"/>
                  </a:moveTo>
                  <a:lnTo>
                    <a:pt x="0" y="794"/>
                  </a:lnTo>
                  <a:lnTo>
                    <a:pt x="794" y="794"/>
                  </a:lnTo>
                  <a:lnTo>
                    <a:pt x="7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1761250" y="1370575"/>
              <a:ext cx="19875" cy="19875"/>
            </a:xfrm>
            <a:custGeom>
              <a:avLst/>
              <a:gdLst/>
              <a:ahLst/>
              <a:cxnLst/>
              <a:rect l="l" t="t" r="r" b="b"/>
              <a:pathLst>
                <a:path w="795" h="795" extrusionOk="0">
                  <a:moveTo>
                    <a:pt x="0" y="0"/>
                  </a:moveTo>
                  <a:lnTo>
                    <a:pt x="0" y="794"/>
                  </a:lnTo>
                  <a:lnTo>
                    <a:pt x="794" y="794"/>
                  </a:lnTo>
                  <a:lnTo>
                    <a:pt x="7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1824325" y="1349550"/>
              <a:ext cx="19875" cy="19875"/>
            </a:xfrm>
            <a:custGeom>
              <a:avLst/>
              <a:gdLst/>
              <a:ahLst/>
              <a:cxnLst/>
              <a:rect l="l" t="t" r="r" b="b"/>
              <a:pathLst>
                <a:path w="795" h="795" extrusionOk="0">
                  <a:moveTo>
                    <a:pt x="0" y="0"/>
                  </a:moveTo>
                  <a:lnTo>
                    <a:pt x="0" y="794"/>
                  </a:lnTo>
                  <a:lnTo>
                    <a:pt x="794" y="794"/>
                  </a:lnTo>
                  <a:lnTo>
                    <a:pt x="7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29"/>
          <p:cNvGrpSpPr/>
          <p:nvPr/>
        </p:nvGrpSpPr>
        <p:grpSpPr>
          <a:xfrm>
            <a:off x="6126438" y="1734325"/>
            <a:ext cx="336425" cy="336400"/>
            <a:chOff x="2498275" y="1295825"/>
            <a:chExt cx="336425" cy="336400"/>
          </a:xfrm>
        </p:grpSpPr>
        <p:sp>
          <p:nvSpPr>
            <p:cNvPr id="225" name="Google Shape;225;p29"/>
            <p:cNvSpPr/>
            <p:nvPr/>
          </p:nvSpPr>
          <p:spPr>
            <a:xfrm>
              <a:off x="2550825" y="1348375"/>
              <a:ext cx="232475" cy="232475"/>
            </a:xfrm>
            <a:custGeom>
              <a:avLst/>
              <a:gdLst/>
              <a:ahLst/>
              <a:cxnLst/>
              <a:rect l="l" t="t" r="r" b="b"/>
              <a:pathLst>
                <a:path w="9299" h="9299" extrusionOk="0">
                  <a:moveTo>
                    <a:pt x="4346" y="1542"/>
                  </a:moveTo>
                  <a:lnTo>
                    <a:pt x="5748" y="2944"/>
                  </a:lnTo>
                  <a:lnTo>
                    <a:pt x="4346" y="4346"/>
                  </a:lnTo>
                  <a:lnTo>
                    <a:pt x="3785" y="3785"/>
                  </a:lnTo>
                  <a:lnTo>
                    <a:pt x="4206" y="3364"/>
                  </a:lnTo>
                  <a:lnTo>
                    <a:pt x="3972" y="3458"/>
                  </a:lnTo>
                  <a:lnTo>
                    <a:pt x="3785" y="3551"/>
                  </a:lnTo>
                  <a:lnTo>
                    <a:pt x="3599" y="3691"/>
                  </a:lnTo>
                  <a:lnTo>
                    <a:pt x="3412" y="3832"/>
                  </a:lnTo>
                  <a:lnTo>
                    <a:pt x="3178" y="4112"/>
                  </a:lnTo>
                  <a:lnTo>
                    <a:pt x="3038" y="4392"/>
                  </a:lnTo>
                  <a:lnTo>
                    <a:pt x="2944" y="4719"/>
                  </a:lnTo>
                  <a:lnTo>
                    <a:pt x="2898" y="5046"/>
                  </a:lnTo>
                  <a:lnTo>
                    <a:pt x="2944" y="5420"/>
                  </a:lnTo>
                  <a:lnTo>
                    <a:pt x="3038" y="5700"/>
                  </a:lnTo>
                  <a:lnTo>
                    <a:pt x="3178" y="6028"/>
                  </a:lnTo>
                  <a:lnTo>
                    <a:pt x="3412" y="6308"/>
                  </a:lnTo>
                  <a:lnTo>
                    <a:pt x="3692" y="6541"/>
                  </a:lnTo>
                  <a:lnTo>
                    <a:pt x="3972" y="6682"/>
                  </a:lnTo>
                  <a:lnTo>
                    <a:pt x="4299" y="6775"/>
                  </a:lnTo>
                  <a:lnTo>
                    <a:pt x="4626" y="6822"/>
                  </a:lnTo>
                  <a:lnTo>
                    <a:pt x="5000" y="6775"/>
                  </a:lnTo>
                  <a:lnTo>
                    <a:pt x="5281" y="6682"/>
                  </a:lnTo>
                  <a:lnTo>
                    <a:pt x="5608" y="6541"/>
                  </a:lnTo>
                  <a:lnTo>
                    <a:pt x="5888" y="6308"/>
                  </a:lnTo>
                  <a:lnTo>
                    <a:pt x="6122" y="6028"/>
                  </a:lnTo>
                  <a:lnTo>
                    <a:pt x="6262" y="5700"/>
                  </a:lnTo>
                  <a:lnTo>
                    <a:pt x="6355" y="5420"/>
                  </a:lnTo>
                  <a:lnTo>
                    <a:pt x="6402" y="5046"/>
                  </a:lnTo>
                  <a:lnTo>
                    <a:pt x="6355" y="4719"/>
                  </a:lnTo>
                  <a:lnTo>
                    <a:pt x="6262" y="4392"/>
                  </a:lnTo>
                  <a:lnTo>
                    <a:pt x="6122" y="4112"/>
                  </a:lnTo>
                  <a:lnTo>
                    <a:pt x="5888" y="3832"/>
                  </a:lnTo>
                  <a:lnTo>
                    <a:pt x="6449" y="3271"/>
                  </a:lnTo>
                  <a:lnTo>
                    <a:pt x="6776" y="3691"/>
                  </a:lnTo>
                  <a:lnTo>
                    <a:pt x="7009" y="4112"/>
                  </a:lnTo>
                  <a:lnTo>
                    <a:pt x="7149" y="4579"/>
                  </a:lnTo>
                  <a:lnTo>
                    <a:pt x="7196" y="5046"/>
                  </a:lnTo>
                  <a:lnTo>
                    <a:pt x="7149" y="5560"/>
                  </a:lnTo>
                  <a:lnTo>
                    <a:pt x="7009" y="6028"/>
                  </a:lnTo>
                  <a:lnTo>
                    <a:pt x="6776" y="6448"/>
                  </a:lnTo>
                  <a:lnTo>
                    <a:pt x="6449" y="6869"/>
                  </a:lnTo>
                  <a:lnTo>
                    <a:pt x="6028" y="7196"/>
                  </a:lnTo>
                  <a:lnTo>
                    <a:pt x="5608" y="7429"/>
                  </a:lnTo>
                  <a:lnTo>
                    <a:pt x="5140" y="7569"/>
                  </a:lnTo>
                  <a:lnTo>
                    <a:pt x="4626" y="7616"/>
                  </a:lnTo>
                  <a:lnTo>
                    <a:pt x="4159" y="7569"/>
                  </a:lnTo>
                  <a:lnTo>
                    <a:pt x="3692" y="7429"/>
                  </a:lnTo>
                  <a:lnTo>
                    <a:pt x="3272" y="7196"/>
                  </a:lnTo>
                  <a:lnTo>
                    <a:pt x="2851" y="6869"/>
                  </a:lnTo>
                  <a:lnTo>
                    <a:pt x="2524" y="6448"/>
                  </a:lnTo>
                  <a:lnTo>
                    <a:pt x="2290" y="6028"/>
                  </a:lnTo>
                  <a:lnTo>
                    <a:pt x="2150" y="5560"/>
                  </a:lnTo>
                  <a:lnTo>
                    <a:pt x="2103" y="5046"/>
                  </a:lnTo>
                  <a:lnTo>
                    <a:pt x="2150" y="4579"/>
                  </a:lnTo>
                  <a:lnTo>
                    <a:pt x="2290" y="4112"/>
                  </a:lnTo>
                  <a:lnTo>
                    <a:pt x="2524" y="3691"/>
                  </a:lnTo>
                  <a:lnTo>
                    <a:pt x="2851" y="3271"/>
                  </a:lnTo>
                  <a:lnTo>
                    <a:pt x="3178" y="3037"/>
                  </a:lnTo>
                  <a:lnTo>
                    <a:pt x="3505" y="2804"/>
                  </a:lnTo>
                  <a:lnTo>
                    <a:pt x="3879" y="2664"/>
                  </a:lnTo>
                  <a:lnTo>
                    <a:pt x="4299" y="2570"/>
                  </a:lnTo>
                  <a:lnTo>
                    <a:pt x="3785" y="2103"/>
                  </a:lnTo>
                  <a:lnTo>
                    <a:pt x="4346" y="1542"/>
                  </a:lnTo>
                  <a:close/>
                  <a:moveTo>
                    <a:pt x="4253" y="0"/>
                  </a:moveTo>
                  <a:lnTo>
                    <a:pt x="3879" y="47"/>
                  </a:lnTo>
                  <a:lnTo>
                    <a:pt x="3552" y="94"/>
                  </a:lnTo>
                  <a:lnTo>
                    <a:pt x="3178" y="234"/>
                  </a:lnTo>
                  <a:lnTo>
                    <a:pt x="2851" y="328"/>
                  </a:lnTo>
                  <a:lnTo>
                    <a:pt x="2197" y="655"/>
                  </a:lnTo>
                  <a:lnTo>
                    <a:pt x="1636" y="1075"/>
                  </a:lnTo>
                  <a:lnTo>
                    <a:pt x="2244" y="1636"/>
                  </a:lnTo>
                  <a:lnTo>
                    <a:pt x="1683" y="2196"/>
                  </a:lnTo>
                  <a:lnTo>
                    <a:pt x="1076" y="1636"/>
                  </a:lnTo>
                  <a:lnTo>
                    <a:pt x="655" y="2196"/>
                  </a:lnTo>
                  <a:lnTo>
                    <a:pt x="328" y="2850"/>
                  </a:lnTo>
                  <a:lnTo>
                    <a:pt x="235" y="3178"/>
                  </a:lnTo>
                  <a:lnTo>
                    <a:pt x="141" y="3505"/>
                  </a:lnTo>
                  <a:lnTo>
                    <a:pt x="48" y="3878"/>
                  </a:lnTo>
                  <a:lnTo>
                    <a:pt x="1" y="4252"/>
                  </a:lnTo>
                  <a:lnTo>
                    <a:pt x="842" y="4252"/>
                  </a:lnTo>
                  <a:lnTo>
                    <a:pt x="842" y="5046"/>
                  </a:lnTo>
                  <a:lnTo>
                    <a:pt x="1" y="5046"/>
                  </a:lnTo>
                  <a:lnTo>
                    <a:pt x="48" y="5373"/>
                  </a:lnTo>
                  <a:lnTo>
                    <a:pt x="141" y="5747"/>
                  </a:lnTo>
                  <a:lnTo>
                    <a:pt x="235" y="6121"/>
                  </a:lnTo>
                  <a:lnTo>
                    <a:pt x="328" y="6448"/>
                  </a:lnTo>
                  <a:lnTo>
                    <a:pt x="655" y="7055"/>
                  </a:lnTo>
                  <a:lnTo>
                    <a:pt x="1076" y="7616"/>
                  </a:lnTo>
                  <a:lnTo>
                    <a:pt x="1683" y="7055"/>
                  </a:lnTo>
                  <a:lnTo>
                    <a:pt x="2244" y="7616"/>
                  </a:lnTo>
                  <a:lnTo>
                    <a:pt x="1636" y="8177"/>
                  </a:lnTo>
                  <a:lnTo>
                    <a:pt x="2197" y="8597"/>
                  </a:lnTo>
                  <a:lnTo>
                    <a:pt x="2851" y="8924"/>
                  </a:lnTo>
                  <a:lnTo>
                    <a:pt x="3178" y="9064"/>
                  </a:lnTo>
                  <a:lnTo>
                    <a:pt x="3552" y="9158"/>
                  </a:lnTo>
                  <a:lnTo>
                    <a:pt x="3879" y="9251"/>
                  </a:lnTo>
                  <a:lnTo>
                    <a:pt x="4253" y="9298"/>
                  </a:lnTo>
                  <a:lnTo>
                    <a:pt x="4253" y="8457"/>
                  </a:lnTo>
                  <a:lnTo>
                    <a:pt x="5047" y="8457"/>
                  </a:lnTo>
                  <a:lnTo>
                    <a:pt x="5047" y="9298"/>
                  </a:lnTo>
                  <a:lnTo>
                    <a:pt x="5421" y="9251"/>
                  </a:lnTo>
                  <a:lnTo>
                    <a:pt x="5748" y="9158"/>
                  </a:lnTo>
                  <a:lnTo>
                    <a:pt x="6122" y="9064"/>
                  </a:lnTo>
                  <a:lnTo>
                    <a:pt x="6449" y="8924"/>
                  </a:lnTo>
                  <a:lnTo>
                    <a:pt x="7056" y="8597"/>
                  </a:lnTo>
                  <a:lnTo>
                    <a:pt x="7663" y="8177"/>
                  </a:lnTo>
                  <a:lnTo>
                    <a:pt x="7056" y="7616"/>
                  </a:lnTo>
                  <a:lnTo>
                    <a:pt x="7617" y="7055"/>
                  </a:lnTo>
                  <a:lnTo>
                    <a:pt x="8224" y="7616"/>
                  </a:lnTo>
                  <a:lnTo>
                    <a:pt x="8598" y="7055"/>
                  </a:lnTo>
                  <a:lnTo>
                    <a:pt x="8925" y="6448"/>
                  </a:lnTo>
                  <a:lnTo>
                    <a:pt x="9065" y="6121"/>
                  </a:lnTo>
                  <a:lnTo>
                    <a:pt x="9158" y="5747"/>
                  </a:lnTo>
                  <a:lnTo>
                    <a:pt x="9252" y="5373"/>
                  </a:lnTo>
                  <a:lnTo>
                    <a:pt x="9299" y="5046"/>
                  </a:lnTo>
                  <a:lnTo>
                    <a:pt x="8458" y="5046"/>
                  </a:lnTo>
                  <a:lnTo>
                    <a:pt x="8458" y="4252"/>
                  </a:lnTo>
                  <a:lnTo>
                    <a:pt x="9299" y="4252"/>
                  </a:lnTo>
                  <a:lnTo>
                    <a:pt x="9252" y="3878"/>
                  </a:lnTo>
                  <a:lnTo>
                    <a:pt x="9158" y="3505"/>
                  </a:lnTo>
                  <a:lnTo>
                    <a:pt x="9065" y="3178"/>
                  </a:lnTo>
                  <a:lnTo>
                    <a:pt x="8925" y="2850"/>
                  </a:lnTo>
                  <a:lnTo>
                    <a:pt x="8598" y="2196"/>
                  </a:lnTo>
                  <a:lnTo>
                    <a:pt x="8224" y="1636"/>
                  </a:lnTo>
                  <a:lnTo>
                    <a:pt x="7617" y="2196"/>
                  </a:lnTo>
                  <a:lnTo>
                    <a:pt x="7056" y="1636"/>
                  </a:lnTo>
                  <a:lnTo>
                    <a:pt x="7663" y="1075"/>
                  </a:lnTo>
                  <a:lnTo>
                    <a:pt x="7056" y="655"/>
                  </a:lnTo>
                  <a:lnTo>
                    <a:pt x="6449" y="328"/>
                  </a:lnTo>
                  <a:lnTo>
                    <a:pt x="6122" y="234"/>
                  </a:lnTo>
                  <a:lnTo>
                    <a:pt x="5748" y="94"/>
                  </a:lnTo>
                  <a:lnTo>
                    <a:pt x="5421" y="47"/>
                  </a:lnTo>
                  <a:lnTo>
                    <a:pt x="5047" y="0"/>
                  </a:lnTo>
                  <a:lnTo>
                    <a:pt x="5047" y="795"/>
                  </a:lnTo>
                  <a:lnTo>
                    <a:pt x="4253" y="795"/>
                  </a:lnTo>
                  <a:lnTo>
                    <a:pt x="42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2498275" y="1295825"/>
              <a:ext cx="336425" cy="336400"/>
            </a:xfrm>
            <a:custGeom>
              <a:avLst/>
              <a:gdLst/>
              <a:ahLst/>
              <a:cxnLst/>
              <a:rect l="l" t="t" r="r" b="b"/>
              <a:pathLst>
                <a:path w="13457" h="13456" extrusionOk="0">
                  <a:moveTo>
                    <a:pt x="7289" y="1308"/>
                  </a:moveTo>
                  <a:lnTo>
                    <a:pt x="7850" y="1402"/>
                  </a:lnTo>
                  <a:lnTo>
                    <a:pt x="8364" y="1542"/>
                  </a:lnTo>
                  <a:lnTo>
                    <a:pt x="8878" y="1729"/>
                  </a:lnTo>
                  <a:lnTo>
                    <a:pt x="9345" y="1962"/>
                  </a:lnTo>
                  <a:lnTo>
                    <a:pt x="9812" y="2243"/>
                  </a:lnTo>
                  <a:lnTo>
                    <a:pt x="10233" y="2523"/>
                  </a:lnTo>
                  <a:lnTo>
                    <a:pt x="10606" y="2897"/>
                  </a:lnTo>
                  <a:lnTo>
                    <a:pt x="10933" y="3270"/>
                  </a:lnTo>
                  <a:lnTo>
                    <a:pt x="11260" y="3691"/>
                  </a:lnTo>
                  <a:lnTo>
                    <a:pt x="11541" y="4158"/>
                  </a:lnTo>
                  <a:lnTo>
                    <a:pt x="11774" y="4625"/>
                  </a:lnTo>
                  <a:lnTo>
                    <a:pt x="11961" y="5139"/>
                  </a:lnTo>
                  <a:lnTo>
                    <a:pt x="12101" y="5653"/>
                  </a:lnTo>
                  <a:lnTo>
                    <a:pt x="12148" y="6167"/>
                  </a:lnTo>
                  <a:lnTo>
                    <a:pt x="12195" y="6728"/>
                  </a:lnTo>
                  <a:lnTo>
                    <a:pt x="12148" y="7289"/>
                  </a:lnTo>
                  <a:lnTo>
                    <a:pt x="12101" y="7849"/>
                  </a:lnTo>
                  <a:lnTo>
                    <a:pt x="11961" y="8363"/>
                  </a:lnTo>
                  <a:lnTo>
                    <a:pt x="11774" y="8877"/>
                  </a:lnTo>
                  <a:lnTo>
                    <a:pt x="11541" y="9344"/>
                  </a:lnTo>
                  <a:lnTo>
                    <a:pt x="11260" y="9765"/>
                  </a:lnTo>
                  <a:lnTo>
                    <a:pt x="10933" y="10185"/>
                  </a:lnTo>
                  <a:lnTo>
                    <a:pt x="10606" y="10606"/>
                  </a:lnTo>
                  <a:lnTo>
                    <a:pt x="10233" y="10933"/>
                  </a:lnTo>
                  <a:lnTo>
                    <a:pt x="9812" y="11260"/>
                  </a:lnTo>
                  <a:lnTo>
                    <a:pt x="9345" y="11540"/>
                  </a:lnTo>
                  <a:lnTo>
                    <a:pt x="8878" y="11774"/>
                  </a:lnTo>
                  <a:lnTo>
                    <a:pt x="8364" y="11961"/>
                  </a:lnTo>
                  <a:lnTo>
                    <a:pt x="7850" y="12054"/>
                  </a:lnTo>
                  <a:lnTo>
                    <a:pt x="7289" y="12148"/>
                  </a:lnTo>
                  <a:lnTo>
                    <a:pt x="6728" y="12194"/>
                  </a:lnTo>
                  <a:lnTo>
                    <a:pt x="6215" y="12148"/>
                  </a:lnTo>
                  <a:lnTo>
                    <a:pt x="5654" y="12054"/>
                  </a:lnTo>
                  <a:lnTo>
                    <a:pt x="5140" y="11961"/>
                  </a:lnTo>
                  <a:lnTo>
                    <a:pt x="4626" y="11774"/>
                  </a:lnTo>
                  <a:lnTo>
                    <a:pt x="4159" y="11540"/>
                  </a:lnTo>
                  <a:lnTo>
                    <a:pt x="3692" y="11260"/>
                  </a:lnTo>
                  <a:lnTo>
                    <a:pt x="3271" y="10933"/>
                  </a:lnTo>
                  <a:lnTo>
                    <a:pt x="2897" y="10606"/>
                  </a:lnTo>
                  <a:lnTo>
                    <a:pt x="2570" y="10185"/>
                  </a:lnTo>
                  <a:lnTo>
                    <a:pt x="2243" y="9765"/>
                  </a:lnTo>
                  <a:lnTo>
                    <a:pt x="1963" y="9344"/>
                  </a:lnTo>
                  <a:lnTo>
                    <a:pt x="1729" y="8877"/>
                  </a:lnTo>
                  <a:lnTo>
                    <a:pt x="1542" y="8363"/>
                  </a:lnTo>
                  <a:lnTo>
                    <a:pt x="1402" y="7849"/>
                  </a:lnTo>
                  <a:lnTo>
                    <a:pt x="1309" y="7289"/>
                  </a:lnTo>
                  <a:lnTo>
                    <a:pt x="1309" y="6728"/>
                  </a:lnTo>
                  <a:lnTo>
                    <a:pt x="1309" y="6167"/>
                  </a:lnTo>
                  <a:lnTo>
                    <a:pt x="1402" y="5653"/>
                  </a:lnTo>
                  <a:lnTo>
                    <a:pt x="1542" y="5139"/>
                  </a:lnTo>
                  <a:lnTo>
                    <a:pt x="1729" y="4625"/>
                  </a:lnTo>
                  <a:lnTo>
                    <a:pt x="1963" y="4158"/>
                  </a:lnTo>
                  <a:lnTo>
                    <a:pt x="2243" y="3691"/>
                  </a:lnTo>
                  <a:lnTo>
                    <a:pt x="2570" y="3270"/>
                  </a:lnTo>
                  <a:lnTo>
                    <a:pt x="2897" y="2897"/>
                  </a:lnTo>
                  <a:lnTo>
                    <a:pt x="3271" y="2523"/>
                  </a:lnTo>
                  <a:lnTo>
                    <a:pt x="3692" y="2243"/>
                  </a:lnTo>
                  <a:lnTo>
                    <a:pt x="4159" y="1962"/>
                  </a:lnTo>
                  <a:lnTo>
                    <a:pt x="4626" y="1729"/>
                  </a:lnTo>
                  <a:lnTo>
                    <a:pt x="5140" y="1542"/>
                  </a:lnTo>
                  <a:lnTo>
                    <a:pt x="5654" y="1402"/>
                  </a:lnTo>
                  <a:lnTo>
                    <a:pt x="6215" y="1308"/>
                  </a:lnTo>
                  <a:close/>
                  <a:moveTo>
                    <a:pt x="6728" y="0"/>
                  </a:moveTo>
                  <a:lnTo>
                    <a:pt x="6074" y="47"/>
                  </a:lnTo>
                  <a:lnTo>
                    <a:pt x="5374" y="140"/>
                  </a:lnTo>
                  <a:lnTo>
                    <a:pt x="4766" y="327"/>
                  </a:lnTo>
                  <a:lnTo>
                    <a:pt x="4112" y="561"/>
                  </a:lnTo>
                  <a:lnTo>
                    <a:pt x="3551" y="841"/>
                  </a:lnTo>
                  <a:lnTo>
                    <a:pt x="2991" y="1168"/>
                  </a:lnTo>
                  <a:lnTo>
                    <a:pt x="2477" y="1542"/>
                  </a:lnTo>
                  <a:lnTo>
                    <a:pt x="2010" y="1962"/>
                  </a:lnTo>
                  <a:lnTo>
                    <a:pt x="1542" y="2476"/>
                  </a:lnTo>
                  <a:lnTo>
                    <a:pt x="1169" y="2990"/>
                  </a:lnTo>
                  <a:lnTo>
                    <a:pt x="842" y="3551"/>
                  </a:lnTo>
                  <a:lnTo>
                    <a:pt x="561" y="4111"/>
                  </a:lnTo>
                  <a:lnTo>
                    <a:pt x="328" y="4719"/>
                  </a:lnTo>
                  <a:lnTo>
                    <a:pt x="141" y="5373"/>
                  </a:lnTo>
                  <a:lnTo>
                    <a:pt x="47" y="6027"/>
                  </a:lnTo>
                  <a:lnTo>
                    <a:pt x="1" y="6728"/>
                  </a:lnTo>
                  <a:lnTo>
                    <a:pt x="47" y="7429"/>
                  </a:lnTo>
                  <a:lnTo>
                    <a:pt x="141" y="8083"/>
                  </a:lnTo>
                  <a:lnTo>
                    <a:pt x="328" y="8737"/>
                  </a:lnTo>
                  <a:lnTo>
                    <a:pt x="561" y="9344"/>
                  </a:lnTo>
                  <a:lnTo>
                    <a:pt x="842" y="9952"/>
                  </a:lnTo>
                  <a:lnTo>
                    <a:pt x="1169" y="10512"/>
                  </a:lnTo>
                  <a:lnTo>
                    <a:pt x="1542" y="11026"/>
                  </a:lnTo>
                  <a:lnTo>
                    <a:pt x="2010" y="11493"/>
                  </a:lnTo>
                  <a:lnTo>
                    <a:pt x="2477" y="11914"/>
                  </a:lnTo>
                  <a:lnTo>
                    <a:pt x="2991" y="12334"/>
                  </a:lnTo>
                  <a:lnTo>
                    <a:pt x="3551" y="12661"/>
                  </a:lnTo>
                  <a:lnTo>
                    <a:pt x="4112" y="12942"/>
                  </a:lnTo>
                  <a:lnTo>
                    <a:pt x="4766" y="13175"/>
                  </a:lnTo>
                  <a:lnTo>
                    <a:pt x="5374" y="13316"/>
                  </a:lnTo>
                  <a:lnTo>
                    <a:pt x="6074" y="13409"/>
                  </a:lnTo>
                  <a:lnTo>
                    <a:pt x="6728" y="13456"/>
                  </a:lnTo>
                  <a:lnTo>
                    <a:pt x="7429" y="13409"/>
                  </a:lnTo>
                  <a:lnTo>
                    <a:pt x="8083" y="13316"/>
                  </a:lnTo>
                  <a:lnTo>
                    <a:pt x="8737" y="13175"/>
                  </a:lnTo>
                  <a:lnTo>
                    <a:pt x="9392" y="12942"/>
                  </a:lnTo>
                  <a:lnTo>
                    <a:pt x="9952" y="12661"/>
                  </a:lnTo>
                  <a:lnTo>
                    <a:pt x="10513" y="12334"/>
                  </a:lnTo>
                  <a:lnTo>
                    <a:pt x="11027" y="11914"/>
                  </a:lnTo>
                  <a:lnTo>
                    <a:pt x="11494" y="11493"/>
                  </a:lnTo>
                  <a:lnTo>
                    <a:pt x="11961" y="11026"/>
                  </a:lnTo>
                  <a:lnTo>
                    <a:pt x="12335" y="10512"/>
                  </a:lnTo>
                  <a:lnTo>
                    <a:pt x="12662" y="9952"/>
                  </a:lnTo>
                  <a:lnTo>
                    <a:pt x="12942" y="9344"/>
                  </a:lnTo>
                  <a:lnTo>
                    <a:pt x="13176" y="8737"/>
                  </a:lnTo>
                  <a:lnTo>
                    <a:pt x="13363" y="8083"/>
                  </a:lnTo>
                  <a:lnTo>
                    <a:pt x="13456" y="7429"/>
                  </a:lnTo>
                  <a:lnTo>
                    <a:pt x="13456" y="6728"/>
                  </a:lnTo>
                  <a:lnTo>
                    <a:pt x="13456" y="6027"/>
                  </a:lnTo>
                  <a:lnTo>
                    <a:pt x="13363" y="5373"/>
                  </a:lnTo>
                  <a:lnTo>
                    <a:pt x="13176" y="4719"/>
                  </a:lnTo>
                  <a:lnTo>
                    <a:pt x="12942" y="4111"/>
                  </a:lnTo>
                  <a:lnTo>
                    <a:pt x="12662" y="3551"/>
                  </a:lnTo>
                  <a:lnTo>
                    <a:pt x="12335" y="2990"/>
                  </a:lnTo>
                  <a:lnTo>
                    <a:pt x="11961" y="2476"/>
                  </a:lnTo>
                  <a:lnTo>
                    <a:pt x="11494" y="1962"/>
                  </a:lnTo>
                  <a:lnTo>
                    <a:pt x="11027" y="1542"/>
                  </a:lnTo>
                  <a:lnTo>
                    <a:pt x="10513" y="1168"/>
                  </a:lnTo>
                  <a:lnTo>
                    <a:pt x="9952" y="841"/>
                  </a:lnTo>
                  <a:lnTo>
                    <a:pt x="9392" y="561"/>
                  </a:lnTo>
                  <a:lnTo>
                    <a:pt x="8737" y="327"/>
                  </a:lnTo>
                  <a:lnTo>
                    <a:pt x="8083" y="140"/>
                  </a:lnTo>
                  <a:lnTo>
                    <a:pt x="7429" y="47"/>
                  </a:lnTo>
                  <a:lnTo>
                    <a:pt x="67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 Part II</a:t>
            </a:r>
            <a:endParaRPr/>
          </a:p>
        </p:txBody>
      </p:sp>
      <p:sp>
        <p:nvSpPr>
          <p:cNvPr id="232" name="Google Shape;232;p30"/>
          <p:cNvSpPr txBox="1">
            <a:spLocks noGrp="1"/>
          </p:cNvSpPr>
          <p:nvPr>
            <p:ph type="subTitle" idx="4"/>
          </p:nvPr>
        </p:nvSpPr>
        <p:spPr>
          <a:xfrm>
            <a:off x="1543820" y="2371150"/>
            <a:ext cx="23295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 Adolescence</a:t>
            </a:r>
            <a:endParaRPr/>
          </a:p>
        </p:txBody>
      </p:sp>
      <p:sp>
        <p:nvSpPr>
          <p:cNvPr id="233" name="Google Shape;233;p30"/>
          <p:cNvSpPr txBox="1">
            <a:spLocks noGrp="1"/>
          </p:cNvSpPr>
          <p:nvPr>
            <p:ph type="subTitle" idx="5"/>
          </p:nvPr>
        </p:nvSpPr>
        <p:spPr>
          <a:xfrm>
            <a:off x="5063400" y="2371150"/>
            <a:ext cx="23337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Clinical findings</a:t>
            </a:r>
            <a:endParaRPr/>
          </a:p>
        </p:txBody>
      </p:sp>
      <p:sp>
        <p:nvSpPr>
          <p:cNvPr id="234" name="Google Shape;234;p30"/>
          <p:cNvSpPr txBox="1">
            <a:spLocks noGrp="1"/>
          </p:cNvSpPr>
          <p:nvPr>
            <p:ph type="subTitle" idx="1"/>
          </p:nvPr>
        </p:nvSpPr>
        <p:spPr>
          <a:xfrm>
            <a:off x="1542770" y="2610900"/>
            <a:ext cx="2331600" cy="176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Sleep duration varies across the human lifespan and the ideal amount of sleep recommended each night may vary due to genetic factors </a:t>
            </a:r>
            <a:r>
              <a:rPr lang="en" baseline="30000"/>
              <a:t>7</a:t>
            </a:r>
            <a:endParaRPr baseline="30000"/>
          </a:p>
        </p:txBody>
      </p:sp>
      <p:sp>
        <p:nvSpPr>
          <p:cNvPr id="235" name="Google Shape;235;p30"/>
          <p:cNvSpPr txBox="1">
            <a:spLocks noGrp="1"/>
          </p:cNvSpPr>
          <p:nvPr>
            <p:ph type="subTitle" idx="2"/>
          </p:nvPr>
        </p:nvSpPr>
        <p:spPr>
          <a:xfrm>
            <a:off x="5063400" y="2610898"/>
            <a:ext cx="2333700" cy="176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Some studies have shown an inverse relationship between sleep with age and insufficient sleep has become widespread, especially among adolescents </a:t>
            </a:r>
            <a:r>
              <a:rPr lang="en" baseline="30000"/>
              <a:t>7,8</a:t>
            </a:r>
            <a:endParaRPr baseline="30000"/>
          </a:p>
        </p:txBody>
      </p:sp>
      <p:sp>
        <p:nvSpPr>
          <p:cNvPr id="236" name="Google Shape;236;p30"/>
          <p:cNvSpPr/>
          <p:nvPr/>
        </p:nvSpPr>
        <p:spPr>
          <a:xfrm flipH="1">
            <a:off x="5850750" y="1446833"/>
            <a:ext cx="759000" cy="7590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0"/>
          <p:cNvSpPr/>
          <p:nvPr/>
        </p:nvSpPr>
        <p:spPr>
          <a:xfrm flipH="1">
            <a:off x="2329070" y="1446833"/>
            <a:ext cx="759000" cy="7590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30"/>
          <p:cNvGrpSpPr/>
          <p:nvPr/>
        </p:nvGrpSpPr>
        <p:grpSpPr>
          <a:xfrm>
            <a:off x="2540358" y="1658121"/>
            <a:ext cx="336425" cy="336425"/>
            <a:chOff x="5518825" y="1983775"/>
            <a:chExt cx="336425" cy="336425"/>
          </a:xfrm>
        </p:grpSpPr>
        <p:sp>
          <p:nvSpPr>
            <p:cNvPr id="239" name="Google Shape;239;p30"/>
            <p:cNvSpPr/>
            <p:nvPr/>
          </p:nvSpPr>
          <p:spPr>
            <a:xfrm>
              <a:off x="5786325" y="1983775"/>
              <a:ext cx="68925" cy="68950"/>
            </a:xfrm>
            <a:custGeom>
              <a:avLst/>
              <a:gdLst/>
              <a:ahLst/>
              <a:cxnLst/>
              <a:rect l="l" t="t" r="r" b="b"/>
              <a:pathLst>
                <a:path w="2757" h="2758" extrusionOk="0">
                  <a:moveTo>
                    <a:pt x="1402" y="1"/>
                  </a:moveTo>
                  <a:lnTo>
                    <a:pt x="1215" y="94"/>
                  </a:lnTo>
                  <a:lnTo>
                    <a:pt x="1028" y="188"/>
                  </a:lnTo>
                  <a:lnTo>
                    <a:pt x="841" y="328"/>
                  </a:lnTo>
                  <a:lnTo>
                    <a:pt x="421" y="748"/>
                  </a:lnTo>
                  <a:lnTo>
                    <a:pt x="935" y="1262"/>
                  </a:lnTo>
                  <a:lnTo>
                    <a:pt x="0" y="2197"/>
                  </a:lnTo>
                  <a:lnTo>
                    <a:pt x="561" y="2757"/>
                  </a:lnTo>
                  <a:lnTo>
                    <a:pt x="1495" y="1823"/>
                  </a:lnTo>
                  <a:lnTo>
                    <a:pt x="2009" y="2337"/>
                  </a:lnTo>
                  <a:lnTo>
                    <a:pt x="2430" y="1916"/>
                  </a:lnTo>
                  <a:lnTo>
                    <a:pt x="2570" y="1776"/>
                  </a:lnTo>
                  <a:lnTo>
                    <a:pt x="2663" y="1543"/>
                  </a:lnTo>
                  <a:lnTo>
                    <a:pt x="2757" y="1356"/>
                  </a:lnTo>
                  <a:lnTo>
                    <a:pt x="2757" y="1122"/>
                  </a:lnTo>
                  <a:lnTo>
                    <a:pt x="2757" y="935"/>
                  </a:lnTo>
                  <a:lnTo>
                    <a:pt x="2663" y="702"/>
                  </a:lnTo>
                  <a:lnTo>
                    <a:pt x="2570" y="515"/>
                  </a:lnTo>
                  <a:lnTo>
                    <a:pt x="2430" y="328"/>
                  </a:lnTo>
                  <a:lnTo>
                    <a:pt x="2243" y="188"/>
                  </a:lnTo>
                  <a:lnTo>
                    <a:pt x="2056" y="94"/>
                  </a:lnTo>
                  <a:lnTo>
                    <a:pt x="18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0"/>
            <p:cNvSpPr/>
            <p:nvPr/>
          </p:nvSpPr>
          <p:spPr>
            <a:xfrm>
              <a:off x="5600600" y="2078400"/>
              <a:ext cx="174050" cy="174050"/>
            </a:xfrm>
            <a:custGeom>
              <a:avLst/>
              <a:gdLst/>
              <a:ahLst/>
              <a:cxnLst/>
              <a:rect l="l" t="t" r="r" b="b"/>
              <a:pathLst>
                <a:path w="6962" h="6962" extrusionOk="0">
                  <a:moveTo>
                    <a:pt x="3318" y="1168"/>
                  </a:moveTo>
                  <a:lnTo>
                    <a:pt x="3411" y="1589"/>
                  </a:lnTo>
                  <a:lnTo>
                    <a:pt x="3505" y="1963"/>
                  </a:lnTo>
                  <a:lnTo>
                    <a:pt x="3645" y="2290"/>
                  </a:lnTo>
                  <a:lnTo>
                    <a:pt x="3832" y="2570"/>
                  </a:lnTo>
                  <a:lnTo>
                    <a:pt x="4112" y="2850"/>
                  </a:lnTo>
                  <a:lnTo>
                    <a:pt x="4392" y="3084"/>
                  </a:lnTo>
                  <a:lnTo>
                    <a:pt x="4673" y="3318"/>
                  </a:lnTo>
                  <a:lnTo>
                    <a:pt x="5000" y="3458"/>
                  </a:lnTo>
                  <a:lnTo>
                    <a:pt x="5373" y="3551"/>
                  </a:lnTo>
                  <a:lnTo>
                    <a:pt x="5794" y="3645"/>
                  </a:lnTo>
                  <a:lnTo>
                    <a:pt x="5700" y="4018"/>
                  </a:lnTo>
                  <a:lnTo>
                    <a:pt x="5560" y="4392"/>
                  </a:lnTo>
                  <a:lnTo>
                    <a:pt x="5373" y="4719"/>
                  </a:lnTo>
                  <a:lnTo>
                    <a:pt x="5140" y="5000"/>
                  </a:lnTo>
                  <a:lnTo>
                    <a:pt x="4859" y="5280"/>
                  </a:lnTo>
                  <a:lnTo>
                    <a:pt x="4532" y="5467"/>
                  </a:lnTo>
                  <a:lnTo>
                    <a:pt x="4205" y="5607"/>
                  </a:lnTo>
                  <a:lnTo>
                    <a:pt x="3878" y="5700"/>
                  </a:lnTo>
                  <a:lnTo>
                    <a:pt x="3411" y="5700"/>
                  </a:lnTo>
                  <a:lnTo>
                    <a:pt x="2991" y="5654"/>
                  </a:lnTo>
                  <a:lnTo>
                    <a:pt x="2570" y="5513"/>
                  </a:lnTo>
                  <a:lnTo>
                    <a:pt x="2243" y="5327"/>
                  </a:lnTo>
                  <a:lnTo>
                    <a:pt x="1916" y="5046"/>
                  </a:lnTo>
                  <a:lnTo>
                    <a:pt x="1636" y="4719"/>
                  </a:lnTo>
                  <a:lnTo>
                    <a:pt x="1449" y="4345"/>
                  </a:lnTo>
                  <a:lnTo>
                    <a:pt x="1309" y="3972"/>
                  </a:lnTo>
                  <a:lnTo>
                    <a:pt x="1262" y="3551"/>
                  </a:lnTo>
                  <a:lnTo>
                    <a:pt x="1262" y="3177"/>
                  </a:lnTo>
                  <a:lnTo>
                    <a:pt x="1355" y="2804"/>
                  </a:lnTo>
                  <a:lnTo>
                    <a:pt x="1495" y="2430"/>
                  </a:lnTo>
                  <a:lnTo>
                    <a:pt x="1682" y="2103"/>
                  </a:lnTo>
                  <a:lnTo>
                    <a:pt x="1963" y="1822"/>
                  </a:lnTo>
                  <a:lnTo>
                    <a:pt x="2243" y="1589"/>
                  </a:lnTo>
                  <a:lnTo>
                    <a:pt x="2570" y="1402"/>
                  </a:lnTo>
                  <a:lnTo>
                    <a:pt x="2944" y="1262"/>
                  </a:lnTo>
                  <a:lnTo>
                    <a:pt x="3318" y="1168"/>
                  </a:lnTo>
                  <a:close/>
                  <a:moveTo>
                    <a:pt x="3458" y="0"/>
                  </a:moveTo>
                  <a:lnTo>
                    <a:pt x="3131" y="47"/>
                  </a:lnTo>
                  <a:lnTo>
                    <a:pt x="2757" y="94"/>
                  </a:lnTo>
                  <a:lnTo>
                    <a:pt x="2430" y="187"/>
                  </a:lnTo>
                  <a:lnTo>
                    <a:pt x="2103" y="281"/>
                  </a:lnTo>
                  <a:lnTo>
                    <a:pt x="1823" y="421"/>
                  </a:lnTo>
                  <a:lnTo>
                    <a:pt x="1542" y="608"/>
                  </a:lnTo>
                  <a:lnTo>
                    <a:pt x="1262" y="795"/>
                  </a:lnTo>
                  <a:lnTo>
                    <a:pt x="1028" y="1028"/>
                  </a:lnTo>
                  <a:lnTo>
                    <a:pt x="795" y="1262"/>
                  </a:lnTo>
                  <a:lnTo>
                    <a:pt x="608" y="1542"/>
                  </a:lnTo>
                  <a:lnTo>
                    <a:pt x="421" y="1822"/>
                  </a:lnTo>
                  <a:lnTo>
                    <a:pt x="281" y="2150"/>
                  </a:lnTo>
                  <a:lnTo>
                    <a:pt x="141" y="2477"/>
                  </a:lnTo>
                  <a:lnTo>
                    <a:pt x="47" y="2804"/>
                  </a:lnTo>
                  <a:lnTo>
                    <a:pt x="0" y="3131"/>
                  </a:lnTo>
                  <a:lnTo>
                    <a:pt x="0" y="3504"/>
                  </a:lnTo>
                  <a:lnTo>
                    <a:pt x="0" y="3831"/>
                  </a:lnTo>
                  <a:lnTo>
                    <a:pt x="47" y="4205"/>
                  </a:lnTo>
                  <a:lnTo>
                    <a:pt x="141" y="4532"/>
                  </a:lnTo>
                  <a:lnTo>
                    <a:pt x="281" y="4859"/>
                  </a:lnTo>
                  <a:lnTo>
                    <a:pt x="421" y="5140"/>
                  </a:lnTo>
                  <a:lnTo>
                    <a:pt x="608" y="5420"/>
                  </a:lnTo>
                  <a:lnTo>
                    <a:pt x="795" y="5700"/>
                  </a:lnTo>
                  <a:lnTo>
                    <a:pt x="1028" y="5934"/>
                  </a:lnTo>
                  <a:lnTo>
                    <a:pt x="1262" y="6168"/>
                  </a:lnTo>
                  <a:lnTo>
                    <a:pt x="1542" y="6354"/>
                  </a:lnTo>
                  <a:lnTo>
                    <a:pt x="1823" y="6541"/>
                  </a:lnTo>
                  <a:lnTo>
                    <a:pt x="2103" y="6681"/>
                  </a:lnTo>
                  <a:lnTo>
                    <a:pt x="2430" y="6822"/>
                  </a:lnTo>
                  <a:lnTo>
                    <a:pt x="2757" y="6915"/>
                  </a:lnTo>
                  <a:lnTo>
                    <a:pt x="3131" y="6962"/>
                  </a:lnTo>
                  <a:lnTo>
                    <a:pt x="3832" y="6962"/>
                  </a:lnTo>
                  <a:lnTo>
                    <a:pt x="4159" y="6915"/>
                  </a:lnTo>
                  <a:lnTo>
                    <a:pt x="4486" y="6822"/>
                  </a:lnTo>
                  <a:lnTo>
                    <a:pt x="4813" y="6681"/>
                  </a:lnTo>
                  <a:lnTo>
                    <a:pt x="5140" y="6541"/>
                  </a:lnTo>
                  <a:lnTo>
                    <a:pt x="5420" y="6354"/>
                  </a:lnTo>
                  <a:lnTo>
                    <a:pt x="5700" y="6168"/>
                  </a:lnTo>
                  <a:lnTo>
                    <a:pt x="5934" y="5934"/>
                  </a:lnTo>
                  <a:lnTo>
                    <a:pt x="6168" y="5700"/>
                  </a:lnTo>
                  <a:lnTo>
                    <a:pt x="6355" y="5420"/>
                  </a:lnTo>
                  <a:lnTo>
                    <a:pt x="6541" y="5140"/>
                  </a:lnTo>
                  <a:lnTo>
                    <a:pt x="6682" y="4859"/>
                  </a:lnTo>
                  <a:lnTo>
                    <a:pt x="6775" y="4532"/>
                  </a:lnTo>
                  <a:lnTo>
                    <a:pt x="6868" y="4205"/>
                  </a:lnTo>
                  <a:lnTo>
                    <a:pt x="6915" y="3831"/>
                  </a:lnTo>
                  <a:lnTo>
                    <a:pt x="6962" y="3504"/>
                  </a:lnTo>
                  <a:lnTo>
                    <a:pt x="6915" y="3131"/>
                  </a:lnTo>
                  <a:lnTo>
                    <a:pt x="6868" y="2804"/>
                  </a:lnTo>
                  <a:lnTo>
                    <a:pt x="6775" y="2477"/>
                  </a:lnTo>
                  <a:lnTo>
                    <a:pt x="6682" y="2150"/>
                  </a:lnTo>
                  <a:lnTo>
                    <a:pt x="6541" y="1822"/>
                  </a:lnTo>
                  <a:lnTo>
                    <a:pt x="6355" y="1542"/>
                  </a:lnTo>
                  <a:lnTo>
                    <a:pt x="6168" y="1262"/>
                  </a:lnTo>
                  <a:lnTo>
                    <a:pt x="5934" y="1028"/>
                  </a:lnTo>
                  <a:lnTo>
                    <a:pt x="5700" y="795"/>
                  </a:lnTo>
                  <a:lnTo>
                    <a:pt x="5420" y="608"/>
                  </a:lnTo>
                  <a:lnTo>
                    <a:pt x="5140" y="421"/>
                  </a:lnTo>
                  <a:lnTo>
                    <a:pt x="4813" y="281"/>
                  </a:lnTo>
                  <a:lnTo>
                    <a:pt x="4486" y="187"/>
                  </a:lnTo>
                  <a:lnTo>
                    <a:pt x="4159" y="94"/>
                  </a:lnTo>
                  <a:lnTo>
                    <a:pt x="3832" y="47"/>
                  </a:lnTo>
                  <a:lnTo>
                    <a:pt x="34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0"/>
            <p:cNvSpPr/>
            <p:nvPr/>
          </p:nvSpPr>
          <p:spPr>
            <a:xfrm>
              <a:off x="5546875" y="1983775"/>
              <a:ext cx="281525" cy="336425"/>
            </a:xfrm>
            <a:custGeom>
              <a:avLst/>
              <a:gdLst/>
              <a:ahLst/>
              <a:cxnLst/>
              <a:rect l="l" t="t" r="r" b="b"/>
              <a:pathLst>
                <a:path w="11261" h="13457" extrusionOk="0">
                  <a:moveTo>
                    <a:pt x="5607" y="2991"/>
                  </a:moveTo>
                  <a:lnTo>
                    <a:pt x="6074" y="3038"/>
                  </a:lnTo>
                  <a:lnTo>
                    <a:pt x="6495" y="3085"/>
                  </a:lnTo>
                  <a:lnTo>
                    <a:pt x="6868" y="3178"/>
                  </a:lnTo>
                  <a:lnTo>
                    <a:pt x="7289" y="3318"/>
                  </a:lnTo>
                  <a:lnTo>
                    <a:pt x="7663" y="3505"/>
                  </a:lnTo>
                  <a:lnTo>
                    <a:pt x="7990" y="3739"/>
                  </a:lnTo>
                  <a:lnTo>
                    <a:pt x="8317" y="3972"/>
                  </a:lnTo>
                  <a:lnTo>
                    <a:pt x="8644" y="4253"/>
                  </a:lnTo>
                  <a:lnTo>
                    <a:pt x="8924" y="4580"/>
                  </a:lnTo>
                  <a:lnTo>
                    <a:pt x="9158" y="4907"/>
                  </a:lnTo>
                  <a:lnTo>
                    <a:pt x="9391" y="5234"/>
                  </a:lnTo>
                  <a:lnTo>
                    <a:pt x="9531" y="5607"/>
                  </a:lnTo>
                  <a:lnTo>
                    <a:pt x="9718" y="5981"/>
                  </a:lnTo>
                  <a:lnTo>
                    <a:pt x="9812" y="6402"/>
                  </a:lnTo>
                  <a:lnTo>
                    <a:pt x="9858" y="6822"/>
                  </a:lnTo>
                  <a:lnTo>
                    <a:pt x="9905" y="7289"/>
                  </a:lnTo>
                  <a:lnTo>
                    <a:pt x="9858" y="7710"/>
                  </a:lnTo>
                  <a:lnTo>
                    <a:pt x="9812" y="8130"/>
                  </a:lnTo>
                  <a:lnTo>
                    <a:pt x="9718" y="8551"/>
                  </a:lnTo>
                  <a:lnTo>
                    <a:pt x="9531" y="8925"/>
                  </a:lnTo>
                  <a:lnTo>
                    <a:pt x="9391" y="9298"/>
                  </a:lnTo>
                  <a:lnTo>
                    <a:pt x="9158" y="9672"/>
                  </a:lnTo>
                  <a:lnTo>
                    <a:pt x="8924" y="9999"/>
                  </a:lnTo>
                  <a:lnTo>
                    <a:pt x="8644" y="10280"/>
                  </a:lnTo>
                  <a:lnTo>
                    <a:pt x="8317" y="10560"/>
                  </a:lnTo>
                  <a:lnTo>
                    <a:pt x="7990" y="10794"/>
                  </a:lnTo>
                  <a:lnTo>
                    <a:pt x="7663" y="11027"/>
                  </a:lnTo>
                  <a:lnTo>
                    <a:pt x="7289" y="11214"/>
                  </a:lnTo>
                  <a:lnTo>
                    <a:pt x="6868" y="11354"/>
                  </a:lnTo>
                  <a:lnTo>
                    <a:pt x="6495" y="11448"/>
                  </a:lnTo>
                  <a:lnTo>
                    <a:pt x="6074" y="11541"/>
                  </a:lnTo>
                  <a:lnTo>
                    <a:pt x="5186" y="11541"/>
                  </a:lnTo>
                  <a:lnTo>
                    <a:pt x="4766" y="11448"/>
                  </a:lnTo>
                  <a:lnTo>
                    <a:pt x="4345" y="11354"/>
                  </a:lnTo>
                  <a:lnTo>
                    <a:pt x="3972" y="11214"/>
                  </a:lnTo>
                  <a:lnTo>
                    <a:pt x="3598" y="11027"/>
                  </a:lnTo>
                  <a:lnTo>
                    <a:pt x="3224" y="10794"/>
                  </a:lnTo>
                  <a:lnTo>
                    <a:pt x="2897" y="10560"/>
                  </a:lnTo>
                  <a:lnTo>
                    <a:pt x="2617" y="10280"/>
                  </a:lnTo>
                  <a:lnTo>
                    <a:pt x="2336" y="9999"/>
                  </a:lnTo>
                  <a:lnTo>
                    <a:pt x="2103" y="9672"/>
                  </a:lnTo>
                  <a:lnTo>
                    <a:pt x="1869" y="9298"/>
                  </a:lnTo>
                  <a:lnTo>
                    <a:pt x="1682" y="8925"/>
                  </a:lnTo>
                  <a:lnTo>
                    <a:pt x="1542" y="8551"/>
                  </a:lnTo>
                  <a:lnTo>
                    <a:pt x="1449" y="8130"/>
                  </a:lnTo>
                  <a:lnTo>
                    <a:pt x="1355" y="7710"/>
                  </a:lnTo>
                  <a:lnTo>
                    <a:pt x="1355" y="7289"/>
                  </a:lnTo>
                  <a:lnTo>
                    <a:pt x="1355" y="6822"/>
                  </a:lnTo>
                  <a:lnTo>
                    <a:pt x="1449" y="6402"/>
                  </a:lnTo>
                  <a:lnTo>
                    <a:pt x="1542" y="5981"/>
                  </a:lnTo>
                  <a:lnTo>
                    <a:pt x="1682" y="5607"/>
                  </a:lnTo>
                  <a:lnTo>
                    <a:pt x="1869" y="5234"/>
                  </a:lnTo>
                  <a:lnTo>
                    <a:pt x="2103" y="4907"/>
                  </a:lnTo>
                  <a:lnTo>
                    <a:pt x="2336" y="4580"/>
                  </a:lnTo>
                  <a:lnTo>
                    <a:pt x="2617" y="4253"/>
                  </a:lnTo>
                  <a:lnTo>
                    <a:pt x="2897" y="3972"/>
                  </a:lnTo>
                  <a:lnTo>
                    <a:pt x="3224" y="3739"/>
                  </a:lnTo>
                  <a:lnTo>
                    <a:pt x="3598" y="3505"/>
                  </a:lnTo>
                  <a:lnTo>
                    <a:pt x="3972" y="3318"/>
                  </a:lnTo>
                  <a:lnTo>
                    <a:pt x="4345" y="3178"/>
                  </a:lnTo>
                  <a:lnTo>
                    <a:pt x="4766" y="3085"/>
                  </a:lnTo>
                  <a:lnTo>
                    <a:pt x="5186" y="3038"/>
                  </a:lnTo>
                  <a:lnTo>
                    <a:pt x="5607" y="2991"/>
                  </a:lnTo>
                  <a:close/>
                  <a:moveTo>
                    <a:pt x="4299" y="1"/>
                  </a:moveTo>
                  <a:lnTo>
                    <a:pt x="4299" y="795"/>
                  </a:lnTo>
                  <a:lnTo>
                    <a:pt x="5233" y="795"/>
                  </a:lnTo>
                  <a:lnTo>
                    <a:pt x="5233" y="1683"/>
                  </a:lnTo>
                  <a:lnTo>
                    <a:pt x="4672" y="1730"/>
                  </a:lnTo>
                  <a:lnTo>
                    <a:pt x="4158" y="1823"/>
                  </a:lnTo>
                  <a:lnTo>
                    <a:pt x="3644" y="2010"/>
                  </a:lnTo>
                  <a:lnTo>
                    <a:pt x="3177" y="2197"/>
                  </a:lnTo>
                  <a:lnTo>
                    <a:pt x="2710" y="2477"/>
                  </a:lnTo>
                  <a:lnTo>
                    <a:pt x="2290" y="2757"/>
                  </a:lnTo>
                  <a:lnTo>
                    <a:pt x="1869" y="3085"/>
                  </a:lnTo>
                  <a:lnTo>
                    <a:pt x="1495" y="3412"/>
                  </a:lnTo>
                  <a:lnTo>
                    <a:pt x="1168" y="3832"/>
                  </a:lnTo>
                  <a:lnTo>
                    <a:pt x="888" y="4253"/>
                  </a:lnTo>
                  <a:lnTo>
                    <a:pt x="608" y="4673"/>
                  </a:lnTo>
                  <a:lnTo>
                    <a:pt x="421" y="5187"/>
                  </a:lnTo>
                  <a:lnTo>
                    <a:pt x="234" y="5654"/>
                  </a:lnTo>
                  <a:lnTo>
                    <a:pt x="94" y="6168"/>
                  </a:lnTo>
                  <a:lnTo>
                    <a:pt x="0" y="6729"/>
                  </a:lnTo>
                  <a:lnTo>
                    <a:pt x="0" y="7289"/>
                  </a:lnTo>
                  <a:lnTo>
                    <a:pt x="47" y="7990"/>
                  </a:lnTo>
                  <a:lnTo>
                    <a:pt x="187" y="8691"/>
                  </a:lnTo>
                  <a:lnTo>
                    <a:pt x="374" y="9345"/>
                  </a:lnTo>
                  <a:lnTo>
                    <a:pt x="701" y="9953"/>
                  </a:lnTo>
                  <a:lnTo>
                    <a:pt x="1028" y="10560"/>
                  </a:lnTo>
                  <a:lnTo>
                    <a:pt x="1449" y="11074"/>
                  </a:lnTo>
                  <a:lnTo>
                    <a:pt x="1963" y="11541"/>
                  </a:lnTo>
                  <a:lnTo>
                    <a:pt x="2476" y="11962"/>
                  </a:lnTo>
                  <a:lnTo>
                    <a:pt x="1822" y="13036"/>
                  </a:lnTo>
                  <a:lnTo>
                    <a:pt x="2523" y="13457"/>
                  </a:lnTo>
                  <a:lnTo>
                    <a:pt x="3177" y="12335"/>
                  </a:lnTo>
                  <a:lnTo>
                    <a:pt x="3738" y="12569"/>
                  </a:lnTo>
                  <a:lnTo>
                    <a:pt x="4345" y="12756"/>
                  </a:lnTo>
                  <a:lnTo>
                    <a:pt x="4953" y="12849"/>
                  </a:lnTo>
                  <a:lnTo>
                    <a:pt x="5607" y="12896"/>
                  </a:lnTo>
                  <a:lnTo>
                    <a:pt x="6261" y="12849"/>
                  </a:lnTo>
                  <a:lnTo>
                    <a:pt x="6868" y="12756"/>
                  </a:lnTo>
                  <a:lnTo>
                    <a:pt x="7476" y="12569"/>
                  </a:lnTo>
                  <a:lnTo>
                    <a:pt x="8036" y="12335"/>
                  </a:lnTo>
                  <a:lnTo>
                    <a:pt x="8737" y="13457"/>
                  </a:lnTo>
                  <a:lnTo>
                    <a:pt x="9391" y="13036"/>
                  </a:lnTo>
                  <a:lnTo>
                    <a:pt x="8737" y="11962"/>
                  </a:lnTo>
                  <a:lnTo>
                    <a:pt x="9298" y="11541"/>
                  </a:lnTo>
                  <a:lnTo>
                    <a:pt x="9765" y="11074"/>
                  </a:lnTo>
                  <a:lnTo>
                    <a:pt x="10186" y="10560"/>
                  </a:lnTo>
                  <a:lnTo>
                    <a:pt x="10559" y="9953"/>
                  </a:lnTo>
                  <a:lnTo>
                    <a:pt x="10840" y="9345"/>
                  </a:lnTo>
                  <a:lnTo>
                    <a:pt x="11073" y="8691"/>
                  </a:lnTo>
                  <a:lnTo>
                    <a:pt x="11213" y="7990"/>
                  </a:lnTo>
                  <a:lnTo>
                    <a:pt x="11260" y="7289"/>
                  </a:lnTo>
                  <a:lnTo>
                    <a:pt x="11213" y="6729"/>
                  </a:lnTo>
                  <a:lnTo>
                    <a:pt x="11120" y="6168"/>
                  </a:lnTo>
                  <a:lnTo>
                    <a:pt x="11027" y="5654"/>
                  </a:lnTo>
                  <a:lnTo>
                    <a:pt x="10840" y="5187"/>
                  </a:lnTo>
                  <a:lnTo>
                    <a:pt x="10606" y="4673"/>
                  </a:lnTo>
                  <a:lnTo>
                    <a:pt x="10372" y="4253"/>
                  </a:lnTo>
                  <a:lnTo>
                    <a:pt x="10045" y="3832"/>
                  </a:lnTo>
                  <a:lnTo>
                    <a:pt x="9718" y="3412"/>
                  </a:lnTo>
                  <a:lnTo>
                    <a:pt x="9345" y="3085"/>
                  </a:lnTo>
                  <a:lnTo>
                    <a:pt x="8971" y="2757"/>
                  </a:lnTo>
                  <a:lnTo>
                    <a:pt x="8504" y="2477"/>
                  </a:lnTo>
                  <a:lnTo>
                    <a:pt x="8083" y="2197"/>
                  </a:lnTo>
                  <a:lnTo>
                    <a:pt x="7569" y="2010"/>
                  </a:lnTo>
                  <a:lnTo>
                    <a:pt x="7055" y="1823"/>
                  </a:lnTo>
                  <a:lnTo>
                    <a:pt x="6541" y="1730"/>
                  </a:lnTo>
                  <a:lnTo>
                    <a:pt x="6027" y="1683"/>
                  </a:lnTo>
                  <a:lnTo>
                    <a:pt x="6027" y="795"/>
                  </a:lnTo>
                  <a:lnTo>
                    <a:pt x="6962" y="795"/>
                  </a:lnTo>
                  <a:lnTo>
                    <a:pt x="69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0"/>
            <p:cNvSpPr/>
            <p:nvPr/>
          </p:nvSpPr>
          <p:spPr>
            <a:xfrm>
              <a:off x="5652000" y="2133300"/>
              <a:ext cx="67750" cy="67775"/>
            </a:xfrm>
            <a:custGeom>
              <a:avLst/>
              <a:gdLst/>
              <a:ahLst/>
              <a:cxnLst/>
              <a:rect l="l" t="t" r="r" b="b"/>
              <a:pathLst>
                <a:path w="2710" h="2711" extrusionOk="0">
                  <a:moveTo>
                    <a:pt x="701" y="0"/>
                  </a:moveTo>
                  <a:lnTo>
                    <a:pt x="374" y="234"/>
                  </a:lnTo>
                  <a:lnTo>
                    <a:pt x="140" y="561"/>
                  </a:lnTo>
                  <a:lnTo>
                    <a:pt x="0" y="935"/>
                  </a:lnTo>
                  <a:lnTo>
                    <a:pt x="0" y="1122"/>
                  </a:lnTo>
                  <a:lnTo>
                    <a:pt x="0" y="1308"/>
                  </a:lnTo>
                  <a:lnTo>
                    <a:pt x="0" y="1589"/>
                  </a:lnTo>
                  <a:lnTo>
                    <a:pt x="94" y="1869"/>
                  </a:lnTo>
                  <a:lnTo>
                    <a:pt x="234" y="2103"/>
                  </a:lnTo>
                  <a:lnTo>
                    <a:pt x="421" y="2290"/>
                  </a:lnTo>
                  <a:lnTo>
                    <a:pt x="608" y="2476"/>
                  </a:lnTo>
                  <a:lnTo>
                    <a:pt x="841" y="2617"/>
                  </a:lnTo>
                  <a:lnTo>
                    <a:pt x="1121" y="2663"/>
                  </a:lnTo>
                  <a:lnTo>
                    <a:pt x="1355" y="2710"/>
                  </a:lnTo>
                  <a:lnTo>
                    <a:pt x="1449" y="2710"/>
                  </a:lnTo>
                  <a:lnTo>
                    <a:pt x="1822" y="2663"/>
                  </a:lnTo>
                  <a:lnTo>
                    <a:pt x="2196" y="2523"/>
                  </a:lnTo>
                  <a:lnTo>
                    <a:pt x="2476" y="2290"/>
                  </a:lnTo>
                  <a:lnTo>
                    <a:pt x="2710" y="2009"/>
                  </a:lnTo>
                  <a:lnTo>
                    <a:pt x="2383" y="1869"/>
                  </a:lnTo>
                  <a:lnTo>
                    <a:pt x="2056" y="1682"/>
                  </a:lnTo>
                  <a:lnTo>
                    <a:pt x="1776" y="1449"/>
                  </a:lnTo>
                  <a:lnTo>
                    <a:pt x="1495" y="1215"/>
                  </a:lnTo>
                  <a:lnTo>
                    <a:pt x="1215" y="935"/>
                  </a:lnTo>
                  <a:lnTo>
                    <a:pt x="1028" y="654"/>
                  </a:lnTo>
                  <a:lnTo>
                    <a:pt x="841" y="327"/>
                  </a:lnTo>
                  <a:lnTo>
                    <a:pt x="7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0"/>
            <p:cNvSpPr/>
            <p:nvPr/>
          </p:nvSpPr>
          <p:spPr>
            <a:xfrm>
              <a:off x="5518825" y="1983775"/>
              <a:ext cx="70125" cy="68950"/>
            </a:xfrm>
            <a:custGeom>
              <a:avLst/>
              <a:gdLst/>
              <a:ahLst/>
              <a:cxnLst/>
              <a:rect l="l" t="t" r="r" b="b"/>
              <a:pathLst>
                <a:path w="2805" h="2758" extrusionOk="0">
                  <a:moveTo>
                    <a:pt x="935" y="1"/>
                  </a:moveTo>
                  <a:lnTo>
                    <a:pt x="702" y="94"/>
                  </a:lnTo>
                  <a:lnTo>
                    <a:pt x="515" y="188"/>
                  </a:lnTo>
                  <a:lnTo>
                    <a:pt x="328" y="328"/>
                  </a:lnTo>
                  <a:lnTo>
                    <a:pt x="188" y="515"/>
                  </a:lnTo>
                  <a:lnTo>
                    <a:pt x="94" y="702"/>
                  </a:lnTo>
                  <a:lnTo>
                    <a:pt x="48" y="935"/>
                  </a:lnTo>
                  <a:lnTo>
                    <a:pt x="1" y="1122"/>
                  </a:lnTo>
                  <a:lnTo>
                    <a:pt x="48" y="1356"/>
                  </a:lnTo>
                  <a:lnTo>
                    <a:pt x="94" y="1543"/>
                  </a:lnTo>
                  <a:lnTo>
                    <a:pt x="188" y="1776"/>
                  </a:lnTo>
                  <a:lnTo>
                    <a:pt x="328" y="1916"/>
                  </a:lnTo>
                  <a:lnTo>
                    <a:pt x="748" y="2337"/>
                  </a:lnTo>
                  <a:lnTo>
                    <a:pt x="1309" y="1823"/>
                  </a:lnTo>
                  <a:lnTo>
                    <a:pt x="2197" y="2757"/>
                  </a:lnTo>
                  <a:lnTo>
                    <a:pt x="2804" y="2197"/>
                  </a:lnTo>
                  <a:lnTo>
                    <a:pt x="1870" y="1262"/>
                  </a:lnTo>
                  <a:lnTo>
                    <a:pt x="2384" y="748"/>
                  </a:lnTo>
                  <a:lnTo>
                    <a:pt x="1963" y="328"/>
                  </a:lnTo>
                  <a:lnTo>
                    <a:pt x="1776" y="188"/>
                  </a:lnTo>
                  <a:lnTo>
                    <a:pt x="1589" y="94"/>
                  </a:lnTo>
                  <a:lnTo>
                    <a:pt x="13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30"/>
          <p:cNvGrpSpPr/>
          <p:nvPr/>
        </p:nvGrpSpPr>
        <p:grpSpPr>
          <a:xfrm>
            <a:off x="6062050" y="1697258"/>
            <a:ext cx="336400" cy="258150"/>
            <a:chOff x="238125" y="2724325"/>
            <a:chExt cx="336400" cy="258150"/>
          </a:xfrm>
        </p:grpSpPr>
        <p:sp>
          <p:nvSpPr>
            <p:cNvPr id="245" name="Google Shape;245;p30"/>
            <p:cNvSpPr/>
            <p:nvPr/>
          </p:nvSpPr>
          <p:spPr>
            <a:xfrm>
              <a:off x="245125" y="2724325"/>
              <a:ext cx="322400" cy="93450"/>
            </a:xfrm>
            <a:custGeom>
              <a:avLst/>
              <a:gdLst/>
              <a:ahLst/>
              <a:cxnLst/>
              <a:rect l="l" t="t" r="r" b="b"/>
              <a:pathLst>
                <a:path w="12896" h="3738" extrusionOk="0">
                  <a:moveTo>
                    <a:pt x="0" y="0"/>
                  </a:moveTo>
                  <a:lnTo>
                    <a:pt x="0" y="3738"/>
                  </a:lnTo>
                  <a:lnTo>
                    <a:pt x="234" y="3691"/>
                  </a:lnTo>
                  <a:lnTo>
                    <a:pt x="514" y="3645"/>
                  </a:lnTo>
                  <a:lnTo>
                    <a:pt x="1729" y="3645"/>
                  </a:lnTo>
                  <a:lnTo>
                    <a:pt x="1355" y="3131"/>
                  </a:lnTo>
                  <a:lnTo>
                    <a:pt x="1542" y="2897"/>
                  </a:lnTo>
                  <a:lnTo>
                    <a:pt x="1963" y="2430"/>
                  </a:lnTo>
                  <a:lnTo>
                    <a:pt x="2243" y="2196"/>
                  </a:lnTo>
                  <a:lnTo>
                    <a:pt x="2523" y="2009"/>
                  </a:lnTo>
                  <a:lnTo>
                    <a:pt x="2757" y="1916"/>
                  </a:lnTo>
                  <a:lnTo>
                    <a:pt x="3037" y="1869"/>
                  </a:lnTo>
                  <a:lnTo>
                    <a:pt x="4719" y="1869"/>
                  </a:lnTo>
                  <a:lnTo>
                    <a:pt x="4719" y="981"/>
                  </a:lnTo>
                  <a:lnTo>
                    <a:pt x="8177" y="981"/>
                  </a:lnTo>
                  <a:lnTo>
                    <a:pt x="8177" y="1869"/>
                  </a:lnTo>
                  <a:lnTo>
                    <a:pt x="9905" y="1869"/>
                  </a:lnTo>
                  <a:lnTo>
                    <a:pt x="10139" y="1916"/>
                  </a:lnTo>
                  <a:lnTo>
                    <a:pt x="10373" y="2009"/>
                  </a:lnTo>
                  <a:lnTo>
                    <a:pt x="10653" y="2196"/>
                  </a:lnTo>
                  <a:lnTo>
                    <a:pt x="10933" y="2430"/>
                  </a:lnTo>
                  <a:lnTo>
                    <a:pt x="11354" y="2897"/>
                  </a:lnTo>
                  <a:lnTo>
                    <a:pt x="11587" y="3131"/>
                  </a:lnTo>
                  <a:lnTo>
                    <a:pt x="11167" y="3645"/>
                  </a:lnTo>
                  <a:lnTo>
                    <a:pt x="12382" y="3645"/>
                  </a:lnTo>
                  <a:lnTo>
                    <a:pt x="12662" y="3691"/>
                  </a:lnTo>
                  <a:lnTo>
                    <a:pt x="12896" y="3738"/>
                  </a:lnTo>
                  <a:lnTo>
                    <a:pt x="128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0"/>
            <p:cNvSpPr/>
            <p:nvPr/>
          </p:nvSpPr>
          <p:spPr>
            <a:xfrm>
              <a:off x="449525" y="2790900"/>
              <a:ext cx="59600" cy="24550"/>
            </a:xfrm>
            <a:custGeom>
              <a:avLst/>
              <a:gdLst/>
              <a:ahLst/>
              <a:cxnLst/>
              <a:rect l="l" t="t" r="r" b="b"/>
              <a:pathLst>
                <a:path w="2384" h="982" extrusionOk="0">
                  <a:moveTo>
                    <a:pt x="1" y="0"/>
                  </a:moveTo>
                  <a:lnTo>
                    <a:pt x="1" y="982"/>
                  </a:lnTo>
                  <a:lnTo>
                    <a:pt x="1729" y="982"/>
                  </a:lnTo>
                  <a:lnTo>
                    <a:pt x="1823" y="935"/>
                  </a:lnTo>
                  <a:lnTo>
                    <a:pt x="2010" y="841"/>
                  </a:lnTo>
                  <a:lnTo>
                    <a:pt x="2383" y="468"/>
                  </a:lnTo>
                  <a:lnTo>
                    <a:pt x="2010" y="141"/>
                  </a:lnTo>
                  <a:lnTo>
                    <a:pt x="1823" y="47"/>
                  </a:lnTo>
                  <a:lnTo>
                    <a:pt x="17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0"/>
            <p:cNvSpPr/>
            <p:nvPr/>
          </p:nvSpPr>
          <p:spPr>
            <a:xfrm>
              <a:off x="303525" y="2790900"/>
              <a:ext cx="59600" cy="24550"/>
            </a:xfrm>
            <a:custGeom>
              <a:avLst/>
              <a:gdLst/>
              <a:ahLst/>
              <a:cxnLst/>
              <a:rect l="l" t="t" r="r" b="b"/>
              <a:pathLst>
                <a:path w="2384" h="982" extrusionOk="0">
                  <a:moveTo>
                    <a:pt x="701" y="0"/>
                  </a:moveTo>
                  <a:lnTo>
                    <a:pt x="561" y="47"/>
                  </a:lnTo>
                  <a:lnTo>
                    <a:pt x="421" y="141"/>
                  </a:lnTo>
                  <a:lnTo>
                    <a:pt x="0" y="468"/>
                  </a:lnTo>
                  <a:lnTo>
                    <a:pt x="421" y="841"/>
                  </a:lnTo>
                  <a:lnTo>
                    <a:pt x="561" y="935"/>
                  </a:lnTo>
                  <a:lnTo>
                    <a:pt x="701" y="982"/>
                  </a:lnTo>
                  <a:lnTo>
                    <a:pt x="2383" y="982"/>
                  </a:lnTo>
                  <a:lnTo>
                    <a:pt x="23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0"/>
            <p:cNvSpPr/>
            <p:nvPr/>
          </p:nvSpPr>
          <p:spPr>
            <a:xfrm>
              <a:off x="382950" y="2768700"/>
              <a:ext cx="46750" cy="46750"/>
            </a:xfrm>
            <a:custGeom>
              <a:avLst/>
              <a:gdLst/>
              <a:ahLst/>
              <a:cxnLst/>
              <a:rect l="l" t="t" r="r" b="b"/>
              <a:pathLst>
                <a:path w="1870" h="1870" extrusionOk="0">
                  <a:moveTo>
                    <a:pt x="0" y="1"/>
                  </a:moveTo>
                  <a:lnTo>
                    <a:pt x="0" y="1870"/>
                  </a:lnTo>
                  <a:lnTo>
                    <a:pt x="1869" y="1870"/>
                  </a:lnTo>
                  <a:lnTo>
                    <a:pt x="18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0"/>
            <p:cNvSpPr/>
            <p:nvPr/>
          </p:nvSpPr>
          <p:spPr>
            <a:xfrm>
              <a:off x="287175" y="2924050"/>
              <a:ext cx="238300" cy="24550"/>
            </a:xfrm>
            <a:custGeom>
              <a:avLst/>
              <a:gdLst/>
              <a:ahLst/>
              <a:cxnLst/>
              <a:rect l="l" t="t" r="r" b="b"/>
              <a:pathLst>
                <a:path w="9532" h="982" extrusionOk="0">
                  <a:moveTo>
                    <a:pt x="0" y="1"/>
                  </a:moveTo>
                  <a:lnTo>
                    <a:pt x="0" y="982"/>
                  </a:lnTo>
                  <a:lnTo>
                    <a:pt x="9532" y="982"/>
                  </a:lnTo>
                  <a:lnTo>
                    <a:pt x="95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0"/>
            <p:cNvSpPr/>
            <p:nvPr/>
          </p:nvSpPr>
          <p:spPr>
            <a:xfrm>
              <a:off x="238125" y="2879675"/>
              <a:ext cx="336400" cy="102800"/>
            </a:xfrm>
            <a:custGeom>
              <a:avLst/>
              <a:gdLst/>
              <a:ahLst/>
              <a:cxnLst/>
              <a:rect l="l" t="t" r="r" b="b"/>
              <a:pathLst>
                <a:path w="13456" h="4112" extrusionOk="0">
                  <a:moveTo>
                    <a:pt x="0" y="0"/>
                  </a:moveTo>
                  <a:lnTo>
                    <a:pt x="0" y="981"/>
                  </a:lnTo>
                  <a:lnTo>
                    <a:pt x="420" y="981"/>
                  </a:lnTo>
                  <a:lnTo>
                    <a:pt x="420" y="4112"/>
                  </a:lnTo>
                  <a:lnTo>
                    <a:pt x="1168" y="4112"/>
                  </a:lnTo>
                  <a:lnTo>
                    <a:pt x="1168" y="981"/>
                  </a:lnTo>
                  <a:lnTo>
                    <a:pt x="12288" y="981"/>
                  </a:lnTo>
                  <a:lnTo>
                    <a:pt x="12288" y="4112"/>
                  </a:lnTo>
                  <a:lnTo>
                    <a:pt x="13082" y="4112"/>
                  </a:lnTo>
                  <a:lnTo>
                    <a:pt x="13082" y="981"/>
                  </a:lnTo>
                  <a:lnTo>
                    <a:pt x="13456" y="981"/>
                  </a:lnTo>
                  <a:lnTo>
                    <a:pt x="134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0"/>
            <p:cNvSpPr/>
            <p:nvPr/>
          </p:nvSpPr>
          <p:spPr>
            <a:xfrm>
              <a:off x="245125" y="2835275"/>
              <a:ext cx="322400" cy="24550"/>
            </a:xfrm>
            <a:custGeom>
              <a:avLst/>
              <a:gdLst/>
              <a:ahLst/>
              <a:cxnLst/>
              <a:rect l="l" t="t" r="r" b="b"/>
              <a:pathLst>
                <a:path w="12896" h="982" extrusionOk="0">
                  <a:moveTo>
                    <a:pt x="514" y="1"/>
                  </a:moveTo>
                  <a:lnTo>
                    <a:pt x="327" y="48"/>
                  </a:lnTo>
                  <a:lnTo>
                    <a:pt x="140" y="141"/>
                  </a:lnTo>
                  <a:lnTo>
                    <a:pt x="47" y="281"/>
                  </a:lnTo>
                  <a:lnTo>
                    <a:pt x="0" y="468"/>
                  </a:lnTo>
                  <a:lnTo>
                    <a:pt x="0" y="982"/>
                  </a:lnTo>
                  <a:lnTo>
                    <a:pt x="12896" y="982"/>
                  </a:lnTo>
                  <a:lnTo>
                    <a:pt x="12896" y="468"/>
                  </a:lnTo>
                  <a:lnTo>
                    <a:pt x="12849" y="281"/>
                  </a:lnTo>
                  <a:lnTo>
                    <a:pt x="12755" y="141"/>
                  </a:lnTo>
                  <a:lnTo>
                    <a:pt x="12568" y="48"/>
                  </a:lnTo>
                  <a:lnTo>
                    <a:pt x="123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Purpose of the Study </a:t>
            </a:r>
            <a:endParaRPr/>
          </a:p>
        </p:txBody>
      </p:sp>
      <p:sp>
        <p:nvSpPr>
          <p:cNvPr id="257" name="Google Shape;257;p31"/>
          <p:cNvSpPr txBox="1">
            <a:spLocks noGrp="1"/>
          </p:cNvSpPr>
          <p:nvPr>
            <p:ph type="subTitle" idx="5"/>
          </p:nvPr>
        </p:nvSpPr>
        <p:spPr>
          <a:xfrm>
            <a:off x="1366150" y="1120863"/>
            <a:ext cx="6679800" cy="1362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Objective: </a:t>
            </a:r>
            <a:r>
              <a:rPr lang="en" b="0"/>
              <a:t>Our study aimed to investigate the association between sleep and other covariates in adolescent population, and will highlight the consequences of sleep insomnia on mental health.</a:t>
            </a:r>
            <a:endParaRPr b="0"/>
          </a:p>
        </p:txBody>
      </p:sp>
      <p:sp>
        <p:nvSpPr>
          <p:cNvPr id="258" name="Google Shape;258;p31"/>
          <p:cNvSpPr txBox="1">
            <a:spLocks noGrp="1"/>
          </p:cNvSpPr>
          <p:nvPr>
            <p:ph type="subTitle" idx="5"/>
          </p:nvPr>
        </p:nvSpPr>
        <p:spPr>
          <a:xfrm>
            <a:off x="1443100" y="2559125"/>
            <a:ext cx="6679800" cy="88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Aim 1:   </a:t>
            </a:r>
            <a:r>
              <a:rPr lang="en" b="0"/>
              <a:t>Visualization of insomnia symptomatology in adolescents by insomnia vs control groups</a:t>
            </a:r>
            <a:endParaRPr b="0"/>
          </a:p>
        </p:txBody>
      </p:sp>
      <p:sp>
        <p:nvSpPr>
          <p:cNvPr id="259" name="Google Shape;259;p31"/>
          <p:cNvSpPr txBox="1">
            <a:spLocks noGrp="1"/>
          </p:cNvSpPr>
          <p:nvPr>
            <p:ph type="subTitle" idx="5"/>
          </p:nvPr>
        </p:nvSpPr>
        <p:spPr>
          <a:xfrm>
            <a:off x="1443100" y="3448325"/>
            <a:ext cx="6679800" cy="88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Aim 2:   </a:t>
            </a:r>
            <a:r>
              <a:rPr lang="en" b="0"/>
              <a:t>Statistical analysis to investigate the relationship of sleep quality and habits in adolescents</a:t>
            </a:r>
            <a:endParaRPr b="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2"/>
          <p:cNvSpPr/>
          <p:nvPr/>
        </p:nvSpPr>
        <p:spPr>
          <a:xfrm flipH="1">
            <a:off x="5269600" y="1360905"/>
            <a:ext cx="1371600" cy="13716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2"/>
          <p:cNvSpPr txBox="1">
            <a:spLocks noGrp="1"/>
          </p:cNvSpPr>
          <p:nvPr>
            <p:ph type="title"/>
          </p:nvPr>
        </p:nvSpPr>
        <p:spPr>
          <a:xfrm>
            <a:off x="3983650" y="2799600"/>
            <a:ext cx="42666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Methods</a:t>
            </a:r>
            <a:endParaRPr/>
          </a:p>
        </p:txBody>
      </p:sp>
      <p:sp>
        <p:nvSpPr>
          <p:cNvPr id="266" name="Google Shape;266;p32"/>
          <p:cNvSpPr txBox="1">
            <a:spLocks noGrp="1"/>
          </p:cNvSpPr>
          <p:nvPr>
            <p:ph type="title" idx="2"/>
          </p:nvPr>
        </p:nvSpPr>
        <p:spPr>
          <a:xfrm>
            <a:off x="5396650" y="1625811"/>
            <a:ext cx="1117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pic>
        <p:nvPicPr>
          <p:cNvPr id="267" name="Google Shape;267;p32"/>
          <p:cNvPicPr preferRelativeResize="0">
            <a:picLocks noGrp="1"/>
          </p:cNvPicPr>
          <p:nvPr>
            <p:ph type="pic" idx="3"/>
          </p:nvPr>
        </p:nvPicPr>
        <p:blipFill rotWithShape="1">
          <a:blip r:embed="rId3">
            <a:alphaModFix/>
          </a:blip>
          <a:srcRect l="23070" r="10289"/>
          <a:stretch/>
        </p:blipFill>
        <p:spPr>
          <a:xfrm flipH="1">
            <a:off x="-1981125" y="-204150"/>
            <a:ext cx="5549400" cy="5551800"/>
          </a:xfrm>
          <a:prstGeom prst="ellipse">
            <a:avLst/>
          </a:prstGeom>
        </p:spPr>
      </p:pic>
      <p:cxnSp>
        <p:nvCxnSpPr>
          <p:cNvPr id="268" name="Google Shape;268;p32"/>
          <p:cNvCxnSpPr/>
          <p:nvPr/>
        </p:nvCxnSpPr>
        <p:spPr>
          <a:xfrm rot="10800000">
            <a:off x="4234150" y="3782595"/>
            <a:ext cx="39561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3"/>
          <p:cNvSpPr txBox="1">
            <a:spLocks noGrp="1"/>
          </p:cNvSpPr>
          <p:nvPr>
            <p:ph type="subTitle" idx="4"/>
          </p:nvPr>
        </p:nvSpPr>
        <p:spPr>
          <a:xfrm>
            <a:off x="4955450" y="2381500"/>
            <a:ext cx="26784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Variables of interest</a:t>
            </a:r>
            <a:endParaRPr/>
          </a:p>
        </p:txBody>
      </p:sp>
      <p:sp>
        <p:nvSpPr>
          <p:cNvPr id="274" name="Google Shape;274;p33"/>
          <p:cNvSpPr txBox="1">
            <a:spLocks noGrp="1"/>
          </p:cNvSpPr>
          <p:nvPr>
            <p:ph type="subTitle" idx="1"/>
          </p:nvPr>
        </p:nvSpPr>
        <p:spPr>
          <a:xfrm>
            <a:off x="4955000" y="2677175"/>
            <a:ext cx="2906400" cy="145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t>1. ‘Age’ among adolescents</a:t>
            </a:r>
            <a:endParaRPr sz="1100"/>
          </a:p>
          <a:p>
            <a:pPr marL="0" lvl="0" indent="0" algn="l" rtl="0">
              <a:spcBef>
                <a:spcPts val="0"/>
              </a:spcBef>
              <a:spcAft>
                <a:spcPts val="0"/>
              </a:spcAft>
              <a:buNone/>
            </a:pPr>
            <a:r>
              <a:rPr lang="en" sz="1100"/>
              <a:t>2. Race(‘White’ &amp; ‘Asian’)</a:t>
            </a:r>
            <a:endParaRPr sz="1100"/>
          </a:p>
          <a:p>
            <a:pPr marL="0" lvl="0" indent="0" algn="l" rtl="0">
              <a:spcBef>
                <a:spcPts val="0"/>
              </a:spcBef>
              <a:spcAft>
                <a:spcPts val="0"/>
              </a:spcAft>
              <a:buNone/>
            </a:pPr>
            <a:r>
              <a:rPr lang="en" sz="1100"/>
              <a:t>3. Adolescent Sleep Hygiene Scale</a:t>
            </a:r>
            <a:endParaRPr sz="1100"/>
          </a:p>
          <a:p>
            <a:pPr marL="0" lvl="0" indent="0" algn="l" rtl="0">
              <a:spcBef>
                <a:spcPts val="0"/>
              </a:spcBef>
              <a:spcAft>
                <a:spcPts val="0"/>
              </a:spcAft>
              <a:buNone/>
            </a:pPr>
            <a:r>
              <a:rPr lang="en" sz="1100"/>
              <a:t>4. Insomnia Severity Index (ISI)</a:t>
            </a:r>
            <a:endParaRPr sz="1100"/>
          </a:p>
          <a:p>
            <a:pPr marL="0" lvl="0" indent="0" algn="l" rtl="0">
              <a:spcBef>
                <a:spcPts val="0"/>
              </a:spcBef>
              <a:spcAft>
                <a:spcPts val="0"/>
              </a:spcAft>
              <a:buNone/>
            </a:pPr>
            <a:r>
              <a:rPr lang="en" sz="1100"/>
              <a:t>5. Depression Index (BDI)</a:t>
            </a:r>
            <a:endParaRPr sz="1100"/>
          </a:p>
        </p:txBody>
      </p:sp>
      <p:sp>
        <p:nvSpPr>
          <p:cNvPr id="275" name="Google Shape;275;p33"/>
          <p:cNvSpPr txBox="1">
            <a:spLocks noGrp="1"/>
          </p:cNvSpPr>
          <p:nvPr>
            <p:ph type="subTitle" idx="2"/>
          </p:nvPr>
        </p:nvSpPr>
        <p:spPr>
          <a:xfrm>
            <a:off x="1509700" y="2677126"/>
            <a:ext cx="2678400" cy="187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b="1"/>
              <a:t>Open database:  </a:t>
            </a:r>
            <a:r>
              <a:rPr lang="en" sz="1100"/>
              <a:t>part of a larger study funded by the National Heart, Lung and Blood Institute investigating the pathophysiology of insomnia in adolescence. </a:t>
            </a:r>
            <a:endParaRPr sz="1100"/>
          </a:p>
          <a:p>
            <a:pPr marL="457200" lvl="0" indent="0" algn="l" rtl="0">
              <a:spcBef>
                <a:spcPts val="0"/>
              </a:spcBef>
              <a:spcAft>
                <a:spcPts val="0"/>
              </a:spcAft>
              <a:buNone/>
            </a:pPr>
            <a:endParaRPr sz="1100"/>
          </a:p>
        </p:txBody>
      </p:sp>
      <p:sp>
        <p:nvSpPr>
          <p:cNvPr id="276" name="Google Shape;276;p33"/>
          <p:cNvSpPr txBox="1">
            <a:spLocks noGrp="1"/>
          </p:cNvSpPr>
          <p:nvPr>
            <p:ph type="subTitle" idx="3"/>
          </p:nvPr>
        </p:nvSpPr>
        <p:spPr>
          <a:xfrm>
            <a:off x="1509700" y="2381500"/>
            <a:ext cx="26784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Dataset</a:t>
            </a:r>
            <a:endParaRPr/>
          </a:p>
        </p:txBody>
      </p:sp>
      <p:sp>
        <p:nvSpPr>
          <p:cNvPr id="277" name="Google Shape;277;p33"/>
          <p:cNvSpPr/>
          <p:nvPr/>
        </p:nvSpPr>
        <p:spPr>
          <a:xfrm flipH="1">
            <a:off x="2469400" y="1523033"/>
            <a:ext cx="759000" cy="7590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3"/>
          <p:cNvSpPr/>
          <p:nvPr/>
        </p:nvSpPr>
        <p:spPr>
          <a:xfrm flipH="1">
            <a:off x="5915150" y="1523033"/>
            <a:ext cx="759000" cy="7590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33"/>
          <p:cNvGrpSpPr/>
          <p:nvPr/>
        </p:nvGrpSpPr>
        <p:grpSpPr>
          <a:xfrm>
            <a:off x="2680687" y="1755338"/>
            <a:ext cx="336425" cy="294375"/>
            <a:chOff x="1749550" y="1316825"/>
            <a:chExt cx="336425" cy="294375"/>
          </a:xfrm>
        </p:grpSpPr>
        <p:sp>
          <p:nvSpPr>
            <p:cNvPr id="280" name="Google Shape;280;p33"/>
            <p:cNvSpPr/>
            <p:nvPr/>
          </p:nvSpPr>
          <p:spPr>
            <a:xfrm>
              <a:off x="1749550" y="1460500"/>
              <a:ext cx="257000" cy="150700"/>
            </a:xfrm>
            <a:custGeom>
              <a:avLst/>
              <a:gdLst/>
              <a:ahLst/>
              <a:cxnLst/>
              <a:rect l="l" t="t" r="r" b="b"/>
              <a:pathLst>
                <a:path w="10280" h="6028" extrusionOk="0">
                  <a:moveTo>
                    <a:pt x="4813" y="1"/>
                  </a:moveTo>
                  <a:lnTo>
                    <a:pt x="4439" y="47"/>
                  </a:lnTo>
                  <a:lnTo>
                    <a:pt x="4112" y="188"/>
                  </a:lnTo>
                  <a:lnTo>
                    <a:pt x="3832" y="281"/>
                  </a:lnTo>
                  <a:lnTo>
                    <a:pt x="3552" y="468"/>
                  </a:lnTo>
                  <a:lnTo>
                    <a:pt x="3271" y="655"/>
                  </a:lnTo>
                  <a:lnTo>
                    <a:pt x="3038" y="888"/>
                  </a:lnTo>
                  <a:lnTo>
                    <a:pt x="2851" y="1169"/>
                  </a:lnTo>
                  <a:lnTo>
                    <a:pt x="2290" y="1169"/>
                  </a:lnTo>
                  <a:lnTo>
                    <a:pt x="1916" y="1262"/>
                  </a:lnTo>
                  <a:lnTo>
                    <a:pt x="1636" y="1449"/>
                  </a:lnTo>
                  <a:lnTo>
                    <a:pt x="1309" y="1636"/>
                  </a:lnTo>
                  <a:lnTo>
                    <a:pt x="1076" y="1916"/>
                  </a:lnTo>
                  <a:lnTo>
                    <a:pt x="889" y="2197"/>
                  </a:lnTo>
                  <a:lnTo>
                    <a:pt x="702" y="2524"/>
                  </a:lnTo>
                  <a:lnTo>
                    <a:pt x="608" y="2851"/>
                  </a:lnTo>
                  <a:lnTo>
                    <a:pt x="375" y="3131"/>
                  </a:lnTo>
                  <a:lnTo>
                    <a:pt x="188" y="3458"/>
                  </a:lnTo>
                  <a:lnTo>
                    <a:pt x="48" y="3832"/>
                  </a:lnTo>
                  <a:lnTo>
                    <a:pt x="1" y="4252"/>
                  </a:lnTo>
                  <a:lnTo>
                    <a:pt x="48" y="4579"/>
                  </a:lnTo>
                  <a:lnTo>
                    <a:pt x="141" y="4953"/>
                  </a:lnTo>
                  <a:lnTo>
                    <a:pt x="328" y="5234"/>
                  </a:lnTo>
                  <a:lnTo>
                    <a:pt x="515" y="5514"/>
                  </a:lnTo>
                  <a:lnTo>
                    <a:pt x="795" y="5747"/>
                  </a:lnTo>
                  <a:lnTo>
                    <a:pt x="1122" y="5888"/>
                  </a:lnTo>
                  <a:lnTo>
                    <a:pt x="1449" y="5981"/>
                  </a:lnTo>
                  <a:lnTo>
                    <a:pt x="1823" y="6028"/>
                  </a:lnTo>
                  <a:lnTo>
                    <a:pt x="8458" y="6028"/>
                  </a:lnTo>
                  <a:lnTo>
                    <a:pt x="8831" y="5981"/>
                  </a:lnTo>
                  <a:lnTo>
                    <a:pt x="9158" y="5888"/>
                  </a:lnTo>
                  <a:lnTo>
                    <a:pt x="9485" y="5747"/>
                  </a:lnTo>
                  <a:lnTo>
                    <a:pt x="9766" y="5514"/>
                  </a:lnTo>
                  <a:lnTo>
                    <a:pt x="9953" y="5234"/>
                  </a:lnTo>
                  <a:lnTo>
                    <a:pt x="10140" y="4953"/>
                  </a:lnTo>
                  <a:lnTo>
                    <a:pt x="10233" y="4579"/>
                  </a:lnTo>
                  <a:lnTo>
                    <a:pt x="10280" y="4252"/>
                  </a:lnTo>
                  <a:lnTo>
                    <a:pt x="10233" y="3832"/>
                  </a:lnTo>
                  <a:lnTo>
                    <a:pt x="10093" y="3458"/>
                  </a:lnTo>
                  <a:lnTo>
                    <a:pt x="9906" y="3131"/>
                  </a:lnTo>
                  <a:lnTo>
                    <a:pt x="9672" y="2851"/>
                  </a:lnTo>
                  <a:lnTo>
                    <a:pt x="9579" y="2524"/>
                  </a:lnTo>
                  <a:lnTo>
                    <a:pt x="9392" y="2197"/>
                  </a:lnTo>
                  <a:lnTo>
                    <a:pt x="9205" y="1916"/>
                  </a:lnTo>
                  <a:lnTo>
                    <a:pt x="8971" y="1636"/>
                  </a:lnTo>
                  <a:lnTo>
                    <a:pt x="8691" y="1449"/>
                  </a:lnTo>
                  <a:lnTo>
                    <a:pt x="8364" y="1262"/>
                  </a:lnTo>
                  <a:lnTo>
                    <a:pt x="7990" y="1169"/>
                  </a:lnTo>
                  <a:lnTo>
                    <a:pt x="7476" y="1169"/>
                  </a:lnTo>
                  <a:lnTo>
                    <a:pt x="7243" y="888"/>
                  </a:lnTo>
                  <a:lnTo>
                    <a:pt x="7009" y="655"/>
                  </a:lnTo>
                  <a:lnTo>
                    <a:pt x="6729" y="468"/>
                  </a:lnTo>
                  <a:lnTo>
                    <a:pt x="6448" y="281"/>
                  </a:lnTo>
                  <a:lnTo>
                    <a:pt x="6168" y="188"/>
                  </a:lnTo>
                  <a:lnTo>
                    <a:pt x="5841" y="47"/>
                  </a:lnTo>
                  <a:lnTo>
                    <a:pt x="55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3"/>
            <p:cNvSpPr/>
            <p:nvPr/>
          </p:nvSpPr>
          <p:spPr>
            <a:xfrm>
              <a:off x="1865200" y="1316825"/>
              <a:ext cx="220775" cy="213775"/>
            </a:xfrm>
            <a:custGeom>
              <a:avLst/>
              <a:gdLst/>
              <a:ahLst/>
              <a:cxnLst/>
              <a:rect l="l" t="t" r="r" b="b"/>
              <a:pathLst>
                <a:path w="8831" h="8551" extrusionOk="0">
                  <a:moveTo>
                    <a:pt x="3411" y="1"/>
                  </a:moveTo>
                  <a:lnTo>
                    <a:pt x="3037" y="94"/>
                  </a:lnTo>
                  <a:lnTo>
                    <a:pt x="2710" y="235"/>
                  </a:lnTo>
                  <a:lnTo>
                    <a:pt x="2383" y="421"/>
                  </a:lnTo>
                  <a:lnTo>
                    <a:pt x="2056" y="608"/>
                  </a:lnTo>
                  <a:lnTo>
                    <a:pt x="1776" y="795"/>
                  </a:lnTo>
                  <a:lnTo>
                    <a:pt x="1495" y="1029"/>
                  </a:lnTo>
                  <a:lnTo>
                    <a:pt x="1215" y="1309"/>
                  </a:lnTo>
                  <a:lnTo>
                    <a:pt x="982" y="1590"/>
                  </a:lnTo>
                  <a:lnTo>
                    <a:pt x="748" y="1870"/>
                  </a:lnTo>
                  <a:lnTo>
                    <a:pt x="561" y="2197"/>
                  </a:lnTo>
                  <a:lnTo>
                    <a:pt x="421" y="2524"/>
                  </a:lnTo>
                  <a:lnTo>
                    <a:pt x="281" y="2851"/>
                  </a:lnTo>
                  <a:lnTo>
                    <a:pt x="141" y="3225"/>
                  </a:lnTo>
                  <a:lnTo>
                    <a:pt x="94" y="3599"/>
                  </a:lnTo>
                  <a:lnTo>
                    <a:pt x="47" y="3972"/>
                  </a:lnTo>
                  <a:lnTo>
                    <a:pt x="0" y="4346"/>
                  </a:lnTo>
                  <a:lnTo>
                    <a:pt x="47" y="4953"/>
                  </a:lnTo>
                  <a:lnTo>
                    <a:pt x="935" y="4953"/>
                  </a:lnTo>
                  <a:lnTo>
                    <a:pt x="1402" y="5047"/>
                  </a:lnTo>
                  <a:lnTo>
                    <a:pt x="1776" y="5187"/>
                  </a:lnTo>
                  <a:lnTo>
                    <a:pt x="2196" y="5327"/>
                  </a:lnTo>
                  <a:lnTo>
                    <a:pt x="2710" y="5701"/>
                  </a:lnTo>
                  <a:lnTo>
                    <a:pt x="3177" y="6121"/>
                  </a:lnTo>
                  <a:lnTo>
                    <a:pt x="3645" y="6168"/>
                  </a:lnTo>
                  <a:lnTo>
                    <a:pt x="4065" y="6308"/>
                  </a:lnTo>
                  <a:lnTo>
                    <a:pt x="4486" y="6542"/>
                  </a:lnTo>
                  <a:lnTo>
                    <a:pt x="4859" y="6776"/>
                  </a:lnTo>
                  <a:lnTo>
                    <a:pt x="5140" y="7103"/>
                  </a:lnTo>
                  <a:lnTo>
                    <a:pt x="5420" y="7430"/>
                  </a:lnTo>
                  <a:lnTo>
                    <a:pt x="5607" y="7803"/>
                  </a:lnTo>
                  <a:lnTo>
                    <a:pt x="5747" y="8224"/>
                  </a:lnTo>
                  <a:lnTo>
                    <a:pt x="6027" y="8551"/>
                  </a:lnTo>
                  <a:lnTo>
                    <a:pt x="6541" y="8317"/>
                  </a:lnTo>
                  <a:lnTo>
                    <a:pt x="7009" y="8084"/>
                  </a:lnTo>
                  <a:lnTo>
                    <a:pt x="7429" y="7710"/>
                  </a:lnTo>
                  <a:lnTo>
                    <a:pt x="7803" y="7336"/>
                  </a:lnTo>
                  <a:lnTo>
                    <a:pt x="8130" y="6916"/>
                  </a:lnTo>
                  <a:lnTo>
                    <a:pt x="8457" y="6449"/>
                  </a:lnTo>
                  <a:lnTo>
                    <a:pt x="8644" y="5981"/>
                  </a:lnTo>
                  <a:lnTo>
                    <a:pt x="8831" y="5421"/>
                  </a:lnTo>
                  <a:lnTo>
                    <a:pt x="8317" y="5514"/>
                  </a:lnTo>
                  <a:lnTo>
                    <a:pt x="7756" y="5561"/>
                  </a:lnTo>
                  <a:lnTo>
                    <a:pt x="7289" y="5561"/>
                  </a:lnTo>
                  <a:lnTo>
                    <a:pt x="6868" y="5467"/>
                  </a:lnTo>
                  <a:lnTo>
                    <a:pt x="6401" y="5374"/>
                  </a:lnTo>
                  <a:lnTo>
                    <a:pt x="6027" y="5187"/>
                  </a:lnTo>
                  <a:lnTo>
                    <a:pt x="5607" y="5000"/>
                  </a:lnTo>
                  <a:lnTo>
                    <a:pt x="5233" y="4813"/>
                  </a:lnTo>
                  <a:lnTo>
                    <a:pt x="4906" y="4533"/>
                  </a:lnTo>
                  <a:lnTo>
                    <a:pt x="4579" y="4253"/>
                  </a:lnTo>
                  <a:lnTo>
                    <a:pt x="4299" y="3926"/>
                  </a:lnTo>
                  <a:lnTo>
                    <a:pt x="4018" y="3599"/>
                  </a:lnTo>
                  <a:lnTo>
                    <a:pt x="3832" y="3225"/>
                  </a:lnTo>
                  <a:lnTo>
                    <a:pt x="3645" y="2804"/>
                  </a:lnTo>
                  <a:lnTo>
                    <a:pt x="3458" y="2430"/>
                  </a:lnTo>
                  <a:lnTo>
                    <a:pt x="3364" y="2010"/>
                  </a:lnTo>
                  <a:lnTo>
                    <a:pt x="3318" y="1543"/>
                  </a:lnTo>
                  <a:lnTo>
                    <a:pt x="3271" y="1076"/>
                  </a:lnTo>
                  <a:lnTo>
                    <a:pt x="3318" y="515"/>
                  </a:lnTo>
                  <a:lnTo>
                    <a:pt x="34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3"/>
            <p:cNvSpPr/>
            <p:nvPr/>
          </p:nvSpPr>
          <p:spPr>
            <a:xfrm>
              <a:off x="1782275" y="1328525"/>
              <a:ext cx="19875" cy="19875"/>
            </a:xfrm>
            <a:custGeom>
              <a:avLst/>
              <a:gdLst/>
              <a:ahLst/>
              <a:cxnLst/>
              <a:rect l="l" t="t" r="r" b="b"/>
              <a:pathLst>
                <a:path w="795" h="795" extrusionOk="0">
                  <a:moveTo>
                    <a:pt x="0" y="0"/>
                  </a:moveTo>
                  <a:lnTo>
                    <a:pt x="0" y="794"/>
                  </a:lnTo>
                  <a:lnTo>
                    <a:pt x="794" y="794"/>
                  </a:lnTo>
                  <a:lnTo>
                    <a:pt x="7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3"/>
            <p:cNvSpPr/>
            <p:nvPr/>
          </p:nvSpPr>
          <p:spPr>
            <a:xfrm>
              <a:off x="1761250" y="1370575"/>
              <a:ext cx="19875" cy="19875"/>
            </a:xfrm>
            <a:custGeom>
              <a:avLst/>
              <a:gdLst/>
              <a:ahLst/>
              <a:cxnLst/>
              <a:rect l="l" t="t" r="r" b="b"/>
              <a:pathLst>
                <a:path w="795" h="795" extrusionOk="0">
                  <a:moveTo>
                    <a:pt x="0" y="0"/>
                  </a:moveTo>
                  <a:lnTo>
                    <a:pt x="0" y="794"/>
                  </a:lnTo>
                  <a:lnTo>
                    <a:pt x="794" y="794"/>
                  </a:lnTo>
                  <a:lnTo>
                    <a:pt x="7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3"/>
            <p:cNvSpPr/>
            <p:nvPr/>
          </p:nvSpPr>
          <p:spPr>
            <a:xfrm>
              <a:off x="1824325" y="1349550"/>
              <a:ext cx="19875" cy="19875"/>
            </a:xfrm>
            <a:custGeom>
              <a:avLst/>
              <a:gdLst/>
              <a:ahLst/>
              <a:cxnLst/>
              <a:rect l="l" t="t" r="r" b="b"/>
              <a:pathLst>
                <a:path w="795" h="795" extrusionOk="0">
                  <a:moveTo>
                    <a:pt x="0" y="0"/>
                  </a:moveTo>
                  <a:lnTo>
                    <a:pt x="0" y="794"/>
                  </a:lnTo>
                  <a:lnTo>
                    <a:pt x="794" y="794"/>
                  </a:lnTo>
                  <a:lnTo>
                    <a:pt x="7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33"/>
          <p:cNvGrpSpPr/>
          <p:nvPr/>
        </p:nvGrpSpPr>
        <p:grpSpPr>
          <a:xfrm>
            <a:off x="6126438" y="1734325"/>
            <a:ext cx="336425" cy="336400"/>
            <a:chOff x="2498275" y="1295825"/>
            <a:chExt cx="336425" cy="336400"/>
          </a:xfrm>
        </p:grpSpPr>
        <p:sp>
          <p:nvSpPr>
            <p:cNvPr id="286" name="Google Shape;286;p33"/>
            <p:cNvSpPr/>
            <p:nvPr/>
          </p:nvSpPr>
          <p:spPr>
            <a:xfrm>
              <a:off x="2550825" y="1348375"/>
              <a:ext cx="232475" cy="232475"/>
            </a:xfrm>
            <a:custGeom>
              <a:avLst/>
              <a:gdLst/>
              <a:ahLst/>
              <a:cxnLst/>
              <a:rect l="l" t="t" r="r" b="b"/>
              <a:pathLst>
                <a:path w="9299" h="9299" extrusionOk="0">
                  <a:moveTo>
                    <a:pt x="4346" y="1542"/>
                  </a:moveTo>
                  <a:lnTo>
                    <a:pt x="5748" y="2944"/>
                  </a:lnTo>
                  <a:lnTo>
                    <a:pt x="4346" y="4346"/>
                  </a:lnTo>
                  <a:lnTo>
                    <a:pt x="3785" y="3785"/>
                  </a:lnTo>
                  <a:lnTo>
                    <a:pt x="4206" y="3364"/>
                  </a:lnTo>
                  <a:lnTo>
                    <a:pt x="3972" y="3458"/>
                  </a:lnTo>
                  <a:lnTo>
                    <a:pt x="3785" y="3551"/>
                  </a:lnTo>
                  <a:lnTo>
                    <a:pt x="3599" y="3691"/>
                  </a:lnTo>
                  <a:lnTo>
                    <a:pt x="3412" y="3832"/>
                  </a:lnTo>
                  <a:lnTo>
                    <a:pt x="3178" y="4112"/>
                  </a:lnTo>
                  <a:lnTo>
                    <a:pt x="3038" y="4392"/>
                  </a:lnTo>
                  <a:lnTo>
                    <a:pt x="2944" y="4719"/>
                  </a:lnTo>
                  <a:lnTo>
                    <a:pt x="2898" y="5046"/>
                  </a:lnTo>
                  <a:lnTo>
                    <a:pt x="2944" y="5420"/>
                  </a:lnTo>
                  <a:lnTo>
                    <a:pt x="3038" y="5700"/>
                  </a:lnTo>
                  <a:lnTo>
                    <a:pt x="3178" y="6028"/>
                  </a:lnTo>
                  <a:lnTo>
                    <a:pt x="3412" y="6308"/>
                  </a:lnTo>
                  <a:lnTo>
                    <a:pt x="3692" y="6541"/>
                  </a:lnTo>
                  <a:lnTo>
                    <a:pt x="3972" y="6682"/>
                  </a:lnTo>
                  <a:lnTo>
                    <a:pt x="4299" y="6775"/>
                  </a:lnTo>
                  <a:lnTo>
                    <a:pt x="4626" y="6822"/>
                  </a:lnTo>
                  <a:lnTo>
                    <a:pt x="5000" y="6775"/>
                  </a:lnTo>
                  <a:lnTo>
                    <a:pt x="5281" y="6682"/>
                  </a:lnTo>
                  <a:lnTo>
                    <a:pt x="5608" y="6541"/>
                  </a:lnTo>
                  <a:lnTo>
                    <a:pt x="5888" y="6308"/>
                  </a:lnTo>
                  <a:lnTo>
                    <a:pt x="6122" y="6028"/>
                  </a:lnTo>
                  <a:lnTo>
                    <a:pt x="6262" y="5700"/>
                  </a:lnTo>
                  <a:lnTo>
                    <a:pt x="6355" y="5420"/>
                  </a:lnTo>
                  <a:lnTo>
                    <a:pt x="6402" y="5046"/>
                  </a:lnTo>
                  <a:lnTo>
                    <a:pt x="6355" y="4719"/>
                  </a:lnTo>
                  <a:lnTo>
                    <a:pt x="6262" y="4392"/>
                  </a:lnTo>
                  <a:lnTo>
                    <a:pt x="6122" y="4112"/>
                  </a:lnTo>
                  <a:lnTo>
                    <a:pt x="5888" y="3832"/>
                  </a:lnTo>
                  <a:lnTo>
                    <a:pt x="6449" y="3271"/>
                  </a:lnTo>
                  <a:lnTo>
                    <a:pt x="6776" y="3691"/>
                  </a:lnTo>
                  <a:lnTo>
                    <a:pt x="7009" y="4112"/>
                  </a:lnTo>
                  <a:lnTo>
                    <a:pt x="7149" y="4579"/>
                  </a:lnTo>
                  <a:lnTo>
                    <a:pt x="7196" y="5046"/>
                  </a:lnTo>
                  <a:lnTo>
                    <a:pt x="7149" y="5560"/>
                  </a:lnTo>
                  <a:lnTo>
                    <a:pt x="7009" y="6028"/>
                  </a:lnTo>
                  <a:lnTo>
                    <a:pt x="6776" y="6448"/>
                  </a:lnTo>
                  <a:lnTo>
                    <a:pt x="6449" y="6869"/>
                  </a:lnTo>
                  <a:lnTo>
                    <a:pt x="6028" y="7196"/>
                  </a:lnTo>
                  <a:lnTo>
                    <a:pt x="5608" y="7429"/>
                  </a:lnTo>
                  <a:lnTo>
                    <a:pt x="5140" y="7569"/>
                  </a:lnTo>
                  <a:lnTo>
                    <a:pt x="4626" y="7616"/>
                  </a:lnTo>
                  <a:lnTo>
                    <a:pt x="4159" y="7569"/>
                  </a:lnTo>
                  <a:lnTo>
                    <a:pt x="3692" y="7429"/>
                  </a:lnTo>
                  <a:lnTo>
                    <a:pt x="3272" y="7196"/>
                  </a:lnTo>
                  <a:lnTo>
                    <a:pt x="2851" y="6869"/>
                  </a:lnTo>
                  <a:lnTo>
                    <a:pt x="2524" y="6448"/>
                  </a:lnTo>
                  <a:lnTo>
                    <a:pt x="2290" y="6028"/>
                  </a:lnTo>
                  <a:lnTo>
                    <a:pt x="2150" y="5560"/>
                  </a:lnTo>
                  <a:lnTo>
                    <a:pt x="2103" y="5046"/>
                  </a:lnTo>
                  <a:lnTo>
                    <a:pt x="2150" y="4579"/>
                  </a:lnTo>
                  <a:lnTo>
                    <a:pt x="2290" y="4112"/>
                  </a:lnTo>
                  <a:lnTo>
                    <a:pt x="2524" y="3691"/>
                  </a:lnTo>
                  <a:lnTo>
                    <a:pt x="2851" y="3271"/>
                  </a:lnTo>
                  <a:lnTo>
                    <a:pt x="3178" y="3037"/>
                  </a:lnTo>
                  <a:lnTo>
                    <a:pt x="3505" y="2804"/>
                  </a:lnTo>
                  <a:lnTo>
                    <a:pt x="3879" y="2664"/>
                  </a:lnTo>
                  <a:lnTo>
                    <a:pt x="4299" y="2570"/>
                  </a:lnTo>
                  <a:lnTo>
                    <a:pt x="3785" y="2103"/>
                  </a:lnTo>
                  <a:lnTo>
                    <a:pt x="4346" y="1542"/>
                  </a:lnTo>
                  <a:close/>
                  <a:moveTo>
                    <a:pt x="4253" y="0"/>
                  </a:moveTo>
                  <a:lnTo>
                    <a:pt x="3879" y="47"/>
                  </a:lnTo>
                  <a:lnTo>
                    <a:pt x="3552" y="94"/>
                  </a:lnTo>
                  <a:lnTo>
                    <a:pt x="3178" y="234"/>
                  </a:lnTo>
                  <a:lnTo>
                    <a:pt x="2851" y="328"/>
                  </a:lnTo>
                  <a:lnTo>
                    <a:pt x="2197" y="655"/>
                  </a:lnTo>
                  <a:lnTo>
                    <a:pt x="1636" y="1075"/>
                  </a:lnTo>
                  <a:lnTo>
                    <a:pt x="2244" y="1636"/>
                  </a:lnTo>
                  <a:lnTo>
                    <a:pt x="1683" y="2196"/>
                  </a:lnTo>
                  <a:lnTo>
                    <a:pt x="1076" y="1636"/>
                  </a:lnTo>
                  <a:lnTo>
                    <a:pt x="655" y="2196"/>
                  </a:lnTo>
                  <a:lnTo>
                    <a:pt x="328" y="2850"/>
                  </a:lnTo>
                  <a:lnTo>
                    <a:pt x="235" y="3178"/>
                  </a:lnTo>
                  <a:lnTo>
                    <a:pt x="141" y="3505"/>
                  </a:lnTo>
                  <a:lnTo>
                    <a:pt x="48" y="3878"/>
                  </a:lnTo>
                  <a:lnTo>
                    <a:pt x="1" y="4252"/>
                  </a:lnTo>
                  <a:lnTo>
                    <a:pt x="842" y="4252"/>
                  </a:lnTo>
                  <a:lnTo>
                    <a:pt x="842" y="5046"/>
                  </a:lnTo>
                  <a:lnTo>
                    <a:pt x="1" y="5046"/>
                  </a:lnTo>
                  <a:lnTo>
                    <a:pt x="48" y="5373"/>
                  </a:lnTo>
                  <a:lnTo>
                    <a:pt x="141" y="5747"/>
                  </a:lnTo>
                  <a:lnTo>
                    <a:pt x="235" y="6121"/>
                  </a:lnTo>
                  <a:lnTo>
                    <a:pt x="328" y="6448"/>
                  </a:lnTo>
                  <a:lnTo>
                    <a:pt x="655" y="7055"/>
                  </a:lnTo>
                  <a:lnTo>
                    <a:pt x="1076" y="7616"/>
                  </a:lnTo>
                  <a:lnTo>
                    <a:pt x="1683" y="7055"/>
                  </a:lnTo>
                  <a:lnTo>
                    <a:pt x="2244" y="7616"/>
                  </a:lnTo>
                  <a:lnTo>
                    <a:pt x="1636" y="8177"/>
                  </a:lnTo>
                  <a:lnTo>
                    <a:pt x="2197" y="8597"/>
                  </a:lnTo>
                  <a:lnTo>
                    <a:pt x="2851" y="8924"/>
                  </a:lnTo>
                  <a:lnTo>
                    <a:pt x="3178" y="9064"/>
                  </a:lnTo>
                  <a:lnTo>
                    <a:pt x="3552" y="9158"/>
                  </a:lnTo>
                  <a:lnTo>
                    <a:pt x="3879" y="9251"/>
                  </a:lnTo>
                  <a:lnTo>
                    <a:pt x="4253" y="9298"/>
                  </a:lnTo>
                  <a:lnTo>
                    <a:pt x="4253" y="8457"/>
                  </a:lnTo>
                  <a:lnTo>
                    <a:pt x="5047" y="8457"/>
                  </a:lnTo>
                  <a:lnTo>
                    <a:pt x="5047" y="9298"/>
                  </a:lnTo>
                  <a:lnTo>
                    <a:pt x="5421" y="9251"/>
                  </a:lnTo>
                  <a:lnTo>
                    <a:pt x="5748" y="9158"/>
                  </a:lnTo>
                  <a:lnTo>
                    <a:pt x="6122" y="9064"/>
                  </a:lnTo>
                  <a:lnTo>
                    <a:pt x="6449" y="8924"/>
                  </a:lnTo>
                  <a:lnTo>
                    <a:pt x="7056" y="8597"/>
                  </a:lnTo>
                  <a:lnTo>
                    <a:pt x="7663" y="8177"/>
                  </a:lnTo>
                  <a:lnTo>
                    <a:pt x="7056" y="7616"/>
                  </a:lnTo>
                  <a:lnTo>
                    <a:pt x="7617" y="7055"/>
                  </a:lnTo>
                  <a:lnTo>
                    <a:pt x="8224" y="7616"/>
                  </a:lnTo>
                  <a:lnTo>
                    <a:pt x="8598" y="7055"/>
                  </a:lnTo>
                  <a:lnTo>
                    <a:pt x="8925" y="6448"/>
                  </a:lnTo>
                  <a:lnTo>
                    <a:pt x="9065" y="6121"/>
                  </a:lnTo>
                  <a:lnTo>
                    <a:pt x="9158" y="5747"/>
                  </a:lnTo>
                  <a:lnTo>
                    <a:pt x="9252" y="5373"/>
                  </a:lnTo>
                  <a:lnTo>
                    <a:pt x="9299" y="5046"/>
                  </a:lnTo>
                  <a:lnTo>
                    <a:pt x="8458" y="5046"/>
                  </a:lnTo>
                  <a:lnTo>
                    <a:pt x="8458" y="4252"/>
                  </a:lnTo>
                  <a:lnTo>
                    <a:pt x="9299" y="4252"/>
                  </a:lnTo>
                  <a:lnTo>
                    <a:pt x="9252" y="3878"/>
                  </a:lnTo>
                  <a:lnTo>
                    <a:pt x="9158" y="3505"/>
                  </a:lnTo>
                  <a:lnTo>
                    <a:pt x="9065" y="3178"/>
                  </a:lnTo>
                  <a:lnTo>
                    <a:pt x="8925" y="2850"/>
                  </a:lnTo>
                  <a:lnTo>
                    <a:pt x="8598" y="2196"/>
                  </a:lnTo>
                  <a:lnTo>
                    <a:pt x="8224" y="1636"/>
                  </a:lnTo>
                  <a:lnTo>
                    <a:pt x="7617" y="2196"/>
                  </a:lnTo>
                  <a:lnTo>
                    <a:pt x="7056" y="1636"/>
                  </a:lnTo>
                  <a:lnTo>
                    <a:pt x="7663" y="1075"/>
                  </a:lnTo>
                  <a:lnTo>
                    <a:pt x="7056" y="655"/>
                  </a:lnTo>
                  <a:lnTo>
                    <a:pt x="6449" y="328"/>
                  </a:lnTo>
                  <a:lnTo>
                    <a:pt x="6122" y="234"/>
                  </a:lnTo>
                  <a:lnTo>
                    <a:pt x="5748" y="94"/>
                  </a:lnTo>
                  <a:lnTo>
                    <a:pt x="5421" y="47"/>
                  </a:lnTo>
                  <a:lnTo>
                    <a:pt x="5047" y="0"/>
                  </a:lnTo>
                  <a:lnTo>
                    <a:pt x="5047" y="795"/>
                  </a:lnTo>
                  <a:lnTo>
                    <a:pt x="4253" y="795"/>
                  </a:lnTo>
                  <a:lnTo>
                    <a:pt x="42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3"/>
            <p:cNvSpPr/>
            <p:nvPr/>
          </p:nvSpPr>
          <p:spPr>
            <a:xfrm>
              <a:off x="2498275" y="1295825"/>
              <a:ext cx="336425" cy="336400"/>
            </a:xfrm>
            <a:custGeom>
              <a:avLst/>
              <a:gdLst/>
              <a:ahLst/>
              <a:cxnLst/>
              <a:rect l="l" t="t" r="r" b="b"/>
              <a:pathLst>
                <a:path w="13457" h="13456" extrusionOk="0">
                  <a:moveTo>
                    <a:pt x="7289" y="1308"/>
                  </a:moveTo>
                  <a:lnTo>
                    <a:pt x="7850" y="1402"/>
                  </a:lnTo>
                  <a:lnTo>
                    <a:pt x="8364" y="1542"/>
                  </a:lnTo>
                  <a:lnTo>
                    <a:pt x="8878" y="1729"/>
                  </a:lnTo>
                  <a:lnTo>
                    <a:pt x="9345" y="1962"/>
                  </a:lnTo>
                  <a:lnTo>
                    <a:pt x="9812" y="2243"/>
                  </a:lnTo>
                  <a:lnTo>
                    <a:pt x="10233" y="2523"/>
                  </a:lnTo>
                  <a:lnTo>
                    <a:pt x="10606" y="2897"/>
                  </a:lnTo>
                  <a:lnTo>
                    <a:pt x="10933" y="3270"/>
                  </a:lnTo>
                  <a:lnTo>
                    <a:pt x="11260" y="3691"/>
                  </a:lnTo>
                  <a:lnTo>
                    <a:pt x="11541" y="4158"/>
                  </a:lnTo>
                  <a:lnTo>
                    <a:pt x="11774" y="4625"/>
                  </a:lnTo>
                  <a:lnTo>
                    <a:pt x="11961" y="5139"/>
                  </a:lnTo>
                  <a:lnTo>
                    <a:pt x="12101" y="5653"/>
                  </a:lnTo>
                  <a:lnTo>
                    <a:pt x="12148" y="6167"/>
                  </a:lnTo>
                  <a:lnTo>
                    <a:pt x="12195" y="6728"/>
                  </a:lnTo>
                  <a:lnTo>
                    <a:pt x="12148" y="7289"/>
                  </a:lnTo>
                  <a:lnTo>
                    <a:pt x="12101" y="7849"/>
                  </a:lnTo>
                  <a:lnTo>
                    <a:pt x="11961" y="8363"/>
                  </a:lnTo>
                  <a:lnTo>
                    <a:pt x="11774" y="8877"/>
                  </a:lnTo>
                  <a:lnTo>
                    <a:pt x="11541" y="9344"/>
                  </a:lnTo>
                  <a:lnTo>
                    <a:pt x="11260" y="9765"/>
                  </a:lnTo>
                  <a:lnTo>
                    <a:pt x="10933" y="10185"/>
                  </a:lnTo>
                  <a:lnTo>
                    <a:pt x="10606" y="10606"/>
                  </a:lnTo>
                  <a:lnTo>
                    <a:pt x="10233" y="10933"/>
                  </a:lnTo>
                  <a:lnTo>
                    <a:pt x="9812" y="11260"/>
                  </a:lnTo>
                  <a:lnTo>
                    <a:pt x="9345" y="11540"/>
                  </a:lnTo>
                  <a:lnTo>
                    <a:pt x="8878" y="11774"/>
                  </a:lnTo>
                  <a:lnTo>
                    <a:pt x="8364" y="11961"/>
                  </a:lnTo>
                  <a:lnTo>
                    <a:pt x="7850" y="12054"/>
                  </a:lnTo>
                  <a:lnTo>
                    <a:pt x="7289" y="12148"/>
                  </a:lnTo>
                  <a:lnTo>
                    <a:pt x="6728" y="12194"/>
                  </a:lnTo>
                  <a:lnTo>
                    <a:pt x="6215" y="12148"/>
                  </a:lnTo>
                  <a:lnTo>
                    <a:pt x="5654" y="12054"/>
                  </a:lnTo>
                  <a:lnTo>
                    <a:pt x="5140" y="11961"/>
                  </a:lnTo>
                  <a:lnTo>
                    <a:pt x="4626" y="11774"/>
                  </a:lnTo>
                  <a:lnTo>
                    <a:pt x="4159" y="11540"/>
                  </a:lnTo>
                  <a:lnTo>
                    <a:pt x="3692" y="11260"/>
                  </a:lnTo>
                  <a:lnTo>
                    <a:pt x="3271" y="10933"/>
                  </a:lnTo>
                  <a:lnTo>
                    <a:pt x="2897" y="10606"/>
                  </a:lnTo>
                  <a:lnTo>
                    <a:pt x="2570" y="10185"/>
                  </a:lnTo>
                  <a:lnTo>
                    <a:pt x="2243" y="9765"/>
                  </a:lnTo>
                  <a:lnTo>
                    <a:pt x="1963" y="9344"/>
                  </a:lnTo>
                  <a:lnTo>
                    <a:pt x="1729" y="8877"/>
                  </a:lnTo>
                  <a:lnTo>
                    <a:pt x="1542" y="8363"/>
                  </a:lnTo>
                  <a:lnTo>
                    <a:pt x="1402" y="7849"/>
                  </a:lnTo>
                  <a:lnTo>
                    <a:pt x="1309" y="7289"/>
                  </a:lnTo>
                  <a:lnTo>
                    <a:pt x="1309" y="6728"/>
                  </a:lnTo>
                  <a:lnTo>
                    <a:pt x="1309" y="6167"/>
                  </a:lnTo>
                  <a:lnTo>
                    <a:pt x="1402" y="5653"/>
                  </a:lnTo>
                  <a:lnTo>
                    <a:pt x="1542" y="5139"/>
                  </a:lnTo>
                  <a:lnTo>
                    <a:pt x="1729" y="4625"/>
                  </a:lnTo>
                  <a:lnTo>
                    <a:pt x="1963" y="4158"/>
                  </a:lnTo>
                  <a:lnTo>
                    <a:pt x="2243" y="3691"/>
                  </a:lnTo>
                  <a:lnTo>
                    <a:pt x="2570" y="3270"/>
                  </a:lnTo>
                  <a:lnTo>
                    <a:pt x="2897" y="2897"/>
                  </a:lnTo>
                  <a:lnTo>
                    <a:pt x="3271" y="2523"/>
                  </a:lnTo>
                  <a:lnTo>
                    <a:pt x="3692" y="2243"/>
                  </a:lnTo>
                  <a:lnTo>
                    <a:pt x="4159" y="1962"/>
                  </a:lnTo>
                  <a:lnTo>
                    <a:pt x="4626" y="1729"/>
                  </a:lnTo>
                  <a:lnTo>
                    <a:pt x="5140" y="1542"/>
                  </a:lnTo>
                  <a:lnTo>
                    <a:pt x="5654" y="1402"/>
                  </a:lnTo>
                  <a:lnTo>
                    <a:pt x="6215" y="1308"/>
                  </a:lnTo>
                  <a:close/>
                  <a:moveTo>
                    <a:pt x="6728" y="0"/>
                  </a:moveTo>
                  <a:lnTo>
                    <a:pt x="6074" y="47"/>
                  </a:lnTo>
                  <a:lnTo>
                    <a:pt x="5374" y="140"/>
                  </a:lnTo>
                  <a:lnTo>
                    <a:pt x="4766" y="327"/>
                  </a:lnTo>
                  <a:lnTo>
                    <a:pt x="4112" y="561"/>
                  </a:lnTo>
                  <a:lnTo>
                    <a:pt x="3551" y="841"/>
                  </a:lnTo>
                  <a:lnTo>
                    <a:pt x="2991" y="1168"/>
                  </a:lnTo>
                  <a:lnTo>
                    <a:pt x="2477" y="1542"/>
                  </a:lnTo>
                  <a:lnTo>
                    <a:pt x="2010" y="1962"/>
                  </a:lnTo>
                  <a:lnTo>
                    <a:pt x="1542" y="2476"/>
                  </a:lnTo>
                  <a:lnTo>
                    <a:pt x="1169" y="2990"/>
                  </a:lnTo>
                  <a:lnTo>
                    <a:pt x="842" y="3551"/>
                  </a:lnTo>
                  <a:lnTo>
                    <a:pt x="561" y="4111"/>
                  </a:lnTo>
                  <a:lnTo>
                    <a:pt x="328" y="4719"/>
                  </a:lnTo>
                  <a:lnTo>
                    <a:pt x="141" y="5373"/>
                  </a:lnTo>
                  <a:lnTo>
                    <a:pt x="47" y="6027"/>
                  </a:lnTo>
                  <a:lnTo>
                    <a:pt x="1" y="6728"/>
                  </a:lnTo>
                  <a:lnTo>
                    <a:pt x="47" y="7429"/>
                  </a:lnTo>
                  <a:lnTo>
                    <a:pt x="141" y="8083"/>
                  </a:lnTo>
                  <a:lnTo>
                    <a:pt x="328" y="8737"/>
                  </a:lnTo>
                  <a:lnTo>
                    <a:pt x="561" y="9344"/>
                  </a:lnTo>
                  <a:lnTo>
                    <a:pt x="842" y="9952"/>
                  </a:lnTo>
                  <a:lnTo>
                    <a:pt x="1169" y="10512"/>
                  </a:lnTo>
                  <a:lnTo>
                    <a:pt x="1542" y="11026"/>
                  </a:lnTo>
                  <a:lnTo>
                    <a:pt x="2010" y="11493"/>
                  </a:lnTo>
                  <a:lnTo>
                    <a:pt x="2477" y="11914"/>
                  </a:lnTo>
                  <a:lnTo>
                    <a:pt x="2991" y="12334"/>
                  </a:lnTo>
                  <a:lnTo>
                    <a:pt x="3551" y="12661"/>
                  </a:lnTo>
                  <a:lnTo>
                    <a:pt x="4112" y="12942"/>
                  </a:lnTo>
                  <a:lnTo>
                    <a:pt x="4766" y="13175"/>
                  </a:lnTo>
                  <a:lnTo>
                    <a:pt x="5374" y="13316"/>
                  </a:lnTo>
                  <a:lnTo>
                    <a:pt x="6074" y="13409"/>
                  </a:lnTo>
                  <a:lnTo>
                    <a:pt x="6728" y="13456"/>
                  </a:lnTo>
                  <a:lnTo>
                    <a:pt x="7429" y="13409"/>
                  </a:lnTo>
                  <a:lnTo>
                    <a:pt x="8083" y="13316"/>
                  </a:lnTo>
                  <a:lnTo>
                    <a:pt x="8737" y="13175"/>
                  </a:lnTo>
                  <a:lnTo>
                    <a:pt x="9392" y="12942"/>
                  </a:lnTo>
                  <a:lnTo>
                    <a:pt x="9952" y="12661"/>
                  </a:lnTo>
                  <a:lnTo>
                    <a:pt x="10513" y="12334"/>
                  </a:lnTo>
                  <a:lnTo>
                    <a:pt x="11027" y="11914"/>
                  </a:lnTo>
                  <a:lnTo>
                    <a:pt x="11494" y="11493"/>
                  </a:lnTo>
                  <a:lnTo>
                    <a:pt x="11961" y="11026"/>
                  </a:lnTo>
                  <a:lnTo>
                    <a:pt x="12335" y="10512"/>
                  </a:lnTo>
                  <a:lnTo>
                    <a:pt x="12662" y="9952"/>
                  </a:lnTo>
                  <a:lnTo>
                    <a:pt x="12942" y="9344"/>
                  </a:lnTo>
                  <a:lnTo>
                    <a:pt x="13176" y="8737"/>
                  </a:lnTo>
                  <a:lnTo>
                    <a:pt x="13363" y="8083"/>
                  </a:lnTo>
                  <a:lnTo>
                    <a:pt x="13456" y="7429"/>
                  </a:lnTo>
                  <a:lnTo>
                    <a:pt x="13456" y="6728"/>
                  </a:lnTo>
                  <a:lnTo>
                    <a:pt x="13456" y="6027"/>
                  </a:lnTo>
                  <a:lnTo>
                    <a:pt x="13363" y="5373"/>
                  </a:lnTo>
                  <a:lnTo>
                    <a:pt x="13176" y="4719"/>
                  </a:lnTo>
                  <a:lnTo>
                    <a:pt x="12942" y="4111"/>
                  </a:lnTo>
                  <a:lnTo>
                    <a:pt x="12662" y="3551"/>
                  </a:lnTo>
                  <a:lnTo>
                    <a:pt x="12335" y="2990"/>
                  </a:lnTo>
                  <a:lnTo>
                    <a:pt x="11961" y="2476"/>
                  </a:lnTo>
                  <a:lnTo>
                    <a:pt x="11494" y="1962"/>
                  </a:lnTo>
                  <a:lnTo>
                    <a:pt x="11027" y="1542"/>
                  </a:lnTo>
                  <a:lnTo>
                    <a:pt x="10513" y="1168"/>
                  </a:lnTo>
                  <a:lnTo>
                    <a:pt x="9952" y="841"/>
                  </a:lnTo>
                  <a:lnTo>
                    <a:pt x="9392" y="561"/>
                  </a:lnTo>
                  <a:lnTo>
                    <a:pt x="8737" y="327"/>
                  </a:lnTo>
                  <a:lnTo>
                    <a:pt x="8083" y="140"/>
                  </a:lnTo>
                  <a:lnTo>
                    <a:pt x="7429" y="47"/>
                  </a:lnTo>
                  <a:lnTo>
                    <a:pt x="67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8" name="Google Shape;288;p33"/>
          <p:cNvSpPr txBox="1"/>
          <p:nvPr/>
        </p:nvSpPr>
        <p:spPr>
          <a:xfrm>
            <a:off x="152400" y="152400"/>
            <a:ext cx="14826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1"/>
                </a:solidFill>
                <a:latin typeface="Space Grotesk"/>
                <a:ea typeface="Space Grotesk"/>
                <a:cs typeface="Space Grotesk"/>
                <a:sym typeface="Space Grotesk"/>
              </a:rPr>
              <a:t>Methods</a:t>
            </a:r>
            <a:endParaRPr sz="600"/>
          </a:p>
        </p:txBody>
      </p:sp>
      <p:sp>
        <p:nvSpPr>
          <p:cNvPr id="289" name="Google Shape;289;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[Part 1] Data Description</a:t>
            </a:r>
            <a:endParaRPr sz="2500"/>
          </a:p>
        </p:txBody>
      </p:sp>
    </p:spTree>
  </p:cSld>
  <p:clrMapOvr>
    <a:masterClrMapping/>
  </p:clrMapOvr>
</p:sld>
</file>

<file path=ppt/theme/theme1.xml><?xml version="1.0" encoding="utf-8"?>
<a:theme xmlns:a="http://schemas.openxmlformats.org/drawingml/2006/main" name="Insomnia Case Report by Slidesgo">
  <a:themeElements>
    <a:clrScheme name="Simple Light">
      <a:dk1>
        <a:srgbClr val="C3C9FF"/>
      </a:dk1>
      <a:lt1>
        <a:srgbClr val="FFFFFF"/>
      </a:lt1>
      <a:dk2>
        <a:srgbClr val="3F4F80"/>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1714</Words>
  <Application>Microsoft Macintosh PowerPoint</Application>
  <PresentationFormat>On-screen Show (16:9)</PresentationFormat>
  <Paragraphs>163</Paragraphs>
  <Slides>26</Slides>
  <Notes>26</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Space Grotesk</vt:lpstr>
      <vt:lpstr>Times New Roman</vt:lpstr>
      <vt:lpstr>Bebas Neue</vt:lpstr>
      <vt:lpstr>Calibri</vt:lpstr>
      <vt:lpstr>Arial</vt:lpstr>
      <vt:lpstr>Courier New</vt:lpstr>
      <vt:lpstr>PT Sans</vt:lpstr>
      <vt:lpstr>Arima Madurai</vt:lpstr>
      <vt:lpstr>Poppins</vt:lpstr>
      <vt:lpstr>Insomnia Case Report by Slidesgo</vt:lpstr>
      <vt:lpstr>Insomnia </vt:lpstr>
      <vt:lpstr>Table of contents</vt:lpstr>
      <vt:lpstr>Introduction</vt:lpstr>
      <vt:lpstr>Sleep</vt:lpstr>
      <vt:lpstr>Introduction Part I</vt:lpstr>
      <vt:lpstr>Introduction Part II</vt:lpstr>
      <vt:lpstr>Purpose of the Study </vt:lpstr>
      <vt:lpstr>Methods</vt:lpstr>
      <vt:lpstr>[Part 1] Data Description</vt:lpstr>
      <vt:lpstr>[Aim 1] Visualization of data exploration</vt:lpstr>
      <vt:lpstr>[Aim 2] Relationship of sleep quality and habits</vt:lpstr>
      <vt:lpstr>Results</vt:lpstr>
      <vt:lpstr>[Preliminary Steps] Sub group Distribution by Race</vt:lpstr>
      <vt:lpstr>[Aim 1.1] Correlation tests among Insomnia, Depression, Thoughts, and Sleep Hygiene</vt:lpstr>
      <vt:lpstr>[Aim 1.1] Sub-scale correlation tests and Distribution by Race &amp; Subgroups</vt:lpstr>
      <vt:lpstr>[Aim 1.2] Correlation Matrix Heatmap </vt:lpstr>
      <vt:lpstr>[Aim 2.1] Predicting depression based on insomnia and sleep hygiene</vt:lpstr>
      <vt:lpstr>[Aim 2.2] Interaction of depression, insomnia, sleep hygiene, &amp; race </vt:lpstr>
      <vt:lpstr>[3 way interaction] Race, ASHS, BDI</vt:lpstr>
      <vt:lpstr>[4 way interaction] Age, BDI, ASHS, and Race </vt:lpstr>
      <vt:lpstr>Discussion Part I</vt:lpstr>
      <vt:lpstr>Discussion Part II</vt:lpstr>
      <vt:lpstr>Thank you!  Acknowledgments Carly, Ashlee, Gauri —</vt:lpstr>
      <vt:lpstr>Questions? &amp; possible Answers!</vt:lpstr>
      <vt:lpstr>References</vt:lpstr>
      <vt:lpstr>References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Insomnia </dc:title>
  <cp:lastModifiedBy>Freya Magonolia</cp:lastModifiedBy>
  <cp:revision>4</cp:revision>
  <dcterms:modified xsi:type="dcterms:W3CDTF">2023-11-14T19:40:05Z</dcterms:modified>
</cp:coreProperties>
</file>