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03D5-B004-49B5-84C6-4132161E06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967DE4-AC35-4D97-80FF-E61CA94C5D40}"/>
              </a:ext>
            </a:extLst>
          </p:cNvPr>
          <p:cNvSpPr>
            <a:spLocks noGrp="1"/>
          </p:cNvSpPr>
          <p:nvPr>
            <p:ph type="dt" sz="half" idx="10"/>
          </p:nvPr>
        </p:nvSpPr>
        <p:spPr/>
        <p:txBody>
          <a:bodyPr/>
          <a:lstStyle/>
          <a:p>
            <a:fld id="{407AF10E-3AD8-42CA-8A00-6B7FF1974F7C}" type="datetimeFigureOut">
              <a:rPr lang="en-US" smtClean="0"/>
              <a:t>6/20/2021</a:t>
            </a:fld>
            <a:endParaRPr lang="en-US"/>
          </a:p>
        </p:txBody>
      </p:sp>
      <p:sp>
        <p:nvSpPr>
          <p:cNvPr id="4" name="Footer Placeholder 3">
            <a:extLst>
              <a:ext uri="{FF2B5EF4-FFF2-40B4-BE49-F238E27FC236}">
                <a16:creationId xmlns:a16="http://schemas.microsoft.com/office/drawing/2014/main" id="{B787D895-358D-4453-B82E-D2F78824D6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F35A9C-1141-4BF4-9913-A09FC2D84BDE}"/>
              </a:ext>
            </a:extLst>
          </p:cNvPr>
          <p:cNvSpPr>
            <a:spLocks noGrp="1"/>
          </p:cNvSpPr>
          <p:nvPr>
            <p:ph type="sldNum" sz="quarter" idx="12"/>
          </p:nvPr>
        </p:nvSpPr>
        <p:spPr/>
        <p:txBody>
          <a:bodyPr/>
          <a:lstStyle/>
          <a:p>
            <a:fld id="{2F51E6DC-8BBA-4088-8189-A3387368BE59}" type="slidenum">
              <a:rPr lang="en-US" smtClean="0"/>
              <a:t>‹#›</a:t>
            </a:fld>
            <a:endParaRPr lang="en-US"/>
          </a:p>
        </p:txBody>
      </p:sp>
    </p:spTree>
    <p:extLst>
      <p:ext uri="{BB962C8B-B14F-4D97-AF65-F5344CB8AC3E}">
        <p14:creationId xmlns:p14="http://schemas.microsoft.com/office/powerpoint/2010/main" val="309816663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EE91F9-5939-49A0-9575-CB6C1FC76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974C65-B130-4E59-97B9-378DE945B3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21BBF-4194-430C-9EB2-A3F67DC09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AF10E-3AD8-42CA-8A00-6B7FF1974F7C}" type="datetimeFigureOut">
              <a:rPr lang="en-US" smtClean="0"/>
              <a:t>6/20/2021</a:t>
            </a:fld>
            <a:endParaRPr lang="en-US"/>
          </a:p>
        </p:txBody>
      </p:sp>
      <p:sp>
        <p:nvSpPr>
          <p:cNvPr id="5" name="Footer Placeholder 4">
            <a:extLst>
              <a:ext uri="{FF2B5EF4-FFF2-40B4-BE49-F238E27FC236}">
                <a16:creationId xmlns:a16="http://schemas.microsoft.com/office/drawing/2014/main" id="{9E56F220-9A75-4B25-A793-EC637C767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983737-2F60-44CC-86A1-B2136CD4E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1E6DC-8BBA-4088-8189-A3387368BE59}" type="slidenum">
              <a:rPr lang="en-US" smtClean="0"/>
              <a:t>‹#›</a:t>
            </a:fld>
            <a:endParaRPr lang="en-US"/>
          </a:p>
        </p:txBody>
      </p:sp>
    </p:spTree>
    <p:extLst>
      <p:ext uri="{BB962C8B-B14F-4D97-AF65-F5344CB8AC3E}">
        <p14:creationId xmlns:p14="http://schemas.microsoft.com/office/powerpoint/2010/main" val="267424633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93D0894-4098-4193-A9CE-0B2D317947EC}"/>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33EFEA86-1620-4425-8D9D-6E192A87CEF1}"/>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7744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F1A19CF-4F8E-4B34-A8AE-5C526068816F}"/>
              </a:ext>
            </a:extLst>
          </p:cNvPr>
          <p:cNvSpPr>
            <a:spLocks noGrp="1"/>
          </p:cNvSpPr>
          <p:nvPr>
            <p:ph type="title"/>
          </p:nvPr>
        </p:nvSpPr>
        <p:spPr/>
        <p:txBody>
          <a:bodyPr/>
          <a:lstStyle/>
          <a:p>
            <a:r>
              <a:rPr lang="en-US" sz="2800" b="1">
                <a:solidFill>
                  <a:srgbClr val="FF6600"/>
                </a:solidFill>
              </a:rPr>
              <a:t>Background and problem statement </a:t>
            </a:r>
            <a:endParaRPr lang="en-US" sz="2800" b="1" dirty="0">
              <a:solidFill>
                <a:srgbClr val="FF6600"/>
              </a:solidFill>
            </a:endParaRPr>
          </a:p>
        </p:txBody>
      </p:sp>
      <p:pic>
        <p:nvPicPr>
          <p:cNvPr id="3" name="Picture 2">
            <a:extLst>
              <a:ext uri="{FF2B5EF4-FFF2-40B4-BE49-F238E27FC236}">
                <a16:creationId xmlns:a16="http://schemas.microsoft.com/office/drawing/2014/main" id="{D02AF4CD-9DEC-4C5A-B940-0D3C5CEF86EF}"/>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7506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C2ECE6B-4FF6-4899-8FB8-79F75494D5EF}"/>
              </a:ext>
            </a:extLst>
          </p:cNvPr>
          <p:cNvSpPr>
            <a:spLocks noGrp="1"/>
          </p:cNvSpPr>
          <p:nvPr>
            <p:ph type="title"/>
          </p:nvPr>
        </p:nvSpPr>
        <p:spPr/>
        <p:txBody>
          <a:bodyPr/>
          <a:lstStyle/>
          <a:p>
            <a:r>
              <a:rPr lang="en-US" sz="2800" b="1">
                <a:solidFill>
                  <a:srgbClr val="FF6600"/>
                </a:solidFill>
              </a:rPr>
              <a:t>Data analysis approach</a:t>
            </a:r>
            <a:endParaRPr lang="en-US" sz="2800" b="1" dirty="0">
              <a:solidFill>
                <a:srgbClr val="FF6600"/>
              </a:solidFill>
            </a:endParaRPr>
          </a:p>
        </p:txBody>
      </p:sp>
      <p:pic>
        <p:nvPicPr>
          <p:cNvPr id="3" name="Picture 2">
            <a:extLst>
              <a:ext uri="{FF2B5EF4-FFF2-40B4-BE49-F238E27FC236}">
                <a16:creationId xmlns:a16="http://schemas.microsoft.com/office/drawing/2014/main" id="{70C1F804-7560-46DE-A5D7-E14C02EFD73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780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B10CD5AD-17BB-46DD-95E0-F9B7D5906799}"/>
              </a:ext>
            </a:extLst>
          </p:cNvPr>
          <p:cNvSpPr>
            <a:spLocks noGrp="1"/>
          </p:cNvSpPr>
          <p:nvPr>
            <p:ph type="title"/>
          </p:nvPr>
        </p:nvSpPr>
        <p:spPr/>
        <p:txBody>
          <a:bodyPr/>
          <a:lstStyle/>
          <a:p>
            <a:r>
              <a:rPr lang="en-US" sz="2800" b="1">
                <a:solidFill>
                  <a:srgbClr val="FF6600"/>
                </a:solidFill>
              </a:rPr>
              <a:t>Data discription</a:t>
            </a:r>
            <a:br>
              <a:rPr lang="en-US" sz="2800" b="1">
                <a:solidFill>
                  <a:srgbClr val="FF6600"/>
                </a:solidFill>
              </a:rPr>
            </a:br>
            <a:br>
              <a:rPr lang="en-US" sz="2800" b="1">
                <a:solidFill>
                  <a:srgbClr val="FF6600"/>
                </a:solidFill>
              </a:rPr>
            </a:br>
            <a:br>
              <a:rPr lang="en-US" sz="2800" b="1">
                <a:solidFill>
                  <a:srgbClr val="FF6600"/>
                </a:solidFill>
              </a:rPr>
            </a:br>
            <a:endParaRPr lang="en-US" sz="2800" b="1" dirty="0">
              <a:solidFill>
                <a:srgbClr val="FF6600"/>
              </a:solidFill>
            </a:endParaRPr>
          </a:p>
        </p:txBody>
      </p:sp>
      <p:pic>
        <p:nvPicPr>
          <p:cNvPr id="3" name="Picture 2">
            <a:extLst>
              <a:ext uri="{FF2B5EF4-FFF2-40B4-BE49-F238E27FC236}">
                <a16:creationId xmlns:a16="http://schemas.microsoft.com/office/drawing/2014/main" id="{D5452C60-922E-4FD3-B13B-57A859CB2428}"/>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5666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E858DA8-5B93-49C3-9EB8-B380A25BA5FD}"/>
              </a:ext>
            </a:extLst>
          </p:cNvPr>
          <p:cNvSpPr>
            <a:spLocks noGrp="1"/>
          </p:cNvSpPr>
          <p:nvPr>
            <p:ph type="title"/>
          </p:nvPr>
        </p:nvSpPr>
        <p:spPr/>
        <p:txBody>
          <a:bodyPr/>
          <a:lstStyle/>
          <a:p>
            <a:pPr algn="l"/>
            <a:br>
              <a:rPr lang="en-US" sz="2800" b="1" kern="1200">
                <a:solidFill>
                  <a:srgbClr val="FF6600"/>
                </a:solidFill>
                <a:latin typeface="+mj-lt"/>
                <a:ea typeface="+mj-ea"/>
                <a:cs typeface="+mj-cs"/>
              </a:rPr>
            </a:br>
            <a:r>
              <a:rPr lang="en-US" sz="2800" b="1" kern="1200">
                <a:solidFill>
                  <a:srgbClr val="FF6600"/>
                </a:solidFill>
                <a:latin typeface="+mj-lt"/>
                <a:ea typeface="+mj-ea"/>
                <a:cs typeface="+mj-cs"/>
              </a:rPr>
              <a:t>Exploratory data analysis</a:t>
            </a:r>
            <a:br>
              <a:rPr lang="en-US" sz="1400" b="1" kern="1200">
                <a:solidFill>
                  <a:schemeClr val="bg1"/>
                </a:solidFill>
                <a:latin typeface="+mj-lt"/>
                <a:ea typeface="+mj-ea"/>
                <a:cs typeface="+mj-cs"/>
              </a:rPr>
            </a:br>
            <a:r>
              <a:rPr lang="en-US" sz="1800" b="1" kern="1200">
                <a:solidFill>
                  <a:schemeClr val="bg1"/>
                </a:solidFill>
                <a:latin typeface="+mj-lt"/>
                <a:ea typeface="+mj-ea"/>
                <a:cs typeface="+mj-cs"/>
              </a:rPr>
              <a:t>- In the below table we can see that there is a postive relation between  some variables</a:t>
            </a:r>
            <a:br>
              <a:rPr lang="en-US" sz="1800" b="1" kern="1200">
                <a:solidFill>
                  <a:schemeClr val="bg1"/>
                </a:solidFill>
                <a:latin typeface="+mj-lt"/>
                <a:ea typeface="+mj-ea"/>
                <a:cs typeface="+mj-cs"/>
              </a:rPr>
            </a:br>
            <a:r>
              <a:rPr lang="en-US" sz="1800" b="1" kern="1200">
                <a:solidFill>
                  <a:schemeClr val="bg1"/>
                </a:solidFill>
                <a:latin typeface="+mj-lt"/>
                <a:ea typeface="+mj-ea"/>
                <a:cs typeface="+mj-cs"/>
              </a:rPr>
              <a:t>when  population size increases  the number of users increases also  </a:t>
            </a:r>
            <a:br>
              <a:rPr lang="en-US" sz="1800" b="1" kern="1200">
                <a:solidFill>
                  <a:schemeClr val="bg1"/>
                </a:solidFill>
                <a:latin typeface="+mj-lt"/>
                <a:ea typeface="+mj-ea"/>
                <a:cs typeface="+mj-cs"/>
              </a:rPr>
            </a:br>
            <a:r>
              <a:rPr lang="en-US" sz="1800" b="1" kern="1200">
                <a:solidFill>
                  <a:schemeClr val="bg1"/>
                </a:solidFill>
                <a:latin typeface="+mj-lt"/>
                <a:ea typeface="+mj-ea"/>
                <a:cs typeface="+mj-cs"/>
              </a:rPr>
              <a:t>when  KM Traveled increases price charge  and cost of trip also increases </a:t>
            </a:r>
            <a:br>
              <a:rPr lang="en-US" sz="1800" b="1" kern="1200">
                <a:solidFill>
                  <a:schemeClr val="bg1"/>
                </a:solidFill>
                <a:latin typeface="+mj-lt"/>
                <a:ea typeface="+mj-ea"/>
                <a:cs typeface="+mj-cs"/>
              </a:rPr>
            </a:br>
            <a:r>
              <a:rPr lang="en-US" sz="1800" b="1" kern="1200">
                <a:solidFill>
                  <a:schemeClr val="bg1"/>
                </a:solidFill>
                <a:latin typeface="+mj-lt"/>
                <a:ea typeface="+mj-ea"/>
                <a:cs typeface="+mj-cs"/>
              </a:rPr>
              <a:t>when  price charged increases cost of trip also increases</a:t>
            </a:r>
            <a:br>
              <a:rPr lang="en-US" sz="1800" b="1" kern="1200">
                <a:solidFill>
                  <a:schemeClr val="bg1"/>
                </a:solidFill>
                <a:latin typeface="+mj-lt"/>
                <a:ea typeface="+mj-ea"/>
                <a:cs typeface="+mj-cs"/>
              </a:rPr>
            </a:br>
            <a:r>
              <a:rPr lang="en-US" sz="1800" b="1" kern="1200">
                <a:solidFill>
                  <a:schemeClr val="bg1"/>
                </a:solidFill>
                <a:latin typeface="+mj-lt"/>
                <a:ea typeface="+mj-ea"/>
                <a:cs typeface="+mj-cs"/>
              </a:rPr>
              <a:t> So, overall, it shows  that the variables are highly correlated and one of the dependent variable increases  the  other  also increases</a:t>
            </a:r>
            <a:br>
              <a:rPr lang="en-US" sz="1800" b="1" kern="1200">
                <a:solidFill>
                  <a:schemeClr val="bg1"/>
                </a:solidFill>
                <a:latin typeface="+mj-lt"/>
                <a:ea typeface="+mj-ea"/>
                <a:cs typeface="+mj-cs"/>
              </a:rPr>
            </a:br>
            <a:br>
              <a:rPr lang="en-US" sz="1800" b="1" kern="1200">
                <a:solidFill>
                  <a:schemeClr val="bg1"/>
                </a:solidFill>
                <a:latin typeface="+mj-lt"/>
                <a:ea typeface="+mj-ea"/>
                <a:cs typeface="+mj-cs"/>
              </a:rPr>
            </a:br>
            <a:br>
              <a:rPr lang="en-US" sz="1400" b="1" kern="1200">
                <a:solidFill>
                  <a:schemeClr val="bg1"/>
                </a:solidFill>
                <a:latin typeface="+mj-lt"/>
                <a:ea typeface="+mj-ea"/>
                <a:cs typeface="+mj-cs"/>
              </a:rPr>
            </a:br>
            <a:br>
              <a:rPr lang="en-US" sz="1400" b="1" kern="1200">
                <a:solidFill>
                  <a:schemeClr val="bg1"/>
                </a:solidFill>
                <a:latin typeface="+mj-lt"/>
                <a:ea typeface="+mj-ea"/>
                <a:cs typeface="+mj-cs"/>
              </a:rPr>
            </a:br>
            <a:endParaRPr lang="en-US" sz="1400" b="1"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BF3A1879-A3C8-4F48-A452-D87452806D71}"/>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404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1D18C9B-4C09-435D-9C7E-6522E6D719EC}"/>
              </a:ext>
            </a:extLst>
          </p:cNvPr>
          <p:cNvSpPr>
            <a:spLocks noGrp="1"/>
          </p:cNvSpPr>
          <p:nvPr>
            <p:ph type="title"/>
          </p:nvPr>
        </p:nvSpPr>
        <p:spPr/>
        <p:txBody>
          <a:bodyPr/>
          <a:lstStyle/>
          <a:p>
            <a:pPr algn="l"/>
            <a:br>
              <a:rPr lang="en-US" sz="2800" b="1" kern="1200">
                <a:solidFill>
                  <a:srgbClr val="FF6600"/>
                </a:solidFill>
                <a:latin typeface="+mj-lt"/>
                <a:ea typeface="+mj-ea"/>
                <a:cs typeface="+mj-cs"/>
              </a:rPr>
            </a:br>
            <a:br>
              <a:rPr lang="en-US" sz="2800" b="1" kern="1200">
                <a:solidFill>
                  <a:srgbClr val="FF6600"/>
                </a:solidFill>
                <a:latin typeface="+mj-lt"/>
                <a:ea typeface="+mj-ea"/>
                <a:cs typeface="+mj-cs"/>
              </a:rPr>
            </a:br>
            <a:r>
              <a:rPr lang="en-US" sz="2800" b="1" kern="1200">
                <a:solidFill>
                  <a:srgbClr val="FF6600"/>
                </a:solidFill>
                <a:latin typeface="+mj-lt"/>
                <a:ea typeface="+mj-ea"/>
                <a:cs typeface="+mj-cs"/>
              </a:rPr>
              <a:t>Exploratory data analysis</a:t>
            </a:r>
            <a:br>
              <a:rPr lang="en-US" sz="1400" b="1" kern="1200">
                <a:solidFill>
                  <a:schemeClr val="bg1"/>
                </a:solidFill>
                <a:latin typeface="+mj-lt"/>
                <a:ea typeface="+mj-ea"/>
                <a:cs typeface="+mj-cs"/>
              </a:rPr>
            </a:br>
            <a:br>
              <a:rPr lang="en-US" sz="1800" b="1" kern="1200">
                <a:solidFill>
                  <a:schemeClr val="bg1"/>
                </a:solidFill>
                <a:latin typeface="+mj-lt"/>
                <a:ea typeface="+mj-ea"/>
                <a:cs typeface="+mj-cs"/>
              </a:rPr>
            </a:br>
            <a:r>
              <a:rPr lang="en-US" sz="2000" b="1" kern="1200">
                <a:solidFill>
                  <a:schemeClr val="bg1"/>
                </a:solidFill>
                <a:latin typeface="+mj-lt"/>
                <a:ea typeface="+mj-ea"/>
                <a:cs typeface="+mj-cs"/>
              </a:rPr>
              <a:t>- Below </a:t>
            </a:r>
            <a:r>
              <a:rPr lang="en-US" sz="2000" b="1">
                <a:solidFill>
                  <a:schemeClr val="bg1"/>
                </a:solidFill>
              </a:rPr>
              <a:t> first table shows that Yellow Cab  customers mostly pay in card than cash and Pink cab customers also mostly </a:t>
            </a:r>
            <a:br>
              <a:rPr lang="en-US" sz="2000" b="1">
                <a:solidFill>
                  <a:schemeClr val="bg1"/>
                </a:solidFill>
              </a:rPr>
            </a:br>
            <a:r>
              <a:rPr lang="en-US" sz="2000" b="1">
                <a:solidFill>
                  <a:schemeClr val="bg1"/>
                </a:solidFill>
              </a:rPr>
              <a:t>pay by card than cash.  The second table illustrates Yellow Cab users are higher than Pink Cab customers in both male and female genders. When we see the Yellow cab users, there are more male users than female and in Pink cab also there are more male users than female users.  </a:t>
            </a:r>
            <a:br>
              <a:rPr lang="en-US" sz="1800" b="1" kern="1200">
                <a:solidFill>
                  <a:schemeClr val="bg1"/>
                </a:solidFill>
                <a:latin typeface="+mj-lt"/>
                <a:ea typeface="+mj-ea"/>
                <a:cs typeface="+mj-cs"/>
              </a:rPr>
            </a:br>
            <a:br>
              <a:rPr lang="en-US" sz="1400" b="1" kern="1200">
                <a:solidFill>
                  <a:schemeClr val="bg1"/>
                </a:solidFill>
                <a:latin typeface="+mj-lt"/>
                <a:ea typeface="+mj-ea"/>
                <a:cs typeface="+mj-cs"/>
              </a:rPr>
            </a:br>
            <a:br>
              <a:rPr lang="en-US" sz="1400" b="1" kern="1200">
                <a:solidFill>
                  <a:schemeClr val="bg1"/>
                </a:solidFill>
                <a:latin typeface="+mj-lt"/>
                <a:ea typeface="+mj-ea"/>
                <a:cs typeface="+mj-cs"/>
              </a:rPr>
            </a:br>
            <a:endParaRPr lang="en-US" sz="1400" b="1"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C8EEAEEE-C19D-4CD7-9E46-27138372B96D}"/>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3197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BC6ABB2-439F-4BFD-B027-EC7DC0C43AE3}"/>
              </a:ext>
            </a:extLst>
          </p:cNvPr>
          <p:cNvSpPr>
            <a:spLocks noGrp="1"/>
          </p:cNvSpPr>
          <p:nvPr>
            <p:ph type="title"/>
          </p:nvPr>
        </p:nvSpPr>
        <p:spPr/>
        <p:txBody>
          <a:bodyPr/>
          <a:lstStyle/>
          <a:p>
            <a:pPr algn="l"/>
            <a:r>
              <a:rPr lang="en-US" sz="2800" b="1" kern="1200">
                <a:solidFill>
                  <a:srgbClr val="FF6600"/>
                </a:solidFill>
                <a:latin typeface="+mj-lt"/>
                <a:ea typeface="+mj-ea"/>
                <a:cs typeface="+mj-cs"/>
              </a:rPr>
              <a:t>Exploratory data analysis</a:t>
            </a:r>
            <a:br>
              <a:rPr lang="en-US" sz="1400" b="1" kern="1200">
                <a:solidFill>
                  <a:schemeClr val="bg1"/>
                </a:solidFill>
                <a:latin typeface="+mj-lt"/>
                <a:ea typeface="+mj-ea"/>
                <a:cs typeface="+mj-cs"/>
              </a:rPr>
            </a:br>
            <a:br>
              <a:rPr lang="en-US" sz="1800" b="1" kern="1200">
                <a:solidFill>
                  <a:schemeClr val="bg1"/>
                </a:solidFill>
                <a:latin typeface="+mj-lt"/>
                <a:ea typeface="+mj-ea"/>
                <a:cs typeface="+mj-cs"/>
              </a:rPr>
            </a:br>
            <a:r>
              <a:rPr lang="en-US" sz="2000" b="1" kern="1200">
                <a:solidFill>
                  <a:schemeClr val="bg1"/>
                </a:solidFill>
                <a:latin typeface="+mj-lt"/>
                <a:ea typeface="+mj-ea"/>
                <a:cs typeface="+mj-cs"/>
              </a:rPr>
              <a:t>- Below </a:t>
            </a:r>
            <a:r>
              <a:rPr lang="en-US" sz="2000" b="1">
                <a:solidFill>
                  <a:schemeClr val="bg1"/>
                </a:solidFill>
              </a:rPr>
              <a:t> first table demonstrates that in the City of Atlanta Yellow Cab users are higher than Pink cab users. </a:t>
            </a:r>
            <a:br>
              <a:rPr lang="en-US" sz="1800" b="1" kern="1200">
                <a:solidFill>
                  <a:schemeClr val="bg1"/>
                </a:solidFill>
                <a:latin typeface="+mj-lt"/>
                <a:ea typeface="+mj-ea"/>
                <a:cs typeface="+mj-cs"/>
              </a:rPr>
            </a:br>
            <a:br>
              <a:rPr lang="en-US" sz="1400" b="1" kern="1200">
                <a:solidFill>
                  <a:schemeClr val="bg1"/>
                </a:solidFill>
                <a:latin typeface="+mj-lt"/>
                <a:ea typeface="+mj-ea"/>
                <a:cs typeface="+mj-cs"/>
              </a:rPr>
            </a:br>
            <a:br>
              <a:rPr lang="en-US" sz="1400" b="1" kern="1200">
                <a:solidFill>
                  <a:schemeClr val="bg1"/>
                </a:solidFill>
                <a:latin typeface="+mj-lt"/>
                <a:ea typeface="+mj-ea"/>
                <a:cs typeface="+mj-cs"/>
              </a:rPr>
            </a:br>
            <a:endParaRPr lang="en-US" sz="1400" b="1"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7BFBC37E-C5B0-463C-85DA-45C89C728DC5}"/>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4814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11AD613-3F4C-4282-945F-BFE27E785C23}"/>
              </a:ext>
            </a:extLst>
          </p:cNvPr>
          <p:cNvSpPr>
            <a:spLocks noGrp="1"/>
          </p:cNvSpPr>
          <p:nvPr>
            <p:ph type="title"/>
          </p:nvPr>
        </p:nvSpPr>
        <p:spPr/>
        <p:txBody>
          <a:bodyPr/>
          <a:lstStyle/>
          <a:p>
            <a:endParaRPr lang="en-US" b="1" dirty="0">
              <a:solidFill>
                <a:srgbClr val="FF6600"/>
              </a:solidFill>
            </a:endParaRPr>
          </a:p>
        </p:txBody>
      </p:sp>
      <p:pic>
        <p:nvPicPr>
          <p:cNvPr id="3" name="Picture 2">
            <a:extLst>
              <a:ext uri="{FF2B5EF4-FFF2-40B4-BE49-F238E27FC236}">
                <a16:creationId xmlns:a16="http://schemas.microsoft.com/office/drawing/2014/main" id="{CD04B9F1-FF71-4393-B668-74E2C9FC2BA3}"/>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53761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Words>
  <Application>Microsoft Office PowerPoint</Application>
  <PresentationFormat>Widescreen</PresentationFormat>
  <Paragraphs>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Background and problem statement </vt:lpstr>
      <vt:lpstr>Data analysis approach</vt:lpstr>
      <vt:lpstr>Data discription   </vt:lpstr>
      <vt:lpstr> Exploratory data analysis - In the below table we can see that there is a postive relation between  some variables when  population size increases  the number of users increases also   when  KM Traveled increases price charge  and cost of trip also increases  when  price charged increases cost of trip also increases  So, overall, it shows  that the variables are highly correlated and one of the dependent variable increases  the  other  also increases    </vt:lpstr>
      <vt:lpstr>  Exploratory data analysis  - Below  first table shows that Yellow Cab  customers mostly pay in card than cash and Pink cab customers also mostly  pay by card than cash.  The second table illustrates Yellow Cab users are higher than Pink Cab customers in both male and female genders. When we see the Yellow cab users, there are more male users than female and in Pink cab also there are more male users than female users.     </vt:lpstr>
      <vt:lpstr>Exploratory data analysis  - Below  first table demonstrates that in the City of Atlanta Yellow Cab users are higher than Pink cab users.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Feven Legesse</dc:creator>
  <cp:lastModifiedBy>Feven Legesse</cp:lastModifiedBy>
  <cp:revision>1</cp:revision>
  <dcterms:created xsi:type="dcterms:W3CDTF">2021-06-20T21:53:40Z</dcterms:created>
  <dcterms:modified xsi:type="dcterms:W3CDTF">2021-06-20T21:53:40Z</dcterms:modified>
</cp:coreProperties>
</file>