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71" r:id="rId2"/>
    <p:sldId id="257" r:id="rId3"/>
    <p:sldId id="258" r:id="rId4"/>
    <p:sldId id="259" r:id="rId5"/>
    <p:sldId id="260" r:id="rId6"/>
    <p:sldId id="261" r:id="rId7"/>
    <p:sldId id="262" r:id="rId8"/>
    <p:sldId id="265" r:id="rId9"/>
    <p:sldId id="266" r:id="rId10"/>
    <p:sldId id="267" r:id="rId11"/>
    <p:sldId id="268" r:id="rId12"/>
    <p:sldId id="269" r:id="rId13"/>
    <p:sldId id="27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ven Legesse" initials="FL" lastIdx="1" clrIdx="0">
    <p:extLst>
      <p:ext uri="{19B8F6BF-5375-455C-9EA6-DF929625EA0E}">
        <p15:presenceInfo xmlns:p15="http://schemas.microsoft.com/office/powerpoint/2012/main" userId="5170d62f9945de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AF10E-3AD8-42CA-8A00-6B7FF1974F7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259769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AF10E-3AD8-42CA-8A00-6B7FF1974F7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64293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AF10E-3AD8-42CA-8A00-6B7FF1974F7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404698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AF10E-3AD8-42CA-8A00-6B7FF1974F7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363369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7AF10E-3AD8-42CA-8A00-6B7FF1974F7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286361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7AF10E-3AD8-42CA-8A00-6B7FF1974F7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170984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7AF10E-3AD8-42CA-8A00-6B7FF1974F7C}"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145286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7AF10E-3AD8-42CA-8A00-6B7FF1974F7C}"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352589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AF10E-3AD8-42CA-8A00-6B7FF1974F7C}"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242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7AF10E-3AD8-42CA-8A00-6B7FF1974F7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205116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7AF10E-3AD8-42CA-8A00-6B7FF1974F7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171459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AF10E-3AD8-42CA-8A00-6B7FF1974F7C}" type="datetimeFigureOut">
              <a:rPr lang="en-US" smtClean="0"/>
              <a:t>6/28/2021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1E6DC-8BBA-4088-8189-A3387368BE59}" type="slidenum">
              <a:rPr lang="en-US" smtClean="0"/>
              <a:t>‹#›</a:t>
            </a:fld>
            <a:endParaRPr lang="en-US"/>
          </a:p>
        </p:txBody>
      </p:sp>
    </p:spTree>
    <p:extLst>
      <p:ext uri="{BB962C8B-B14F-4D97-AF65-F5344CB8AC3E}">
        <p14:creationId xmlns:p14="http://schemas.microsoft.com/office/powerpoint/2010/main" val="13870480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50118-2C5E-45F9-A575-EBCEA80C1248}"/>
              </a:ext>
            </a:extLst>
          </p:cNvPr>
          <p:cNvPicPr/>
          <p:nvPr/>
        </p:nvPicPr>
        <p:blipFill rotWithShape="1">
          <a:blip r:embed="rId2"/>
          <a:srcRect l="-541" t="71011" b="-266"/>
          <a:stretch/>
        </p:blipFill>
        <p:spPr>
          <a:xfrm>
            <a:off x="-56562" y="0"/>
            <a:ext cx="12224994" cy="6857999"/>
          </a:xfrm>
          <a:prstGeom prst="rect">
            <a:avLst/>
          </a:prstGeom>
        </p:spPr>
      </p:pic>
      <p:sp>
        <p:nvSpPr>
          <p:cNvPr id="2" name="Title 1">
            <a:extLst>
              <a:ext uri="{FF2B5EF4-FFF2-40B4-BE49-F238E27FC236}">
                <a16:creationId xmlns:a16="http://schemas.microsoft.com/office/drawing/2014/main" id="{BD98E112-FF04-4EBB-BFD8-289DF1311992}"/>
              </a:ext>
            </a:extLst>
          </p:cNvPr>
          <p:cNvSpPr>
            <a:spLocks noGrp="1"/>
          </p:cNvSpPr>
          <p:nvPr>
            <p:ph type="title"/>
          </p:nvPr>
        </p:nvSpPr>
        <p:spPr>
          <a:xfrm>
            <a:off x="32993" y="0"/>
            <a:ext cx="12224994" cy="7016620"/>
          </a:xfrm>
        </p:spPr>
        <p:txBody>
          <a:bodyPr>
            <a:normAutofit/>
          </a:bodyPr>
          <a:lstStyle/>
          <a:p>
            <a:pPr marR="0" lvl="0" fontAlgn="base">
              <a:lnSpc>
                <a:spcPct val="115000"/>
              </a:lnSpc>
              <a:spcBef>
                <a:spcPts val="0"/>
              </a:spcBef>
              <a:spcAft>
                <a:spcPts val="0"/>
              </a:spcAft>
            </a:pPr>
            <a:r>
              <a:rPr lang="en-US" b="1" dirty="0">
                <a:solidFill>
                  <a:schemeClr val="accent2"/>
                </a:solidFill>
              </a:rPr>
              <a:t>        </a:t>
            </a:r>
            <a:r>
              <a:rPr lang="en-US" sz="5400" b="1" dirty="0">
                <a:solidFill>
                  <a:schemeClr val="accent2"/>
                </a:solidFill>
              </a:rPr>
              <a:t>XYZ company data analysis and report </a:t>
            </a:r>
            <a:br>
              <a:rPr lang="en-US" sz="5400" b="1" dirty="0">
                <a:solidFill>
                  <a:schemeClr val="accent2"/>
                </a:solidFill>
              </a:rPr>
            </a:br>
            <a:r>
              <a:rPr lang="en-US" sz="5400" b="1" dirty="0">
                <a:solidFill>
                  <a:schemeClr val="accent2"/>
                </a:solidFill>
              </a:rPr>
              <a:t>                             presentation.</a:t>
            </a:r>
            <a:br>
              <a:rPr lang="en-US" sz="5400" b="1" dirty="0">
                <a:solidFill>
                  <a:schemeClr val="accent2"/>
                </a:solidFill>
              </a:rPr>
            </a:br>
            <a:r>
              <a:rPr lang="en-US" sz="5400" b="1" dirty="0">
                <a:solidFill>
                  <a:schemeClr val="accent2"/>
                </a:solidFill>
              </a:rPr>
              <a:t>           </a:t>
            </a:r>
            <a:br>
              <a:rPr lang="en-US" b="1" dirty="0">
                <a:solidFill>
                  <a:schemeClr val="accent2"/>
                </a:solidFill>
              </a:rPr>
            </a:br>
            <a:r>
              <a:rPr lang="en-US" b="1" dirty="0">
                <a:solidFill>
                  <a:schemeClr val="accent2"/>
                </a:solidFill>
              </a:rPr>
              <a:t> </a:t>
            </a:r>
            <a:br>
              <a:rPr lang="en-US" b="1" dirty="0">
                <a:solidFill>
                  <a:schemeClr val="accent2"/>
                </a:solidFill>
              </a:rPr>
            </a:br>
            <a:endParaRPr lang="en-US" sz="1400" b="1" dirty="0">
              <a:solidFill>
                <a:schemeClr val="bg1"/>
              </a:solidFill>
            </a:endParaRPr>
          </a:p>
        </p:txBody>
      </p:sp>
    </p:spTree>
    <p:extLst>
      <p:ext uri="{BB962C8B-B14F-4D97-AF65-F5344CB8AC3E}">
        <p14:creationId xmlns:p14="http://schemas.microsoft.com/office/powerpoint/2010/main" val="226761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50118-2C5E-45F9-A575-EBCEA80C1248}"/>
              </a:ext>
            </a:extLst>
          </p:cNvPr>
          <p:cNvPicPr/>
          <p:nvPr/>
        </p:nvPicPr>
        <p:blipFill rotWithShape="1">
          <a:blip r:embed="rId2"/>
          <a:srcRect l="-541" t="71011" b="-266"/>
          <a:stretch/>
        </p:blipFill>
        <p:spPr>
          <a:xfrm>
            <a:off x="-56562" y="1"/>
            <a:ext cx="12224994" cy="1442300"/>
          </a:xfrm>
          <a:prstGeom prst="rect">
            <a:avLst/>
          </a:prstGeom>
        </p:spPr>
      </p:pic>
      <p:sp>
        <p:nvSpPr>
          <p:cNvPr id="2" name="Title 1">
            <a:extLst>
              <a:ext uri="{FF2B5EF4-FFF2-40B4-BE49-F238E27FC236}">
                <a16:creationId xmlns:a16="http://schemas.microsoft.com/office/drawing/2014/main" id="{BD98E112-FF04-4EBB-BFD8-289DF1311992}"/>
              </a:ext>
            </a:extLst>
          </p:cNvPr>
          <p:cNvSpPr>
            <a:spLocks noGrp="1"/>
          </p:cNvSpPr>
          <p:nvPr>
            <p:ph type="title"/>
          </p:nvPr>
        </p:nvSpPr>
        <p:spPr>
          <a:xfrm>
            <a:off x="32993" y="0"/>
            <a:ext cx="12224993" cy="1442300"/>
          </a:xfrm>
        </p:spPr>
        <p:txBody>
          <a:bodyPr/>
          <a:lstStyle/>
          <a:p>
            <a:pPr algn="ctr"/>
            <a:r>
              <a:rPr lang="en-US" b="1" dirty="0">
                <a:solidFill>
                  <a:schemeClr val="accent2"/>
                </a:solidFill>
              </a:rPr>
              <a:t>Cost wise analysis</a:t>
            </a:r>
            <a:br>
              <a:rPr lang="en-US" b="1" dirty="0">
                <a:solidFill>
                  <a:schemeClr val="accent2"/>
                </a:solidFill>
              </a:rPr>
            </a:br>
            <a:endParaRPr lang="en-US" sz="1400" b="1" dirty="0">
              <a:solidFill>
                <a:schemeClr val="bg1"/>
              </a:solidFill>
            </a:endParaRPr>
          </a:p>
        </p:txBody>
      </p:sp>
      <p:graphicFrame>
        <p:nvGraphicFramePr>
          <p:cNvPr id="4" name="Object 3">
            <a:extLst>
              <a:ext uri="{FF2B5EF4-FFF2-40B4-BE49-F238E27FC236}">
                <a16:creationId xmlns:a16="http://schemas.microsoft.com/office/drawing/2014/main" id="{4A3BE3B9-33F6-4DE5-B6D5-80D6BEB2BFFB}"/>
              </a:ext>
            </a:extLst>
          </p:cNvPr>
          <p:cNvGraphicFramePr>
            <a:graphicFrameLocks noChangeAspect="1"/>
          </p:cNvGraphicFramePr>
          <p:nvPr>
            <p:extLst>
              <p:ext uri="{D42A27DB-BD31-4B8C-83A1-F6EECF244321}">
                <p14:modId xmlns:p14="http://schemas.microsoft.com/office/powerpoint/2010/main" val="570605635"/>
              </p:ext>
            </p:extLst>
          </p:nvPr>
        </p:nvGraphicFramePr>
        <p:xfrm>
          <a:off x="23567" y="1442300"/>
          <a:ext cx="12135439" cy="5415700"/>
        </p:xfrm>
        <a:graphic>
          <a:graphicData uri="http://schemas.openxmlformats.org/presentationml/2006/ole">
            <mc:AlternateContent xmlns:mc="http://schemas.openxmlformats.org/markup-compatibility/2006">
              <mc:Choice xmlns:v="urn:schemas-microsoft-com:vml" Requires="v">
                <p:oleObj name="Acrobat Document" r:id="rId3" imgW="7863840" imgH="4663156" progId="AcroExch.Document.DC">
                  <p:embed/>
                </p:oleObj>
              </mc:Choice>
              <mc:Fallback>
                <p:oleObj name="Acrobat Document" r:id="rId3" imgW="7863840" imgH="4663156" progId="AcroExch.Document.DC">
                  <p:embed/>
                  <p:pic>
                    <p:nvPicPr>
                      <p:cNvPr id="0" name=""/>
                      <p:cNvPicPr/>
                      <p:nvPr/>
                    </p:nvPicPr>
                    <p:blipFill>
                      <a:blip r:embed="rId4"/>
                      <a:stretch>
                        <a:fillRect/>
                      </a:stretch>
                    </p:blipFill>
                    <p:spPr>
                      <a:xfrm>
                        <a:off x="23567" y="1442300"/>
                        <a:ext cx="12135439" cy="5415700"/>
                      </a:xfrm>
                      <a:prstGeom prst="rect">
                        <a:avLst/>
                      </a:prstGeom>
                    </p:spPr>
                  </p:pic>
                </p:oleObj>
              </mc:Fallback>
            </mc:AlternateContent>
          </a:graphicData>
        </a:graphic>
      </p:graphicFrame>
    </p:spTree>
    <p:extLst>
      <p:ext uri="{BB962C8B-B14F-4D97-AF65-F5344CB8AC3E}">
        <p14:creationId xmlns:p14="http://schemas.microsoft.com/office/powerpoint/2010/main" val="168195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50118-2C5E-45F9-A575-EBCEA80C1248}"/>
              </a:ext>
            </a:extLst>
          </p:cNvPr>
          <p:cNvPicPr/>
          <p:nvPr/>
        </p:nvPicPr>
        <p:blipFill rotWithShape="1">
          <a:blip r:embed="rId2"/>
          <a:srcRect l="-541" t="71011" b="-266"/>
          <a:stretch/>
        </p:blipFill>
        <p:spPr>
          <a:xfrm>
            <a:off x="-56562" y="1"/>
            <a:ext cx="12224994" cy="1442300"/>
          </a:xfrm>
          <a:prstGeom prst="rect">
            <a:avLst/>
          </a:prstGeom>
        </p:spPr>
      </p:pic>
      <p:sp>
        <p:nvSpPr>
          <p:cNvPr id="2" name="Title 1">
            <a:extLst>
              <a:ext uri="{FF2B5EF4-FFF2-40B4-BE49-F238E27FC236}">
                <a16:creationId xmlns:a16="http://schemas.microsoft.com/office/drawing/2014/main" id="{BD98E112-FF04-4EBB-BFD8-289DF1311992}"/>
              </a:ext>
            </a:extLst>
          </p:cNvPr>
          <p:cNvSpPr>
            <a:spLocks noGrp="1"/>
          </p:cNvSpPr>
          <p:nvPr>
            <p:ph type="title"/>
          </p:nvPr>
        </p:nvSpPr>
        <p:spPr>
          <a:xfrm>
            <a:off x="32993" y="0"/>
            <a:ext cx="12224993" cy="1442300"/>
          </a:xfrm>
        </p:spPr>
        <p:txBody>
          <a:bodyPr/>
          <a:lstStyle/>
          <a:p>
            <a:pPr algn="ctr"/>
            <a:r>
              <a:rPr lang="en-US" b="1" dirty="0">
                <a:solidFill>
                  <a:schemeClr val="accent2"/>
                </a:solidFill>
              </a:rPr>
              <a:t>Age and Gender wise analysis</a:t>
            </a:r>
            <a:br>
              <a:rPr lang="en-US" b="1" dirty="0">
                <a:solidFill>
                  <a:schemeClr val="accent2"/>
                </a:solidFill>
              </a:rPr>
            </a:br>
            <a:endParaRPr lang="en-US" sz="1400" b="1" dirty="0">
              <a:solidFill>
                <a:schemeClr val="bg1"/>
              </a:solidFill>
            </a:endParaRPr>
          </a:p>
        </p:txBody>
      </p:sp>
      <p:graphicFrame>
        <p:nvGraphicFramePr>
          <p:cNvPr id="4" name="Object 3">
            <a:extLst>
              <a:ext uri="{FF2B5EF4-FFF2-40B4-BE49-F238E27FC236}">
                <a16:creationId xmlns:a16="http://schemas.microsoft.com/office/drawing/2014/main" id="{75369E54-8D1A-4700-B6AC-892C22CEC9B2}"/>
              </a:ext>
            </a:extLst>
          </p:cNvPr>
          <p:cNvGraphicFramePr>
            <a:graphicFrameLocks noChangeAspect="1"/>
          </p:cNvGraphicFramePr>
          <p:nvPr>
            <p:extLst>
              <p:ext uri="{D42A27DB-BD31-4B8C-83A1-F6EECF244321}">
                <p14:modId xmlns:p14="http://schemas.microsoft.com/office/powerpoint/2010/main" val="2706732189"/>
              </p:ext>
            </p:extLst>
          </p:nvPr>
        </p:nvGraphicFramePr>
        <p:xfrm>
          <a:off x="1" y="1442299"/>
          <a:ext cx="12159006" cy="5415699"/>
        </p:xfrm>
        <a:graphic>
          <a:graphicData uri="http://schemas.openxmlformats.org/presentationml/2006/ole">
            <mc:AlternateContent xmlns:mc="http://schemas.openxmlformats.org/markup-compatibility/2006">
              <mc:Choice xmlns:v="urn:schemas-microsoft-com:vml" Requires="v">
                <p:oleObj name="Acrobat Document" r:id="rId3" imgW="7863840" imgH="4663156" progId="AcroExch.Document.DC">
                  <p:embed/>
                </p:oleObj>
              </mc:Choice>
              <mc:Fallback>
                <p:oleObj name="Acrobat Document" r:id="rId3" imgW="7863840" imgH="4663156" progId="AcroExch.Document.DC">
                  <p:embed/>
                  <p:pic>
                    <p:nvPicPr>
                      <p:cNvPr id="0" name=""/>
                      <p:cNvPicPr/>
                      <p:nvPr/>
                    </p:nvPicPr>
                    <p:blipFill>
                      <a:blip r:embed="rId4"/>
                      <a:stretch>
                        <a:fillRect/>
                      </a:stretch>
                    </p:blipFill>
                    <p:spPr>
                      <a:xfrm>
                        <a:off x="1" y="1442299"/>
                        <a:ext cx="12159006" cy="5415699"/>
                      </a:xfrm>
                      <a:prstGeom prst="rect">
                        <a:avLst/>
                      </a:prstGeom>
                    </p:spPr>
                  </p:pic>
                </p:oleObj>
              </mc:Fallback>
            </mc:AlternateContent>
          </a:graphicData>
        </a:graphic>
      </p:graphicFrame>
    </p:spTree>
    <p:extLst>
      <p:ext uri="{BB962C8B-B14F-4D97-AF65-F5344CB8AC3E}">
        <p14:creationId xmlns:p14="http://schemas.microsoft.com/office/powerpoint/2010/main" val="1476465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50118-2C5E-45F9-A575-EBCEA80C1248}"/>
              </a:ext>
            </a:extLst>
          </p:cNvPr>
          <p:cNvPicPr/>
          <p:nvPr/>
        </p:nvPicPr>
        <p:blipFill rotWithShape="1">
          <a:blip r:embed="rId2"/>
          <a:srcRect l="-541" t="71011" b="-266"/>
          <a:stretch/>
        </p:blipFill>
        <p:spPr>
          <a:xfrm>
            <a:off x="-56562" y="1"/>
            <a:ext cx="12224994" cy="1442300"/>
          </a:xfrm>
          <a:prstGeom prst="rect">
            <a:avLst/>
          </a:prstGeom>
        </p:spPr>
      </p:pic>
      <p:sp>
        <p:nvSpPr>
          <p:cNvPr id="2" name="Title 1">
            <a:extLst>
              <a:ext uri="{FF2B5EF4-FFF2-40B4-BE49-F238E27FC236}">
                <a16:creationId xmlns:a16="http://schemas.microsoft.com/office/drawing/2014/main" id="{BD98E112-FF04-4EBB-BFD8-289DF1311992}"/>
              </a:ext>
            </a:extLst>
          </p:cNvPr>
          <p:cNvSpPr>
            <a:spLocks noGrp="1"/>
          </p:cNvSpPr>
          <p:nvPr>
            <p:ph type="title"/>
          </p:nvPr>
        </p:nvSpPr>
        <p:spPr>
          <a:xfrm>
            <a:off x="32993" y="0"/>
            <a:ext cx="12224993" cy="1442300"/>
          </a:xfrm>
        </p:spPr>
        <p:txBody>
          <a:bodyPr/>
          <a:lstStyle/>
          <a:p>
            <a:pPr algn="ctr"/>
            <a:r>
              <a:rPr lang="en-US" b="1" dirty="0">
                <a:solidFill>
                  <a:schemeClr val="accent2"/>
                </a:solidFill>
              </a:rPr>
              <a:t>City and Company wise analysis</a:t>
            </a:r>
            <a:br>
              <a:rPr lang="en-US" b="1" dirty="0">
                <a:solidFill>
                  <a:schemeClr val="accent2"/>
                </a:solidFill>
              </a:rPr>
            </a:br>
            <a:endParaRPr lang="en-US" sz="1400" b="1" dirty="0">
              <a:solidFill>
                <a:schemeClr val="bg1"/>
              </a:solidFill>
            </a:endParaRPr>
          </a:p>
        </p:txBody>
      </p:sp>
      <p:graphicFrame>
        <p:nvGraphicFramePr>
          <p:cNvPr id="5" name="Object 4">
            <a:extLst>
              <a:ext uri="{FF2B5EF4-FFF2-40B4-BE49-F238E27FC236}">
                <a16:creationId xmlns:a16="http://schemas.microsoft.com/office/drawing/2014/main" id="{FD118F1C-7687-4D52-99B5-A2D896B1EF34}"/>
              </a:ext>
            </a:extLst>
          </p:cNvPr>
          <p:cNvGraphicFramePr>
            <a:graphicFrameLocks noChangeAspect="1"/>
          </p:cNvGraphicFramePr>
          <p:nvPr>
            <p:extLst>
              <p:ext uri="{D42A27DB-BD31-4B8C-83A1-F6EECF244321}">
                <p14:modId xmlns:p14="http://schemas.microsoft.com/office/powerpoint/2010/main" val="2837042886"/>
              </p:ext>
            </p:extLst>
          </p:nvPr>
        </p:nvGraphicFramePr>
        <p:xfrm>
          <a:off x="-23568" y="1442301"/>
          <a:ext cx="12159006" cy="5686288"/>
        </p:xfrm>
        <a:graphic>
          <a:graphicData uri="http://schemas.openxmlformats.org/presentationml/2006/ole">
            <mc:AlternateContent xmlns:mc="http://schemas.openxmlformats.org/markup-compatibility/2006">
              <mc:Choice xmlns:v="urn:schemas-microsoft-com:vml" Requires="v">
                <p:oleObj name="Acrobat Document" r:id="rId3" imgW="7863840" imgH="4663156" progId="AcroExch.Document.DC">
                  <p:embed/>
                </p:oleObj>
              </mc:Choice>
              <mc:Fallback>
                <p:oleObj name="Acrobat Document" r:id="rId3" imgW="7863840" imgH="4663156" progId="AcroExch.Document.DC">
                  <p:embed/>
                  <p:pic>
                    <p:nvPicPr>
                      <p:cNvPr id="0" name=""/>
                      <p:cNvPicPr/>
                      <p:nvPr/>
                    </p:nvPicPr>
                    <p:blipFill>
                      <a:blip r:embed="rId4"/>
                      <a:stretch>
                        <a:fillRect/>
                      </a:stretch>
                    </p:blipFill>
                    <p:spPr>
                      <a:xfrm>
                        <a:off x="-23568" y="1442301"/>
                        <a:ext cx="12159006" cy="5686288"/>
                      </a:xfrm>
                      <a:prstGeom prst="rect">
                        <a:avLst/>
                      </a:prstGeom>
                    </p:spPr>
                  </p:pic>
                </p:oleObj>
              </mc:Fallback>
            </mc:AlternateContent>
          </a:graphicData>
        </a:graphic>
      </p:graphicFrame>
    </p:spTree>
    <p:extLst>
      <p:ext uri="{BB962C8B-B14F-4D97-AF65-F5344CB8AC3E}">
        <p14:creationId xmlns:p14="http://schemas.microsoft.com/office/powerpoint/2010/main" val="104034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50118-2C5E-45F9-A575-EBCEA80C1248}"/>
              </a:ext>
            </a:extLst>
          </p:cNvPr>
          <p:cNvPicPr/>
          <p:nvPr/>
        </p:nvPicPr>
        <p:blipFill rotWithShape="1">
          <a:blip r:embed="rId2"/>
          <a:srcRect l="-541" t="71011" b="-266"/>
          <a:stretch/>
        </p:blipFill>
        <p:spPr>
          <a:xfrm>
            <a:off x="-56562" y="0"/>
            <a:ext cx="12224994" cy="6857999"/>
          </a:xfrm>
          <a:prstGeom prst="rect">
            <a:avLst/>
          </a:prstGeom>
        </p:spPr>
      </p:pic>
      <p:sp>
        <p:nvSpPr>
          <p:cNvPr id="2" name="Title 1">
            <a:extLst>
              <a:ext uri="{FF2B5EF4-FFF2-40B4-BE49-F238E27FC236}">
                <a16:creationId xmlns:a16="http://schemas.microsoft.com/office/drawing/2014/main" id="{BD98E112-FF04-4EBB-BFD8-289DF1311992}"/>
              </a:ext>
            </a:extLst>
          </p:cNvPr>
          <p:cNvSpPr>
            <a:spLocks noGrp="1"/>
          </p:cNvSpPr>
          <p:nvPr>
            <p:ph type="title"/>
          </p:nvPr>
        </p:nvSpPr>
        <p:spPr>
          <a:xfrm>
            <a:off x="32993" y="0"/>
            <a:ext cx="12224993" cy="7016620"/>
          </a:xfrm>
        </p:spPr>
        <p:txBody>
          <a:bodyPr>
            <a:normAutofit/>
          </a:bodyPr>
          <a:lstStyle/>
          <a:p>
            <a:pPr marR="0" lvl="0" fontAlgn="base">
              <a:lnSpc>
                <a:spcPct val="115000"/>
              </a:lnSpc>
              <a:spcBef>
                <a:spcPts val="0"/>
              </a:spcBef>
              <a:spcAft>
                <a:spcPts val="0"/>
              </a:spcAft>
            </a:pPr>
            <a:r>
              <a:rPr lang="en-US" b="1" dirty="0">
                <a:solidFill>
                  <a:schemeClr val="accent2"/>
                </a:solidFill>
              </a:rPr>
              <a:t>                               Recommendation</a:t>
            </a:r>
            <a:br>
              <a:rPr lang="en-US" b="1" dirty="0">
                <a:solidFill>
                  <a:schemeClr val="accent2"/>
                </a:solidFill>
              </a:rPr>
            </a:br>
            <a:r>
              <a:rPr lang="en-US" b="1" dirty="0">
                <a:solidFill>
                  <a:schemeClr val="accent2"/>
                </a:solidFill>
              </a:rPr>
              <a:t> - </a:t>
            </a:r>
            <a:r>
              <a:rPr lang="en-US" sz="1800" dirty="0">
                <a:solidFill>
                  <a:schemeClr val="bg1"/>
                </a:solidFill>
                <a:effectLst/>
                <a:latin typeface="Helvetica" panose="020B0604020202020204" pitchFamily="34" charset="0"/>
                <a:ea typeface="Times New Roman" panose="02020603050405020304" pitchFamily="18" charset="0"/>
              </a:rPr>
              <a:t>When we see in the population-wise analysis in the figure it is very clear that yellow cab is a very dominant one.</a:t>
            </a:r>
            <a:br>
              <a:rPr lang="en-US" sz="1800" dirty="0">
                <a:solidFill>
                  <a:schemeClr val="bg1"/>
                </a:solidFill>
                <a:effectLst/>
                <a:latin typeface="Times New Roman" panose="02020603050405020304" pitchFamily="18" charset="0"/>
                <a:ea typeface="Times New Roman" panose="02020603050405020304" pitchFamily="18" charset="0"/>
              </a:rPr>
            </a:b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Helvetica" panose="020B0604020202020204" pitchFamily="34" charset="0"/>
                <a:ea typeface="Times New Roman" panose="02020603050405020304" pitchFamily="18" charset="0"/>
              </a:rPr>
              <a:t>City-wise analysis shows that in most of the cities yellow cab users are very high than pink cab users, especially </a:t>
            </a:r>
            <a:br>
              <a:rPr lang="en-US" sz="1800" dirty="0">
                <a:solidFill>
                  <a:schemeClr val="bg1"/>
                </a:solidFill>
                <a:effectLst/>
                <a:latin typeface="Helvetica" panose="020B0604020202020204" pitchFamily="34" charset="0"/>
                <a:ea typeface="Times New Roman" panose="02020603050405020304" pitchFamily="18" charset="0"/>
              </a:rPr>
            </a:br>
            <a:r>
              <a:rPr lang="en-US" sz="1800" dirty="0">
                <a:solidFill>
                  <a:schemeClr val="bg1"/>
                </a:solidFill>
                <a:effectLst/>
                <a:latin typeface="Helvetica" panose="020B0604020202020204" pitchFamily="34" charset="0"/>
                <a:ea typeface="Times New Roman" panose="02020603050405020304" pitchFamily="18" charset="0"/>
              </a:rPr>
              <a:t>        in New York, Chicago, Los Angeles, Washington Dc, Boston MA, and San Diego CA.</a:t>
            </a:r>
            <a:br>
              <a:rPr lang="en-US" sz="1800" dirty="0">
                <a:solidFill>
                  <a:schemeClr val="bg1"/>
                </a:solidFill>
                <a:effectLst/>
                <a:latin typeface="Times New Roman" panose="02020603050405020304" pitchFamily="18" charset="0"/>
                <a:ea typeface="Times New Roman" panose="02020603050405020304" pitchFamily="18" charset="0"/>
              </a:rPr>
            </a:br>
            <a:r>
              <a:rPr lang="en-US" sz="4000" dirty="0">
                <a:solidFill>
                  <a:schemeClr val="accent2"/>
                </a:solidFill>
              </a:rPr>
              <a:t> - </a:t>
            </a:r>
            <a:r>
              <a:rPr lang="en-US" sz="1800" dirty="0">
                <a:solidFill>
                  <a:schemeClr val="bg1"/>
                </a:solidFill>
                <a:effectLst/>
                <a:latin typeface="Helvetica" panose="020B0604020202020204" pitchFamily="34" charset="0"/>
                <a:ea typeface="Times New Roman" panose="02020603050405020304" pitchFamily="18" charset="0"/>
              </a:rPr>
              <a:t>From the cost-wise analysis figure, we can see that cost of the trip increases in each cab when the users </a:t>
            </a:r>
            <a:br>
              <a:rPr lang="en-US" sz="1800" dirty="0">
                <a:solidFill>
                  <a:schemeClr val="bg1"/>
                </a:solidFill>
                <a:effectLst/>
                <a:latin typeface="Helvetica" panose="020B0604020202020204" pitchFamily="34" charset="0"/>
                <a:ea typeface="Times New Roman" panose="02020603050405020304" pitchFamily="18" charset="0"/>
              </a:rPr>
            </a:br>
            <a:r>
              <a:rPr lang="en-US" sz="1800" dirty="0">
                <a:solidFill>
                  <a:schemeClr val="bg1"/>
                </a:solidFill>
                <a:effectLst/>
                <a:latin typeface="Helvetica" panose="020B0604020202020204" pitchFamily="34" charset="0"/>
                <a:ea typeface="Times New Roman" panose="02020603050405020304" pitchFamily="18" charset="0"/>
              </a:rPr>
              <a:t>      are increasing. And the graph shows that cost of a yellow cab is higher than a pink cab.</a:t>
            </a:r>
            <a:br>
              <a:rPr lang="en-US" sz="1800" dirty="0">
                <a:solidFill>
                  <a:schemeClr val="bg1"/>
                </a:solidFill>
                <a:effectLst/>
                <a:latin typeface="Times New Roman" panose="02020603050405020304" pitchFamily="18" charset="0"/>
                <a:ea typeface="Times New Roman" panose="02020603050405020304" pitchFamily="18" charset="0"/>
              </a:rPr>
            </a:br>
            <a:r>
              <a:rPr lang="en-US" sz="1800" dirty="0">
                <a:solidFill>
                  <a:schemeClr val="bg1"/>
                </a:solidFill>
                <a:effectLst/>
                <a:latin typeface="Times New Roman" panose="02020603050405020304" pitchFamily="18" charset="0"/>
                <a:ea typeface="Times New Roman" panose="02020603050405020304" pitchFamily="18" charset="0"/>
              </a:rPr>
              <a:t>  </a:t>
            </a:r>
            <a:r>
              <a:rPr lang="en-US" sz="4000" dirty="0">
                <a:solidFill>
                  <a:schemeClr val="accent2"/>
                </a:solidFill>
              </a:rPr>
              <a:t>-</a:t>
            </a:r>
            <a:r>
              <a:rPr lang="en-US" sz="1800" dirty="0">
                <a:solidFill>
                  <a:schemeClr val="accent2"/>
                </a:solidFill>
              </a:rPr>
              <a:t> </a:t>
            </a:r>
            <a:r>
              <a:rPr lang="en-US" sz="1800" dirty="0">
                <a:solidFill>
                  <a:schemeClr val="bg1"/>
                </a:solidFill>
                <a:effectLst/>
                <a:latin typeface="Helvetica" panose="020B0604020202020204" pitchFamily="34" charset="0"/>
                <a:ea typeface="Times New Roman" panose="02020603050405020304" pitchFamily="18" charset="0"/>
              </a:rPr>
              <a:t>Age and Gender wise analysis charts illustrate still yellow cab users of almost any age are very higher than </a:t>
            </a:r>
            <a:br>
              <a:rPr lang="en-US" sz="1800" dirty="0">
                <a:solidFill>
                  <a:schemeClr val="bg1"/>
                </a:solidFill>
                <a:effectLst/>
                <a:latin typeface="Helvetica" panose="020B0604020202020204" pitchFamily="34" charset="0"/>
                <a:ea typeface="Times New Roman" panose="02020603050405020304" pitchFamily="18" charset="0"/>
              </a:rPr>
            </a:br>
            <a:r>
              <a:rPr lang="en-US" sz="1800" dirty="0">
                <a:solidFill>
                  <a:schemeClr val="bg1"/>
                </a:solidFill>
                <a:effectLst/>
                <a:latin typeface="Helvetica" panose="020B0604020202020204" pitchFamily="34" charset="0"/>
                <a:ea typeface="Times New Roman" panose="02020603050405020304" pitchFamily="18" charset="0"/>
              </a:rPr>
              <a:t>      a pink cab. From the charts, we also understand that male users are dominated and are mostly using a yellow cab. </a:t>
            </a:r>
            <a:br>
              <a:rPr lang="en-US" sz="1800" dirty="0">
                <a:solidFill>
                  <a:schemeClr val="bg1"/>
                </a:solidFill>
                <a:effectLst/>
                <a:latin typeface="Helvetica" panose="020B0604020202020204" pitchFamily="34" charset="0"/>
                <a:ea typeface="Times New Roman" panose="02020603050405020304" pitchFamily="18" charset="0"/>
              </a:rPr>
            </a:br>
            <a:r>
              <a:rPr lang="en-US" sz="1800" dirty="0">
                <a:solidFill>
                  <a:schemeClr val="bg1"/>
                </a:solidFill>
                <a:effectLst/>
                <a:latin typeface="Helvetica" panose="020B0604020202020204" pitchFamily="34" charset="0"/>
                <a:ea typeface="Times New Roman" panose="02020603050405020304" pitchFamily="18" charset="0"/>
              </a:rPr>
              <a:t>      Los Angeles, San Diego, and Washington DC have the most yellow cab users.</a:t>
            </a:r>
            <a:br>
              <a:rPr lang="en-US" sz="1800" dirty="0">
                <a:solidFill>
                  <a:schemeClr val="bg1"/>
                </a:solidFill>
                <a:effectLst/>
                <a:latin typeface="Times New Roman" panose="02020603050405020304" pitchFamily="18" charset="0"/>
                <a:ea typeface="Times New Roman" panose="02020603050405020304" pitchFamily="18" charset="0"/>
              </a:rPr>
            </a:br>
            <a:r>
              <a:rPr lang="en-US" sz="1800" dirty="0">
                <a:solidFill>
                  <a:schemeClr val="bg1"/>
                </a:solidFill>
                <a:effectLst/>
                <a:latin typeface="Helvetica" panose="020B0604020202020204" pitchFamily="34" charset="0"/>
                <a:ea typeface="Times New Roman" panose="02020603050405020304" pitchFamily="18" charset="0"/>
              </a:rPr>
              <a:t> </a:t>
            </a:r>
            <a:br>
              <a:rPr lang="en-US" sz="1800" dirty="0">
                <a:solidFill>
                  <a:schemeClr val="bg1"/>
                </a:solidFill>
                <a:effectLst/>
                <a:latin typeface="Times New Roman" panose="02020603050405020304" pitchFamily="18" charset="0"/>
                <a:ea typeface="Times New Roman" panose="02020603050405020304" pitchFamily="18" charset="0"/>
              </a:rPr>
            </a:br>
            <a:r>
              <a:rPr lang="en-US" sz="1800" dirty="0">
                <a:solidFill>
                  <a:schemeClr val="bg1"/>
                </a:solidFill>
                <a:effectLst/>
                <a:latin typeface="Helvetica" panose="020B0604020202020204" pitchFamily="34" charset="0"/>
                <a:ea typeface="Times New Roman" panose="02020603050405020304" pitchFamily="18" charset="0"/>
              </a:rPr>
              <a:t>Overall, based on the above analysis we recommend that XYZ company should decide to invest in the yellow cab company.</a:t>
            </a:r>
            <a:br>
              <a:rPr lang="en-US" sz="1800" dirty="0">
                <a:solidFill>
                  <a:schemeClr val="bg1"/>
                </a:solidFill>
                <a:effectLst/>
                <a:latin typeface="Times New Roman" panose="02020603050405020304" pitchFamily="18" charset="0"/>
                <a:ea typeface="Times New Roman" panose="02020603050405020304" pitchFamily="18" charset="0"/>
              </a:rPr>
            </a:br>
            <a:br>
              <a:rPr lang="en-US" b="1" dirty="0">
                <a:solidFill>
                  <a:schemeClr val="accent2"/>
                </a:solidFill>
              </a:rPr>
            </a:br>
            <a:endParaRPr lang="en-US" sz="1400" b="1" dirty="0">
              <a:solidFill>
                <a:schemeClr val="bg1"/>
              </a:solidFill>
            </a:endParaRPr>
          </a:p>
        </p:txBody>
      </p:sp>
    </p:spTree>
    <p:extLst>
      <p:ext uri="{BB962C8B-B14F-4D97-AF65-F5344CB8AC3E}">
        <p14:creationId xmlns:p14="http://schemas.microsoft.com/office/powerpoint/2010/main" val="320994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11AD613-3F4C-4282-945F-BFE27E785C23}"/>
              </a:ext>
            </a:extLst>
          </p:cNvPr>
          <p:cNvSpPr>
            <a:spLocks noGrp="1"/>
          </p:cNvSpPr>
          <p:nvPr>
            <p:ph type="title"/>
          </p:nvPr>
        </p:nvSpPr>
        <p:spPr/>
        <p:txBody>
          <a:bodyPr/>
          <a:lstStyle/>
          <a:p>
            <a:endParaRPr lang="en-US" b="1" dirty="0">
              <a:solidFill>
                <a:srgbClr val="FF6600"/>
              </a:solidFill>
            </a:endParaRPr>
          </a:p>
        </p:txBody>
      </p:sp>
      <p:pic>
        <p:nvPicPr>
          <p:cNvPr id="3" name="Picture 2">
            <a:extLst>
              <a:ext uri="{FF2B5EF4-FFF2-40B4-BE49-F238E27FC236}">
                <a16:creationId xmlns:a16="http://schemas.microsoft.com/office/drawing/2014/main" id="{CD04B9F1-FF71-4393-B668-74E2C9FC2BA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5376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F1A19CF-4F8E-4B34-A8AE-5C526068816F}"/>
              </a:ext>
            </a:extLst>
          </p:cNvPr>
          <p:cNvSpPr>
            <a:spLocks noGrp="1"/>
          </p:cNvSpPr>
          <p:nvPr>
            <p:ph type="title"/>
          </p:nvPr>
        </p:nvSpPr>
        <p:spPr/>
        <p:txBody>
          <a:bodyPr/>
          <a:lstStyle/>
          <a:p>
            <a:r>
              <a:rPr lang="en-US" sz="2800" b="1">
                <a:solidFill>
                  <a:srgbClr val="FF6600"/>
                </a:solidFill>
              </a:rPr>
              <a:t>Background and problem statement </a:t>
            </a:r>
            <a:endParaRPr lang="en-US" sz="2800" b="1" dirty="0">
              <a:solidFill>
                <a:srgbClr val="FF6600"/>
              </a:solidFill>
            </a:endParaRPr>
          </a:p>
        </p:txBody>
      </p:sp>
      <p:pic>
        <p:nvPicPr>
          <p:cNvPr id="3" name="Picture 2">
            <a:extLst>
              <a:ext uri="{FF2B5EF4-FFF2-40B4-BE49-F238E27FC236}">
                <a16:creationId xmlns:a16="http://schemas.microsoft.com/office/drawing/2014/main" id="{D02AF4CD-9DEC-4C5A-B940-0D3C5CEF86EF}"/>
              </a:ext>
            </a:extLst>
          </p:cNvPr>
          <p:cNvPicPr/>
          <p:nvPr/>
        </p:nvPicPr>
        <p:blipFill>
          <a:blip r:embed="rId2"/>
          <a:stretch>
            <a:fillRect/>
          </a:stretch>
        </p:blipFill>
        <p:spPr>
          <a:xfrm>
            <a:off x="75414" y="0"/>
            <a:ext cx="12116586" cy="6858000"/>
          </a:xfrm>
          <a:prstGeom prst="rect">
            <a:avLst/>
          </a:prstGeom>
        </p:spPr>
      </p:pic>
    </p:spTree>
    <p:extLst>
      <p:ext uri="{BB962C8B-B14F-4D97-AF65-F5344CB8AC3E}">
        <p14:creationId xmlns:p14="http://schemas.microsoft.com/office/powerpoint/2010/main" val="197506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C2ECE6B-4FF6-4899-8FB8-79F75494D5EF}"/>
              </a:ext>
            </a:extLst>
          </p:cNvPr>
          <p:cNvSpPr>
            <a:spLocks noGrp="1"/>
          </p:cNvSpPr>
          <p:nvPr>
            <p:ph type="title"/>
          </p:nvPr>
        </p:nvSpPr>
        <p:spPr/>
        <p:txBody>
          <a:bodyPr/>
          <a:lstStyle/>
          <a:p>
            <a:r>
              <a:rPr lang="en-US" sz="2800" b="1">
                <a:solidFill>
                  <a:srgbClr val="FF6600"/>
                </a:solidFill>
              </a:rPr>
              <a:t>Data analysis approach</a:t>
            </a:r>
            <a:endParaRPr lang="en-US" sz="2800" b="1" dirty="0">
              <a:solidFill>
                <a:srgbClr val="FF6600"/>
              </a:solidFill>
            </a:endParaRPr>
          </a:p>
        </p:txBody>
      </p:sp>
      <p:pic>
        <p:nvPicPr>
          <p:cNvPr id="3" name="Picture 2">
            <a:extLst>
              <a:ext uri="{FF2B5EF4-FFF2-40B4-BE49-F238E27FC236}">
                <a16:creationId xmlns:a16="http://schemas.microsoft.com/office/drawing/2014/main" id="{70C1F804-7560-46DE-A5D7-E14C02EFD73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780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B10CD5AD-17BB-46DD-95E0-F9B7D5906799}"/>
              </a:ext>
            </a:extLst>
          </p:cNvPr>
          <p:cNvSpPr>
            <a:spLocks noGrp="1"/>
          </p:cNvSpPr>
          <p:nvPr>
            <p:ph type="title"/>
          </p:nvPr>
        </p:nvSpPr>
        <p:spPr/>
        <p:txBody>
          <a:bodyPr>
            <a:normAutofit fontScale="90000"/>
          </a:bodyPr>
          <a:lstStyle/>
          <a:p>
            <a:r>
              <a:rPr lang="en-US" sz="2800" b="1">
                <a:solidFill>
                  <a:srgbClr val="FF6600"/>
                </a:solidFill>
              </a:rPr>
              <a:t>Data discription</a:t>
            </a:r>
            <a:br>
              <a:rPr lang="en-US" sz="2800" b="1">
                <a:solidFill>
                  <a:srgbClr val="FF6600"/>
                </a:solidFill>
              </a:rPr>
            </a:br>
            <a:br>
              <a:rPr lang="en-US" sz="2800" b="1">
                <a:solidFill>
                  <a:srgbClr val="FF6600"/>
                </a:solidFill>
              </a:rPr>
            </a:br>
            <a:br>
              <a:rPr lang="en-US" sz="2800" b="1">
                <a:solidFill>
                  <a:srgbClr val="FF6600"/>
                </a:solidFill>
              </a:rPr>
            </a:br>
            <a:endParaRPr lang="en-US" sz="2800" b="1" dirty="0">
              <a:solidFill>
                <a:srgbClr val="FF6600"/>
              </a:solidFill>
            </a:endParaRPr>
          </a:p>
        </p:txBody>
      </p:sp>
      <p:pic>
        <p:nvPicPr>
          <p:cNvPr id="3" name="Picture 2">
            <a:extLst>
              <a:ext uri="{FF2B5EF4-FFF2-40B4-BE49-F238E27FC236}">
                <a16:creationId xmlns:a16="http://schemas.microsoft.com/office/drawing/2014/main" id="{D5452C60-922E-4FD3-B13B-57A859CB2428}"/>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5666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E858DA8-5B93-49C3-9EB8-B380A25BA5FD}"/>
              </a:ext>
            </a:extLst>
          </p:cNvPr>
          <p:cNvSpPr>
            <a:spLocks noGrp="1"/>
          </p:cNvSpPr>
          <p:nvPr>
            <p:ph type="title"/>
          </p:nvPr>
        </p:nvSpPr>
        <p:spPr/>
        <p:txBody>
          <a:bodyPr>
            <a:normAutofit fontScale="90000"/>
          </a:bodyPr>
          <a:lstStyle/>
          <a:p>
            <a:pPr algn="l"/>
            <a:br>
              <a:rPr lang="en-US" sz="2800" b="1" kern="1200">
                <a:solidFill>
                  <a:srgbClr val="FF6600"/>
                </a:solidFill>
                <a:latin typeface="+mj-lt"/>
                <a:ea typeface="+mj-ea"/>
                <a:cs typeface="+mj-cs"/>
              </a:rPr>
            </a:br>
            <a:r>
              <a:rPr lang="en-US" sz="2800" b="1" kern="1200">
                <a:solidFill>
                  <a:srgbClr val="FF6600"/>
                </a:solidFill>
                <a:latin typeface="+mj-lt"/>
                <a:ea typeface="+mj-ea"/>
                <a:cs typeface="+mj-cs"/>
              </a:rPr>
              <a:t>Exploratory data analysis</a:t>
            </a:r>
            <a:br>
              <a:rPr lang="en-US" sz="1400" b="1" kern="1200">
                <a:solidFill>
                  <a:schemeClr val="bg1"/>
                </a:solidFill>
                <a:latin typeface="+mj-lt"/>
                <a:ea typeface="+mj-ea"/>
                <a:cs typeface="+mj-cs"/>
              </a:rPr>
            </a:br>
            <a:r>
              <a:rPr lang="en-US" sz="1800" b="1" kern="1200">
                <a:solidFill>
                  <a:schemeClr val="bg1"/>
                </a:solidFill>
                <a:latin typeface="+mj-lt"/>
                <a:ea typeface="+mj-ea"/>
                <a:cs typeface="+mj-cs"/>
              </a:rPr>
              <a:t>- In the below table we can see that there is a postive relation between  some variables</a:t>
            </a:r>
            <a:br>
              <a:rPr lang="en-US" sz="1800" b="1" kern="1200">
                <a:solidFill>
                  <a:schemeClr val="bg1"/>
                </a:solidFill>
                <a:latin typeface="+mj-lt"/>
                <a:ea typeface="+mj-ea"/>
                <a:cs typeface="+mj-cs"/>
              </a:rPr>
            </a:br>
            <a:r>
              <a:rPr lang="en-US" sz="1800" b="1" kern="1200">
                <a:solidFill>
                  <a:schemeClr val="bg1"/>
                </a:solidFill>
                <a:latin typeface="+mj-lt"/>
                <a:ea typeface="+mj-ea"/>
                <a:cs typeface="+mj-cs"/>
              </a:rPr>
              <a:t>when  population size increases  the number of users increases also  </a:t>
            </a:r>
            <a:br>
              <a:rPr lang="en-US" sz="1800" b="1" kern="1200">
                <a:solidFill>
                  <a:schemeClr val="bg1"/>
                </a:solidFill>
                <a:latin typeface="+mj-lt"/>
                <a:ea typeface="+mj-ea"/>
                <a:cs typeface="+mj-cs"/>
              </a:rPr>
            </a:br>
            <a:r>
              <a:rPr lang="en-US" sz="1800" b="1" kern="1200">
                <a:solidFill>
                  <a:schemeClr val="bg1"/>
                </a:solidFill>
                <a:latin typeface="+mj-lt"/>
                <a:ea typeface="+mj-ea"/>
                <a:cs typeface="+mj-cs"/>
              </a:rPr>
              <a:t>when  KM Traveled increases price charge  and cost of trip also increases </a:t>
            </a:r>
            <a:br>
              <a:rPr lang="en-US" sz="1800" b="1" kern="1200">
                <a:solidFill>
                  <a:schemeClr val="bg1"/>
                </a:solidFill>
                <a:latin typeface="+mj-lt"/>
                <a:ea typeface="+mj-ea"/>
                <a:cs typeface="+mj-cs"/>
              </a:rPr>
            </a:br>
            <a:r>
              <a:rPr lang="en-US" sz="1800" b="1" kern="1200">
                <a:solidFill>
                  <a:schemeClr val="bg1"/>
                </a:solidFill>
                <a:latin typeface="+mj-lt"/>
                <a:ea typeface="+mj-ea"/>
                <a:cs typeface="+mj-cs"/>
              </a:rPr>
              <a:t>when  price charged increases cost of trip also increases</a:t>
            </a:r>
            <a:br>
              <a:rPr lang="en-US" sz="1800" b="1" kern="1200">
                <a:solidFill>
                  <a:schemeClr val="bg1"/>
                </a:solidFill>
                <a:latin typeface="+mj-lt"/>
                <a:ea typeface="+mj-ea"/>
                <a:cs typeface="+mj-cs"/>
              </a:rPr>
            </a:br>
            <a:r>
              <a:rPr lang="en-US" sz="1800" b="1" kern="1200">
                <a:solidFill>
                  <a:schemeClr val="bg1"/>
                </a:solidFill>
                <a:latin typeface="+mj-lt"/>
                <a:ea typeface="+mj-ea"/>
                <a:cs typeface="+mj-cs"/>
              </a:rPr>
              <a:t> So, overall, it shows  that the variables are highly correlated and one of the dependent variable increases  the  other  also increases</a:t>
            </a:r>
            <a:br>
              <a:rPr lang="en-US" sz="1800" b="1" kern="1200">
                <a:solidFill>
                  <a:schemeClr val="bg1"/>
                </a:solidFill>
                <a:latin typeface="+mj-lt"/>
                <a:ea typeface="+mj-ea"/>
                <a:cs typeface="+mj-cs"/>
              </a:rPr>
            </a:br>
            <a:br>
              <a:rPr lang="en-US" sz="1800" b="1" kern="1200">
                <a:solidFill>
                  <a:schemeClr val="bg1"/>
                </a:solidFill>
                <a:latin typeface="+mj-lt"/>
                <a:ea typeface="+mj-ea"/>
                <a:cs typeface="+mj-cs"/>
              </a:rPr>
            </a:br>
            <a:br>
              <a:rPr lang="en-US" sz="1400" b="1" kern="1200">
                <a:solidFill>
                  <a:schemeClr val="bg1"/>
                </a:solidFill>
                <a:latin typeface="+mj-lt"/>
                <a:ea typeface="+mj-ea"/>
                <a:cs typeface="+mj-cs"/>
              </a:rPr>
            </a:br>
            <a:br>
              <a:rPr lang="en-US" sz="1400" b="1" kern="1200">
                <a:solidFill>
                  <a:schemeClr val="bg1"/>
                </a:solidFill>
                <a:latin typeface="+mj-lt"/>
                <a:ea typeface="+mj-ea"/>
                <a:cs typeface="+mj-cs"/>
              </a:rPr>
            </a:br>
            <a:endParaRPr lang="en-US" sz="1400" b="1"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BF3A1879-A3C8-4F48-A452-D87452806D71}"/>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404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1D18C9B-4C09-435D-9C7E-6522E6D719EC}"/>
              </a:ext>
            </a:extLst>
          </p:cNvPr>
          <p:cNvSpPr>
            <a:spLocks noGrp="1"/>
          </p:cNvSpPr>
          <p:nvPr>
            <p:ph type="title"/>
          </p:nvPr>
        </p:nvSpPr>
        <p:spPr/>
        <p:txBody>
          <a:bodyPr>
            <a:normAutofit fontScale="90000"/>
          </a:bodyPr>
          <a:lstStyle/>
          <a:p>
            <a:pPr algn="l"/>
            <a:br>
              <a:rPr lang="en-US" sz="2800" b="1" kern="1200">
                <a:solidFill>
                  <a:srgbClr val="FF6600"/>
                </a:solidFill>
                <a:latin typeface="+mj-lt"/>
                <a:ea typeface="+mj-ea"/>
                <a:cs typeface="+mj-cs"/>
              </a:rPr>
            </a:br>
            <a:br>
              <a:rPr lang="en-US" sz="2800" b="1" kern="1200">
                <a:solidFill>
                  <a:srgbClr val="FF6600"/>
                </a:solidFill>
                <a:latin typeface="+mj-lt"/>
                <a:ea typeface="+mj-ea"/>
                <a:cs typeface="+mj-cs"/>
              </a:rPr>
            </a:br>
            <a:r>
              <a:rPr lang="en-US" sz="2800" b="1" kern="1200">
                <a:solidFill>
                  <a:srgbClr val="FF6600"/>
                </a:solidFill>
                <a:latin typeface="+mj-lt"/>
                <a:ea typeface="+mj-ea"/>
                <a:cs typeface="+mj-cs"/>
              </a:rPr>
              <a:t>Exploratory data analysis</a:t>
            </a:r>
            <a:br>
              <a:rPr lang="en-US" sz="1400" b="1" kern="1200">
                <a:solidFill>
                  <a:schemeClr val="bg1"/>
                </a:solidFill>
                <a:latin typeface="+mj-lt"/>
                <a:ea typeface="+mj-ea"/>
                <a:cs typeface="+mj-cs"/>
              </a:rPr>
            </a:br>
            <a:br>
              <a:rPr lang="en-US" sz="1800" b="1" kern="1200">
                <a:solidFill>
                  <a:schemeClr val="bg1"/>
                </a:solidFill>
                <a:latin typeface="+mj-lt"/>
                <a:ea typeface="+mj-ea"/>
                <a:cs typeface="+mj-cs"/>
              </a:rPr>
            </a:br>
            <a:r>
              <a:rPr lang="en-US" sz="2000" b="1" kern="1200">
                <a:solidFill>
                  <a:schemeClr val="bg1"/>
                </a:solidFill>
                <a:latin typeface="+mj-lt"/>
                <a:ea typeface="+mj-ea"/>
                <a:cs typeface="+mj-cs"/>
              </a:rPr>
              <a:t>- Below </a:t>
            </a:r>
            <a:r>
              <a:rPr lang="en-US" sz="2000" b="1">
                <a:solidFill>
                  <a:schemeClr val="bg1"/>
                </a:solidFill>
              </a:rPr>
              <a:t> first table shows that Yellow Cab  customers mostly pay in card than cash and Pink cab customers also mostly </a:t>
            </a:r>
            <a:br>
              <a:rPr lang="en-US" sz="2000" b="1">
                <a:solidFill>
                  <a:schemeClr val="bg1"/>
                </a:solidFill>
              </a:rPr>
            </a:br>
            <a:r>
              <a:rPr lang="en-US" sz="2000" b="1">
                <a:solidFill>
                  <a:schemeClr val="bg1"/>
                </a:solidFill>
              </a:rPr>
              <a:t>pay by card than cash.  The second table illustrates Yellow Cab users are higher than Pink Cab customers in both male and female genders. When we see the Yellow cab users, there are more male users than female and in Pink cab also there are more male users than female users.  </a:t>
            </a:r>
            <a:br>
              <a:rPr lang="en-US" sz="1800" b="1" kern="1200">
                <a:solidFill>
                  <a:schemeClr val="bg1"/>
                </a:solidFill>
                <a:latin typeface="+mj-lt"/>
                <a:ea typeface="+mj-ea"/>
                <a:cs typeface="+mj-cs"/>
              </a:rPr>
            </a:br>
            <a:br>
              <a:rPr lang="en-US" sz="1400" b="1" kern="1200">
                <a:solidFill>
                  <a:schemeClr val="bg1"/>
                </a:solidFill>
                <a:latin typeface="+mj-lt"/>
                <a:ea typeface="+mj-ea"/>
                <a:cs typeface="+mj-cs"/>
              </a:rPr>
            </a:br>
            <a:br>
              <a:rPr lang="en-US" sz="1400" b="1" kern="1200">
                <a:solidFill>
                  <a:schemeClr val="bg1"/>
                </a:solidFill>
                <a:latin typeface="+mj-lt"/>
                <a:ea typeface="+mj-ea"/>
                <a:cs typeface="+mj-cs"/>
              </a:rPr>
            </a:br>
            <a:endParaRPr lang="en-US" sz="1400" b="1"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C8EEAEEE-C19D-4CD7-9E46-27138372B96D}"/>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3197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BC6ABB2-439F-4BFD-B027-EC7DC0C43AE3}"/>
              </a:ext>
            </a:extLst>
          </p:cNvPr>
          <p:cNvSpPr>
            <a:spLocks noGrp="1"/>
          </p:cNvSpPr>
          <p:nvPr>
            <p:ph type="title"/>
          </p:nvPr>
        </p:nvSpPr>
        <p:spPr/>
        <p:txBody>
          <a:bodyPr>
            <a:normAutofit fontScale="90000"/>
          </a:bodyPr>
          <a:lstStyle/>
          <a:p>
            <a:pPr algn="l"/>
            <a:r>
              <a:rPr lang="en-US" sz="2800" b="1" kern="1200">
                <a:solidFill>
                  <a:srgbClr val="FF6600"/>
                </a:solidFill>
                <a:latin typeface="+mj-lt"/>
                <a:ea typeface="+mj-ea"/>
                <a:cs typeface="+mj-cs"/>
              </a:rPr>
              <a:t>Exploratory data analysis</a:t>
            </a:r>
            <a:br>
              <a:rPr lang="en-US" sz="1400" b="1" kern="1200">
                <a:solidFill>
                  <a:schemeClr val="bg1"/>
                </a:solidFill>
                <a:latin typeface="+mj-lt"/>
                <a:ea typeface="+mj-ea"/>
                <a:cs typeface="+mj-cs"/>
              </a:rPr>
            </a:br>
            <a:br>
              <a:rPr lang="en-US" sz="1800" b="1" kern="1200">
                <a:solidFill>
                  <a:schemeClr val="bg1"/>
                </a:solidFill>
                <a:latin typeface="+mj-lt"/>
                <a:ea typeface="+mj-ea"/>
                <a:cs typeface="+mj-cs"/>
              </a:rPr>
            </a:br>
            <a:r>
              <a:rPr lang="en-US" sz="2000" b="1" kern="1200">
                <a:solidFill>
                  <a:schemeClr val="bg1"/>
                </a:solidFill>
                <a:latin typeface="+mj-lt"/>
                <a:ea typeface="+mj-ea"/>
                <a:cs typeface="+mj-cs"/>
              </a:rPr>
              <a:t>- Below </a:t>
            </a:r>
            <a:r>
              <a:rPr lang="en-US" sz="2000" b="1">
                <a:solidFill>
                  <a:schemeClr val="bg1"/>
                </a:solidFill>
              </a:rPr>
              <a:t> first table demonstrates that in the City of Atlanta Yellow Cab users are higher than Pink cab users. </a:t>
            </a:r>
            <a:br>
              <a:rPr lang="en-US" sz="1800" b="1" kern="1200">
                <a:solidFill>
                  <a:schemeClr val="bg1"/>
                </a:solidFill>
                <a:latin typeface="+mj-lt"/>
                <a:ea typeface="+mj-ea"/>
                <a:cs typeface="+mj-cs"/>
              </a:rPr>
            </a:br>
            <a:br>
              <a:rPr lang="en-US" sz="1400" b="1" kern="1200">
                <a:solidFill>
                  <a:schemeClr val="bg1"/>
                </a:solidFill>
                <a:latin typeface="+mj-lt"/>
                <a:ea typeface="+mj-ea"/>
                <a:cs typeface="+mj-cs"/>
              </a:rPr>
            </a:br>
            <a:br>
              <a:rPr lang="en-US" sz="1400" b="1" kern="1200">
                <a:solidFill>
                  <a:schemeClr val="bg1"/>
                </a:solidFill>
                <a:latin typeface="+mj-lt"/>
                <a:ea typeface="+mj-ea"/>
                <a:cs typeface="+mj-cs"/>
              </a:rPr>
            </a:br>
            <a:endParaRPr lang="en-US" sz="1400" b="1"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7BFBC37E-C5B0-463C-85DA-45C89C728DC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4814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50118-2C5E-45F9-A575-EBCEA80C1248}"/>
              </a:ext>
            </a:extLst>
          </p:cNvPr>
          <p:cNvPicPr/>
          <p:nvPr/>
        </p:nvPicPr>
        <p:blipFill rotWithShape="1">
          <a:blip r:embed="rId2"/>
          <a:srcRect l="-541" t="71011" b="-266"/>
          <a:stretch/>
        </p:blipFill>
        <p:spPr>
          <a:xfrm>
            <a:off x="-56562" y="1"/>
            <a:ext cx="12224994" cy="1442300"/>
          </a:xfrm>
          <a:prstGeom prst="rect">
            <a:avLst/>
          </a:prstGeom>
        </p:spPr>
      </p:pic>
      <p:sp>
        <p:nvSpPr>
          <p:cNvPr id="2" name="Title 1">
            <a:extLst>
              <a:ext uri="{FF2B5EF4-FFF2-40B4-BE49-F238E27FC236}">
                <a16:creationId xmlns:a16="http://schemas.microsoft.com/office/drawing/2014/main" id="{BD98E112-FF04-4EBB-BFD8-289DF1311992}"/>
              </a:ext>
            </a:extLst>
          </p:cNvPr>
          <p:cNvSpPr>
            <a:spLocks noGrp="1"/>
          </p:cNvSpPr>
          <p:nvPr>
            <p:ph type="title"/>
          </p:nvPr>
        </p:nvSpPr>
        <p:spPr>
          <a:xfrm>
            <a:off x="32994" y="0"/>
            <a:ext cx="12192000" cy="1442300"/>
          </a:xfrm>
        </p:spPr>
        <p:txBody>
          <a:bodyPr/>
          <a:lstStyle/>
          <a:p>
            <a:pPr algn="ctr"/>
            <a:r>
              <a:rPr lang="en-US" b="1" dirty="0">
                <a:solidFill>
                  <a:schemeClr val="accent2"/>
                </a:solidFill>
              </a:rPr>
              <a:t>Population wise analysis</a:t>
            </a:r>
          </a:p>
        </p:txBody>
      </p:sp>
      <p:graphicFrame>
        <p:nvGraphicFramePr>
          <p:cNvPr id="5" name="Object 4">
            <a:extLst>
              <a:ext uri="{FF2B5EF4-FFF2-40B4-BE49-F238E27FC236}">
                <a16:creationId xmlns:a16="http://schemas.microsoft.com/office/drawing/2014/main" id="{49F2BCBB-63A6-4E76-8AFE-03FBBD87B010}"/>
              </a:ext>
            </a:extLst>
          </p:cNvPr>
          <p:cNvGraphicFramePr>
            <a:graphicFrameLocks noChangeAspect="1"/>
          </p:cNvGraphicFramePr>
          <p:nvPr>
            <p:extLst>
              <p:ext uri="{D42A27DB-BD31-4B8C-83A1-F6EECF244321}">
                <p14:modId xmlns:p14="http://schemas.microsoft.com/office/powerpoint/2010/main" val="1852974736"/>
              </p:ext>
            </p:extLst>
          </p:nvPr>
        </p:nvGraphicFramePr>
        <p:xfrm>
          <a:off x="27417" y="1432622"/>
          <a:ext cx="12135438" cy="5481358"/>
        </p:xfrm>
        <a:graphic>
          <a:graphicData uri="http://schemas.openxmlformats.org/presentationml/2006/ole">
            <mc:AlternateContent xmlns:mc="http://schemas.openxmlformats.org/markup-compatibility/2006">
              <mc:Choice xmlns:v="urn:schemas-microsoft-com:vml" Requires="v">
                <p:oleObj name="Acrobat Document" r:id="rId3" imgW="7863840" imgH="4663156" progId="AcroExch.Document.DC">
                  <p:embed/>
                </p:oleObj>
              </mc:Choice>
              <mc:Fallback>
                <p:oleObj name="Acrobat Document" r:id="rId3" imgW="7863840" imgH="4663156" progId="AcroExch.Document.DC">
                  <p:embed/>
                  <p:pic>
                    <p:nvPicPr>
                      <p:cNvPr id="0" name=""/>
                      <p:cNvPicPr/>
                      <p:nvPr/>
                    </p:nvPicPr>
                    <p:blipFill>
                      <a:blip r:embed="rId4"/>
                      <a:stretch>
                        <a:fillRect/>
                      </a:stretch>
                    </p:blipFill>
                    <p:spPr>
                      <a:xfrm>
                        <a:off x="27417" y="1432622"/>
                        <a:ext cx="12135438" cy="5481358"/>
                      </a:xfrm>
                      <a:prstGeom prst="rect">
                        <a:avLst/>
                      </a:prstGeom>
                    </p:spPr>
                  </p:pic>
                </p:oleObj>
              </mc:Fallback>
            </mc:AlternateContent>
          </a:graphicData>
        </a:graphic>
      </p:graphicFrame>
    </p:spTree>
    <p:extLst>
      <p:ext uri="{BB962C8B-B14F-4D97-AF65-F5344CB8AC3E}">
        <p14:creationId xmlns:p14="http://schemas.microsoft.com/office/powerpoint/2010/main" val="92908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50118-2C5E-45F9-A575-EBCEA80C1248}"/>
              </a:ext>
            </a:extLst>
          </p:cNvPr>
          <p:cNvPicPr/>
          <p:nvPr/>
        </p:nvPicPr>
        <p:blipFill rotWithShape="1">
          <a:blip r:embed="rId2"/>
          <a:srcRect l="-541" t="71011" b="-266"/>
          <a:stretch/>
        </p:blipFill>
        <p:spPr>
          <a:xfrm>
            <a:off x="-56562" y="1"/>
            <a:ext cx="12224994" cy="1442300"/>
          </a:xfrm>
          <a:prstGeom prst="rect">
            <a:avLst/>
          </a:prstGeom>
        </p:spPr>
      </p:pic>
      <p:sp>
        <p:nvSpPr>
          <p:cNvPr id="2" name="Title 1">
            <a:extLst>
              <a:ext uri="{FF2B5EF4-FFF2-40B4-BE49-F238E27FC236}">
                <a16:creationId xmlns:a16="http://schemas.microsoft.com/office/drawing/2014/main" id="{BD98E112-FF04-4EBB-BFD8-289DF1311992}"/>
              </a:ext>
            </a:extLst>
          </p:cNvPr>
          <p:cNvSpPr>
            <a:spLocks noGrp="1"/>
          </p:cNvSpPr>
          <p:nvPr>
            <p:ph type="title"/>
          </p:nvPr>
        </p:nvSpPr>
        <p:spPr>
          <a:xfrm>
            <a:off x="32993" y="0"/>
            <a:ext cx="12224993" cy="1442300"/>
          </a:xfrm>
        </p:spPr>
        <p:txBody>
          <a:bodyPr/>
          <a:lstStyle/>
          <a:p>
            <a:pPr algn="ctr"/>
            <a:r>
              <a:rPr lang="en-US" b="1" dirty="0">
                <a:solidFill>
                  <a:schemeClr val="accent2"/>
                </a:solidFill>
              </a:rPr>
              <a:t>City wise analysis</a:t>
            </a:r>
            <a:br>
              <a:rPr lang="en-US" b="1" dirty="0">
                <a:solidFill>
                  <a:schemeClr val="accent2"/>
                </a:solidFill>
              </a:rPr>
            </a:br>
            <a:endParaRPr lang="en-US" sz="1400" b="1" dirty="0">
              <a:solidFill>
                <a:schemeClr val="bg1"/>
              </a:solidFill>
            </a:endParaRPr>
          </a:p>
        </p:txBody>
      </p:sp>
      <p:graphicFrame>
        <p:nvGraphicFramePr>
          <p:cNvPr id="5" name="Object 4">
            <a:extLst>
              <a:ext uri="{FF2B5EF4-FFF2-40B4-BE49-F238E27FC236}">
                <a16:creationId xmlns:a16="http://schemas.microsoft.com/office/drawing/2014/main" id="{189E6C1C-4804-4CF2-A211-7BBC38982C8A}"/>
              </a:ext>
            </a:extLst>
          </p:cNvPr>
          <p:cNvGraphicFramePr>
            <a:graphicFrameLocks noChangeAspect="1"/>
          </p:cNvGraphicFramePr>
          <p:nvPr>
            <p:extLst>
              <p:ext uri="{D42A27DB-BD31-4B8C-83A1-F6EECF244321}">
                <p14:modId xmlns:p14="http://schemas.microsoft.com/office/powerpoint/2010/main" val="2921638551"/>
              </p:ext>
            </p:extLst>
          </p:nvPr>
        </p:nvGraphicFramePr>
        <p:xfrm>
          <a:off x="32993" y="1442299"/>
          <a:ext cx="12126014" cy="5415699"/>
        </p:xfrm>
        <a:graphic>
          <a:graphicData uri="http://schemas.openxmlformats.org/presentationml/2006/ole">
            <mc:AlternateContent xmlns:mc="http://schemas.openxmlformats.org/markup-compatibility/2006">
              <mc:Choice xmlns:v="urn:schemas-microsoft-com:vml" Requires="v">
                <p:oleObj name="Acrobat Document" r:id="rId3" imgW="7863840" imgH="4663156" progId="AcroExch.Document.DC">
                  <p:embed/>
                </p:oleObj>
              </mc:Choice>
              <mc:Fallback>
                <p:oleObj name="Acrobat Document" r:id="rId3" imgW="7863840" imgH="4663156" progId="AcroExch.Document.DC">
                  <p:embed/>
                  <p:pic>
                    <p:nvPicPr>
                      <p:cNvPr id="0" name=""/>
                      <p:cNvPicPr/>
                      <p:nvPr/>
                    </p:nvPicPr>
                    <p:blipFill>
                      <a:blip r:embed="rId4"/>
                      <a:stretch>
                        <a:fillRect/>
                      </a:stretch>
                    </p:blipFill>
                    <p:spPr>
                      <a:xfrm>
                        <a:off x="32993" y="1442299"/>
                        <a:ext cx="12126014" cy="5415699"/>
                      </a:xfrm>
                      <a:prstGeom prst="rect">
                        <a:avLst/>
                      </a:prstGeom>
                    </p:spPr>
                  </p:pic>
                </p:oleObj>
              </mc:Fallback>
            </mc:AlternateContent>
          </a:graphicData>
        </a:graphic>
      </p:graphicFrame>
    </p:spTree>
    <p:extLst>
      <p:ext uri="{BB962C8B-B14F-4D97-AF65-F5344CB8AC3E}">
        <p14:creationId xmlns:p14="http://schemas.microsoft.com/office/powerpoint/2010/main" val="1406854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TotalTime>
  <Words>464</Words>
  <Application>Microsoft Office PowerPoint</Application>
  <PresentationFormat>Widescreen</PresentationFormat>
  <Paragraphs>13</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Calibri Light</vt:lpstr>
      <vt:lpstr>Helvetica</vt:lpstr>
      <vt:lpstr>Times New Roman</vt:lpstr>
      <vt:lpstr>Office Theme</vt:lpstr>
      <vt:lpstr>Adobe Acrobat Document</vt:lpstr>
      <vt:lpstr>        XYZ company data analysis and report                               presentation.               </vt:lpstr>
      <vt:lpstr>Background and problem statement </vt:lpstr>
      <vt:lpstr>Data analysis approach</vt:lpstr>
      <vt:lpstr>Data discription   </vt:lpstr>
      <vt:lpstr> Exploratory data analysis - In the below table we can see that there is a postive relation between  some variables when  population size increases  the number of users increases also   when  KM Traveled increases price charge  and cost of trip also increases  when  price charged increases cost of trip also increases  So, overall, it shows  that the variables are highly correlated and one of the dependent variable increases  the  other  also increases    </vt:lpstr>
      <vt:lpstr>  Exploratory data analysis  - Below  first table shows that Yellow Cab  customers mostly pay in card than cash and Pink cab customers also mostly  pay by card than cash.  The second table illustrates Yellow Cab users are higher than Pink Cab customers in both male and female genders. When we see the Yellow cab users, there are more male users than female and in Pink cab also there are more male users than female users.     </vt:lpstr>
      <vt:lpstr>Exploratory data analysis  - Below  first table demonstrates that in the City of Atlanta Yellow Cab users are higher than Pink cab users.    </vt:lpstr>
      <vt:lpstr>Population wise analysis</vt:lpstr>
      <vt:lpstr>City wise analysis </vt:lpstr>
      <vt:lpstr>Cost wise analysis </vt:lpstr>
      <vt:lpstr>Age and Gender wise analysis </vt:lpstr>
      <vt:lpstr>City and Company wise analysis </vt:lpstr>
      <vt:lpstr>                               Recommendation  - When we see in the population-wise analysis in the figure it is very clear that yellow cab is a very dominant one.         City-wise analysis shows that in most of the cities yellow cab users are very high than pink cab users, especially          in New York, Chicago, Los Angeles, Washington Dc, Boston MA, and San Diego CA.  - From the cost-wise analysis figure, we can see that cost of the trip increases in each cab when the users        are increasing. And the graph shows that cost of a yellow cab is higher than a pink cab.   - Age and Gender wise analysis charts illustrate still yellow cab users of almost any age are very higher than        a pink cab. From the charts, we also understand that male users are dominated and are mostly using a yellow cab.        Los Angeles, San Diego, and Washington DC have the most yellow cab users.   Overall, based on the above analysis we recommend that XYZ company should decide to invest in the yellow cab company.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Feven Legesse</dc:creator>
  <cp:lastModifiedBy>Feven Legesse</cp:lastModifiedBy>
  <cp:revision>15</cp:revision>
  <dcterms:created xsi:type="dcterms:W3CDTF">2021-06-20T21:53:40Z</dcterms:created>
  <dcterms:modified xsi:type="dcterms:W3CDTF">2021-06-28T21:46:46Z</dcterms:modified>
</cp:coreProperties>
</file>