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 Ligh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erriweather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2d2684c39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2d2684c39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2d2684c3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2d2684c3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2d2684c3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2d2684c3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d2684c3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d2684c3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2d2684c3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2d2684c3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2d2684c3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2d2684c3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2d2684c3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2d2684c3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2d2684c39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2d2684c39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d2684c3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d2684c3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aungpyaeap/supermarket-sales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18850" y="409725"/>
            <a:ext cx="7966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SUPERMARKET SALES ANALYSIS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91150" y="2571744"/>
            <a:ext cx="42426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Merriweather"/>
                <a:ea typeface="Merriweather"/>
                <a:cs typeface="Merriweather"/>
                <a:sym typeface="Merriweather"/>
              </a:rPr>
              <a:t>FEVEN LEGESSE 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Merriweather"/>
                <a:ea typeface="Merriweather"/>
                <a:cs typeface="Merriweather"/>
                <a:sym typeface="Merriweather"/>
              </a:rPr>
              <a:t>JEDSON SHANGI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500925"/>
            <a:ext cx="38139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r>
              <a:rPr lang="en-GB"/>
              <a:t> …..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33"/>
              <a:t>Thank You!  </a:t>
            </a:r>
            <a:endParaRPr sz="3133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</a:t>
            </a:r>
            <a:r>
              <a:rPr lang="en-GB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https://www.kaggle.com/datasets/aungpyaeap/supermarket-sales/data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Rferegghhhhh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81775" y="217650"/>
            <a:ext cx="4584900" cy="4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3C4043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The growth of supermarkets in most populated cities and </a:t>
            </a:r>
            <a:r>
              <a:rPr lang="en-GB" sz="5200">
                <a:solidFill>
                  <a:srgbClr val="3C4043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market competitions </a:t>
            </a:r>
            <a:r>
              <a:rPr lang="en-GB" sz="5200">
                <a:solidFill>
                  <a:srgbClr val="3C4043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are increasing .</a:t>
            </a:r>
            <a:endParaRPr sz="5200">
              <a:solidFill>
                <a:srgbClr val="3C4043"/>
              </a:solidFill>
              <a:highlight>
                <a:srgbClr val="FFFFFF"/>
              </a:highlight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3C4043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The dataset is one of the historical sales of supermarket company which was recorded in 3 different branches for 3 months (January to March.2019).</a:t>
            </a:r>
            <a:endParaRPr sz="5200">
              <a:solidFill>
                <a:srgbClr val="3C4043"/>
              </a:solidFill>
              <a:highlight>
                <a:srgbClr val="FFFFFF"/>
              </a:highlight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200">
                <a:latin typeface="Merriweather"/>
                <a:ea typeface="Merriweather"/>
                <a:cs typeface="Merriweather"/>
                <a:sym typeface="Merriweather"/>
              </a:rPr>
              <a:t>Problem statement: </a:t>
            </a:r>
            <a:endParaRPr b="1" sz="5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>
                <a:latin typeface="Merriweather Light"/>
                <a:ea typeface="Merriweather Light"/>
                <a:cs typeface="Merriweather Light"/>
                <a:sym typeface="Merriweather Light"/>
              </a:rPr>
              <a:t>The project aims to explore the  supermarket company sales data to find out top performing branches and products, sales trend of various products and customer behavior.</a:t>
            </a:r>
            <a:endParaRPr sz="5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>
                <a:latin typeface="Merriweather Light"/>
                <a:ea typeface="Merriweather Light"/>
                <a:cs typeface="Merriweather Light"/>
                <a:sym typeface="Merriweather Light"/>
              </a:rPr>
              <a:t>In this analysis 18 business questions are answered.</a:t>
            </a:r>
            <a:endParaRPr sz="5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701100" y="1821650"/>
            <a:ext cx="113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</a:t>
            </a:r>
            <a:r>
              <a:rPr b="1" lang="en-GB"/>
              <a:t>acquisition</a:t>
            </a:r>
            <a:endParaRPr b="1" sz="43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447050" y="152350"/>
            <a:ext cx="4512300" cy="4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Dataset 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acquired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 from Kaggle online 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platform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Challenges: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 There were no problems to get the data. But, 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acquiring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 data as a supplement from different sources was not possible. 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Because we couldn't find that could complement with the dataset.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Another obstacle: 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During the processes of importing the data to MySQL database, we had multiple bugs to fix.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Workflow:</a:t>
            </a: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Load the data to jupyter notebook from kaggle → Clean the data → Move it to MySQL database → Analyze/extract insight → Back it to Jupyter notebook and visualize some of the insights.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74125" y="500925"/>
            <a:ext cx="401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</a:t>
            </a:r>
            <a:r>
              <a:rPr lang="en-GB"/>
              <a:t>esign</a:t>
            </a:r>
            <a:r>
              <a:rPr lang="en-GB"/>
              <a:t> and Transformation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514675" y="3667275"/>
            <a:ext cx="6747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50" y="0"/>
            <a:ext cx="3971549" cy="31339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320450" y="1276800"/>
            <a:ext cx="4653300" cy="3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Transformed to </a:t>
            </a:r>
            <a:endParaRPr sz="20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125" y="1864425"/>
            <a:ext cx="1770125" cy="32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Insights and Analysis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497850" y="94300"/>
            <a:ext cx="4410900" cy="5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Merriweather"/>
                <a:ea typeface="Merriweather"/>
                <a:cs typeface="Merriweather"/>
                <a:sym typeface="Merriweather"/>
              </a:rPr>
              <a:t>Revenue by Month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latin typeface="Merriweather"/>
                <a:ea typeface="Merriweather"/>
                <a:cs typeface="Merriweather"/>
                <a:sym typeface="Merriweather"/>
              </a:rPr>
              <a:t>Revenue by Customer Type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latin typeface="Merriweather"/>
                <a:ea typeface="Merriweather"/>
                <a:cs typeface="Merriweather"/>
                <a:sym typeface="Merriweather"/>
              </a:rPr>
              <a:t>Sales by Day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9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625" y="478125"/>
            <a:ext cx="1625000" cy="86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625" y="3358875"/>
            <a:ext cx="1799150" cy="15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5612" y="1997875"/>
            <a:ext cx="1700875" cy="7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Insights and Analysis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403525" y="137825"/>
            <a:ext cx="46068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Revenue by Branch &amp;  city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Revenue by Product_line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Product_line performance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based on AVG sales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threshold 5.5</a:t>
            </a: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 )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175" y="499725"/>
            <a:ext cx="1933575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175" y="1929650"/>
            <a:ext cx="1971675" cy="13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5175" y="3753200"/>
            <a:ext cx="2019300" cy="13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316475" y="116075"/>
            <a:ext cx="4708200" cy="49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Merriweather"/>
                <a:ea typeface="Merriweather"/>
                <a:cs typeface="Merriweather"/>
                <a:sym typeface="Merriweather"/>
              </a:rPr>
              <a:t>Sales by Customer Type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Merriweather"/>
                <a:ea typeface="Merriweather"/>
                <a:cs typeface="Merriweather"/>
                <a:sym typeface="Merriweather"/>
              </a:rPr>
              <a:t>Customer by Gender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175" y="471900"/>
            <a:ext cx="2662425" cy="19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6150" y="1058425"/>
            <a:ext cx="1150875" cy="7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025" y="3144225"/>
            <a:ext cx="235775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6150" y="3669775"/>
            <a:ext cx="1150875" cy="6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323725" y="87050"/>
            <a:ext cx="4820400" cy="4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-GB" sz="1200">
                <a:latin typeface="Merriweather"/>
                <a:ea typeface="Merriweather"/>
                <a:cs typeface="Merriweather"/>
                <a:sym typeface="Merriweather"/>
              </a:rPr>
              <a:t>Average Rating by Product Line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Product_line by Gender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775" y="442525"/>
            <a:ext cx="2647925" cy="1833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775" y="2669675"/>
            <a:ext cx="3416900" cy="24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00125" y="5009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r>
              <a:rPr lang="en-GB"/>
              <a:t> and Business Implications 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323725" y="217650"/>
            <a:ext cx="4614000" cy="4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1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003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Number of male and female customers were almost the same.</a:t>
            </a:r>
            <a:endParaRPr sz="27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0038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Member customers has a slightly high impact on the overall sales and revenue.</a:t>
            </a:r>
            <a:endParaRPr sz="27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0038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Saturday Tuesday and W</a:t>
            </a: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ednesday were the top 3 purchasing days.</a:t>
            </a:r>
            <a:endParaRPr sz="27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0038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Highest revenue was gained in January and branch ‘C’ was on top </a:t>
            </a: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followed</a:t>
            </a: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 by branch ‘A’ and ‘B’.</a:t>
            </a:r>
            <a:endParaRPr sz="27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0038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The most sold product_line was in the </a:t>
            </a: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category</a:t>
            </a: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 of ‘Food and Beverages’ </a:t>
            </a: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despite bad sales condition</a:t>
            </a: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 and also it got the </a:t>
            </a: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highest</a:t>
            </a:r>
            <a:r>
              <a:rPr lang="en-GB" sz="2700">
                <a:latin typeface="Merriweather Light"/>
                <a:ea typeface="Merriweather Light"/>
                <a:cs typeface="Merriweather Light"/>
                <a:sym typeface="Merriweather Light"/>
              </a:rPr>
              <a:t> rating.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050">
                <a:latin typeface="Merriweather"/>
                <a:ea typeface="Merriweather"/>
                <a:cs typeface="Merriweather"/>
                <a:sym typeface="Merriweather"/>
              </a:rPr>
              <a:t>Further Analysis</a:t>
            </a:r>
            <a:endParaRPr b="1" sz="3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>
                <a:latin typeface="Merriweather Light"/>
                <a:ea typeface="Merriweather Light"/>
                <a:cs typeface="Merriweather Light"/>
                <a:sym typeface="Merriweather Light"/>
              </a:rPr>
              <a:t>Consider to collect more data in the aspect of below listed points to get more insight:</a:t>
            </a:r>
            <a:endParaRPr sz="2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070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-GB" sz="2600">
                <a:latin typeface="Merriweather Light"/>
                <a:ea typeface="Merriweather Light"/>
                <a:cs typeface="Merriweather Light"/>
                <a:sym typeface="Merriweather Light"/>
              </a:rPr>
              <a:t>Location based</a:t>
            </a:r>
            <a:endParaRPr sz="2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-GB" sz="2600">
                <a:latin typeface="Merriweather Light"/>
                <a:ea typeface="Merriweather Light"/>
                <a:cs typeface="Merriweather Light"/>
                <a:sym typeface="Merriweather Light"/>
              </a:rPr>
              <a:t>Means of payments  </a:t>
            </a:r>
            <a:endParaRPr sz="2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-GB" sz="2600">
                <a:latin typeface="Merriweather Light"/>
                <a:ea typeface="Merriweather Light"/>
                <a:cs typeface="Merriweather Light"/>
                <a:sym typeface="Merriweather Light"/>
              </a:rPr>
              <a:t>Products variety</a:t>
            </a:r>
            <a:endParaRPr sz="2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