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6" r:id="rId10"/>
    <p:sldId id="277" r:id="rId11"/>
    <p:sldId id="278" r:id="rId12"/>
    <p:sldId id="279" r:id="rId13"/>
    <p:sldId id="28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2233F5D-F6D7-4908-9A0A-F0A45BDCA52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C58D-3445-42B1-AC95-7D0276331EE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38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233F5D-F6D7-4908-9A0A-F0A45BDCA52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C58D-3445-42B1-AC95-7D0276331EE0}" type="slidenum">
              <a:rPr lang="en-US" smtClean="0"/>
              <a:t>‹#›</a:t>
            </a:fld>
            <a:endParaRPr lang="en-US"/>
          </a:p>
        </p:txBody>
      </p:sp>
    </p:spTree>
    <p:extLst>
      <p:ext uri="{BB962C8B-B14F-4D97-AF65-F5344CB8AC3E}">
        <p14:creationId xmlns:p14="http://schemas.microsoft.com/office/powerpoint/2010/main" val="109397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233F5D-F6D7-4908-9A0A-F0A45BDCA52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C58D-3445-42B1-AC95-7D0276331EE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50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233F5D-F6D7-4908-9A0A-F0A45BDCA52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C58D-3445-42B1-AC95-7D0276331EE0}" type="slidenum">
              <a:rPr lang="en-US" smtClean="0"/>
              <a:t>‹#›</a:t>
            </a:fld>
            <a:endParaRPr lang="en-US"/>
          </a:p>
        </p:txBody>
      </p:sp>
    </p:spTree>
    <p:extLst>
      <p:ext uri="{BB962C8B-B14F-4D97-AF65-F5344CB8AC3E}">
        <p14:creationId xmlns:p14="http://schemas.microsoft.com/office/powerpoint/2010/main" val="253245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2233F5D-F6D7-4908-9A0A-F0A45BDCA52B}"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0C58D-3445-42B1-AC95-7D0276331EE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476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233F5D-F6D7-4908-9A0A-F0A45BDCA52B}"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0C58D-3445-42B1-AC95-7D0276331EE0}" type="slidenum">
              <a:rPr lang="en-US" smtClean="0"/>
              <a:t>‹#›</a:t>
            </a:fld>
            <a:endParaRPr lang="en-US"/>
          </a:p>
        </p:txBody>
      </p:sp>
    </p:spTree>
    <p:extLst>
      <p:ext uri="{BB962C8B-B14F-4D97-AF65-F5344CB8AC3E}">
        <p14:creationId xmlns:p14="http://schemas.microsoft.com/office/powerpoint/2010/main" val="47551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233F5D-F6D7-4908-9A0A-F0A45BDCA52B}" type="datetimeFigureOut">
              <a:rPr lang="en-US" smtClean="0"/>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0C58D-3445-42B1-AC95-7D0276331EE0}" type="slidenum">
              <a:rPr lang="en-US" smtClean="0"/>
              <a:t>‹#›</a:t>
            </a:fld>
            <a:endParaRPr lang="en-US"/>
          </a:p>
        </p:txBody>
      </p:sp>
    </p:spTree>
    <p:extLst>
      <p:ext uri="{BB962C8B-B14F-4D97-AF65-F5344CB8AC3E}">
        <p14:creationId xmlns:p14="http://schemas.microsoft.com/office/powerpoint/2010/main" val="329350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233F5D-F6D7-4908-9A0A-F0A45BDCA52B}" type="datetimeFigureOut">
              <a:rPr lang="en-US" smtClean="0"/>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0C58D-3445-42B1-AC95-7D0276331EE0}" type="slidenum">
              <a:rPr lang="en-US" smtClean="0"/>
              <a:t>‹#›</a:t>
            </a:fld>
            <a:endParaRPr lang="en-US"/>
          </a:p>
        </p:txBody>
      </p:sp>
    </p:spTree>
    <p:extLst>
      <p:ext uri="{BB962C8B-B14F-4D97-AF65-F5344CB8AC3E}">
        <p14:creationId xmlns:p14="http://schemas.microsoft.com/office/powerpoint/2010/main" val="2184697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33F5D-F6D7-4908-9A0A-F0A45BDCA52B}" type="datetimeFigureOut">
              <a:rPr lang="en-US" smtClean="0"/>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0C58D-3445-42B1-AC95-7D0276331EE0}" type="slidenum">
              <a:rPr lang="en-US" smtClean="0"/>
              <a:t>‹#›</a:t>
            </a:fld>
            <a:endParaRPr lang="en-US"/>
          </a:p>
        </p:txBody>
      </p:sp>
    </p:spTree>
    <p:extLst>
      <p:ext uri="{BB962C8B-B14F-4D97-AF65-F5344CB8AC3E}">
        <p14:creationId xmlns:p14="http://schemas.microsoft.com/office/powerpoint/2010/main" val="183463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2233F5D-F6D7-4908-9A0A-F0A45BDCA52B}"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0C58D-3445-42B1-AC95-7D0276331EE0}" type="slidenum">
              <a:rPr lang="en-US" smtClean="0"/>
              <a:t>‹#›</a:t>
            </a:fld>
            <a:endParaRPr lang="en-US"/>
          </a:p>
        </p:txBody>
      </p:sp>
    </p:spTree>
    <p:extLst>
      <p:ext uri="{BB962C8B-B14F-4D97-AF65-F5344CB8AC3E}">
        <p14:creationId xmlns:p14="http://schemas.microsoft.com/office/powerpoint/2010/main" val="212751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2233F5D-F6D7-4908-9A0A-F0A45BDCA52B}"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0C58D-3445-42B1-AC95-7D0276331EE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74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2233F5D-F6D7-4908-9A0A-F0A45BDCA52B}" type="datetimeFigureOut">
              <a:rPr lang="en-US" smtClean="0"/>
              <a:t>9/27/2019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DB0C58D-3445-42B1-AC95-7D0276331EE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281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eo.nyu.edu/catalog/nyu_2451_34572"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cid:ii_k0z89gd2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 Acme startup Relocation</a:t>
            </a:r>
            <a:endParaRPr lang="en-US" dirty="0"/>
          </a:p>
        </p:txBody>
      </p:sp>
      <p:sp>
        <p:nvSpPr>
          <p:cNvPr id="3" name="Subtitle 2"/>
          <p:cNvSpPr>
            <a:spLocks noGrp="1"/>
          </p:cNvSpPr>
          <p:nvPr>
            <p:ph type="subTitle" idx="1"/>
          </p:nvPr>
        </p:nvSpPr>
        <p:spPr/>
        <p:txBody>
          <a:bodyPr/>
          <a:lstStyle/>
          <a:p>
            <a:r>
              <a:rPr lang="en-US" dirty="0" smtClean="0"/>
              <a:t>Frank Manja,</a:t>
            </a:r>
          </a:p>
          <a:p>
            <a:r>
              <a:rPr lang="en-US" dirty="0" smtClean="0"/>
              <a:t>IBM Data Science Professional</a:t>
            </a:r>
            <a:endParaRPr lang="en-US" dirty="0"/>
          </a:p>
        </p:txBody>
      </p:sp>
    </p:spTree>
    <p:extLst>
      <p:ext uri="{BB962C8B-B14F-4D97-AF65-F5344CB8AC3E}">
        <p14:creationId xmlns:p14="http://schemas.microsoft.com/office/powerpoint/2010/main" val="3597833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 - factors</a:t>
            </a:r>
            <a:endParaRPr lang="en-US" dirty="0"/>
          </a:p>
        </p:txBody>
      </p:sp>
      <p:sp>
        <p:nvSpPr>
          <p:cNvPr id="4" name="Text Placeholder 3"/>
          <p:cNvSpPr>
            <a:spLocks noGrp="1"/>
          </p:cNvSpPr>
          <p:nvPr>
            <p:ph type="body" sz="half" idx="2"/>
          </p:nvPr>
        </p:nvSpPr>
        <p:spPr/>
        <p:txBody>
          <a:bodyPr/>
          <a:lstStyle/>
          <a:p>
            <a:r>
              <a:rPr lang="en-US" dirty="0"/>
              <a:t>The team calculated the means of survey factors to determine the ranking of location factors that staff want to inform the relocation decision.</a:t>
            </a:r>
          </a:p>
          <a:p>
            <a:endParaRPr lang="en-US" dirty="0"/>
          </a:p>
        </p:txBody>
      </p:sp>
      <p:pic>
        <p:nvPicPr>
          <p:cNvPr id="5" name="Content Placeholder 4" descr="H:\Data Science\Data Science Certificate - IBM\Final Project\rank factor part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0" y="2103744"/>
            <a:ext cx="5678488" cy="26219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77538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-neighborhoods</a:t>
            </a:r>
            <a:endParaRPr lang="en-US" dirty="0"/>
          </a:p>
        </p:txBody>
      </p:sp>
      <p:sp>
        <p:nvSpPr>
          <p:cNvPr id="4" name="Text Placeholder 3"/>
          <p:cNvSpPr>
            <a:spLocks noGrp="1"/>
          </p:cNvSpPr>
          <p:nvPr>
            <p:ph type="body" sz="half" idx="2"/>
          </p:nvPr>
        </p:nvSpPr>
        <p:spPr/>
        <p:txBody>
          <a:bodyPr/>
          <a:lstStyle/>
          <a:p>
            <a:r>
              <a:rPr lang="en-US" dirty="0"/>
              <a:t>The New York Neighborhood dataset has a total of 5 boroughs and 306 neighborhoods. A link to the dataset is at </a:t>
            </a:r>
            <a:r>
              <a:rPr lang="en-US" u="sng" dirty="0">
                <a:hlinkClick r:id="rId2"/>
              </a:rPr>
              <a:t>https://geo.nyu.edu/catalog/nyu_2451_34572</a:t>
            </a:r>
            <a:r>
              <a:rPr lang="en-US" dirty="0"/>
              <a:t>. </a:t>
            </a:r>
            <a:endParaRPr lang="en-US" dirty="0" smtClean="0"/>
          </a:p>
          <a:p>
            <a:endParaRPr lang="en-US" dirty="0" smtClean="0"/>
          </a:p>
          <a:p>
            <a:r>
              <a:rPr lang="en-US" dirty="0" smtClean="0"/>
              <a:t>The </a:t>
            </a:r>
            <a:r>
              <a:rPr lang="en-US" dirty="0"/>
              <a:t>CEO decided to center the relocation search to neighborhoods in Manhattan.  </a:t>
            </a:r>
          </a:p>
          <a:p>
            <a:endParaRPr lang="en-US" dirty="0"/>
          </a:p>
        </p:txBody>
      </p:sp>
      <p:pic>
        <p:nvPicPr>
          <p:cNvPr id="5" name="Content Placeholder 4" descr="H:\Data Science\Data Science Certificate - IBM\Final Project\manhattan neighborhoods.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15000" y="1841055"/>
            <a:ext cx="5678488" cy="31473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3864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a:t>
            </a:r>
            <a:r>
              <a:rPr lang="en-US" dirty="0" smtClean="0"/>
              <a:t>–</a:t>
            </a:r>
            <a:br>
              <a:rPr lang="en-US" dirty="0" smtClean="0"/>
            </a:br>
            <a:r>
              <a:rPr lang="en-US" dirty="0" smtClean="0"/>
              <a:t>K-means clustering of neighborhoods</a:t>
            </a:r>
            <a:endParaRPr lang="en-US" dirty="0"/>
          </a:p>
        </p:txBody>
      </p:sp>
      <p:sp>
        <p:nvSpPr>
          <p:cNvPr id="4" name="Text Placeholder 3"/>
          <p:cNvSpPr>
            <a:spLocks noGrp="1"/>
          </p:cNvSpPr>
          <p:nvPr>
            <p:ph type="body" sz="half" idx="2"/>
          </p:nvPr>
        </p:nvSpPr>
        <p:spPr/>
        <p:txBody>
          <a:bodyPr/>
          <a:lstStyle/>
          <a:p>
            <a:r>
              <a:rPr lang="en-US" dirty="0"/>
              <a:t>The Data Science team used K-means with K=5 to cluster the Manhattan neighborhoods using the employee factors. </a:t>
            </a:r>
          </a:p>
          <a:p>
            <a:endParaRPr lang="en-US" dirty="0"/>
          </a:p>
        </p:txBody>
      </p:sp>
      <p:pic>
        <p:nvPicPr>
          <p:cNvPr id="5" name="Content Placeholder 4"/>
          <p:cNvPicPr>
            <a:picLocks noGrp="1"/>
          </p:cNvPicPr>
          <p:nvPr>
            <p:ph idx="1"/>
          </p:nvPr>
        </p:nvPicPr>
        <p:blipFill>
          <a:blip r:embed="rId2"/>
          <a:stretch>
            <a:fillRect/>
          </a:stretch>
        </p:blipFill>
        <p:spPr>
          <a:xfrm>
            <a:off x="5715000" y="1757095"/>
            <a:ext cx="5678488" cy="3315234"/>
          </a:xfrm>
          <a:prstGeom prst="rect">
            <a:avLst/>
          </a:prstGeom>
        </p:spPr>
      </p:pic>
    </p:spTree>
    <p:extLst>
      <p:ext uri="{BB962C8B-B14F-4D97-AF65-F5344CB8AC3E}">
        <p14:creationId xmlns:p14="http://schemas.microsoft.com/office/powerpoint/2010/main" val="2980380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Text Placeholder 3"/>
          <p:cNvSpPr>
            <a:spLocks noGrp="1"/>
          </p:cNvSpPr>
          <p:nvPr>
            <p:ph type="body" sz="half" idx="2"/>
          </p:nvPr>
        </p:nvSpPr>
        <p:spPr/>
        <p:txBody>
          <a:bodyPr/>
          <a:lstStyle/>
          <a:p>
            <a:r>
              <a:rPr lang="en-US" dirty="0"/>
              <a:t>T</a:t>
            </a:r>
            <a:r>
              <a:rPr lang="en-US" dirty="0" smtClean="0"/>
              <a:t>he </a:t>
            </a:r>
            <a:r>
              <a:rPr lang="en-US" dirty="0"/>
              <a:t>Data Science team found the one location in all of Manhattan that had all the venues in the same rank order as the employees requested in the survey. That location was Carnegie Hill.</a:t>
            </a:r>
          </a:p>
          <a:p>
            <a:endParaRPr lang="en-US" dirty="0"/>
          </a:p>
        </p:txBody>
      </p:sp>
      <p:pic>
        <p:nvPicPr>
          <p:cNvPr id="5" name="Picture 4" descr="H:\Data Science\Data Science Certificate - IBM\Final Project\result.PNG"/>
          <p:cNvPicPr/>
          <p:nvPr/>
        </p:nvPicPr>
        <p:blipFill>
          <a:blip r:embed="rId2">
            <a:extLst>
              <a:ext uri="{28A0092B-C50C-407E-A947-70E740481C1C}">
                <a14:useLocalDpi xmlns:a14="http://schemas.microsoft.com/office/drawing/2010/main" val="0"/>
              </a:ext>
            </a:extLst>
          </a:blip>
          <a:srcRect/>
          <a:stretch>
            <a:fillRect/>
          </a:stretch>
        </p:blipFill>
        <p:spPr bwMode="auto">
          <a:xfrm>
            <a:off x="5413248" y="4382394"/>
            <a:ext cx="5239321" cy="1949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Content Placeholder 5" descr="H:\Data Science\Data Science Certificate - IBM\Final Project\Hardenbergh-Rhinelander_Historic_District.jp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541818" y="803565"/>
            <a:ext cx="5110751" cy="33250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1941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Introduction/business problem</a:t>
            </a:r>
            <a:endParaRPr lang="en-US" dirty="0"/>
          </a:p>
        </p:txBody>
      </p:sp>
      <p:sp>
        <p:nvSpPr>
          <p:cNvPr id="3" name="Content Placeholder 2"/>
          <p:cNvSpPr>
            <a:spLocks noGrp="1"/>
          </p:cNvSpPr>
          <p:nvPr>
            <p:ph idx="1"/>
          </p:nvPr>
        </p:nvSpPr>
        <p:spPr/>
        <p:txBody>
          <a:bodyPr/>
          <a:lstStyle/>
          <a:p>
            <a:r>
              <a:rPr lang="en-US" dirty="0"/>
              <a:t>ACME Start is a Machine Learning (ML) startup in New York City that recently received Series A Funding in the amount of $20M USD. </a:t>
            </a:r>
            <a:endParaRPr lang="en-US" dirty="0" smtClean="0"/>
          </a:p>
          <a:p>
            <a:r>
              <a:rPr lang="en-US" dirty="0" smtClean="0"/>
              <a:t>ACME </a:t>
            </a:r>
            <a:r>
              <a:rPr lang="en-US" dirty="0"/>
              <a:t>currently has 10 employees and is looking to grow to 20 employees by years end. </a:t>
            </a:r>
            <a:endParaRPr lang="en-US" dirty="0" smtClean="0"/>
          </a:p>
          <a:p>
            <a:r>
              <a:rPr lang="en-US" dirty="0" smtClean="0"/>
              <a:t>The </a:t>
            </a:r>
            <a:r>
              <a:rPr lang="en-US" dirty="0"/>
              <a:t>startup has outgrown its current location and needs to relocate to accommodate current and future employees.</a:t>
            </a:r>
          </a:p>
        </p:txBody>
      </p:sp>
    </p:spTree>
    <p:extLst>
      <p:ext uri="{BB962C8B-B14F-4D97-AF65-F5344CB8AC3E}">
        <p14:creationId xmlns:p14="http://schemas.microsoft.com/office/powerpoint/2010/main" val="3830218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a:t>The Chief Executive Officer (CEO) is concerned that the relocation may result in staff attrition so the CEO asks the Human Resources (HR) Director to perform a survey of employees. </a:t>
            </a:r>
            <a:endParaRPr lang="en-US" dirty="0" smtClean="0"/>
          </a:p>
          <a:p>
            <a:r>
              <a:rPr lang="en-US" dirty="0" smtClean="0"/>
              <a:t>The </a:t>
            </a:r>
            <a:r>
              <a:rPr lang="en-US" dirty="0"/>
              <a:t>survey asks employees to rank factors that the company will incorporate in the selection of the new location. </a:t>
            </a:r>
            <a:endParaRPr lang="en-US" dirty="0" smtClean="0"/>
          </a:p>
          <a:p>
            <a:r>
              <a:rPr lang="en-US" dirty="0" smtClean="0"/>
              <a:t>These </a:t>
            </a:r>
            <a:r>
              <a:rPr lang="en-US" dirty="0"/>
              <a:t>factors include proximity to mass restaurants, parks, and gyms. </a:t>
            </a:r>
            <a:endParaRPr lang="en-US" dirty="0" smtClean="0"/>
          </a:p>
          <a:p>
            <a:r>
              <a:rPr lang="en-US" dirty="0" smtClean="0"/>
              <a:t>The </a:t>
            </a:r>
            <a:r>
              <a:rPr lang="en-US" dirty="0"/>
              <a:t>HR Director will use these results of the survey and Foursquare location data to prepare a report of suitable locations for the relocation.</a:t>
            </a:r>
          </a:p>
        </p:txBody>
      </p:sp>
    </p:spTree>
    <p:extLst>
      <p:ext uri="{BB962C8B-B14F-4D97-AF65-F5344CB8AC3E}">
        <p14:creationId xmlns:p14="http://schemas.microsoft.com/office/powerpoint/2010/main" val="3974274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11" name="Content Placeholder 10" descr="lab1_fig1_flowchart_business_understanding.png"/>
          <p:cNvPicPr>
            <a:picLocks noGrp="1"/>
          </p:cNvPicPr>
          <p:nvPr>
            <p:ph idx="1"/>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2767207" y="1841864"/>
            <a:ext cx="6233913" cy="3775204"/>
          </a:xfrm>
          <a:prstGeom prst="rect">
            <a:avLst/>
          </a:prstGeom>
          <a:noFill/>
          <a:ln>
            <a:noFill/>
          </a:ln>
        </p:spPr>
      </p:pic>
    </p:spTree>
    <p:extLst>
      <p:ext uri="{BB962C8B-B14F-4D97-AF65-F5344CB8AC3E}">
        <p14:creationId xmlns:p14="http://schemas.microsoft.com/office/powerpoint/2010/main" val="872246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uncleansed data</a:t>
            </a:r>
            <a:endParaRPr lang="en-US" dirty="0"/>
          </a:p>
        </p:txBody>
      </p:sp>
      <p:sp>
        <p:nvSpPr>
          <p:cNvPr id="5" name="Text Placeholder 4"/>
          <p:cNvSpPr>
            <a:spLocks noGrp="1"/>
          </p:cNvSpPr>
          <p:nvPr>
            <p:ph type="body" sz="half" idx="2"/>
          </p:nvPr>
        </p:nvSpPr>
        <p:spPr/>
        <p:txBody>
          <a:bodyPr/>
          <a:lstStyle/>
          <a:p>
            <a:r>
              <a:rPr lang="en-US" dirty="0"/>
              <a:t>The raw survey contained ten records.  One record for each employee in the startup.</a:t>
            </a:r>
          </a:p>
          <a:p>
            <a:endParaRPr lang="en-US" dirty="0"/>
          </a:p>
        </p:txBody>
      </p:sp>
      <p:pic>
        <p:nvPicPr>
          <p:cNvPr id="6" name="Content Placeholder 5" descr="H:\Data Science\Data Science Certificate - IBM\Final Project\raw survey.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0" y="2133284"/>
            <a:ext cx="5678488" cy="25628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49543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4" name="Text Placeholder 3"/>
          <p:cNvSpPr>
            <a:spLocks noGrp="1"/>
          </p:cNvSpPr>
          <p:nvPr>
            <p:ph type="body" sz="half" idx="2"/>
          </p:nvPr>
        </p:nvSpPr>
        <p:spPr/>
        <p:txBody>
          <a:bodyPr/>
          <a:lstStyle/>
          <a:p>
            <a:r>
              <a:rPr lang="en-US" dirty="0"/>
              <a:t>As common in most surveys, the survey takers did not answer every question.  The Data Science team worked to identify missing data and incorrect datatypes.</a:t>
            </a:r>
          </a:p>
          <a:p>
            <a:endParaRPr lang="en-US" dirty="0"/>
          </a:p>
        </p:txBody>
      </p:sp>
      <p:pic>
        <p:nvPicPr>
          <p:cNvPr id="5" name="Content Placeholder 4" descr="H:\Data Science\Data Science Certificate - IBM\Final Project\data wrangling part 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0" y="2174789"/>
            <a:ext cx="5678488" cy="24798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28767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cleansing</a:t>
            </a:r>
            <a:endParaRPr lang="en-US" dirty="0"/>
          </a:p>
        </p:txBody>
      </p:sp>
      <p:sp>
        <p:nvSpPr>
          <p:cNvPr id="4" name="Text Placeholder 3"/>
          <p:cNvSpPr>
            <a:spLocks noGrp="1"/>
          </p:cNvSpPr>
          <p:nvPr>
            <p:ph type="body" sz="half" idx="2"/>
          </p:nvPr>
        </p:nvSpPr>
        <p:spPr/>
        <p:txBody>
          <a:bodyPr/>
          <a:lstStyle/>
          <a:p>
            <a:r>
              <a:rPr lang="en-US" dirty="0"/>
              <a:t>To deal with the missing data the Data Science team replaced missing data with the mean of values of available data.</a:t>
            </a:r>
          </a:p>
          <a:p>
            <a:endParaRPr lang="en-US" dirty="0"/>
          </a:p>
        </p:txBody>
      </p:sp>
      <p:pic>
        <p:nvPicPr>
          <p:cNvPr id="5" name="Content Placeholder 4" descr="H:\Data Science\Data Science Certificate - IBM\Final Project\data wrangling part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0" y="2341950"/>
            <a:ext cx="5678488" cy="2145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43132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sp>
        <p:nvSpPr>
          <p:cNvPr id="4" name="Text Placeholder 3"/>
          <p:cNvSpPr>
            <a:spLocks noGrp="1"/>
          </p:cNvSpPr>
          <p:nvPr>
            <p:ph type="body" sz="half" idx="2"/>
          </p:nvPr>
        </p:nvSpPr>
        <p:spPr/>
        <p:txBody>
          <a:bodyPr/>
          <a:lstStyle/>
          <a:p>
            <a:r>
              <a:rPr lang="en-US" dirty="0"/>
              <a:t>The team performed exploratory data analysis on the survey.</a:t>
            </a:r>
          </a:p>
          <a:p>
            <a:endParaRPr lang="en-US" dirty="0"/>
          </a:p>
        </p:txBody>
      </p:sp>
      <p:pic>
        <p:nvPicPr>
          <p:cNvPr id="5" name="Content Placeholder 4" descr="H:\Data Science\Data Science Certificate - IBM\Final Project\data exploration.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0" y="1995090"/>
            <a:ext cx="5678488" cy="28392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36704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 - survey</a:t>
            </a:r>
            <a:endParaRPr lang="en-US" dirty="0"/>
          </a:p>
        </p:txBody>
      </p:sp>
      <p:sp>
        <p:nvSpPr>
          <p:cNvPr id="4" name="Text Placeholder 3"/>
          <p:cNvSpPr>
            <a:spLocks noGrp="1"/>
          </p:cNvSpPr>
          <p:nvPr>
            <p:ph type="body" sz="half" idx="2"/>
          </p:nvPr>
        </p:nvSpPr>
        <p:spPr/>
        <p:txBody>
          <a:bodyPr/>
          <a:lstStyle/>
          <a:p>
            <a:r>
              <a:rPr lang="en-US" dirty="0"/>
              <a:t>The team visualize the survey data.</a:t>
            </a:r>
          </a:p>
          <a:p>
            <a:endParaRPr lang="en-US" dirty="0"/>
          </a:p>
        </p:txBody>
      </p:sp>
      <p:pic>
        <p:nvPicPr>
          <p:cNvPr id="5" name="Content Placeholder 4" descr="H:\Data Science\Data Science Certificate - IBM\Final Project\Visualize data part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0" y="1279335"/>
            <a:ext cx="5678488" cy="42707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977126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28</TotalTime>
  <Words>398</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Tw Cen MT</vt:lpstr>
      <vt:lpstr>Tw Cen MT Condensed</vt:lpstr>
      <vt:lpstr>Wingdings 3</vt:lpstr>
      <vt:lpstr>Integral</vt:lpstr>
      <vt:lpstr>Capstone – Acme startup Relocation</vt:lpstr>
      <vt:lpstr>Introduction/business problem</vt:lpstr>
      <vt:lpstr>data</vt:lpstr>
      <vt:lpstr>methodology</vt:lpstr>
      <vt:lpstr>Raw uncleansed data</vt:lpstr>
      <vt:lpstr>data exploration</vt:lpstr>
      <vt:lpstr>data cleansing</vt:lpstr>
      <vt:lpstr>exploratory data analysis</vt:lpstr>
      <vt:lpstr>Data visualization - survey</vt:lpstr>
      <vt:lpstr>Data analysis - factors</vt:lpstr>
      <vt:lpstr>Data visualization -neighborhoods</vt:lpstr>
      <vt:lpstr>Data analysis – K-means clustering of neighborhoods</vt:lpstr>
      <vt:lpstr>results</vt:lpstr>
    </vt:vector>
  </TitlesOfParts>
  <Company>USDOJ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dc:title>
  <dc:creator>Manja, Frank</dc:creator>
  <cp:lastModifiedBy>Manja, Frank</cp:lastModifiedBy>
  <cp:revision>24</cp:revision>
  <dcterms:created xsi:type="dcterms:W3CDTF">2019-09-27T14:31:52Z</dcterms:created>
  <dcterms:modified xsi:type="dcterms:W3CDTF">2019-09-27T15:00:39Z</dcterms:modified>
</cp:coreProperties>
</file>