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Arimo" panose="020B0604020202020204" charset="0"/>
      <p:regular r:id="rId36"/>
      <p:bold r:id="rId37"/>
      <p:italic r:id="rId38"/>
      <p:boldItalic r:id="rId39"/>
    </p:embeddedFont>
    <p:embeddedFont>
      <p:font typeface="Libre Franklin" pitchFamily="2" charset="0"/>
      <p:regular r:id="rId40"/>
      <p:bold r:id="rId41"/>
      <p:italic r:id="rId42"/>
      <p:boldItalic r:id="rId43"/>
    </p:embeddedFont>
    <p:embeddedFont>
      <p:font typeface="Libre Franklin Medium" pitchFamily="2"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odAZ01enRtvU/6K9ryIm6vZZ7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 name="Google Shape;4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8"/>
        <p:cNvGrpSpPr/>
        <p:nvPr/>
      </p:nvGrpSpPr>
      <p:grpSpPr>
        <a:xfrm>
          <a:off x="0" y="0"/>
          <a:ext cx="0" cy="0"/>
          <a:chOff x="0" y="0"/>
          <a:chExt cx="0" cy="0"/>
        </a:xfrm>
      </p:grpSpPr>
      <p:sp>
        <p:nvSpPr>
          <p:cNvPr id="9" name="Google Shape;9;p35"/>
          <p:cNvSpPr/>
          <p:nvPr/>
        </p:nvSpPr>
        <p:spPr>
          <a:xfrm>
            <a:off x="0" y="1709738"/>
            <a:ext cx="12192000" cy="514826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0" name="Google Shape;10;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Libre Franklin Medium"/>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12" name="Google Shape;12;p35"/>
          <p:cNvPicPr preferRelativeResize="0"/>
          <p:nvPr/>
        </p:nvPicPr>
        <p:blipFill rotWithShape="1">
          <a:blip r:embed="rId2">
            <a:alphaModFix/>
          </a:blip>
          <a:srcRect/>
          <a:stretch/>
        </p:blipFill>
        <p:spPr>
          <a:xfrm>
            <a:off x="0" y="115910"/>
            <a:ext cx="5306096" cy="141672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3"/>
        <p:cNvGrpSpPr/>
        <p:nvPr/>
      </p:nvGrpSpPr>
      <p:grpSpPr>
        <a:xfrm>
          <a:off x="0" y="0"/>
          <a:ext cx="0" cy="0"/>
          <a:chOff x="0" y="0"/>
          <a:chExt cx="0" cy="0"/>
        </a:xfrm>
      </p:grpSpPr>
      <p:sp>
        <p:nvSpPr>
          <p:cNvPr id="14" name="Google Shape;14;p3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3F3F3F"/>
              </a:buClr>
              <a:buSzPts val="6000"/>
              <a:buFont typeface="Libre Franklin Medium"/>
              <a:buNone/>
              <a:defRPr sz="60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3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36"/>
          <p:cNvSpPr/>
          <p:nvPr/>
        </p:nvSpPr>
        <p:spPr>
          <a:xfrm>
            <a:off x="0" y="-1"/>
            <a:ext cx="12192000" cy="1122364"/>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pic>
        <p:nvPicPr>
          <p:cNvPr id="17" name="Google Shape;17;p36"/>
          <p:cNvPicPr preferRelativeResize="0"/>
          <p:nvPr/>
        </p:nvPicPr>
        <p:blipFill rotWithShape="1">
          <a:blip r:embed="rId2">
            <a:alphaModFix/>
          </a:blip>
          <a:srcRect/>
          <a:stretch/>
        </p:blipFill>
        <p:spPr>
          <a:xfrm>
            <a:off x="10052533" y="-36372"/>
            <a:ext cx="2139467" cy="119510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8"/>
        <p:cNvGrpSpPr/>
        <p:nvPr/>
      </p:nvGrpSpPr>
      <p:grpSpPr>
        <a:xfrm>
          <a:off x="0" y="0"/>
          <a:ext cx="0" cy="0"/>
          <a:chOff x="0" y="0"/>
          <a:chExt cx="0" cy="0"/>
        </a:xfrm>
      </p:grpSpPr>
      <p:sp>
        <p:nvSpPr>
          <p:cNvPr id="19" name="Google Shape;1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Libre Franklin Medium"/>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1" name="Google Shape;21;p37"/>
          <p:cNvPicPr preferRelativeResize="0"/>
          <p:nvPr/>
        </p:nvPicPr>
        <p:blipFill rotWithShape="1">
          <a:blip r:embed="rId2">
            <a:alphaModFix/>
          </a:blip>
          <a:srcRect/>
          <a:stretch/>
        </p:blipFill>
        <p:spPr>
          <a:xfrm>
            <a:off x="11151054" y="6921"/>
            <a:ext cx="1040946" cy="581472"/>
          </a:xfrm>
          <a:prstGeom prst="rect">
            <a:avLst/>
          </a:prstGeom>
          <a:noFill/>
          <a:ln>
            <a:noFill/>
          </a:ln>
        </p:spPr>
      </p:pic>
      <p:sp>
        <p:nvSpPr>
          <p:cNvPr id="22" name="Google Shape;22;p37"/>
          <p:cNvSpPr/>
          <p:nvPr/>
        </p:nvSpPr>
        <p:spPr>
          <a:xfrm>
            <a:off x="0" y="6542468"/>
            <a:ext cx="12192000" cy="31553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sp>
        <p:nvSpPr>
          <p:cNvPr id="24" name="Google Shape;24;p38"/>
          <p:cNvSpPr/>
          <p:nvPr/>
        </p:nvSpPr>
        <p:spPr>
          <a:xfrm>
            <a:off x="0" y="6349284"/>
            <a:ext cx="12192000" cy="508715"/>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5" name="Google Shape;25;p38"/>
          <p:cNvPicPr preferRelativeResize="0"/>
          <p:nvPr/>
        </p:nvPicPr>
        <p:blipFill rotWithShape="1">
          <a:blip r:embed="rId2">
            <a:alphaModFix/>
          </a:blip>
          <a:srcRect/>
          <a:stretch/>
        </p:blipFill>
        <p:spPr>
          <a:xfrm>
            <a:off x="2502455" y="2253803"/>
            <a:ext cx="7187089" cy="19189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400"/>
              <a:buFont typeface="Libre Franklin Medium"/>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3F3F3F"/>
              </a:buClr>
              <a:buSzPts val="2800"/>
              <a:buChar char="•"/>
              <a:defRPr>
                <a:solidFill>
                  <a:srgbClr val="3F3F3F"/>
                </a:solidFill>
              </a:defRPr>
            </a:lvl1pPr>
            <a:lvl2pPr marL="914400" lvl="1" indent="-381000" algn="l">
              <a:lnSpc>
                <a:spcPct val="90000"/>
              </a:lnSpc>
              <a:spcBef>
                <a:spcPts val="500"/>
              </a:spcBef>
              <a:spcAft>
                <a:spcPts val="0"/>
              </a:spcAft>
              <a:buClr>
                <a:srgbClr val="3F3F3F"/>
              </a:buClr>
              <a:buSzPts val="2400"/>
              <a:buChar char="•"/>
              <a:defRPr>
                <a:solidFill>
                  <a:srgbClr val="3F3F3F"/>
                </a:solidFill>
              </a:defRPr>
            </a:lvl2pPr>
            <a:lvl3pPr marL="1371600" lvl="2" indent="-355600" algn="l">
              <a:lnSpc>
                <a:spcPct val="90000"/>
              </a:lnSpc>
              <a:spcBef>
                <a:spcPts val="500"/>
              </a:spcBef>
              <a:spcAft>
                <a:spcPts val="0"/>
              </a:spcAft>
              <a:buClr>
                <a:srgbClr val="3F3F3F"/>
              </a:buClr>
              <a:buSzPts val="2000"/>
              <a:buChar char="•"/>
              <a:defRPr>
                <a:solidFill>
                  <a:srgbClr val="3F3F3F"/>
                </a:solidFill>
              </a:defRPr>
            </a:lvl3pPr>
            <a:lvl4pPr marL="1828800" lvl="3" indent="-342900" algn="l">
              <a:lnSpc>
                <a:spcPct val="90000"/>
              </a:lnSpc>
              <a:spcBef>
                <a:spcPts val="500"/>
              </a:spcBef>
              <a:spcAft>
                <a:spcPts val="0"/>
              </a:spcAft>
              <a:buClr>
                <a:srgbClr val="3F3F3F"/>
              </a:buClr>
              <a:buSzPts val="1800"/>
              <a:buChar char="•"/>
              <a:defRPr>
                <a:solidFill>
                  <a:srgbClr val="3F3F3F"/>
                </a:solidFill>
              </a:defRPr>
            </a:lvl4pPr>
            <a:lvl5pPr marL="2286000" lvl="4" indent="-342900" algn="l">
              <a:lnSpc>
                <a:spcPct val="90000"/>
              </a:lnSpc>
              <a:spcBef>
                <a:spcPts val="500"/>
              </a:spcBef>
              <a:spcAft>
                <a:spcPts val="0"/>
              </a:spcAft>
              <a:buClr>
                <a:srgbClr val="3F3F3F"/>
              </a:buClr>
              <a:buSzPts val="18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39"/>
          <p:cNvSpPr/>
          <p:nvPr/>
        </p:nvSpPr>
        <p:spPr>
          <a:xfrm>
            <a:off x="0" y="6542468"/>
            <a:ext cx="12192000" cy="315532"/>
          </a:xfrm>
          <a:prstGeom prst="rect">
            <a:avLst/>
          </a:prstGeom>
          <a:solidFill>
            <a:srgbClr val="F47C2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1" name="Google Shape;31;p39"/>
          <p:cNvPicPr preferRelativeResize="0"/>
          <p:nvPr/>
        </p:nvPicPr>
        <p:blipFill rotWithShape="1">
          <a:blip r:embed="rId2">
            <a:alphaModFix/>
          </a:blip>
          <a:srcRect/>
          <a:stretch/>
        </p:blipFill>
        <p:spPr>
          <a:xfrm>
            <a:off x="11151054" y="6921"/>
            <a:ext cx="1040946" cy="58147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ibre Franklin Medium"/>
              <a:buNone/>
              <a:defRPr sz="4400" b="0" i="0" u="none" strike="noStrike" cap="none">
                <a:solidFill>
                  <a:schemeClr val="dk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hyperlink" Target="https://www.mclibre.org/consultar/python/lecciones/python-listas.html#Paso21"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https://programminghistorian.org/es/lecciones/manipular-cadenas-de-caracteres-en-python"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docs.python.org/es/3/library/math.html#module-math"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txBox="1">
            <a:spLocks noGrp="1"/>
          </p:cNvSpPr>
          <p:nvPr>
            <p:ph type="title"/>
          </p:nvPr>
        </p:nvSpPr>
        <p:spPr>
          <a:xfrm>
            <a:off x="963034" y="2632555"/>
            <a:ext cx="10515600" cy="114040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Libre Franklin Medium"/>
              <a:buNone/>
            </a:pPr>
            <a:r>
              <a:rPr lang="es-MX" sz="4800"/>
              <a:t>Algoritmos y Estructura de Datos</a:t>
            </a:r>
            <a:br>
              <a:rPr lang="es-MX" sz="4800"/>
            </a:br>
            <a:r>
              <a:rPr lang="es-MX" sz="4800"/>
              <a:t>U</a:t>
            </a:r>
            <a:r>
              <a:rPr lang="es-MX" sz="3600"/>
              <a:t>nidad I: Introducción al lenguaje de programación Python</a:t>
            </a:r>
            <a:endParaRPr sz="3600"/>
          </a:p>
        </p:txBody>
      </p:sp>
      <p:sp>
        <p:nvSpPr>
          <p:cNvPr id="37" name="Google Shape;37;p1"/>
          <p:cNvSpPr txBox="1">
            <a:spLocks noGrp="1"/>
          </p:cNvSpPr>
          <p:nvPr>
            <p:ph type="body" idx="1"/>
          </p:nvPr>
        </p:nvSpPr>
        <p:spPr>
          <a:xfrm>
            <a:off x="295808" y="6081575"/>
            <a:ext cx="11057992" cy="54999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1800"/>
              <a:buNone/>
            </a:pPr>
            <a:r>
              <a:rPr lang="es-MX" sz="1800" b="1" dirty="0"/>
              <a:t>Colectivo de asignatura 1S2025 | Marzo, 2025</a:t>
            </a:r>
            <a:endParaRPr dirty="0"/>
          </a:p>
        </p:txBody>
      </p:sp>
      <p:sp>
        <p:nvSpPr>
          <p:cNvPr id="38" name="Google Shape;38;p1"/>
          <p:cNvSpPr txBox="1"/>
          <p:nvPr/>
        </p:nvSpPr>
        <p:spPr>
          <a:xfrm>
            <a:off x="838200" y="4713403"/>
            <a:ext cx="10515600" cy="616550"/>
          </a:xfrm>
          <a:prstGeom prst="rect">
            <a:avLst/>
          </a:prstGeom>
          <a:noFill/>
          <a:ln>
            <a:noFill/>
          </a:ln>
        </p:spPr>
        <p:txBody>
          <a:bodyPr spcFirstLastPara="1" wrap="square" lIns="91425" tIns="45700" rIns="91425" bIns="45700" anchor="b" anchorCtr="0">
            <a:normAutofit fontScale="97500"/>
          </a:bodyPr>
          <a:lstStyle/>
          <a:p>
            <a:pPr marL="0" marR="0" lvl="0" indent="0" algn="r" rtl="0">
              <a:lnSpc>
                <a:spcPct val="90000"/>
              </a:lnSpc>
              <a:spcBef>
                <a:spcPts val="0"/>
              </a:spcBef>
              <a:spcAft>
                <a:spcPts val="0"/>
              </a:spcAft>
              <a:buClr>
                <a:schemeClr val="lt1"/>
              </a:buClr>
              <a:buSzPct val="100000"/>
              <a:buFont typeface="Libre Franklin Medium"/>
              <a:buNone/>
            </a:pPr>
            <a:r>
              <a:rPr lang="es-MX" sz="3600" b="0" i="0" u="none" strike="noStrike" cap="none">
                <a:solidFill>
                  <a:schemeClr val="lt1"/>
                </a:solidFill>
                <a:latin typeface="Libre Franklin Medium"/>
                <a:ea typeface="Libre Franklin Medium"/>
                <a:cs typeface="Libre Franklin Medium"/>
                <a:sym typeface="Libre Franklin Medium"/>
              </a:rPr>
              <a:t>Estructuras de control de flujo</a:t>
            </a:r>
            <a:endParaRPr sz="3600" b="0" i="0" u="none" strike="noStrike" cap="none">
              <a:solidFill>
                <a:schemeClr val="lt1"/>
              </a:solidFill>
              <a:latin typeface="Libre Franklin Medium"/>
              <a:ea typeface="Libre Franklin Medium"/>
              <a:cs typeface="Libre Franklin Medium"/>
              <a:sym typeface="Libre Franklin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p:nvPr/>
        </p:nvSpPr>
        <p:spPr>
          <a:xfrm>
            <a:off x="2577407" y="435600"/>
            <a:ext cx="727801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Operadores de comparación: menor que</a:t>
            </a:r>
            <a:endParaRPr sz="3000" b="1">
              <a:solidFill>
                <a:srgbClr val="264166"/>
              </a:solidFill>
              <a:latin typeface="Times New Roman"/>
              <a:ea typeface="Times New Roman"/>
              <a:cs typeface="Times New Roman"/>
              <a:sym typeface="Times New Roman"/>
            </a:endParaRPr>
          </a:p>
        </p:txBody>
      </p:sp>
      <p:pic>
        <p:nvPicPr>
          <p:cNvPr id="106" name="Google Shape;106;p10" descr="Un poco de python 3 - Fuerza bruta SSH. - Linux"/>
          <p:cNvPicPr preferRelativeResize="0"/>
          <p:nvPr/>
        </p:nvPicPr>
        <p:blipFill rotWithShape="1">
          <a:blip r:embed="rId3">
            <a:alphaModFix/>
          </a:blip>
          <a:srcRect/>
          <a:stretch/>
        </p:blipFill>
        <p:spPr>
          <a:xfrm rot="-5400000">
            <a:off x="-1272066" y="2440525"/>
            <a:ext cx="3961178" cy="966990"/>
          </a:xfrm>
          <a:prstGeom prst="rect">
            <a:avLst/>
          </a:prstGeom>
          <a:noFill/>
          <a:ln>
            <a:noFill/>
          </a:ln>
        </p:spPr>
      </p:pic>
      <p:pic>
        <p:nvPicPr>
          <p:cNvPr id="107" name="Google Shape;107;p10"/>
          <p:cNvPicPr preferRelativeResize="0"/>
          <p:nvPr/>
        </p:nvPicPr>
        <p:blipFill rotWithShape="1">
          <a:blip r:embed="rId4">
            <a:alphaModFix/>
          </a:blip>
          <a:srcRect/>
          <a:stretch/>
        </p:blipFill>
        <p:spPr>
          <a:xfrm>
            <a:off x="5167747" y="2401522"/>
            <a:ext cx="1653989" cy="20549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1"/>
          <p:cNvSpPr txBox="1"/>
          <p:nvPr/>
        </p:nvSpPr>
        <p:spPr>
          <a:xfrm>
            <a:off x="2844811" y="432748"/>
            <a:ext cx="727801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Operadores de comparación: mayor o igual que</a:t>
            </a:r>
            <a:endParaRPr sz="3000" b="1">
              <a:solidFill>
                <a:srgbClr val="264166"/>
              </a:solidFill>
              <a:latin typeface="Times New Roman"/>
              <a:ea typeface="Times New Roman"/>
              <a:cs typeface="Times New Roman"/>
              <a:sym typeface="Times New Roman"/>
            </a:endParaRPr>
          </a:p>
        </p:txBody>
      </p:sp>
      <p:pic>
        <p:nvPicPr>
          <p:cNvPr id="113" name="Google Shape;113;p11" descr="Un poco de python 3 - Fuerza bruta SSH. - Linux"/>
          <p:cNvPicPr preferRelativeResize="0"/>
          <p:nvPr/>
        </p:nvPicPr>
        <p:blipFill rotWithShape="1">
          <a:blip r:embed="rId3">
            <a:alphaModFix/>
          </a:blip>
          <a:srcRect/>
          <a:stretch/>
        </p:blipFill>
        <p:spPr>
          <a:xfrm rot="-5400000">
            <a:off x="-1281004" y="2442588"/>
            <a:ext cx="3961178" cy="957161"/>
          </a:xfrm>
          <a:prstGeom prst="rect">
            <a:avLst/>
          </a:prstGeom>
          <a:noFill/>
          <a:ln>
            <a:noFill/>
          </a:ln>
        </p:spPr>
      </p:pic>
      <p:pic>
        <p:nvPicPr>
          <p:cNvPr id="114" name="Google Shape;114;p11"/>
          <p:cNvPicPr preferRelativeResize="0"/>
          <p:nvPr/>
        </p:nvPicPr>
        <p:blipFill rotWithShape="1">
          <a:blip r:embed="rId4">
            <a:alphaModFix/>
          </a:blip>
          <a:srcRect/>
          <a:stretch/>
        </p:blipFill>
        <p:spPr>
          <a:xfrm>
            <a:off x="4418725" y="2454202"/>
            <a:ext cx="3562043" cy="194959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2"/>
          <p:cNvSpPr txBox="1"/>
          <p:nvPr/>
        </p:nvSpPr>
        <p:spPr>
          <a:xfrm>
            <a:off x="2743804" y="432748"/>
            <a:ext cx="727801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Operadores de comparación: menor o igual que</a:t>
            </a:r>
            <a:endParaRPr sz="3000" b="1">
              <a:solidFill>
                <a:srgbClr val="264166"/>
              </a:solidFill>
              <a:latin typeface="Times New Roman"/>
              <a:ea typeface="Times New Roman"/>
              <a:cs typeface="Times New Roman"/>
              <a:sym typeface="Times New Roman"/>
            </a:endParaRPr>
          </a:p>
        </p:txBody>
      </p:sp>
      <p:pic>
        <p:nvPicPr>
          <p:cNvPr id="120" name="Google Shape;120;p12" descr="Un poco de python 3 - Fuerza bruta SSH. - Linux"/>
          <p:cNvPicPr preferRelativeResize="0"/>
          <p:nvPr/>
        </p:nvPicPr>
        <p:blipFill rotWithShape="1">
          <a:blip r:embed="rId3">
            <a:alphaModFix/>
          </a:blip>
          <a:srcRect/>
          <a:stretch/>
        </p:blipFill>
        <p:spPr>
          <a:xfrm rot="-5400000">
            <a:off x="-1109835" y="2447502"/>
            <a:ext cx="3961178" cy="947331"/>
          </a:xfrm>
          <a:prstGeom prst="rect">
            <a:avLst/>
          </a:prstGeom>
          <a:noFill/>
          <a:ln>
            <a:noFill/>
          </a:ln>
        </p:spPr>
      </p:pic>
      <p:pic>
        <p:nvPicPr>
          <p:cNvPr id="121" name="Google Shape;121;p12"/>
          <p:cNvPicPr preferRelativeResize="0"/>
          <p:nvPr/>
        </p:nvPicPr>
        <p:blipFill rotWithShape="1">
          <a:blip r:embed="rId4">
            <a:alphaModFix/>
          </a:blip>
          <a:srcRect/>
          <a:stretch/>
        </p:blipFill>
        <p:spPr>
          <a:xfrm>
            <a:off x="4915093" y="2044756"/>
            <a:ext cx="3133894" cy="23118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3"/>
          <p:cNvSpPr txBox="1"/>
          <p:nvPr/>
        </p:nvSpPr>
        <p:spPr>
          <a:xfrm>
            <a:off x="2623808" y="270958"/>
            <a:ext cx="7278011"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Condiciones y ejecución condicional</a:t>
            </a:r>
            <a:endParaRPr sz="3000" b="1">
              <a:solidFill>
                <a:srgbClr val="264166"/>
              </a:solidFill>
              <a:latin typeface="Times New Roman"/>
              <a:ea typeface="Times New Roman"/>
              <a:cs typeface="Times New Roman"/>
              <a:sym typeface="Times New Roman"/>
            </a:endParaRPr>
          </a:p>
        </p:txBody>
      </p:sp>
      <p:pic>
        <p:nvPicPr>
          <p:cNvPr id="127" name="Google Shape;127;p13" descr="Un poco de python 3 - Fuerza bruta SSH. - Linux"/>
          <p:cNvPicPr preferRelativeResize="0"/>
          <p:nvPr/>
        </p:nvPicPr>
        <p:blipFill rotWithShape="1">
          <a:blip r:embed="rId3">
            <a:alphaModFix/>
          </a:blip>
          <a:srcRect/>
          <a:stretch/>
        </p:blipFill>
        <p:spPr>
          <a:xfrm rot="-5400000">
            <a:off x="-1178317" y="2479264"/>
            <a:ext cx="3961178" cy="915801"/>
          </a:xfrm>
          <a:prstGeom prst="rect">
            <a:avLst/>
          </a:prstGeom>
          <a:noFill/>
          <a:ln>
            <a:noFill/>
          </a:ln>
        </p:spPr>
      </p:pic>
      <p:pic>
        <p:nvPicPr>
          <p:cNvPr id="128" name="Google Shape;128;p13"/>
          <p:cNvPicPr preferRelativeResize="0"/>
          <p:nvPr/>
        </p:nvPicPr>
        <p:blipFill rotWithShape="1">
          <a:blip r:embed="rId4">
            <a:alphaModFix/>
          </a:blip>
          <a:srcRect/>
          <a:stretch/>
        </p:blipFill>
        <p:spPr>
          <a:xfrm>
            <a:off x="3274198" y="1277348"/>
            <a:ext cx="6503702" cy="1215909"/>
          </a:xfrm>
          <a:prstGeom prst="rect">
            <a:avLst/>
          </a:prstGeom>
          <a:noFill/>
          <a:ln>
            <a:noFill/>
          </a:ln>
        </p:spPr>
      </p:pic>
      <p:pic>
        <p:nvPicPr>
          <p:cNvPr id="129" name="Google Shape;129;p13" descr="3. Control de Flujo: Condicionales — Runestone Interactive Overview"/>
          <p:cNvPicPr preferRelativeResize="0"/>
          <p:nvPr/>
        </p:nvPicPr>
        <p:blipFill rotWithShape="1">
          <a:blip r:embed="rId5">
            <a:alphaModFix/>
          </a:blip>
          <a:srcRect/>
          <a:stretch/>
        </p:blipFill>
        <p:spPr>
          <a:xfrm>
            <a:off x="3274198" y="3228109"/>
            <a:ext cx="2476500" cy="1847850"/>
          </a:xfrm>
          <a:prstGeom prst="rect">
            <a:avLst/>
          </a:prstGeom>
          <a:noFill/>
          <a:ln>
            <a:noFill/>
          </a:ln>
        </p:spPr>
      </p:pic>
      <p:pic>
        <p:nvPicPr>
          <p:cNvPr id="130" name="Google Shape;130;p13" descr="3. Control de Flujo: Condicionales — Runestone Interactive Overview"/>
          <p:cNvPicPr preferRelativeResize="0"/>
          <p:nvPr/>
        </p:nvPicPr>
        <p:blipFill rotWithShape="1">
          <a:blip r:embed="rId6">
            <a:alphaModFix/>
          </a:blip>
          <a:srcRect/>
          <a:stretch/>
        </p:blipFill>
        <p:spPr>
          <a:xfrm>
            <a:off x="6977549" y="3094759"/>
            <a:ext cx="3205541" cy="21139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p:nvPr/>
        </p:nvSpPr>
        <p:spPr>
          <a:xfrm>
            <a:off x="2591404" y="690995"/>
            <a:ext cx="7278011"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Condiciones y ejecución condicional</a:t>
            </a:r>
            <a:endParaRPr sz="3000" b="1">
              <a:solidFill>
                <a:srgbClr val="264166"/>
              </a:solidFill>
              <a:latin typeface="Times New Roman"/>
              <a:ea typeface="Times New Roman"/>
              <a:cs typeface="Times New Roman"/>
              <a:sym typeface="Times New Roman"/>
            </a:endParaRPr>
          </a:p>
        </p:txBody>
      </p:sp>
      <p:pic>
        <p:nvPicPr>
          <p:cNvPr id="136" name="Google Shape;136;p14" descr="Un poco de python 3 - Fuerza bruta SSH. - Linux"/>
          <p:cNvPicPr preferRelativeResize="0"/>
          <p:nvPr/>
        </p:nvPicPr>
        <p:blipFill rotWithShape="1">
          <a:blip r:embed="rId3">
            <a:alphaModFix/>
          </a:blip>
          <a:srcRect/>
          <a:stretch/>
        </p:blipFill>
        <p:spPr>
          <a:xfrm rot="-5400000">
            <a:off x="-1206818" y="2318027"/>
            <a:ext cx="3961178" cy="947331"/>
          </a:xfrm>
          <a:prstGeom prst="rect">
            <a:avLst/>
          </a:prstGeom>
          <a:noFill/>
          <a:ln>
            <a:noFill/>
          </a:ln>
        </p:spPr>
      </p:pic>
      <p:pic>
        <p:nvPicPr>
          <p:cNvPr id="137" name="Google Shape;137;p14"/>
          <p:cNvPicPr preferRelativeResize="0"/>
          <p:nvPr/>
        </p:nvPicPr>
        <p:blipFill rotWithShape="1">
          <a:blip r:embed="rId4">
            <a:alphaModFix/>
          </a:blip>
          <a:srcRect/>
          <a:stretch/>
        </p:blipFill>
        <p:spPr>
          <a:xfrm>
            <a:off x="3328036" y="2037760"/>
            <a:ext cx="6411624" cy="24499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p:nvPr/>
        </p:nvSpPr>
        <p:spPr>
          <a:xfrm>
            <a:off x="2593652" y="580159"/>
            <a:ext cx="727801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Ejecución condicional: la sentencia if-else</a:t>
            </a:r>
            <a:endParaRPr sz="3000" b="1">
              <a:solidFill>
                <a:srgbClr val="264166"/>
              </a:solidFill>
              <a:latin typeface="Times New Roman"/>
              <a:ea typeface="Times New Roman"/>
              <a:cs typeface="Times New Roman"/>
              <a:sym typeface="Times New Roman"/>
            </a:endParaRPr>
          </a:p>
        </p:txBody>
      </p:sp>
      <p:pic>
        <p:nvPicPr>
          <p:cNvPr id="143" name="Google Shape;143;p15" descr="Un poco de python 3 - Fuerza bruta SSH. - Linux"/>
          <p:cNvPicPr preferRelativeResize="0"/>
          <p:nvPr/>
        </p:nvPicPr>
        <p:blipFill rotWithShape="1">
          <a:blip r:embed="rId3">
            <a:alphaModFix/>
          </a:blip>
          <a:srcRect/>
          <a:stretch/>
        </p:blipFill>
        <p:spPr>
          <a:xfrm rot="-5400000">
            <a:off x="-1258268" y="2292954"/>
            <a:ext cx="3961178" cy="942056"/>
          </a:xfrm>
          <a:prstGeom prst="rect">
            <a:avLst/>
          </a:prstGeom>
          <a:noFill/>
          <a:ln>
            <a:noFill/>
          </a:ln>
        </p:spPr>
      </p:pic>
      <p:pic>
        <p:nvPicPr>
          <p:cNvPr id="144" name="Google Shape;144;p15"/>
          <p:cNvPicPr preferRelativeResize="0"/>
          <p:nvPr/>
        </p:nvPicPr>
        <p:blipFill rotWithShape="1">
          <a:blip r:embed="rId4">
            <a:alphaModFix/>
          </a:blip>
          <a:srcRect/>
          <a:stretch/>
        </p:blipFill>
        <p:spPr>
          <a:xfrm>
            <a:off x="3226552" y="2224615"/>
            <a:ext cx="6888467" cy="18545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p:nvPr/>
        </p:nvSpPr>
        <p:spPr>
          <a:xfrm>
            <a:off x="2456994" y="502651"/>
            <a:ext cx="7278011"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Sentencias if-else anidadas</a:t>
            </a:r>
            <a:endParaRPr sz="3000" b="1">
              <a:solidFill>
                <a:srgbClr val="264166"/>
              </a:solidFill>
              <a:latin typeface="Times New Roman"/>
              <a:ea typeface="Times New Roman"/>
              <a:cs typeface="Times New Roman"/>
              <a:sym typeface="Times New Roman"/>
            </a:endParaRPr>
          </a:p>
        </p:txBody>
      </p:sp>
      <p:pic>
        <p:nvPicPr>
          <p:cNvPr id="150" name="Google Shape;150;p16" descr="Un poco de python 3 - Fuerza bruta SSH. - Linux"/>
          <p:cNvPicPr preferRelativeResize="0"/>
          <p:nvPr/>
        </p:nvPicPr>
        <p:blipFill rotWithShape="1">
          <a:blip r:embed="rId3">
            <a:alphaModFix/>
          </a:blip>
          <a:srcRect/>
          <a:stretch/>
        </p:blipFill>
        <p:spPr>
          <a:xfrm rot="-5400000">
            <a:off x="-1304688" y="1994831"/>
            <a:ext cx="3961178" cy="976818"/>
          </a:xfrm>
          <a:prstGeom prst="rect">
            <a:avLst/>
          </a:prstGeom>
          <a:noFill/>
          <a:ln>
            <a:noFill/>
          </a:ln>
        </p:spPr>
      </p:pic>
      <p:pic>
        <p:nvPicPr>
          <p:cNvPr id="151" name="Google Shape;151;p16"/>
          <p:cNvPicPr preferRelativeResize="0"/>
          <p:nvPr/>
        </p:nvPicPr>
        <p:blipFill rotWithShape="1">
          <a:blip r:embed="rId4">
            <a:alphaModFix/>
          </a:blip>
          <a:srcRect/>
          <a:stretch/>
        </p:blipFill>
        <p:spPr>
          <a:xfrm>
            <a:off x="3367365" y="1764449"/>
            <a:ext cx="7191875" cy="36526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p:nvPr/>
        </p:nvSpPr>
        <p:spPr>
          <a:xfrm>
            <a:off x="3441225" y="517757"/>
            <a:ext cx="3683150"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000" b="1">
                <a:solidFill>
                  <a:srgbClr val="264166"/>
                </a:solidFill>
                <a:latin typeface="Open Sans"/>
                <a:ea typeface="Open Sans"/>
                <a:cs typeface="Open Sans"/>
                <a:sym typeface="Open Sans"/>
              </a:rPr>
              <a:t>La sentencia elif</a:t>
            </a:r>
            <a:endParaRPr sz="3000" b="1">
              <a:solidFill>
                <a:srgbClr val="264166"/>
              </a:solidFill>
              <a:latin typeface="Times New Roman"/>
              <a:ea typeface="Times New Roman"/>
              <a:cs typeface="Times New Roman"/>
              <a:sym typeface="Times New Roman"/>
            </a:endParaRPr>
          </a:p>
        </p:txBody>
      </p:sp>
      <p:pic>
        <p:nvPicPr>
          <p:cNvPr id="157" name="Google Shape;157;p17" descr="Un poco de python 3 - Fuerza bruta SSH. - Linux"/>
          <p:cNvPicPr preferRelativeResize="0"/>
          <p:nvPr/>
        </p:nvPicPr>
        <p:blipFill rotWithShape="1">
          <a:blip r:embed="rId3">
            <a:alphaModFix/>
          </a:blip>
          <a:srcRect/>
          <a:stretch/>
        </p:blipFill>
        <p:spPr>
          <a:xfrm rot="-5400000">
            <a:off x="-1262234" y="2301679"/>
            <a:ext cx="3961178" cy="947331"/>
          </a:xfrm>
          <a:prstGeom prst="rect">
            <a:avLst/>
          </a:prstGeom>
          <a:noFill/>
          <a:ln>
            <a:noFill/>
          </a:ln>
        </p:spPr>
      </p:pic>
      <p:pic>
        <p:nvPicPr>
          <p:cNvPr id="158" name="Google Shape;158;p17"/>
          <p:cNvPicPr preferRelativeResize="0"/>
          <p:nvPr/>
        </p:nvPicPr>
        <p:blipFill rotWithShape="1">
          <a:blip r:embed="rId4">
            <a:alphaModFix/>
          </a:blip>
          <a:srcRect/>
          <a:stretch/>
        </p:blipFill>
        <p:spPr>
          <a:xfrm>
            <a:off x="3361266" y="1448411"/>
            <a:ext cx="5469468" cy="461483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p:nvPr/>
        </p:nvSpPr>
        <p:spPr>
          <a:xfrm>
            <a:off x="2731187" y="679244"/>
            <a:ext cx="7143648"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000" b="1">
                <a:solidFill>
                  <a:srgbClr val="264166"/>
                </a:solidFill>
                <a:latin typeface="Open Sans"/>
                <a:ea typeface="Open Sans"/>
                <a:cs typeface="Open Sans"/>
                <a:sym typeface="Open Sans"/>
              </a:rPr>
              <a:t>Bucles (ciclos) en el código con while</a:t>
            </a:r>
            <a:endParaRPr sz="3000" b="1">
              <a:solidFill>
                <a:srgbClr val="264166"/>
              </a:solidFill>
              <a:latin typeface="Times New Roman"/>
              <a:ea typeface="Times New Roman"/>
              <a:cs typeface="Times New Roman"/>
              <a:sym typeface="Times New Roman"/>
            </a:endParaRPr>
          </a:p>
        </p:txBody>
      </p:sp>
      <p:sp>
        <p:nvSpPr>
          <p:cNvPr id="164" name="Google Shape;164;p18"/>
          <p:cNvSpPr/>
          <p:nvPr/>
        </p:nvSpPr>
        <p:spPr>
          <a:xfrm>
            <a:off x="3173439" y="1857285"/>
            <a:ext cx="6259143" cy="1054135"/>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s-MX" sz="3200">
                <a:solidFill>
                  <a:srgbClr val="333333"/>
                </a:solidFill>
                <a:latin typeface="Arimo"/>
                <a:ea typeface="Arimo"/>
                <a:cs typeface="Arimo"/>
                <a:sym typeface="Arimo"/>
              </a:rPr>
              <a:t>while conditional_expression:</a:t>
            </a:r>
            <a:endParaRPr sz="320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s-MX" sz="3200">
                <a:solidFill>
                  <a:srgbClr val="333333"/>
                </a:solidFill>
                <a:latin typeface="Arimo"/>
                <a:ea typeface="Arimo"/>
                <a:cs typeface="Arimo"/>
                <a:sym typeface="Arimo"/>
              </a:rPr>
              <a:t>    instruction</a:t>
            </a:r>
            <a:endParaRPr sz="3200">
              <a:solidFill>
                <a:schemeClr val="dk1"/>
              </a:solidFill>
              <a:latin typeface="Arial"/>
              <a:ea typeface="Arial"/>
              <a:cs typeface="Arial"/>
              <a:sym typeface="Arial"/>
            </a:endParaRPr>
          </a:p>
        </p:txBody>
      </p:sp>
      <p:sp>
        <p:nvSpPr>
          <p:cNvPr id="165" name="Google Shape;165;p18"/>
          <p:cNvSpPr/>
          <p:nvPr/>
        </p:nvSpPr>
        <p:spPr>
          <a:xfrm>
            <a:off x="2731187" y="3213831"/>
            <a:ext cx="5500256"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2100">
                <a:solidFill>
                  <a:srgbClr val="222222"/>
                </a:solidFill>
                <a:latin typeface="Arial"/>
                <a:ea typeface="Arial"/>
                <a:cs typeface="Arial"/>
                <a:sym typeface="Arial"/>
              </a:rPr>
              <a:t>La estructura repetitiva mientras (en ingles while), es aquella en que el cuerpo del bucle se repite mientras se cumple una determinada condición. Cuando se ejecuta la instrucción mientras, la primera cosa que sucede es evaluar la condición (una expresión booleana).</a:t>
            </a:r>
            <a:endParaRPr sz="2100">
              <a:solidFill>
                <a:srgbClr val="222222"/>
              </a:solidFill>
              <a:latin typeface="Arial"/>
              <a:ea typeface="Arial"/>
              <a:cs typeface="Arial"/>
              <a:sym typeface="Arial"/>
            </a:endParaRPr>
          </a:p>
        </p:txBody>
      </p:sp>
      <p:pic>
        <p:nvPicPr>
          <p:cNvPr id="166" name="Google Shape;166;p18"/>
          <p:cNvPicPr preferRelativeResize="0"/>
          <p:nvPr/>
        </p:nvPicPr>
        <p:blipFill rotWithShape="1">
          <a:blip r:embed="rId3">
            <a:alphaModFix/>
          </a:blip>
          <a:srcRect/>
          <a:stretch/>
        </p:blipFill>
        <p:spPr>
          <a:xfrm>
            <a:off x="8663951" y="4610100"/>
            <a:ext cx="3362325" cy="1905000"/>
          </a:xfrm>
          <a:prstGeom prst="rect">
            <a:avLst/>
          </a:prstGeom>
          <a:noFill/>
          <a:ln>
            <a:noFill/>
          </a:ln>
        </p:spPr>
      </p:pic>
      <p:pic>
        <p:nvPicPr>
          <p:cNvPr id="167" name="Google Shape;167;p18" descr="Un poco de python 3 - Fuerza bruta SSH. - Linux"/>
          <p:cNvPicPr preferRelativeResize="0"/>
          <p:nvPr/>
        </p:nvPicPr>
        <p:blipFill rotWithShape="1">
          <a:blip r:embed="rId4">
            <a:alphaModFix/>
          </a:blip>
          <a:srcRect/>
          <a:stretch/>
        </p:blipFill>
        <p:spPr>
          <a:xfrm rot="-5400000">
            <a:off x="-1336284" y="2458252"/>
            <a:ext cx="3961178" cy="9571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p:nvPr/>
        </p:nvSpPr>
        <p:spPr>
          <a:xfrm>
            <a:off x="2897440" y="728158"/>
            <a:ext cx="6977394"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000" b="1">
                <a:solidFill>
                  <a:srgbClr val="264166"/>
                </a:solidFill>
                <a:latin typeface="Open Sans"/>
                <a:ea typeface="Open Sans"/>
                <a:cs typeface="Open Sans"/>
                <a:sym typeface="Open Sans"/>
              </a:rPr>
              <a:t>Bucles (ciclos) en el código con while</a:t>
            </a:r>
            <a:endParaRPr sz="3000" b="1">
              <a:solidFill>
                <a:srgbClr val="264166"/>
              </a:solidFill>
              <a:latin typeface="Times New Roman"/>
              <a:ea typeface="Times New Roman"/>
              <a:cs typeface="Times New Roman"/>
              <a:sym typeface="Times New Roman"/>
            </a:endParaRPr>
          </a:p>
        </p:txBody>
      </p:sp>
      <p:pic>
        <p:nvPicPr>
          <p:cNvPr id="173" name="Google Shape;173;p19" descr="Un poco de python 3 - Fuerza bruta SSH. - Linux"/>
          <p:cNvPicPr preferRelativeResize="0"/>
          <p:nvPr/>
        </p:nvPicPr>
        <p:blipFill rotWithShape="1">
          <a:blip r:embed="rId3">
            <a:alphaModFix/>
          </a:blip>
          <a:srcRect/>
          <a:stretch/>
        </p:blipFill>
        <p:spPr>
          <a:xfrm rot="-5400000">
            <a:off x="-1170170" y="2507166"/>
            <a:ext cx="3961178" cy="957161"/>
          </a:xfrm>
          <a:prstGeom prst="rect">
            <a:avLst/>
          </a:prstGeom>
          <a:noFill/>
          <a:ln>
            <a:noFill/>
          </a:ln>
        </p:spPr>
      </p:pic>
      <p:pic>
        <p:nvPicPr>
          <p:cNvPr id="174" name="Google Shape;174;p19"/>
          <p:cNvPicPr preferRelativeResize="0"/>
          <p:nvPr/>
        </p:nvPicPr>
        <p:blipFill rotWithShape="1">
          <a:blip r:embed="rId4">
            <a:alphaModFix/>
          </a:blip>
          <a:srcRect/>
          <a:stretch/>
        </p:blipFill>
        <p:spPr>
          <a:xfrm>
            <a:off x="3246106" y="1886266"/>
            <a:ext cx="5699787" cy="27529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2"/>
          <p:cNvSpPr txBox="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nSpc>
                <a:spcPct val="90000"/>
              </a:lnSpc>
              <a:spcAft>
                <a:spcPts val="600"/>
              </a:spcAft>
              <a:buClr>
                <a:srgbClr val="3F3F3F"/>
              </a:buClr>
              <a:buSzPts val="4400"/>
            </a:pPr>
            <a:r>
              <a:rPr lang="en-US" sz="4400" b="0" i="0" u="none" strike="noStrike" cap="none">
                <a:solidFill>
                  <a:srgbClr val="3F3F3F"/>
                </a:solidFill>
                <a:latin typeface="Libre Franklin Medium"/>
                <a:ea typeface="Libre Franklin Medium"/>
                <a:cs typeface="Libre Franklin Medium"/>
                <a:sym typeface="Libre Franklin Medium"/>
              </a:rPr>
              <a:t>Contenido:</a:t>
            </a:r>
          </a:p>
        </p:txBody>
      </p:sp>
      <p:sp>
        <p:nvSpPr>
          <p:cNvPr id="45" name="Google Shape;45;p2"/>
          <p:cNvSpPr txBo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406400">
              <a:lnSpc>
                <a:spcPct val="90000"/>
              </a:lnSpc>
              <a:spcBef>
                <a:spcPts val="1000"/>
              </a:spcBef>
              <a:buClr>
                <a:srgbClr val="3F3F3F"/>
              </a:buClr>
              <a:buSzPts val="2800"/>
              <a:buFont typeface="Arial"/>
              <a:buChar char="•"/>
            </a:pPr>
            <a:r>
              <a:rPr lang="en-US" sz="2800" b="0" i="0" u="none" strike="noStrike" cap="none" dirty="0" err="1">
                <a:solidFill>
                  <a:srgbClr val="3F3F3F"/>
                </a:solidFill>
                <a:latin typeface="Libre Franklin"/>
                <a:ea typeface="Libre Franklin"/>
                <a:cs typeface="Libre Franklin"/>
                <a:sym typeface="Libre Franklin"/>
              </a:rPr>
              <a:t>Operadores</a:t>
            </a:r>
            <a:r>
              <a:rPr lang="en-US" sz="2800" b="0" i="0" u="none" strike="noStrike" cap="none" dirty="0">
                <a:solidFill>
                  <a:srgbClr val="3F3F3F"/>
                </a:solidFill>
                <a:latin typeface="Libre Franklin"/>
                <a:ea typeface="Libre Franklin"/>
                <a:cs typeface="Libre Franklin"/>
                <a:sym typeface="Libre Franklin"/>
              </a:rPr>
              <a:t> </a:t>
            </a:r>
            <a:r>
              <a:rPr lang="en-US" sz="2800" b="0" i="0" u="none" strike="noStrike" cap="none" dirty="0" err="1">
                <a:solidFill>
                  <a:srgbClr val="3F3F3F"/>
                </a:solidFill>
                <a:latin typeface="Libre Franklin"/>
                <a:ea typeface="Libre Franklin"/>
                <a:cs typeface="Libre Franklin"/>
                <a:sym typeface="Libre Franklin"/>
              </a:rPr>
              <a:t>relacionales</a:t>
            </a:r>
            <a:r>
              <a:rPr lang="en-US" sz="2800" b="0" i="0" u="none" strike="noStrike" cap="none" dirty="0">
                <a:solidFill>
                  <a:srgbClr val="3F3F3F"/>
                </a:solidFill>
                <a:latin typeface="Libre Franklin"/>
                <a:ea typeface="Libre Franklin"/>
                <a:cs typeface="Libre Franklin"/>
                <a:sym typeface="Libre Franklin"/>
              </a:rPr>
              <a:t> </a:t>
            </a:r>
            <a:r>
              <a:rPr lang="en-US" sz="2800" b="0" i="0" u="none" strike="noStrike" cap="none" dirty="0" err="1">
                <a:solidFill>
                  <a:srgbClr val="3F3F3F"/>
                </a:solidFill>
                <a:latin typeface="Libre Franklin"/>
                <a:ea typeface="Libre Franklin"/>
                <a:cs typeface="Libre Franklin"/>
                <a:sym typeface="Libre Franklin"/>
              </a:rPr>
              <a:t>en</a:t>
            </a:r>
            <a:r>
              <a:rPr lang="en-US" sz="2800" b="0" i="0" u="none" strike="noStrike" cap="none" dirty="0">
                <a:solidFill>
                  <a:srgbClr val="3F3F3F"/>
                </a:solidFill>
                <a:latin typeface="Libre Franklin"/>
                <a:ea typeface="Libre Franklin"/>
                <a:cs typeface="Libre Franklin"/>
                <a:sym typeface="Libre Franklin"/>
              </a:rPr>
              <a:t> Python</a:t>
            </a:r>
          </a:p>
          <a:p>
            <a:pPr marL="457200" lvl="0" indent="-406400">
              <a:lnSpc>
                <a:spcPct val="90000"/>
              </a:lnSpc>
              <a:spcBef>
                <a:spcPts val="1000"/>
              </a:spcBef>
              <a:buClr>
                <a:srgbClr val="3F3F3F"/>
              </a:buClr>
              <a:buSzPts val="2800"/>
              <a:buFont typeface="Arial"/>
              <a:buChar char="•"/>
            </a:pPr>
            <a:r>
              <a:rPr lang="en-US" sz="2800" b="0" i="0" u="none" strike="noStrike" cap="none" dirty="0" err="1">
                <a:solidFill>
                  <a:srgbClr val="3F3F3F"/>
                </a:solidFill>
                <a:latin typeface="Libre Franklin"/>
                <a:ea typeface="Libre Franklin"/>
                <a:cs typeface="Libre Franklin"/>
                <a:sym typeface="Libre Franklin"/>
              </a:rPr>
              <a:t>Estructuras</a:t>
            </a:r>
            <a:r>
              <a:rPr lang="en-US" sz="2800" b="0" i="0" u="none" strike="noStrike" cap="none" dirty="0">
                <a:solidFill>
                  <a:srgbClr val="3F3F3F"/>
                </a:solidFill>
                <a:latin typeface="Libre Franklin"/>
                <a:ea typeface="Libre Franklin"/>
                <a:cs typeface="Libre Franklin"/>
                <a:sym typeface="Libre Franklin"/>
              </a:rPr>
              <a:t> de control</a:t>
            </a:r>
          </a:p>
          <a:p>
            <a:pPr marL="457200" lvl="0" indent="-406400">
              <a:lnSpc>
                <a:spcPct val="90000"/>
              </a:lnSpc>
              <a:spcBef>
                <a:spcPts val="1000"/>
              </a:spcBef>
              <a:buClr>
                <a:srgbClr val="3F3F3F"/>
              </a:buClr>
              <a:buSzPts val="2800"/>
              <a:buFont typeface="Arial"/>
              <a:buChar char="•"/>
            </a:pPr>
            <a:r>
              <a:rPr lang="en-US" sz="2800" b="0" i="0" u="none" strike="noStrike" cap="none" dirty="0">
                <a:solidFill>
                  <a:srgbClr val="3F3F3F"/>
                </a:solidFill>
                <a:latin typeface="Libre Franklin"/>
                <a:ea typeface="Libre Franklin"/>
                <a:cs typeface="Libre Franklin"/>
                <a:sym typeface="Libre Franklin"/>
              </a:rPr>
              <a:t>Toma de </a:t>
            </a:r>
            <a:r>
              <a:rPr lang="en-US" sz="2800" b="0" i="0" u="none" strike="noStrike" cap="none" dirty="0" err="1">
                <a:solidFill>
                  <a:srgbClr val="3F3F3F"/>
                </a:solidFill>
                <a:latin typeface="Libre Franklin"/>
                <a:ea typeface="Libre Franklin"/>
                <a:cs typeface="Libre Franklin"/>
                <a:sym typeface="Libre Franklin"/>
              </a:rPr>
              <a:t>decisiones</a:t>
            </a:r>
            <a:r>
              <a:rPr lang="en-US" sz="2800" b="0" i="0" u="none" strike="noStrike" cap="none" dirty="0">
                <a:solidFill>
                  <a:srgbClr val="3F3F3F"/>
                </a:solidFill>
                <a:latin typeface="Libre Franklin"/>
                <a:ea typeface="Libre Franklin"/>
                <a:cs typeface="Libre Franklin"/>
                <a:sym typeface="Libre Franklin"/>
              </a:rPr>
              <a:t> </a:t>
            </a:r>
            <a:r>
              <a:rPr lang="en-US" sz="2800" b="0" i="0" u="none" strike="noStrike" cap="none" dirty="0" err="1">
                <a:solidFill>
                  <a:srgbClr val="3F3F3F"/>
                </a:solidFill>
                <a:latin typeface="Libre Franklin"/>
                <a:ea typeface="Libre Franklin"/>
                <a:cs typeface="Libre Franklin"/>
                <a:sym typeface="Libre Franklin"/>
              </a:rPr>
              <a:t>en</a:t>
            </a:r>
            <a:r>
              <a:rPr lang="en-US" sz="2800" b="0" i="0" u="none" strike="noStrike" cap="none" dirty="0">
                <a:solidFill>
                  <a:srgbClr val="3F3F3F"/>
                </a:solidFill>
                <a:latin typeface="Libre Franklin"/>
                <a:ea typeface="Libre Franklin"/>
                <a:cs typeface="Libre Franklin"/>
                <a:sym typeface="Libre Franklin"/>
              </a:rPr>
              <a:t> Python: if, if-else, if-</a:t>
            </a:r>
            <a:r>
              <a:rPr lang="en-US" sz="2800" b="0" i="0" u="none" strike="noStrike" cap="none" dirty="0" err="1">
                <a:solidFill>
                  <a:srgbClr val="3F3F3F"/>
                </a:solidFill>
                <a:latin typeface="Libre Franklin"/>
                <a:ea typeface="Libre Franklin"/>
                <a:cs typeface="Libre Franklin"/>
                <a:sym typeface="Libre Franklin"/>
              </a:rPr>
              <a:t>elif</a:t>
            </a:r>
            <a:r>
              <a:rPr lang="en-US" sz="2800" b="0" i="0" u="none" strike="noStrike" cap="none" dirty="0">
                <a:solidFill>
                  <a:srgbClr val="3F3F3F"/>
                </a:solidFill>
                <a:latin typeface="Libre Franklin"/>
                <a:ea typeface="Libre Franklin"/>
                <a:cs typeface="Libre Franklin"/>
                <a:sym typeface="Libre Franklin"/>
              </a:rPr>
              <a:t>-else</a:t>
            </a:r>
          </a:p>
          <a:p>
            <a:pPr marL="457200" lvl="0" indent="-406400">
              <a:lnSpc>
                <a:spcPct val="90000"/>
              </a:lnSpc>
              <a:spcBef>
                <a:spcPts val="1000"/>
              </a:spcBef>
              <a:buClr>
                <a:srgbClr val="3F3F3F"/>
              </a:buClr>
              <a:buSzPts val="2800"/>
              <a:buFont typeface="Arial"/>
              <a:buChar char="•"/>
            </a:pPr>
            <a:r>
              <a:rPr lang="en-US" sz="2800" b="0" i="0" u="none" strike="noStrike" cap="none" dirty="0" err="1">
                <a:solidFill>
                  <a:srgbClr val="3F3F3F"/>
                </a:solidFill>
                <a:latin typeface="Libre Franklin"/>
                <a:ea typeface="Libre Franklin"/>
                <a:cs typeface="Libre Franklin"/>
                <a:sym typeface="Libre Franklin"/>
              </a:rPr>
              <a:t>Estructuras</a:t>
            </a:r>
            <a:r>
              <a:rPr lang="en-US" sz="2800" b="0" i="0" u="none" strike="noStrike" cap="none" dirty="0">
                <a:solidFill>
                  <a:srgbClr val="3F3F3F"/>
                </a:solidFill>
                <a:latin typeface="Libre Franklin"/>
                <a:ea typeface="Libre Franklin"/>
                <a:cs typeface="Libre Franklin"/>
                <a:sym typeface="Libre Franklin"/>
              </a:rPr>
              <a:t> </a:t>
            </a:r>
            <a:r>
              <a:rPr lang="en-US" sz="2800" b="0" i="0" u="none" strike="noStrike" cap="none" dirty="0" err="1">
                <a:solidFill>
                  <a:srgbClr val="3F3F3F"/>
                </a:solidFill>
                <a:latin typeface="Libre Franklin"/>
                <a:ea typeface="Libre Franklin"/>
                <a:cs typeface="Libre Franklin"/>
                <a:sym typeface="Libre Franklin"/>
              </a:rPr>
              <a:t>repetitivas</a:t>
            </a:r>
            <a:endParaRPr lang="en-US" sz="2800" b="0" i="0" u="none" strike="noStrike" cap="none" dirty="0">
              <a:solidFill>
                <a:srgbClr val="3F3F3F"/>
              </a:solidFill>
              <a:latin typeface="Libre Franklin"/>
              <a:ea typeface="Libre Franklin"/>
              <a:cs typeface="Libre Franklin"/>
              <a:sym typeface="Libre Franklin"/>
            </a:endParaRPr>
          </a:p>
          <a:p>
            <a:pPr marL="457200" lvl="1" indent="-406400">
              <a:lnSpc>
                <a:spcPct val="90000"/>
              </a:lnSpc>
              <a:spcBef>
                <a:spcPts val="1000"/>
              </a:spcBef>
              <a:buClr>
                <a:srgbClr val="3F3F3F"/>
              </a:buClr>
              <a:buSzPts val="2800"/>
              <a:buFont typeface="Arial"/>
              <a:buChar char="•"/>
            </a:pPr>
            <a:r>
              <a:rPr lang="en-US" sz="2800" b="0" i="0" u="none" strike="noStrike" cap="none" dirty="0">
                <a:solidFill>
                  <a:srgbClr val="3F3F3F"/>
                </a:solidFill>
                <a:latin typeface="Libre Franklin"/>
                <a:ea typeface="Libre Franklin"/>
                <a:cs typeface="Libre Franklin"/>
                <a:sym typeface="Libre Franklin"/>
              </a:rPr>
              <a:t>For</a:t>
            </a:r>
          </a:p>
          <a:p>
            <a:pPr marL="457200" lvl="1" indent="-406400">
              <a:lnSpc>
                <a:spcPct val="90000"/>
              </a:lnSpc>
              <a:spcBef>
                <a:spcPts val="1000"/>
              </a:spcBef>
              <a:buClr>
                <a:srgbClr val="3F3F3F"/>
              </a:buClr>
              <a:buSzPts val="2800"/>
              <a:buFont typeface="Arial"/>
              <a:buChar char="•"/>
            </a:pPr>
            <a:r>
              <a:rPr lang="en-US" sz="2800" b="0" i="0" u="none" strike="noStrike" cap="none" dirty="0">
                <a:solidFill>
                  <a:srgbClr val="3F3F3F"/>
                </a:solidFill>
                <a:latin typeface="Libre Franklin"/>
                <a:ea typeface="Libre Franklin"/>
                <a:cs typeface="Libre Franklin"/>
                <a:sym typeface="Libre Franklin"/>
              </a:rPr>
              <a:t>While</a:t>
            </a:r>
          </a:p>
          <a:p>
            <a:pPr marL="457200" lvl="1" indent="-406400">
              <a:lnSpc>
                <a:spcPct val="90000"/>
              </a:lnSpc>
              <a:spcBef>
                <a:spcPts val="1000"/>
              </a:spcBef>
              <a:buClr>
                <a:srgbClr val="3F3F3F"/>
              </a:buClr>
              <a:buSzPts val="2800"/>
              <a:buFont typeface="Arial"/>
              <a:buChar char="•"/>
            </a:pPr>
            <a:r>
              <a:rPr lang="en-US" sz="2800" b="0" i="0" u="none" strike="noStrike" cap="none" dirty="0" err="1">
                <a:solidFill>
                  <a:srgbClr val="3F3F3F"/>
                </a:solidFill>
                <a:latin typeface="Libre Franklin"/>
                <a:ea typeface="Libre Franklin"/>
                <a:cs typeface="Libre Franklin"/>
                <a:sym typeface="Libre Franklin"/>
              </a:rPr>
              <a:t>Listas</a:t>
            </a:r>
            <a:r>
              <a:rPr lang="en-US" sz="2800" b="0" i="0" u="none" strike="noStrike" cap="none" dirty="0">
                <a:solidFill>
                  <a:srgbClr val="3F3F3F"/>
                </a:solidFill>
                <a:latin typeface="Libre Franklin"/>
                <a:ea typeface="Libre Franklin"/>
                <a:cs typeface="Libre Franklin"/>
                <a:sym typeface="Libre Franklin"/>
              </a:rPr>
              <a:t> y </a:t>
            </a:r>
            <a:r>
              <a:rPr lang="en-US" sz="2800" b="0" i="0" u="none" strike="noStrike" cap="none" dirty="0" err="1">
                <a:solidFill>
                  <a:srgbClr val="3F3F3F"/>
                </a:solidFill>
                <a:latin typeface="Libre Franklin"/>
                <a:ea typeface="Libre Franklin"/>
                <a:cs typeface="Libre Franklin"/>
                <a:sym typeface="Libre Franklin"/>
              </a:rPr>
              <a:t>cadenas</a:t>
            </a:r>
            <a:endParaRPr lang="en-US" sz="2800" b="0" i="0" u="none" strike="noStrike" cap="none" dirty="0">
              <a:solidFill>
                <a:srgbClr val="3F3F3F"/>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p:nvPr/>
        </p:nvSpPr>
        <p:spPr>
          <a:xfrm>
            <a:off x="2859334" y="837079"/>
            <a:ext cx="7046667"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000" b="1">
                <a:solidFill>
                  <a:srgbClr val="264166"/>
                </a:solidFill>
                <a:latin typeface="Open Sans"/>
                <a:ea typeface="Open Sans"/>
                <a:cs typeface="Open Sans"/>
                <a:sym typeface="Open Sans"/>
              </a:rPr>
              <a:t>Bucles (ciclos) en el código con while</a:t>
            </a:r>
            <a:endParaRPr sz="3000" b="1">
              <a:solidFill>
                <a:srgbClr val="264166"/>
              </a:solidFill>
              <a:latin typeface="Times New Roman"/>
              <a:ea typeface="Times New Roman"/>
              <a:cs typeface="Times New Roman"/>
              <a:sym typeface="Times New Roman"/>
            </a:endParaRPr>
          </a:p>
        </p:txBody>
      </p:sp>
      <p:pic>
        <p:nvPicPr>
          <p:cNvPr id="180" name="Google Shape;180;p20"/>
          <p:cNvPicPr preferRelativeResize="0"/>
          <p:nvPr/>
        </p:nvPicPr>
        <p:blipFill rotWithShape="1">
          <a:blip r:embed="rId3">
            <a:alphaModFix/>
          </a:blip>
          <a:srcRect/>
          <a:stretch/>
        </p:blipFill>
        <p:spPr>
          <a:xfrm>
            <a:off x="3141767" y="1983305"/>
            <a:ext cx="6481799" cy="2616405"/>
          </a:xfrm>
          <a:prstGeom prst="rect">
            <a:avLst/>
          </a:prstGeom>
          <a:noFill/>
          <a:ln>
            <a:noFill/>
          </a:ln>
        </p:spPr>
      </p:pic>
      <p:pic>
        <p:nvPicPr>
          <p:cNvPr id="181" name="Google Shape;181;p20" descr="Un poco de python 3 - Fuerza bruta SSH. - Linux"/>
          <p:cNvPicPr preferRelativeResize="0"/>
          <p:nvPr/>
        </p:nvPicPr>
        <p:blipFill rotWithShape="1">
          <a:blip r:embed="rId4">
            <a:alphaModFix/>
          </a:blip>
          <a:srcRect/>
          <a:stretch/>
        </p:blipFill>
        <p:spPr>
          <a:xfrm rot="-5400000">
            <a:off x="-1057642" y="2636165"/>
            <a:ext cx="3961178" cy="95716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3075118" y="808800"/>
            <a:ext cx="7249717"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000" b="1">
                <a:solidFill>
                  <a:srgbClr val="264166"/>
                </a:solidFill>
                <a:latin typeface="Open Sans"/>
                <a:ea typeface="Open Sans"/>
                <a:cs typeface="Open Sans"/>
                <a:sym typeface="Open Sans"/>
              </a:rPr>
              <a:t>Bucles (ciclos) en el código con while</a:t>
            </a:r>
            <a:endParaRPr sz="3000" b="1">
              <a:solidFill>
                <a:srgbClr val="264166"/>
              </a:solidFill>
              <a:latin typeface="Times New Roman"/>
              <a:ea typeface="Times New Roman"/>
              <a:cs typeface="Times New Roman"/>
              <a:sym typeface="Times New Roman"/>
            </a:endParaRPr>
          </a:p>
        </p:txBody>
      </p:sp>
      <p:pic>
        <p:nvPicPr>
          <p:cNvPr id="187" name="Google Shape;187;p21"/>
          <p:cNvPicPr preferRelativeResize="0"/>
          <p:nvPr/>
        </p:nvPicPr>
        <p:blipFill rotWithShape="1">
          <a:blip r:embed="rId3">
            <a:alphaModFix/>
          </a:blip>
          <a:srcRect/>
          <a:stretch/>
        </p:blipFill>
        <p:spPr>
          <a:xfrm>
            <a:off x="3396972" y="2305956"/>
            <a:ext cx="6606011" cy="2570845"/>
          </a:xfrm>
          <a:prstGeom prst="rect">
            <a:avLst/>
          </a:prstGeom>
          <a:noFill/>
          <a:ln>
            <a:noFill/>
          </a:ln>
        </p:spPr>
      </p:pic>
      <p:pic>
        <p:nvPicPr>
          <p:cNvPr id="188" name="Google Shape;188;p21" descr="Un poco de python 3 - Fuerza bruta SSH. - Linux"/>
          <p:cNvPicPr preferRelativeResize="0"/>
          <p:nvPr/>
        </p:nvPicPr>
        <p:blipFill rotWithShape="1">
          <a:blip r:embed="rId4">
            <a:alphaModFix/>
          </a:blip>
          <a:srcRect/>
          <a:stretch/>
        </p:blipFill>
        <p:spPr>
          <a:xfrm rot="-5400000">
            <a:off x="-1057642" y="2636165"/>
            <a:ext cx="3961178" cy="95716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p:nvPr/>
        </p:nvSpPr>
        <p:spPr>
          <a:xfrm>
            <a:off x="3049677" y="600610"/>
            <a:ext cx="669684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000" b="1">
                <a:solidFill>
                  <a:srgbClr val="264166"/>
                </a:solidFill>
                <a:latin typeface="Open Sans"/>
                <a:ea typeface="Open Sans"/>
                <a:cs typeface="Open Sans"/>
                <a:sym typeface="Open Sans"/>
              </a:rPr>
              <a:t>Bucles en tu código con for</a:t>
            </a:r>
            <a:endParaRPr sz="3000" b="1">
              <a:solidFill>
                <a:srgbClr val="264166"/>
              </a:solidFill>
              <a:latin typeface="Times New Roman"/>
              <a:ea typeface="Times New Roman"/>
              <a:cs typeface="Times New Roman"/>
              <a:sym typeface="Times New Roman"/>
            </a:endParaRPr>
          </a:p>
        </p:txBody>
      </p:sp>
      <p:pic>
        <p:nvPicPr>
          <p:cNvPr id="194" name="Google Shape;194;p22"/>
          <p:cNvPicPr preferRelativeResize="0"/>
          <p:nvPr/>
        </p:nvPicPr>
        <p:blipFill rotWithShape="1">
          <a:blip r:embed="rId3">
            <a:alphaModFix/>
          </a:blip>
          <a:srcRect/>
          <a:stretch/>
        </p:blipFill>
        <p:spPr>
          <a:xfrm>
            <a:off x="6096000" y="1749986"/>
            <a:ext cx="5863378" cy="3916336"/>
          </a:xfrm>
          <a:prstGeom prst="rect">
            <a:avLst/>
          </a:prstGeom>
          <a:noFill/>
          <a:ln>
            <a:noFill/>
          </a:ln>
        </p:spPr>
      </p:pic>
      <p:sp>
        <p:nvSpPr>
          <p:cNvPr id="195" name="Google Shape;195;p22"/>
          <p:cNvSpPr/>
          <p:nvPr/>
        </p:nvSpPr>
        <p:spPr>
          <a:xfrm>
            <a:off x="1586698" y="1430621"/>
            <a:ext cx="2925958"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2100" dirty="0">
                <a:solidFill>
                  <a:srgbClr val="222222"/>
                </a:solidFill>
                <a:latin typeface="Arial"/>
                <a:ea typeface="Arial"/>
                <a:cs typeface="Arial"/>
                <a:sym typeface="Arial"/>
              </a:rPr>
              <a:t>La estructura de repetición </a:t>
            </a:r>
            <a:r>
              <a:rPr lang="es-MX" sz="2100" dirty="0" err="1">
                <a:solidFill>
                  <a:srgbClr val="222222"/>
                </a:solidFill>
                <a:latin typeface="Arial"/>
                <a:ea typeface="Arial"/>
                <a:cs typeface="Arial"/>
                <a:sym typeface="Arial"/>
              </a:rPr>
              <a:t>for</a:t>
            </a:r>
            <a:r>
              <a:rPr lang="es-MX" sz="2100" dirty="0">
                <a:solidFill>
                  <a:srgbClr val="222222"/>
                </a:solidFill>
                <a:latin typeface="Arial"/>
                <a:ea typeface="Arial"/>
                <a:cs typeface="Arial"/>
                <a:sym typeface="Arial"/>
              </a:rPr>
              <a:t> se suele utilizar cuando se conoce de antemano el número de elementos que se desea recorrer (o iterar).</a:t>
            </a:r>
            <a:endParaRPr sz="2100" dirty="0">
              <a:solidFill>
                <a:srgbClr val="222222"/>
              </a:solidFill>
              <a:latin typeface="Arial"/>
              <a:ea typeface="Arial"/>
              <a:cs typeface="Arial"/>
              <a:sym typeface="Arial"/>
            </a:endParaRPr>
          </a:p>
        </p:txBody>
      </p:sp>
      <p:pic>
        <p:nvPicPr>
          <p:cNvPr id="196" name="Google Shape;196;p22" descr="Un poco de python 3 - Fuerza bruta SSH. - Linux"/>
          <p:cNvPicPr preferRelativeResize="0"/>
          <p:nvPr/>
        </p:nvPicPr>
        <p:blipFill rotWithShape="1">
          <a:blip r:embed="rId4">
            <a:alphaModFix/>
          </a:blip>
          <a:srcRect/>
          <a:stretch/>
        </p:blipFill>
        <p:spPr>
          <a:xfrm rot="-5400000">
            <a:off x="-1057642" y="2636165"/>
            <a:ext cx="3961178" cy="957161"/>
          </a:xfrm>
          <a:prstGeom prst="rect">
            <a:avLst/>
          </a:prstGeom>
          <a:noFill/>
          <a:ln>
            <a:noFill/>
          </a:ln>
        </p:spPr>
      </p:pic>
      <p:pic>
        <p:nvPicPr>
          <p:cNvPr id="3" name="Imagen 2">
            <a:extLst>
              <a:ext uri="{FF2B5EF4-FFF2-40B4-BE49-F238E27FC236}">
                <a16:creationId xmlns:a16="http://schemas.microsoft.com/office/drawing/2014/main" id="{35821B3B-B2E0-DBAA-552F-B8242AB873A8}"/>
              </a:ext>
            </a:extLst>
          </p:cNvPr>
          <p:cNvPicPr>
            <a:picLocks noChangeAspect="1"/>
          </p:cNvPicPr>
          <p:nvPr/>
        </p:nvPicPr>
        <p:blipFill>
          <a:blip r:embed="rId5"/>
          <a:stretch>
            <a:fillRect/>
          </a:stretch>
        </p:blipFill>
        <p:spPr>
          <a:xfrm>
            <a:off x="2539582" y="5427379"/>
            <a:ext cx="3292125" cy="975445"/>
          </a:xfrm>
          <a:prstGeom prst="rect">
            <a:avLst/>
          </a:prstGeom>
        </p:spPr>
      </p:pic>
      <p:pic>
        <p:nvPicPr>
          <p:cNvPr id="5" name="Imagen 4">
            <a:extLst>
              <a:ext uri="{FF2B5EF4-FFF2-40B4-BE49-F238E27FC236}">
                <a16:creationId xmlns:a16="http://schemas.microsoft.com/office/drawing/2014/main" id="{A0B5DD32-C8FC-0700-E3E4-1A080C6B3F71}"/>
              </a:ext>
            </a:extLst>
          </p:cNvPr>
          <p:cNvPicPr>
            <a:picLocks noChangeAspect="1"/>
          </p:cNvPicPr>
          <p:nvPr/>
        </p:nvPicPr>
        <p:blipFill>
          <a:blip r:embed="rId6"/>
          <a:stretch>
            <a:fillRect/>
          </a:stretch>
        </p:blipFill>
        <p:spPr>
          <a:xfrm>
            <a:off x="2712617" y="3970013"/>
            <a:ext cx="2377646" cy="118120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p:nvPr/>
        </p:nvSpPr>
        <p:spPr>
          <a:xfrm>
            <a:off x="3081007" y="580159"/>
            <a:ext cx="669684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000" b="1">
                <a:solidFill>
                  <a:srgbClr val="264166"/>
                </a:solidFill>
                <a:latin typeface="Open Sans"/>
                <a:ea typeface="Open Sans"/>
                <a:cs typeface="Open Sans"/>
                <a:sym typeface="Open Sans"/>
              </a:rPr>
              <a:t>El bucle while y la rama else</a:t>
            </a:r>
            <a:endParaRPr sz="3000" b="1">
              <a:solidFill>
                <a:srgbClr val="264166"/>
              </a:solidFill>
              <a:latin typeface="Times New Roman"/>
              <a:ea typeface="Times New Roman"/>
              <a:cs typeface="Times New Roman"/>
              <a:sym typeface="Times New Roman"/>
            </a:endParaRPr>
          </a:p>
        </p:txBody>
      </p:sp>
      <p:pic>
        <p:nvPicPr>
          <p:cNvPr id="202" name="Google Shape;202;p23" descr="Un poco de python 3 - Fuerza bruta SSH. - Linux"/>
          <p:cNvPicPr preferRelativeResize="0"/>
          <p:nvPr/>
        </p:nvPicPr>
        <p:blipFill rotWithShape="1">
          <a:blip r:embed="rId3">
            <a:alphaModFix/>
          </a:blip>
          <a:srcRect/>
          <a:stretch/>
        </p:blipFill>
        <p:spPr>
          <a:xfrm rot="-5400000">
            <a:off x="-1057642" y="2636165"/>
            <a:ext cx="3961178" cy="957161"/>
          </a:xfrm>
          <a:prstGeom prst="rect">
            <a:avLst/>
          </a:prstGeom>
          <a:noFill/>
          <a:ln>
            <a:noFill/>
          </a:ln>
        </p:spPr>
      </p:pic>
      <p:pic>
        <p:nvPicPr>
          <p:cNvPr id="203" name="Google Shape;203;p23"/>
          <p:cNvPicPr preferRelativeResize="0"/>
          <p:nvPr/>
        </p:nvPicPr>
        <p:blipFill rotWithShape="1">
          <a:blip r:embed="rId4">
            <a:alphaModFix/>
          </a:blip>
          <a:srcRect/>
          <a:stretch/>
        </p:blipFill>
        <p:spPr>
          <a:xfrm>
            <a:off x="2961186" y="1623005"/>
            <a:ext cx="6696845" cy="35094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2947230" y="427851"/>
            <a:ext cx="6696845"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000" b="1">
                <a:solidFill>
                  <a:srgbClr val="264166"/>
                </a:solidFill>
                <a:latin typeface="Open Sans"/>
                <a:ea typeface="Open Sans"/>
                <a:cs typeface="Open Sans"/>
                <a:sym typeface="Open Sans"/>
              </a:rPr>
              <a:t>El bucle for y la rama else</a:t>
            </a:r>
            <a:endParaRPr sz="3000" b="1">
              <a:solidFill>
                <a:srgbClr val="264166"/>
              </a:solidFill>
              <a:latin typeface="Times New Roman"/>
              <a:ea typeface="Times New Roman"/>
              <a:cs typeface="Times New Roman"/>
              <a:sym typeface="Times New Roman"/>
            </a:endParaRPr>
          </a:p>
        </p:txBody>
      </p:sp>
      <p:pic>
        <p:nvPicPr>
          <p:cNvPr id="209" name="Google Shape;209;p24" descr="Un poco de python 3 - Fuerza bruta SSH. - Linux"/>
          <p:cNvPicPr preferRelativeResize="0"/>
          <p:nvPr/>
        </p:nvPicPr>
        <p:blipFill rotWithShape="1">
          <a:blip r:embed="rId3">
            <a:alphaModFix/>
          </a:blip>
          <a:srcRect/>
          <a:stretch/>
        </p:blipFill>
        <p:spPr>
          <a:xfrm rot="-5400000">
            <a:off x="-970519" y="2474206"/>
            <a:ext cx="3961178" cy="927674"/>
          </a:xfrm>
          <a:prstGeom prst="rect">
            <a:avLst/>
          </a:prstGeom>
          <a:noFill/>
          <a:ln>
            <a:noFill/>
          </a:ln>
        </p:spPr>
      </p:pic>
      <p:pic>
        <p:nvPicPr>
          <p:cNvPr id="210" name="Google Shape;210;p24"/>
          <p:cNvPicPr preferRelativeResize="0"/>
          <p:nvPr/>
        </p:nvPicPr>
        <p:blipFill rotWithShape="1">
          <a:blip r:embed="rId4">
            <a:alphaModFix/>
          </a:blip>
          <a:srcRect/>
          <a:stretch/>
        </p:blipFill>
        <p:spPr>
          <a:xfrm>
            <a:off x="3199562" y="1634568"/>
            <a:ext cx="6583059" cy="32840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5" descr="Un poco de python 3 - Fuerza bruta SSH. - Linux"/>
          <p:cNvPicPr preferRelativeResize="0"/>
          <p:nvPr/>
        </p:nvPicPr>
        <p:blipFill rotWithShape="1">
          <a:blip r:embed="rId3">
            <a:alphaModFix/>
          </a:blip>
          <a:srcRect/>
          <a:stretch/>
        </p:blipFill>
        <p:spPr>
          <a:xfrm rot="-5400000">
            <a:off x="-958158" y="2920496"/>
            <a:ext cx="3547481" cy="1017006"/>
          </a:xfrm>
          <a:prstGeom prst="rect">
            <a:avLst/>
          </a:prstGeom>
          <a:noFill/>
          <a:ln>
            <a:noFill/>
          </a:ln>
        </p:spPr>
      </p:pic>
      <p:sp>
        <p:nvSpPr>
          <p:cNvPr id="216" name="Google Shape;216;p25"/>
          <p:cNvSpPr txBox="1"/>
          <p:nvPr/>
        </p:nvSpPr>
        <p:spPr>
          <a:xfrm>
            <a:off x="1967539" y="1947569"/>
            <a:ext cx="197873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a:solidFill>
                  <a:srgbClr val="002060"/>
                </a:solidFill>
                <a:latin typeface="Libre Franklin"/>
                <a:ea typeface="Libre Franklin"/>
                <a:cs typeface="Libre Franklin"/>
                <a:sym typeface="Libre Franklin"/>
              </a:rPr>
              <a:t>Definición</a:t>
            </a:r>
            <a:endParaRPr sz="2400">
              <a:solidFill>
                <a:srgbClr val="002060"/>
              </a:solidFill>
              <a:latin typeface="Libre Franklin"/>
              <a:ea typeface="Libre Franklin"/>
              <a:cs typeface="Libre Franklin"/>
              <a:sym typeface="Libre Franklin"/>
            </a:endParaRPr>
          </a:p>
        </p:txBody>
      </p:sp>
      <p:sp>
        <p:nvSpPr>
          <p:cNvPr id="217" name="Google Shape;217;p25"/>
          <p:cNvSpPr txBox="1"/>
          <p:nvPr/>
        </p:nvSpPr>
        <p:spPr>
          <a:xfrm>
            <a:off x="2230822" y="2613391"/>
            <a:ext cx="7085621" cy="16312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2000">
                <a:solidFill>
                  <a:schemeClr val="dk1"/>
                </a:solidFill>
                <a:latin typeface="Libre Franklin"/>
                <a:ea typeface="Libre Franklin"/>
                <a:cs typeface="Libre Franklin"/>
                <a:sym typeface="Libre Franklin"/>
              </a:rPr>
              <a:t>Las listas en Python son uno de los tipos o estructuras de datos más versátiles del lenguaje, ya que permiten almacenar un conjunto arbitrario de datos. Es decir, podemos guardar en ellas prácticamente lo que sea. En comparación con otros lenguajes de programación, se podría decir que son similares a los arrays.</a:t>
            </a:r>
            <a:endParaRPr sz="2000">
              <a:solidFill>
                <a:schemeClr val="dk1"/>
              </a:solidFill>
              <a:latin typeface="Libre Franklin"/>
              <a:ea typeface="Libre Franklin"/>
              <a:cs typeface="Libre Franklin"/>
              <a:sym typeface="Libre Franklin"/>
            </a:endParaRPr>
          </a:p>
        </p:txBody>
      </p:sp>
      <p:pic>
        <p:nvPicPr>
          <p:cNvPr id="218" name="Google Shape;218;p25" descr="▷ Listas y Tuplas en Python desde Cero [Curso Completo Gratis]"/>
          <p:cNvPicPr preferRelativeResize="0"/>
          <p:nvPr/>
        </p:nvPicPr>
        <p:blipFill rotWithShape="1">
          <a:blip r:embed="rId4">
            <a:alphaModFix/>
          </a:blip>
          <a:srcRect/>
          <a:stretch/>
        </p:blipFill>
        <p:spPr>
          <a:xfrm>
            <a:off x="1967539" y="4549967"/>
            <a:ext cx="3389540" cy="1631216"/>
          </a:xfrm>
          <a:prstGeom prst="rect">
            <a:avLst/>
          </a:prstGeom>
          <a:noFill/>
          <a:ln>
            <a:noFill/>
          </a:ln>
        </p:spPr>
      </p:pic>
      <p:pic>
        <p:nvPicPr>
          <p:cNvPr id="219" name="Google Shape;219;p25" descr="▷ Listas y Tuplas en Python desde Cero [Curso Completo Gratis]"/>
          <p:cNvPicPr preferRelativeResize="0"/>
          <p:nvPr/>
        </p:nvPicPr>
        <p:blipFill rotWithShape="1">
          <a:blip r:embed="rId5">
            <a:alphaModFix/>
          </a:blip>
          <a:srcRect/>
          <a:stretch/>
        </p:blipFill>
        <p:spPr>
          <a:xfrm>
            <a:off x="5563592" y="5519504"/>
            <a:ext cx="3752850" cy="1085850"/>
          </a:xfrm>
          <a:prstGeom prst="rect">
            <a:avLst/>
          </a:prstGeom>
          <a:noFill/>
          <a:ln>
            <a:noFill/>
          </a:ln>
        </p:spPr>
      </p:pic>
      <p:sp>
        <p:nvSpPr>
          <p:cNvPr id="220" name="Google Shape;220;p25"/>
          <p:cNvSpPr txBox="1"/>
          <p:nvPr/>
        </p:nvSpPr>
        <p:spPr>
          <a:xfrm>
            <a:off x="1423230" y="1065160"/>
            <a:ext cx="6696845"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Listas en Python</a:t>
            </a:r>
            <a:endParaRPr sz="3000" b="1">
              <a:solidFill>
                <a:srgbClr val="264166"/>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6" descr="Un poco de python 3 - Fuerza bruta SSH. - Linux"/>
          <p:cNvPicPr preferRelativeResize="0"/>
          <p:nvPr/>
        </p:nvPicPr>
        <p:blipFill rotWithShape="1">
          <a:blip r:embed="rId3">
            <a:alphaModFix/>
          </a:blip>
          <a:srcRect/>
          <a:stretch/>
        </p:blipFill>
        <p:spPr>
          <a:xfrm rot="-5400000">
            <a:off x="-958159" y="3113987"/>
            <a:ext cx="3547481" cy="1017006"/>
          </a:xfrm>
          <a:prstGeom prst="rect">
            <a:avLst/>
          </a:prstGeom>
          <a:noFill/>
          <a:ln>
            <a:noFill/>
          </a:ln>
        </p:spPr>
      </p:pic>
      <p:sp>
        <p:nvSpPr>
          <p:cNvPr id="226" name="Google Shape;226;p26"/>
          <p:cNvSpPr txBox="1"/>
          <p:nvPr/>
        </p:nvSpPr>
        <p:spPr>
          <a:xfrm>
            <a:off x="2429836" y="1832265"/>
            <a:ext cx="708562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a:solidFill>
                  <a:srgbClr val="002060"/>
                </a:solidFill>
                <a:latin typeface="Libre Franklin"/>
                <a:ea typeface="Libre Franklin"/>
                <a:cs typeface="Libre Franklin"/>
                <a:sym typeface="Libre Franklin"/>
              </a:rPr>
              <a:t>Algunas características o propiedades de las listas</a:t>
            </a:r>
            <a:endParaRPr sz="2400">
              <a:solidFill>
                <a:srgbClr val="002060"/>
              </a:solidFill>
              <a:latin typeface="Libre Franklin"/>
              <a:ea typeface="Libre Franklin"/>
              <a:cs typeface="Libre Franklin"/>
              <a:sym typeface="Libre Franklin"/>
            </a:endParaRPr>
          </a:p>
        </p:txBody>
      </p:sp>
      <p:sp>
        <p:nvSpPr>
          <p:cNvPr id="227" name="Google Shape;227;p26"/>
          <p:cNvSpPr txBox="1"/>
          <p:nvPr/>
        </p:nvSpPr>
        <p:spPr>
          <a:xfrm>
            <a:off x="2298019" y="2668308"/>
            <a:ext cx="7349256" cy="219739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7000"/>
              </a:lnSpc>
              <a:spcBef>
                <a:spcPts val="0"/>
              </a:spcBef>
              <a:spcAft>
                <a:spcPts val="0"/>
              </a:spcAft>
              <a:buClr>
                <a:srgbClr val="2F5496"/>
              </a:buClr>
              <a:buSzPts val="1476"/>
              <a:buFont typeface="Noto Sans Symbols"/>
              <a:buChar char="✔"/>
            </a:pPr>
            <a:r>
              <a:rPr lang="es-MX" sz="1800">
                <a:solidFill>
                  <a:schemeClr val="dk1"/>
                </a:solidFill>
                <a:latin typeface="Calibri"/>
                <a:ea typeface="Calibri"/>
                <a:cs typeface="Calibri"/>
                <a:sym typeface="Calibri"/>
              </a:rPr>
              <a:t>Son </a:t>
            </a:r>
            <a:r>
              <a:rPr lang="es-MX" sz="1800" b="1">
                <a:solidFill>
                  <a:schemeClr val="dk1"/>
                </a:solidFill>
                <a:latin typeface="Calibri"/>
                <a:ea typeface="Calibri"/>
                <a:cs typeface="Calibri"/>
                <a:sym typeface="Calibri"/>
              </a:rPr>
              <a:t>ordenadas</a:t>
            </a:r>
            <a:r>
              <a:rPr lang="es-MX" sz="1800">
                <a:solidFill>
                  <a:schemeClr val="dk1"/>
                </a:solidFill>
                <a:latin typeface="Calibri"/>
                <a:ea typeface="Calibri"/>
                <a:cs typeface="Calibri"/>
                <a:sym typeface="Calibri"/>
              </a:rPr>
              <a:t>, mantienen el orden en el que han sido definidas</a:t>
            </a:r>
            <a:endParaRPr sz="1800">
              <a:solidFill>
                <a:schemeClr val="dk1"/>
              </a:solidFill>
              <a:latin typeface="Calibri"/>
              <a:ea typeface="Calibri"/>
              <a:cs typeface="Calibri"/>
              <a:sym typeface="Calibri"/>
            </a:endParaRPr>
          </a:p>
          <a:p>
            <a:pPr marL="342900" marR="0" lvl="0" indent="-342900" algn="l" rtl="0">
              <a:lnSpc>
                <a:spcPct val="107000"/>
              </a:lnSpc>
              <a:spcBef>
                <a:spcPts val="600"/>
              </a:spcBef>
              <a:spcAft>
                <a:spcPts val="0"/>
              </a:spcAft>
              <a:buClr>
                <a:srgbClr val="2F5496"/>
              </a:buClr>
              <a:buSzPts val="1476"/>
              <a:buFont typeface="Noto Sans Symbols"/>
              <a:buChar char="✔"/>
            </a:pPr>
            <a:r>
              <a:rPr lang="es-MX" sz="1800">
                <a:solidFill>
                  <a:schemeClr val="dk1"/>
                </a:solidFill>
                <a:latin typeface="Calibri"/>
                <a:ea typeface="Calibri"/>
                <a:cs typeface="Calibri"/>
                <a:sym typeface="Calibri"/>
              </a:rPr>
              <a:t>Pueden ser formadas por tipos </a:t>
            </a:r>
            <a:r>
              <a:rPr lang="es-MX" sz="1800" b="1">
                <a:solidFill>
                  <a:schemeClr val="dk1"/>
                </a:solidFill>
                <a:latin typeface="Calibri"/>
                <a:ea typeface="Calibri"/>
                <a:cs typeface="Calibri"/>
                <a:sym typeface="Calibri"/>
              </a:rPr>
              <a:t>arbitrarios</a:t>
            </a:r>
            <a:endParaRPr sz="1800">
              <a:solidFill>
                <a:schemeClr val="dk1"/>
              </a:solidFill>
              <a:latin typeface="Calibri"/>
              <a:ea typeface="Calibri"/>
              <a:cs typeface="Calibri"/>
              <a:sym typeface="Calibri"/>
            </a:endParaRPr>
          </a:p>
          <a:p>
            <a:pPr marL="342900" marR="0" lvl="0" indent="-342900" algn="l" rtl="0">
              <a:lnSpc>
                <a:spcPct val="107000"/>
              </a:lnSpc>
              <a:spcBef>
                <a:spcPts val="600"/>
              </a:spcBef>
              <a:spcAft>
                <a:spcPts val="0"/>
              </a:spcAft>
              <a:buClr>
                <a:srgbClr val="2F5496"/>
              </a:buClr>
              <a:buSzPts val="1476"/>
              <a:buFont typeface="Noto Sans Symbols"/>
              <a:buChar char="✔"/>
            </a:pPr>
            <a:r>
              <a:rPr lang="es-MX" sz="1800">
                <a:solidFill>
                  <a:schemeClr val="dk1"/>
                </a:solidFill>
                <a:latin typeface="Calibri"/>
                <a:ea typeface="Calibri"/>
                <a:cs typeface="Calibri"/>
                <a:sym typeface="Calibri"/>
              </a:rPr>
              <a:t>Pueden ser </a:t>
            </a:r>
            <a:r>
              <a:rPr lang="es-MX" sz="1800" b="1">
                <a:solidFill>
                  <a:schemeClr val="dk1"/>
                </a:solidFill>
                <a:latin typeface="Calibri"/>
                <a:ea typeface="Calibri"/>
                <a:cs typeface="Calibri"/>
                <a:sym typeface="Calibri"/>
              </a:rPr>
              <a:t>indexadas</a:t>
            </a:r>
            <a:r>
              <a:rPr lang="es-MX" sz="1800">
                <a:solidFill>
                  <a:schemeClr val="dk1"/>
                </a:solidFill>
                <a:latin typeface="Calibri"/>
                <a:ea typeface="Calibri"/>
                <a:cs typeface="Calibri"/>
                <a:sym typeface="Calibri"/>
              </a:rPr>
              <a:t> con [i].</a:t>
            </a:r>
            <a:endParaRPr sz="1800">
              <a:solidFill>
                <a:schemeClr val="dk1"/>
              </a:solidFill>
              <a:latin typeface="Calibri"/>
              <a:ea typeface="Calibri"/>
              <a:cs typeface="Calibri"/>
              <a:sym typeface="Calibri"/>
            </a:endParaRPr>
          </a:p>
          <a:p>
            <a:pPr marL="342900" marR="0" lvl="0" indent="-342900" algn="l" rtl="0">
              <a:lnSpc>
                <a:spcPct val="107000"/>
              </a:lnSpc>
              <a:spcBef>
                <a:spcPts val="600"/>
              </a:spcBef>
              <a:spcAft>
                <a:spcPts val="0"/>
              </a:spcAft>
              <a:buClr>
                <a:srgbClr val="2F5496"/>
              </a:buClr>
              <a:buSzPts val="1476"/>
              <a:buFont typeface="Noto Sans Symbols"/>
              <a:buChar char="✔"/>
            </a:pPr>
            <a:r>
              <a:rPr lang="es-MX" sz="1800">
                <a:solidFill>
                  <a:schemeClr val="dk1"/>
                </a:solidFill>
                <a:latin typeface="Calibri"/>
                <a:ea typeface="Calibri"/>
                <a:cs typeface="Calibri"/>
                <a:sym typeface="Calibri"/>
              </a:rPr>
              <a:t>Se pueden </a:t>
            </a:r>
            <a:r>
              <a:rPr lang="es-MX" sz="1800" b="1">
                <a:solidFill>
                  <a:schemeClr val="dk1"/>
                </a:solidFill>
                <a:latin typeface="Calibri"/>
                <a:ea typeface="Calibri"/>
                <a:cs typeface="Calibri"/>
                <a:sym typeface="Calibri"/>
              </a:rPr>
              <a:t>anidar</a:t>
            </a:r>
            <a:r>
              <a:rPr lang="es-MX" sz="1800">
                <a:solidFill>
                  <a:schemeClr val="dk1"/>
                </a:solidFill>
                <a:latin typeface="Calibri"/>
                <a:ea typeface="Calibri"/>
                <a:cs typeface="Calibri"/>
                <a:sym typeface="Calibri"/>
              </a:rPr>
              <a:t>, es decir, meter una dentro de la otra.</a:t>
            </a:r>
            <a:endParaRPr sz="1800">
              <a:solidFill>
                <a:schemeClr val="dk1"/>
              </a:solidFill>
              <a:latin typeface="Calibri"/>
              <a:ea typeface="Calibri"/>
              <a:cs typeface="Calibri"/>
              <a:sym typeface="Calibri"/>
            </a:endParaRPr>
          </a:p>
          <a:p>
            <a:pPr marL="342900" marR="0" lvl="0" indent="-342900" algn="l" rtl="0">
              <a:lnSpc>
                <a:spcPct val="107000"/>
              </a:lnSpc>
              <a:spcBef>
                <a:spcPts val="600"/>
              </a:spcBef>
              <a:spcAft>
                <a:spcPts val="0"/>
              </a:spcAft>
              <a:buClr>
                <a:srgbClr val="2F5496"/>
              </a:buClr>
              <a:buSzPts val="1476"/>
              <a:buFont typeface="Noto Sans Symbols"/>
              <a:buChar char="✔"/>
            </a:pPr>
            <a:r>
              <a:rPr lang="es-MX" sz="1800">
                <a:solidFill>
                  <a:schemeClr val="dk1"/>
                </a:solidFill>
                <a:latin typeface="Calibri"/>
                <a:ea typeface="Calibri"/>
                <a:cs typeface="Calibri"/>
                <a:sym typeface="Calibri"/>
              </a:rPr>
              <a:t>Son </a:t>
            </a:r>
            <a:r>
              <a:rPr lang="es-MX" sz="1800" b="1">
                <a:solidFill>
                  <a:schemeClr val="dk1"/>
                </a:solidFill>
                <a:latin typeface="Calibri"/>
                <a:ea typeface="Calibri"/>
                <a:cs typeface="Calibri"/>
                <a:sym typeface="Calibri"/>
              </a:rPr>
              <a:t>mutables</a:t>
            </a:r>
            <a:r>
              <a:rPr lang="es-MX" sz="1800">
                <a:solidFill>
                  <a:schemeClr val="dk1"/>
                </a:solidFill>
                <a:latin typeface="Calibri"/>
                <a:ea typeface="Calibri"/>
                <a:cs typeface="Calibri"/>
                <a:sym typeface="Calibri"/>
              </a:rPr>
              <a:t>, ya que sus elementos pueden ser modificados.</a:t>
            </a:r>
            <a:endParaRPr/>
          </a:p>
          <a:p>
            <a:pPr marL="285750" marR="0" lvl="0" indent="-285750" algn="l" rtl="0">
              <a:spcBef>
                <a:spcPts val="300"/>
              </a:spcBef>
              <a:spcAft>
                <a:spcPts val="0"/>
              </a:spcAft>
              <a:buClr>
                <a:srgbClr val="2F5496"/>
              </a:buClr>
              <a:buSzPts val="1476"/>
              <a:buFont typeface="Noto Sans Symbols"/>
              <a:buChar char="✔"/>
            </a:pPr>
            <a:r>
              <a:rPr lang="es-MX" sz="1800">
                <a:solidFill>
                  <a:schemeClr val="dk1"/>
                </a:solidFill>
                <a:latin typeface="Calibri"/>
                <a:ea typeface="Calibri"/>
                <a:cs typeface="Calibri"/>
                <a:sym typeface="Calibri"/>
              </a:rPr>
              <a:t>Son </a:t>
            </a:r>
            <a:r>
              <a:rPr lang="es-MX" sz="1800" b="1">
                <a:solidFill>
                  <a:schemeClr val="dk1"/>
                </a:solidFill>
                <a:latin typeface="Calibri"/>
                <a:ea typeface="Calibri"/>
                <a:cs typeface="Calibri"/>
                <a:sym typeface="Calibri"/>
              </a:rPr>
              <a:t>dinámicas</a:t>
            </a:r>
            <a:r>
              <a:rPr lang="es-MX" sz="1800">
                <a:solidFill>
                  <a:schemeClr val="dk1"/>
                </a:solidFill>
                <a:latin typeface="Calibri"/>
                <a:ea typeface="Calibri"/>
                <a:cs typeface="Calibri"/>
                <a:sym typeface="Calibri"/>
              </a:rPr>
              <a:t>, ya que se pueden añadir o eliminar elementos.</a:t>
            </a:r>
            <a:endParaRPr sz="2000">
              <a:solidFill>
                <a:schemeClr val="dk1"/>
              </a:solidFill>
              <a:latin typeface="Libre Franklin"/>
              <a:ea typeface="Libre Franklin"/>
              <a:cs typeface="Libre Franklin"/>
              <a:sym typeface="Libre Franklin"/>
            </a:endParaRPr>
          </a:p>
        </p:txBody>
      </p:sp>
      <p:grpSp>
        <p:nvGrpSpPr>
          <p:cNvPr id="228" name="Google Shape;228;p26"/>
          <p:cNvGrpSpPr/>
          <p:nvPr/>
        </p:nvGrpSpPr>
        <p:grpSpPr>
          <a:xfrm>
            <a:off x="6432818" y="5470914"/>
            <a:ext cx="3774577" cy="1349019"/>
            <a:chOff x="4572000" y="5009251"/>
            <a:chExt cx="3774577" cy="1349019"/>
          </a:xfrm>
        </p:grpSpPr>
        <p:sp>
          <p:nvSpPr>
            <p:cNvPr id="229" name="Google Shape;229;p26"/>
            <p:cNvSpPr/>
            <p:nvPr/>
          </p:nvSpPr>
          <p:spPr>
            <a:xfrm>
              <a:off x="4572000" y="5009251"/>
              <a:ext cx="3774577" cy="1349019"/>
            </a:xfrm>
            <a:prstGeom prst="snip1Rect">
              <a:avLst>
                <a:gd name="adj" fmla="val 16667"/>
              </a:avLst>
            </a:prstGeom>
            <a:gradFill>
              <a:gsLst>
                <a:gs pos="0">
                  <a:srgbClr val="5F82CA"/>
                </a:gs>
                <a:gs pos="50000">
                  <a:srgbClr val="3C70CA"/>
                </a:gs>
                <a:gs pos="100000">
                  <a:srgbClr val="2E60B9"/>
                </a:gs>
              </a:gsLst>
              <a:lin ang="162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30" name="Google Shape;230;p26"/>
            <p:cNvPicPr preferRelativeResize="0"/>
            <p:nvPr/>
          </p:nvPicPr>
          <p:blipFill rotWithShape="1">
            <a:blip r:embed="rId4">
              <a:alphaModFix/>
            </a:blip>
            <a:srcRect/>
            <a:stretch/>
          </p:blipFill>
          <p:spPr>
            <a:xfrm>
              <a:off x="4740025" y="5188460"/>
              <a:ext cx="3438525" cy="990600"/>
            </a:xfrm>
            <a:prstGeom prst="rect">
              <a:avLst/>
            </a:prstGeom>
            <a:noFill/>
            <a:ln>
              <a:noFill/>
            </a:ln>
          </p:spPr>
        </p:pic>
      </p:grpSp>
      <p:sp>
        <p:nvSpPr>
          <p:cNvPr id="231" name="Google Shape;231;p26"/>
          <p:cNvSpPr txBox="1"/>
          <p:nvPr/>
        </p:nvSpPr>
        <p:spPr>
          <a:xfrm>
            <a:off x="1423230" y="1065160"/>
            <a:ext cx="6696845"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Listas en Python</a:t>
            </a:r>
            <a:endParaRPr sz="3000" b="1">
              <a:solidFill>
                <a:srgbClr val="264166"/>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7" descr="Un poco de python 3 - Fuerza bruta SSH. - Linux"/>
          <p:cNvPicPr preferRelativeResize="0"/>
          <p:nvPr/>
        </p:nvPicPr>
        <p:blipFill rotWithShape="1">
          <a:blip r:embed="rId3">
            <a:alphaModFix/>
          </a:blip>
          <a:srcRect/>
          <a:stretch/>
        </p:blipFill>
        <p:spPr>
          <a:xfrm rot="-5400000">
            <a:off x="-1068996" y="3052539"/>
            <a:ext cx="3547481" cy="1017006"/>
          </a:xfrm>
          <a:prstGeom prst="rect">
            <a:avLst/>
          </a:prstGeom>
          <a:noFill/>
          <a:ln>
            <a:noFill/>
          </a:ln>
        </p:spPr>
      </p:pic>
      <p:sp>
        <p:nvSpPr>
          <p:cNvPr id="237" name="Google Shape;237;p27"/>
          <p:cNvSpPr txBox="1"/>
          <p:nvPr/>
        </p:nvSpPr>
        <p:spPr>
          <a:xfrm>
            <a:off x="2930044" y="1706924"/>
            <a:ext cx="6920538"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dirty="0">
                <a:solidFill>
                  <a:schemeClr val="dk1"/>
                </a:solidFill>
                <a:latin typeface="Libre Franklin"/>
                <a:ea typeface="Libre Franklin"/>
                <a:cs typeface="Libre Franklin"/>
                <a:sym typeface="Libre Franklin"/>
              </a:rPr>
              <a:t>Información en el siguiente enlace </a:t>
            </a:r>
            <a:r>
              <a:rPr lang="es-MX" sz="2400" dirty="0">
                <a:solidFill>
                  <a:schemeClr val="dk1"/>
                </a:solidFill>
                <a:latin typeface="Libre Franklin"/>
                <a:ea typeface="Libre Franklin"/>
                <a:cs typeface="Libre Franklin"/>
                <a:sym typeface="Wingdings" panose="05000000000000000000" pitchFamily="2" charset="2"/>
              </a:rPr>
              <a:t></a:t>
            </a:r>
            <a:endParaRPr dirty="0"/>
          </a:p>
          <a:p>
            <a:pPr marL="0" marR="0" lvl="0" indent="0" algn="ctr" rtl="0">
              <a:spcBef>
                <a:spcPts val="0"/>
              </a:spcBef>
              <a:spcAft>
                <a:spcPts val="0"/>
              </a:spcAft>
              <a:buNone/>
            </a:pPr>
            <a:r>
              <a:rPr lang="es-MX" sz="2400" dirty="0">
                <a:solidFill>
                  <a:schemeClr val="dk1"/>
                </a:solidFill>
                <a:latin typeface="Libre Franklin"/>
                <a:ea typeface="Libre Franklin"/>
                <a:cs typeface="Libre Franklin"/>
                <a:sym typeface="Libre Franklin"/>
              </a:rPr>
              <a:t>  			 </a:t>
            </a:r>
            <a:r>
              <a:rPr lang="es-MX" sz="2400" u="sng" dirty="0">
                <a:solidFill>
                  <a:schemeClr val="dk1"/>
                </a:solid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Listas en Python</a:t>
            </a:r>
            <a:endParaRPr sz="2800" dirty="0">
              <a:solidFill>
                <a:schemeClr val="dk1"/>
              </a:solidFill>
              <a:latin typeface="Libre Franklin"/>
              <a:ea typeface="Libre Franklin"/>
              <a:cs typeface="Libre Franklin"/>
              <a:sym typeface="Libre Franklin"/>
            </a:endParaRPr>
          </a:p>
        </p:txBody>
      </p:sp>
      <p:pic>
        <p:nvPicPr>
          <p:cNvPr id="238" name="Google Shape;238;p27"/>
          <p:cNvPicPr preferRelativeResize="0"/>
          <p:nvPr/>
        </p:nvPicPr>
        <p:blipFill rotWithShape="1">
          <a:blip r:embed="rId5">
            <a:alphaModFix/>
          </a:blip>
          <a:srcRect/>
          <a:stretch/>
        </p:blipFill>
        <p:spPr>
          <a:xfrm>
            <a:off x="3213497" y="3654851"/>
            <a:ext cx="6920538" cy="3203149"/>
          </a:xfrm>
          <a:prstGeom prst="rect">
            <a:avLst/>
          </a:prstGeom>
          <a:noFill/>
          <a:ln>
            <a:noFill/>
          </a:ln>
        </p:spPr>
      </p:pic>
      <p:sp>
        <p:nvSpPr>
          <p:cNvPr id="239" name="Google Shape;239;p27"/>
          <p:cNvSpPr txBox="1"/>
          <p:nvPr/>
        </p:nvSpPr>
        <p:spPr>
          <a:xfrm>
            <a:off x="3407460" y="2967335"/>
            <a:ext cx="576500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400">
                <a:solidFill>
                  <a:schemeClr val="dk1"/>
                </a:solidFill>
                <a:latin typeface="Libre Franklin"/>
                <a:ea typeface="Libre Franklin"/>
                <a:cs typeface="Libre Franklin"/>
                <a:sym typeface="Libre Franklin"/>
              </a:rPr>
              <a:t>Agregar elementos a una lista</a:t>
            </a:r>
            <a:endParaRPr sz="2400">
              <a:solidFill>
                <a:schemeClr val="dk1"/>
              </a:solidFill>
              <a:latin typeface="Libre Franklin"/>
              <a:ea typeface="Libre Franklin"/>
              <a:cs typeface="Libre Franklin"/>
              <a:sym typeface="Libre Franklin"/>
            </a:endParaRPr>
          </a:p>
        </p:txBody>
      </p:sp>
      <p:sp>
        <p:nvSpPr>
          <p:cNvPr id="240" name="Google Shape;240;p27"/>
          <p:cNvSpPr txBox="1"/>
          <p:nvPr/>
        </p:nvSpPr>
        <p:spPr>
          <a:xfrm>
            <a:off x="-306532" y="969219"/>
            <a:ext cx="6696845"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Listas en Python</a:t>
            </a:r>
            <a:endParaRPr sz="3000" b="1">
              <a:solidFill>
                <a:srgbClr val="264166"/>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28" descr="Un poco de python 3 - Fuerza bruta SSH. - Linux"/>
          <p:cNvPicPr preferRelativeResize="0"/>
          <p:nvPr/>
        </p:nvPicPr>
        <p:blipFill rotWithShape="1">
          <a:blip r:embed="rId3">
            <a:alphaModFix/>
          </a:blip>
          <a:srcRect/>
          <a:stretch/>
        </p:blipFill>
        <p:spPr>
          <a:xfrm rot="-5400000">
            <a:off x="-989614" y="3282278"/>
            <a:ext cx="3679502" cy="1018792"/>
          </a:xfrm>
          <a:prstGeom prst="rect">
            <a:avLst/>
          </a:prstGeom>
          <a:noFill/>
          <a:ln>
            <a:noFill/>
          </a:ln>
        </p:spPr>
      </p:pic>
      <p:sp>
        <p:nvSpPr>
          <p:cNvPr id="246" name="Google Shape;246;p28"/>
          <p:cNvSpPr txBox="1"/>
          <p:nvPr/>
        </p:nvSpPr>
        <p:spPr>
          <a:xfrm>
            <a:off x="2839015" y="1228080"/>
            <a:ext cx="636865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a:solidFill>
                  <a:schemeClr val="dk1"/>
                </a:solidFill>
                <a:latin typeface="Libre Franklin"/>
                <a:ea typeface="Libre Franklin"/>
                <a:cs typeface="Libre Franklin"/>
                <a:sym typeface="Libre Franklin"/>
              </a:rPr>
              <a:t>¿Y las listas pueden ser parámetros?</a:t>
            </a:r>
            <a:endParaRPr sz="2400">
              <a:solidFill>
                <a:schemeClr val="dk1"/>
              </a:solidFill>
              <a:latin typeface="Libre Franklin"/>
              <a:ea typeface="Libre Franklin"/>
              <a:cs typeface="Libre Franklin"/>
              <a:sym typeface="Libre Franklin"/>
            </a:endParaRPr>
          </a:p>
        </p:txBody>
      </p:sp>
      <p:pic>
        <p:nvPicPr>
          <p:cNvPr id="247" name="Google Shape;247;p28"/>
          <p:cNvPicPr preferRelativeResize="0"/>
          <p:nvPr/>
        </p:nvPicPr>
        <p:blipFill rotWithShape="1">
          <a:blip r:embed="rId4">
            <a:alphaModFix/>
          </a:blip>
          <a:srcRect/>
          <a:stretch/>
        </p:blipFill>
        <p:spPr>
          <a:xfrm>
            <a:off x="8402777" y="1448410"/>
            <a:ext cx="2024928" cy="2093882"/>
          </a:xfrm>
          <a:prstGeom prst="rect">
            <a:avLst/>
          </a:prstGeom>
          <a:noFill/>
          <a:ln>
            <a:noFill/>
          </a:ln>
        </p:spPr>
      </p:pic>
      <p:sp>
        <p:nvSpPr>
          <p:cNvPr id="248" name="Google Shape;248;p28"/>
          <p:cNvSpPr txBox="1"/>
          <p:nvPr/>
        </p:nvSpPr>
        <p:spPr>
          <a:xfrm>
            <a:off x="3442663" y="3133942"/>
            <a:ext cx="5765006"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400">
                <a:solidFill>
                  <a:schemeClr val="dk1"/>
                </a:solidFill>
                <a:latin typeface="Libre Franklin"/>
                <a:ea typeface="Libre Franklin"/>
                <a:cs typeface="Libre Franklin"/>
                <a:sym typeface="Libre Franklin"/>
              </a:rPr>
              <a:t>Calcular el promedio de una lista de edades </a:t>
            </a:r>
            <a:endParaRPr sz="2400">
              <a:solidFill>
                <a:schemeClr val="dk1"/>
              </a:solidFill>
              <a:latin typeface="Libre Franklin"/>
              <a:ea typeface="Libre Franklin"/>
              <a:cs typeface="Libre Franklin"/>
              <a:sym typeface="Libre Frankli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29" descr="Un poco de python 3 - Fuerza bruta SSH. - Linux"/>
          <p:cNvPicPr preferRelativeResize="0"/>
          <p:nvPr/>
        </p:nvPicPr>
        <p:blipFill rotWithShape="1">
          <a:blip r:embed="rId3">
            <a:alphaModFix/>
          </a:blip>
          <a:srcRect/>
          <a:stretch/>
        </p:blipFill>
        <p:spPr>
          <a:xfrm rot="-5400000">
            <a:off x="-1085757" y="3440906"/>
            <a:ext cx="3263867" cy="861143"/>
          </a:xfrm>
          <a:prstGeom prst="rect">
            <a:avLst/>
          </a:prstGeom>
          <a:noFill/>
          <a:ln>
            <a:noFill/>
          </a:ln>
        </p:spPr>
      </p:pic>
      <p:sp>
        <p:nvSpPr>
          <p:cNvPr id="254" name="Google Shape;254;p29"/>
          <p:cNvSpPr txBox="1"/>
          <p:nvPr/>
        </p:nvSpPr>
        <p:spPr>
          <a:xfrm>
            <a:off x="1677596" y="1070266"/>
            <a:ext cx="636865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b="1">
                <a:solidFill>
                  <a:srgbClr val="002060"/>
                </a:solidFill>
                <a:latin typeface="Libre Franklin"/>
                <a:ea typeface="Libre Franklin"/>
                <a:cs typeface="Libre Franklin"/>
                <a:sym typeface="Libre Franklin"/>
              </a:rPr>
              <a:t>Solución</a:t>
            </a:r>
            <a:endParaRPr sz="2400" b="1">
              <a:solidFill>
                <a:srgbClr val="002060"/>
              </a:solidFill>
              <a:latin typeface="Libre Franklin"/>
              <a:ea typeface="Libre Franklin"/>
              <a:cs typeface="Libre Franklin"/>
              <a:sym typeface="Libre Franklin"/>
            </a:endParaRPr>
          </a:p>
        </p:txBody>
      </p:sp>
      <p:pic>
        <p:nvPicPr>
          <p:cNvPr id="255" name="Google Shape;255;p29"/>
          <p:cNvPicPr preferRelativeResize="0"/>
          <p:nvPr/>
        </p:nvPicPr>
        <p:blipFill rotWithShape="1">
          <a:blip r:embed="rId4">
            <a:alphaModFix/>
          </a:blip>
          <a:srcRect r="41605" b="14495"/>
          <a:stretch/>
        </p:blipFill>
        <p:spPr>
          <a:xfrm>
            <a:off x="2301050" y="1643494"/>
            <a:ext cx="6799444" cy="48438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pic>
        <p:nvPicPr>
          <p:cNvPr id="50" name="Google Shape;50;p3"/>
          <p:cNvPicPr preferRelativeResize="0">
            <a:picLocks noGrp="1"/>
          </p:cNvPicPr>
          <p:nvPr>
            <p:ph type="body" idx="1"/>
          </p:nvPr>
        </p:nvPicPr>
        <p:blipFill rotWithShape="1">
          <a:blip r:embed="rId3">
            <a:alphaModFix/>
          </a:blip>
          <a:srcRect/>
          <a:stretch/>
        </p:blipFill>
        <p:spPr>
          <a:xfrm>
            <a:off x="435980" y="704850"/>
            <a:ext cx="1376898" cy="5143500"/>
          </a:xfrm>
          <a:prstGeom prst="rect">
            <a:avLst/>
          </a:prstGeom>
          <a:noFill/>
          <a:ln>
            <a:noFill/>
          </a:ln>
        </p:spPr>
      </p:pic>
      <p:sp>
        <p:nvSpPr>
          <p:cNvPr id="51" name="Google Shape;51;p3"/>
          <p:cNvSpPr txBox="1"/>
          <p:nvPr/>
        </p:nvSpPr>
        <p:spPr>
          <a:xfrm>
            <a:off x="2794244" y="1185369"/>
            <a:ext cx="8087116" cy="484748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2100" b="0" i="0" u="none" strike="noStrike" cap="none" dirty="0">
                <a:solidFill>
                  <a:srgbClr val="222222"/>
                </a:solidFill>
                <a:latin typeface="Arial"/>
                <a:ea typeface="Arial"/>
                <a:cs typeface="Arial"/>
                <a:sym typeface="Arial"/>
              </a:rPr>
              <a:t>Un programador escribe un programa y </a:t>
            </a:r>
            <a:r>
              <a:rPr lang="es-MX" sz="2100" b="1" i="0" u="none" strike="noStrike" cap="none" dirty="0">
                <a:solidFill>
                  <a:srgbClr val="222222"/>
                </a:solidFill>
                <a:latin typeface="Arial"/>
                <a:ea typeface="Arial"/>
                <a:cs typeface="Arial"/>
                <a:sym typeface="Arial"/>
              </a:rPr>
              <a:t>el programa hace preguntas</a:t>
            </a:r>
            <a:r>
              <a:rPr lang="es-MX" sz="2100" b="0" i="0" u="none" strike="noStrike" cap="none" dirty="0">
                <a:solidFill>
                  <a:srgbClr val="222222"/>
                </a:solidFill>
                <a:latin typeface="Arial"/>
                <a:ea typeface="Arial"/>
                <a:cs typeface="Arial"/>
                <a:sym typeface="Arial"/>
              </a:rPr>
              <a:t>.</a:t>
            </a:r>
            <a:endParaRPr dirty="0"/>
          </a:p>
          <a:p>
            <a:pPr marL="0" marR="0" lvl="0" indent="0" algn="just" rtl="0">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s-MX" sz="2100" dirty="0">
                <a:solidFill>
                  <a:srgbClr val="222222"/>
                </a:solidFill>
                <a:latin typeface="Arial"/>
                <a:ea typeface="Arial"/>
                <a:cs typeface="Arial"/>
                <a:sym typeface="Arial"/>
              </a:rPr>
              <a:t>Una computadora ejecuta el programa y </a:t>
            </a:r>
            <a:r>
              <a:rPr lang="es-MX" sz="2100" b="1" dirty="0">
                <a:solidFill>
                  <a:srgbClr val="222222"/>
                </a:solidFill>
                <a:latin typeface="Arial"/>
                <a:ea typeface="Arial"/>
                <a:cs typeface="Arial"/>
                <a:sym typeface="Arial"/>
              </a:rPr>
              <a:t>proporciona las respuestas</a:t>
            </a:r>
            <a:r>
              <a:rPr lang="es-MX" sz="2100" dirty="0">
                <a:solidFill>
                  <a:srgbClr val="222222"/>
                </a:solidFill>
                <a:latin typeface="Arial"/>
                <a:ea typeface="Arial"/>
                <a:cs typeface="Arial"/>
                <a:sym typeface="Arial"/>
              </a:rPr>
              <a:t>. El programa debe ser capaz de </a:t>
            </a:r>
            <a:r>
              <a:rPr lang="es-MX" sz="2100" b="1" dirty="0">
                <a:solidFill>
                  <a:srgbClr val="222222"/>
                </a:solidFill>
                <a:latin typeface="Arial"/>
                <a:ea typeface="Arial"/>
                <a:cs typeface="Arial"/>
                <a:sym typeface="Arial"/>
              </a:rPr>
              <a:t>reaccionar de acuerdo con las respuestas recibidas</a:t>
            </a:r>
            <a:r>
              <a:rPr lang="es-MX" sz="2100" dirty="0">
                <a:solidFill>
                  <a:srgbClr val="222222"/>
                </a:solidFill>
                <a:latin typeface="Arial"/>
                <a:ea typeface="Arial"/>
                <a:cs typeface="Arial"/>
                <a:sym typeface="Arial"/>
              </a:rPr>
              <a:t>.</a:t>
            </a:r>
            <a:endParaRPr dirty="0"/>
          </a:p>
          <a:p>
            <a:pPr marL="0" marR="0" lvl="0" indent="0" algn="just" rtl="0">
              <a:spcBef>
                <a:spcPts val="0"/>
              </a:spcBef>
              <a:spcAft>
                <a:spcPts val="0"/>
              </a:spcAft>
              <a:buNone/>
            </a:pPr>
            <a:endParaRPr sz="21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s-MX" sz="2100" dirty="0">
                <a:solidFill>
                  <a:srgbClr val="222222"/>
                </a:solidFill>
                <a:latin typeface="Arial"/>
                <a:ea typeface="Arial"/>
                <a:cs typeface="Arial"/>
                <a:sym typeface="Arial"/>
              </a:rPr>
              <a:t>Afortunadamente, las computadoras solo conocen dos tipos de respuestas:</a:t>
            </a:r>
            <a:endParaRPr sz="2100" dirty="0">
              <a:solidFill>
                <a:schemeClr val="dk1"/>
              </a:solidFill>
              <a:latin typeface="Times New Roman"/>
              <a:ea typeface="Times New Roman"/>
              <a:cs typeface="Times New Roman"/>
              <a:sym typeface="Times New Roman"/>
            </a:endParaRPr>
          </a:p>
          <a:p>
            <a:pPr marL="257175" marR="0" lvl="0" indent="-257175" algn="just" rtl="0">
              <a:spcBef>
                <a:spcPts val="0"/>
              </a:spcBef>
              <a:spcAft>
                <a:spcPts val="0"/>
              </a:spcAft>
              <a:buClr>
                <a:srgbClr val="222222"/>
              </a:buClr>
              <a:buSzPts val="1000"/>
              <a:buFont typeface="Arial"/>
              <a:buChar char="•"/>
            </a:pPr>
            <a:r>
              <a:rPr lang="es-MX" sz="2100" dirty="0">
                <a:solidFill>
                  <a:srgbClr val="222222"/>
                </a:solidFill>
                <a:latin typeface="Arial"/>
                <a:ea typeface="Arial"/>
                <a:cs typeface="Arial"/>
                <a:sym typeface="Arial"/>
              </a:rPr>
              <a:t>Si, es cierto.</a:t>
            </a:r>
            <a:endParaRPr sz="2100" dirty="0">
              <a:solidFill>
                <a:srgbClr val="222222"/>
              </a:solidFill>
              <a:latin typeface="Calibri"/>
              <a:ea typeface="Calibri"/>
              <a:cs typeface="Calibri"/>
              <a:sym typeface="Calibri"/>
            </a:endParaRPr>
          </a:p>
          <a:p>
            <a:pPr marL="257175" marR="0" lvl="0" indent="-257175" algn="just" rtl="0">
              <a:spcBef>
                <a:spcPts val="600"/>
              </a:spcBef>
              <a:spcAft>
                <a:spcPts val="0"/>
              </a:spcAft>
              <a:buClr>
                <a:srgbClr val="222222"/>
              </a:buClr>
              <a:buSzPts val="1000"/>
              <a:buFont typeface="Arial"/>
              <a:buChar char="•"/>
            </a:pPr>
            <a:r>
              <a:rPr lang="es-MX" sz="2100" dirty="0">
                <a:solidFill>
                  <a:srgbClr val="222222"/>
                </a:solidFill>
                <a:latin typeface="Arial"/>
                <a:ea typeface="Arial"/>
                <a:cs typeface="Arial"/>
                <a:sym typeface="Arial"/>
              </a:rPr>
              <a:t>No, esto es falso.</a:t>
            </a:r>
            <a:endParaRPr dirty="0"/>
          </a:p>
          <a:p>
            <a:pPr marL="257175" marR="0" lvl="0" indent="-193675" algn="just" rtl="0">
              <a:spcBef>
                <a:spcPts val="600"/>
              </a:spcBef>
              <a:spcAft>
                <a:spcPts val="0"/>
              </a:spcAft>
              <a:buClr>
                <a:schemeClr val="dk1"/>
              </a:buClr>
              <a:buSzPts val="1000"/>
              <a:buFont typeface="Arial"/>
              <a:buNone/>
            </a:pPr>
            <a:endParaRPr sz="2100" dirty="0">
              <a:solidFill>
                <a:srgbClr val="222222"/>
              </a:solidFill>
              <a:latin typeface="Calibri"/>
              <a:ea typeface="Calibri"/>
              <a:cs typeface="Calibri"/>
              <a:sym typeface="Calibri"/>
            </a:endParaRPr>
          </a:p>
          <a:p>
            <a:pPr marL="0" marR="0" lvl="0" indent="0" algn="just" rtl="0">
              <a:spcBef>
                <a:spcPts val="600"/>
              </a:spcBef>
              <a:spcAft>
                <a:spcPts val="0"/>
              </a:spcAft>
              <a:buNone/>
            </a:pPr>
            <a:r>
              <a:rPr lang="es-MX" sz="2100" dirty="0">
                <a:solidFill>
                  <a:srgbClr val="222222"/>
                </a:solidFill>
                <a:latin typeface="Arial"/>
                <a:ea typeface="Arial"/>
                <a:cs typeface="Arial"/>
                <a:sym typeface="Arial"/>
              </a:rPr>
              <a:t>Nunca obtendrás una respuesta como </a:t>
            </a:r>
            <a:r>
              <a:rPr lang="es-MX" sz="2100" i="1" dirty="0">
                <a:solidFill>
                  <a:srgbClr val="222222"/>
                </a:solidFill>
                <a:latin typeface="Arial"/>
                <a:ea typeface="Arial"/>
                <a:cs typeface="Arial"/>
                <a:sym typeface="Arial"/>
              </a:rPr>
              <a:t>Déjame pensar...</a:t>
            </a:r>
            <a:r>
              <a:rPr lang="es-MX" sz="2100" dirty="0">
                <a:solidFill>
                  <a:srgbClr val="222222"/>
                </a:solidFill>
                <a:latin typeface="Arial"/>
                <a:ea typeface="Arial"/>
                <a:cs typeface="Arial"/>
                <a:sym typeface="Arial"/>
              </a:rPr>
              <a:t>, </a:t>
            </a:r>
            <a:r>
              <a:rPr lang="es-MX" sz="2100" i="1" dirty="0">
                <a:solidFill>
                  <a:srgbClr val="222222"/>
                </a:solidFill>
                <a:latin typeface="Arial"/>
                <a:ea typeface="Arial"/>
                <a:cs typeface="Arial"/>
                <a:sym typeface="Arial"/>
              </a:rPr>
              <a:t>no lo sé</a:t>
            </a:r>
            <a:r>
              <a:rPr lang="es-MX" sz="2100" dirty="0">
                <a:solidFill>
                  <a:srgbClr val="222222"/>
                </a:solidFill>
                <a:latin typeface="Arial"/>
                <a:ea typeface="Arial"/>
                <a:cs typeface="Arial"/>
                <a:sym typeface="Arial"/>
              </a:rPr>
              <a:t>, o </a:t>
            </a:r>
            <a:r>
              <a:rPr lang="es-MX" sz="2100" i="1" dirty="0">
                <a:solidFill>
                  <a:srgbClr val="222222"/>
                </a:solidFill>
                <a:latin typeface="Arial"/>
                <a:ea typeface="Arial"/>
                <a:cs typeface="Arial"/>
                <a:sym typeface="Arial"/>
              </a:rPr>
              <a:t>probablemente sí, pero no lo sé con seguridad</a:t>
            </a:r>
            <a:r>
              <a:rPr lang="es-MX" sz="2100" dirty="0">
                <a:solidFill>
                  <a:srgbClr val="222222"/>
                </a:solidFill>
                <a:latin typeface="Arial"/>
                <a:ea typeface="Arial"/>
                <a:cs typeface="Arial"/>
                <a:sym typeface="Arial"/>
              </a:rPr>
              <a:t>.</a:t>
            </a:r>
            <a:endParaRPr sz="2100" dirty="0">
              <a:solidFill>
                <a:schemeClr val="dk1"/>
              </a:solidFill>
              <a:latin typeface="Times New Roman"/>
              <a:ea typeface="Times New Roman"/>
              <a:cs typeface="Times New Roman"/>
              <a:sym typeface="Times New Roman"/>
            </a:endParaRPr>
          </a:p>
        </p:txBody>
      </p:sp>
      <p:pic>
        <p:nvPicPr>
          <p:cNvPr id="52" name="Google Shape;52;p3" descr="Alquiler o compra de equipo médico: 5 consideraciones para tomar la mejor  decisión"/>
          <p:cNvPicPr preferRelativeResize="0"/>
          <p:nvPr/>
        </p:nvPicPr>
        <p:blipFill rotWithShape="1">
          <a:blip r:embed="rId4">
            <a:alphaModFix/>
          </a:blip>
          <a:srcRect/>
          <a:stretch/>
        </p:blipFill>
        <p:spPr>
          <a:xfrm>
            <a:off x="290947" y="704852"/>
            <a:ext cx="1666965" cy="1494437"/>
          </a:xfrm>
          <a:prstGeom prst="rect">
            <a:avLst/>
          </a:prstGeom>
          <a:noFill/>
          <a:ln>
            <a:noFill/>
          </a:ln>
        </p:spPr>
      </p:pic>
      <p:sp>
        <p:nvSpPr>
          <p:cNvPr id="53" name="Google Shape;53;p3"/>
          <p:cNvSpPr txBox="1"/>
          <p:nvPr/>
        </p:nvSpPr>
        <p:spPr>
          <a:xfrm>
            <a:off x="3006437" y="515793"/>
            <a:ext cx="3782291" cy="369332"/>
          </a:xfrm>
          <a:prstGeom prst="rect">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a:solidFill>
                  <a:schemeClr val="lt1"/>
                </a:solidFill>
                <a:latin typeface="Libre Franklin"/>
                <a:ea typeface="Libre Franklin"/>
                <a:cs typeface="Libre Franklin"/>
                <a:sym typeface="Libre Franklin"/>
              </a:rPr>
              <a:t>Estructuras de control en Python</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txBox="1"/>
          <p:nvPr/>
        </p:nvSpPr>
        <p:spPr>
          <a:xfrm>
            <a:off x="1705304" y="225139"/>
            <a:ext cx="7383277"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2400" b="1">
                <a:solidFill>
                  <a:schemeClr val="lt1"/>
                </a:solidFill>
                <a:latin typeface="Libre Franklin"/>
                <a:ea typeface="Libre Franklin"/>
                <a:cs typeface="Libre Franklin"/>
                <a:sym typeface="Libre Franklin"/>
              </a:rPr>
              <a:t>Funciones de Caracteres </a:t>
            </a:r>
            <a:br>
              <a:rPr lang="es-MX" sz="2400" b="1">
                <a:solidFill>
                  <a:schemeClr val="lt1"/>
                </a:solidFill>
                <a:latin typeface="Libre Franklin"/>
                <a:ea typeface="Libre Franklin"/>
                <a:cs typeface="Libre Franklin"/>
                <a:sym typeface="Libre Franklin"/>
              </a:rPr>
            </a:br>
            <a:r>
              <a:rPr lang="es-MX" sz="2400" b="1">
                <a:solidFill>
                  <a:schemeClr val="lt1"/>
                </a:solidFill>
                <a:latin typeface="Libre Franklin"/>
                <a:ea typeface="Libre Franklin"/>
                <a:cs typeface="Libre Franklin"/>
                <a:sym typeface="Libre Franklin"/>
              </a:rPr>
              <a:t>y Cadena de Caracteres</a:t>
            </a:r>
            <a:endParaRPr sz="2400" b="1">
              <a:solidFill>
                <a:schemeClr val="lt1"/>
              </a:solidFill>
              <a:latin typeface="Libre Franklin"/>
              <a:ea typeface="Libre Franklin"/>
              <a:cs typeface="Libre Franklin"/>
              <a:sym typeface="Libre Franklin"/>
            </a:endParaRPr>
          </a:p>
        </p:txBody>
      </p:sp>
      <p:sp>
        <p:nvSpPr>
          <p:cNvPr id="261" name="Google Shape;261;p30"/>
          <p:cNvSpPr txBox="1"/>
          <p:nvPr/>
        </p:nvSpPr>
        <p:spPr>
          <a:xfrm>
            <a:off x="124690" y="1253331"/>
            <a:ext cx="11443855" cy="367888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3F3F3F"/>
              </a:buClr>
              <a:buSzPts val="2000"/>
              <a:buFont typeface="Arial"/>
              <a:buNone/>
            </a:pPr>
            <a:r>
              <a:rPr lang="es-MX" sz="2000" u="sng">
                <a:solidFill>
                  <a:srgbClr val="3F3F3F"/>
                </a:solidFill>
                <a:latin typeface="Libre Franklin"/>
                <a:ea typeface="Libre Franklin"/>
                <a:cs typeface="Libre Franklin"/>
                <a:sym typeface="Libre Franklin"/>
              </a:rPr>
              <a:t>NOMBRE		SINTAXIS	RESULTADO</a:t>
            </a:r>
            <a:endParaRPr/>
          </a:p>
          <a:p>
            <a:pPr marL="0" marR="0" lvl="0" indent="0" algn="l" rtl="0">
              <a:lnSpc>
                <a:spcPct val="90000"/>
              </a:lnSpc>
              <a:spcBef>
                <a:spcPts val="1000"/>
              </a:spcBef>
              <a:spcAft>
                <a:spcPts val="0"/>
              </a:spcAft>
              <a:buClr>
                <a:srgbClr val="3F3F3F"/>
              </a:buClr>
              <a:buSzPts val="2000"/>
              <a:buFont typeface="Arial"/>
              <a:buNone/>
            </a:pPr>
            <a:r>
              <a:rPr lang="es-MX" sz="2000">
                <a:solidFill>
                  <a:srgbClr val="3F3F3F"/>
                </a:solidFill>
                <a:latin typeface="Libre Franklin"/>
                <a:ea typeface="Libre Franklin"/>
                <a:cs typeface="Libre Franklin"/>
                <a:sym typeface="Libre Franklin"/>
              </a:rPr>
              <a:t>Concatenación 	 	 X+Y 		Cadena X seguida por la cadena Y</a:t>
            </a:r>
            <a:endParaRPr/>
          </a:p>
          <a:p>
            <a:pPr marL="0" marR="0" lvl="0" indent="0" algn="l" rtl="0">
              <a:lnSpc>
                <a:spcPct val="90000"/>
              </a:lnSpc>
              <a:spcBef>
                <a:spcPts val="1000"/>
              </a:spcBef>
              <a:spcAft>
                <a:spcPts val="0"/>
              </a:spcAft>
              <a:buClr>
                <a:srgbClr val="3F3F3F"/>
              </a:buClr>
              <a:buSzPts val="2000"/>
              <a:buFont typeface="Arial"/>
              <a:buNone/>
            </a:pPr>
            <a:r>
              <a:rPr lang="es-MX" sz="2000">
                <a:solidFill>
                  <a:srgbClr val="3F3F3F"/>
                </a:solidFill>
                <a:latin typeface="Libre Franklin"/>
                <a:ea typeface="Libre Franklin"/>
                <a:cs typeface="Libre Franklin"/>
                <a:sym typeface="Libre Franklin"/>
              </a:rPr>
              <a:t>Largo de Cadena	 	LEN( S ) 	Número de caracteres de la cadena S.</a:t>
            </a:r>
            <a:endParaRPr/>
          </a:p>
          <a:p>
            <a:pPr marL="0" marR="0" lvl="0" indent="0" algn="l" rtl="0">
              <a:lnSpc>
                <a:spcPct val="90000"/>
              </a:lnSpc>
              <a:spcBef>
                <a:spcPts val="1000"/>
              </a:spcBef>
              <a:spcAft>
                <a:spcPts val="0"/>
              </a:spcAft>
              <a:buClr>
                <a:srgbClr val="3F3F3F"/>
              </a:buClr>
              <a:buSzPts val="2000"/>
              <a:buFont typeface="Arial"/>
              <a:buNone/>
            </a:pPr>
            <a:r>
              <a:rPr lang="es-MX" sz="2000">
                <a:solidFill>
                  <a:srgbClr val="3F3F3F"/>
                </a:solidFill>
                <a:latin typeface="Libre Franklin"/>
                <a:ea typeface="Libre Franklin"/>
                <a:cs typeface="Libre Franklin"/>
                <a:sym typeface="Libre Franklin"/>
              </a:rPr>
              <a:t>Subcadena 		SUBSTRING( S, I, C )</a:t>
            </a:r>
            <a:endParaRPr/>
          </a:p>
          <a:p>
            <a:pPr marL="0" marR="0" lvl="0" indent="0" algn="l" rtl="0">
              <a:lnSpc>
                <a:spcPct val="90000"/>
              </a:lnSpc>
              <a:spcBef>
                <a:spcPts val="1000"/>
              </a:spcBef>
              <a:spcAft>
                <a:spcPts val="0"/>
              </a:spcAft>
              <a:buClr>
                <a:srgbClr val="3F3F3F"/>
              </a:buClr>
              <a:buSzPts val="2000"/>
              <a:buFont typeface="Arial"/>
              <a:buNone/>
            </a:pPr>
            <a:r>
              <a:rPr lang="es-MX" sz="2000">
                <a:solidFill>
                  <a:srgbClr val="3F3F3F"/>
                </a:solidFill>
                <a:latin typeface="Libre Franklin"/>
                <a:ea typeface="Libre Franklin"/>
                <a:cs typeface="Libre Franklin"/>
                <a:sym typeface="Libre Franklin"/>
              </a:rPr>
              <a:t>			I número entero &gt;=1,</a:t>
            </a:r>
            <a:endParaRPr/>
          </a:p>
          <a:p>
            <a:pPr marL="0" marR="0" lvl="0" indent="0" algn="l" rtl="0">
              <a:lnSpc>
                <a:spcPct val="90000"/>
              </a:lnSpc>
              <a:spcBef>
                <a:spcPts val="1000"/>
              </a:spcBef>
              <a:spcAft>
                <a:spcPts val="0"/>
              </a:spcAft>
              <a:buClr>
                <a:srgbClr val="3F3F3F"/>
              </a:buClr>
              <a:buSzPts val="2000"/>
              <a:buFont typeface="Arial"/>
              <a:buNone/>
            </a:pPr>
            <a:r>
              <a:rPr lang="es-MX" sz="2000">
                <a:solidFill>
                  <a:srgbClr val="3F3F3F"/>
                </a:solidFill>
                <a:latin typeface="Libre Franklin"/>
                <a:ea typeface="Libre Franklin"/>
                <a:cs typeface="Libre Franklin"/>
                <a:sym typeface="Libre Franklin"/>
              </a:rPr>
              <a:t>			C número entero &gt;=0</a:t>
            </a:r>
            <a:endParaRPr/>
          </a:p>
          <a:p>
            <a:pPr marL="0" marR="0" lvl="0" indent="0" algn="l" rtl="0">
              <a:lnSpc>
                <a:spcPct val="90000"/>
              </a:lnSpc>
              <a:spcBef>
                <a:spcPts val="1000"/>
              </a:spcBef>
              <a:spcAft>
                <a:spcPts val="0"/>
              </a:spcAft>
              <a:buClr>
                <a:srgbClr val="3F3F3F"/>
              </a:buClr>
              <a:buSzPts val="2000"/>
              <a:buFont typeface="Arial"/>
              <a:buNone/>
            </a:pPr>
            <a:r>
              <a:rPr lang="es-MX" sz="2000">
                <a:solidFill>
                  <a:srgbClr val="3F3F3F"/>
                </a:solidFill>
                <a:latin typeface="Libre Franklin"/>
                <a:ea typeface="Libre Franklin"/>
                <a:cs typeface="Libre Franklin"/>
                <a:sym typeface="Libre Franklin"/>
              </a:rPr>
              <a:t>			Una cadena de caracteres que es 	subconjunto de la cadena S a partir de la 				posición INICIO con CUANTOS caracteres de longitud.</a:t>
            </a:r>
            <a:endParaRPr/>
          </a:p>
          <a:p>
            <a:pPr marL="0" marR="0" lvl="0" indent="0" algn="l" rtl="0">
              <a:lnSpc>
                <a:spcPct val="90000"/>
              </a:lnSpc>
              <a:spcBef>
                <a:spcPts val="1000"/>
              </a:spcBef>
              <a:spcAft>
                <a:spcPts val="0"/>
              </a:spcAft>
              <a:buClr>
                <a:srgbClr val="3F3F3F"/>
              </a:buClr>
              <a:buSzPts val="2000"/>
              <a:buFont typeface="Arial"/>
              <a:buNone/>
            </a:pPr>
            <a:r>
              <a:rPr lang="es-MX" sz="2000">
                <a:solidFill>
                  <a:srgbClr val="3F3F3F"/>
                </a:solidFill>
                <a:latin typeface="Libre Franklin"/>
                <a:ea typeface="Libre Franklin"/>
                <a:cs typeface="Libre Franklin"/>
                <a:sym typeface="Libre Franklin"/>
              </a:rPr>
              <a:t>			Ejemplo : SUBSTRING( ‘DIAGRAMA’, 5, 4 ) Retorna ‘RAMA’</a:t>
            </a:r>
            <a:endParaRPr/>
          </a:p>
        </p:txBody>
      </p:sp>
      <p:sp>
        <p:nvSpPr>
          <p:cNvPr id="262" name="Google Shape;262;p30"/>
          <p:cNvSpPr txBox="1"/>
          <p:nvPr/>
        </p:nvSpPr>
        <p:spPr>
          <a:xfrm>
            <a:off x="419100" y="4989116"/>
            <a:ext cx="850322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i="1">
                <a:solidFill>
                  <a:srgbClr val="002060"/>
                </a:solidFill>
                <a:latin typeface="Libre Franklin"/>
                <a:ea typeface="Libre Franklin"/>
                <a:cs typeface="Libre Franklin"/>
                <a:sym typeface="Libre Franklin"/>
              </a:rPr>
              <a:t>Enlace para operaciones con cadena en Python:</a:t>
            </a:r>
            <a:endParaRPr/>
          </a:p>
          <a:p>
            <a:pPr marL="0" marR="0" lvl="0" indent="0" algn="l" rtl="0">
              <a:spcBef>
                <a:spcPts val="0"/>
              </a:spcBef>
              <a:spcAft>
                <a:spcPts val="0"/>
              </a:spcAft>
              <a:buNone/>
            </a:pPr>
            <a:r>
              <a:rPr lang="es-MX" sz="1600" u="sng">
                <a:solidFill>
                  <a:schemeClr val="dk1"/>
                </a:solid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https://programminghistorian.org/es/lecciones/manipular-cadenas-de-caracteres-en-python</a:t>
            </a:r>
            <a:endParaRPr sz="160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263" name="Google Shape;263;p30"/>
          <p:cNvSpPr/>
          <p:nvPr/>
        </p:nvSpPr>
        <p:spPr>
          <a:xfrm>
            <a:off x="2951018" y="6035150"/>
            <a:ext cx="91041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800" b="1">
                <a:solidFill>
                  <a:srgbClr val="002060"/>
                </a:solidFill>
                <a:latin typeface="Libre Franklin"/>
                <a:ea typeface="Libre Franklin"/>
                <a:cs typeface="Libre Franklin"/>
                <a:sym typeface="Libre Franklin"/>
              </a:rPr>
              <a:t>Ejercicio:</a:t>
            </a:r>
            <a:r>
              <a:rPr lang="es-MX" sz="1800">
                <a:solidFill>
                  <a:srgbClr val="002060"/>
                </a:solidFill>
                <a:latin typeface="Libre Franklin"/>
                <a:ea typeface="Libre Franklin"/>
                <a:cs typeface="Libre Franklin"/>
                <a:sym typeface="Libre Franklin"/>
              </a:rPr>
              <a:t> Elabore un programa que solicite, por separado, su nombre y apellido. Como resultado deberá presentar la inicial del nombre, seguido el apellido.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p:nvPr/>
        </p:nvSpPr>
        <p:spPr>
          <a:xfrm>
            <a:off x="792574" y="1380715"/>
            <a:ext cx="8322890" cy="41549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2100" b="1">
                <a:solidFill>
                  <a:srgbClr val="002060"/>
                </a:solidFill>
                <a:latin typeface="Open Sans"/>
                <a:ea typeface="Open Sans"/>
                <a:cs typeface="Open Sans"/>
                <a:sym typeface="Open Sans"/>
              </a:rPr>
              <a:t>Referencias bibliográficas</a:t>
            </a:r>
            <a:endParaRPr sz="2100" b="1">
              <a:solidFill>
                <a:srgbClr val="002060"/>
              </a:solidFill>
              <a:latin typeface="Libre Franklin"/>
              <a:ea typeface="Libre Franklin"/>
              <a:cs typeface="Libre Franklin"/>
              <a:sym typeface="Libre Franklin"/>
            </a:endParaRPr>
          </a:p>
        </p:txBody>
      </p:sp>
      <p:sp>
        <p:nvSpPr>
          <p:cNvPr id="269" name="Google Shape;269;p31"/>
          <p:cNvSpPr txBox="1"/>
          <p:nvPr/>
        </p:nvSpPr>
        <p:spPr>
          <a:xfrm>
            <a:off x="792574" y="2236479"/>
            <a:ext cx="8322890" cy="96949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1800">
                <a:solidFill>
                  <a:srgbClr val="002060"/>
                </a:solidFill>
                <a:latin typeface="Libre Franklin"/>
                <a:ea typeface="Libre Franklin"/>
                <a:cs typeface="Libre Franklin"/>
                <a:sym typeface="Libre Franklin"/>
              </a:rPr>
              <a:t>Toro Bonilla, M. (2022). Fundamentos de programación: PYTHON.</a:t>
            </a:r>
            <a:endParaRPr/>
          </a:p>
          <a:p>
            <a:pPr marL="0" marR="0" lvl="0" indent="0" algn="just" rtl="0">
              <a:spcBef>
                <a:spcPts val="0"/>
              </a:spcBef>
              <a:spcAft>
                <a:spcPts val="0"/>
              </a:spcAft>
              <a:buNone/>
            </a:pPr>
            <a:endParaRPr sz="2100">
              <a:solidFill>
                <a:srgbClr val="002060"/>
              </a:solidFill>
              <a:latin typeface="Libre Franklin"/>
              <a:ea typeface="Libre Franklin"/>
              <a:cs typeface="Libre Franklin"/>
              <a:sym typeface="Libre Franklin"/>
            </a:endParaRPr>
          </a:p>
          <a:p>
            <a:pPr marL="0" marR="0" lvl="0" indent="0" algn="just" rtl="0">
              <a:spcBef>
                <a:spcPts val="0"/>
              </a:spcBef>
              <a:spcAft>
                <a:spcPts val="0"/>
              </a:spcAft>
              <a:buNone/>
            </a:pPr>
            <a:r>
              <a:rPr lang="es-MX" sz="1800">
                <a:solidFill>
                  <a:srgbClr val="002060"/>
                </a:solidFill>
                <a:latin typeface="Libre Franklin"/>
                <a:ea typeface="Libre Franklin"/>
                <a:cs typeface="Libre Franklin"/>
                <a:sym typeface="Libre Franklin"/>
              </a:rPr>
              <a:t>Cuevas, A. (2016). Python 3. Curso Práctico. RA-MA Editorial</a:t>
            </a:r>
            <a:endParaRPr sz="1800">
              <a:solidFill>
                <a:srgbClr val="002060"/>
              </a:solidFill>
              <a:latin typeface="Libre Franklin"/>
              <a:ea typeface="Libre Franklin"/>
              <a:cs typeface="Libre Franklin"/>
              <a:sym typeface="Libre Frankl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2" descr="1000 Gracias en el lenguaje de programación python Blanco' Pegatina |  Spreadshirt"/>
          <p:cNvPicPr preferRelativeResize="0"/>
          <p:nvPr/>
        </p:nvPicPr>
        <p:blipFill rotWithShape="1">
          <a:blip r:embed="rId3">
            <a:alphaModFix/>
          </a:blip>
          <a:srcRect/>
          <a:stretch/>
        </p:blipFill>
        <p:spPr>
          <a:xfrm>
            <a:off x="3636818" y="1555173"/>
            <a:ext cx="4107873" cy="410787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4"/>
          <p:cNvSpPr txBox="1"/>
          <p:nvPr/>
        </p:nvSpPr>
        <p:spPr>
          <a:xfrm>
            <a:off x="0" y="269776"/>
            <a:ext cx="9130144"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Operadores Matemáticos</a:t>
            </a:r>
            <a:endParaRPr sz="3000" b="1">
              <a:solidFill>
                <a:srgbClr val="264166"/>
              </a:solidFill>
              <a:latin typeface="Times New Roman"/>
              <a:ea typeface="Times New Roman"/>
              <a:cs typeface="Times New Roman"/>
              <a:sym typeface="Times New Roman"/>
            </a:endParaRPr>
          </a:p>
        </p:txBody>
      </p:sp>
      <p:pic>
        <p:nvPicPr>
          <p:cNvPr id="59" name="Google Shape;59;p4"/>
          <p:cNvPicPr preferRelativeResize="0"/>
          <p:nvPr/>
        </p:nvPicPr>
        <p:blipFill rotWithShape="1">
          <a:blip r:embed="rId3">
            <a:alphaModFix/>
          </a:blip>
          <a:srcRect/>
          <a:stretch/>
        </p:blipFill>
        <p:spPr>
          <a:xfrm>
            <a:off x="446197" y="1117576"/>
            <a:ext cx="6234546" cy="3703760"/>
          </a:xfrm>
          <a:prstGeom prst="rect">
            <a:avLst/>
          </a:prstGeom>
          <a:noFill/>
          <a:ln>
            <a:noFill/>
          </a:ln>
        </p:spPr>
      </p:pic>
      <p:sp>
        <p:nvSpPr>
          <p:cNvPr id="60" name="Google Shape;60;p4"/>
          <p:cNvSpPr txBox="1"/>
          <p:nvPr/>
        </p:nvSpPr>
        <p:spPr>
          <a:xfrm>
            <a:off x="6989415" y="1951672"/>
            <a:ext cx="475638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000" b="1" i="1" dirty="0">
                <a:solidFill>
                  <a:srgbClr val="002060"/>
                </a:solidFill>
                <a:latin typeface="Libre Franklin"/>
                <a:ea typeface="Libre Franklin"/>
                <a:cs typeface="Libre Franklin"/>
                <a:sym typeface="Libre Franklin"/>
              </a:rPr>
              <a:t>Funciones matemáticas:</a:t>
            </a:r>
            <a:endParaRPr dirty="0"/>
          </a:p>
          <a:p>
            <a:pPr marL="0" marR="0" lvl="0" indent="0" algn="l" rtl="0">
              <a:spcBef>
                <a:spcPts val="0"/>
              </a:spcBef>
              <a:spcAft>
                <a:spcPts val="0"/>
              </a:spcAft>
              <a:buNone/>
            </a:pPr>
            <a:endParaRPr sz="2000" b="1" i="1" dirty="0">
              <a:solidFill>
                <a:srgbClr val="002060"/>
              </a:solidFill>
              <a:latin typeface="Libre Franklin"/>
              <a:ea typeface="Libre Franklin"/>
              <a:cs typeface="Libre Franklin"/>
              <a:sym typeface="Libre Franklin"/>
            </a:endParaRPr>
          </a:p>
          <a:p>
            <a:pPr marL="0" marR="0" lvl="0" indent="0" algn="l" rtl="0">
              <a:spcBef>
                <a:spcPts val="0"/>
              </a:spcBef>
              <a:spcAft>
                <a:spcPts val="0"/>
              </a:spcAft>
              <a:buNone/>
            </a:pPr>
            <a:r>
              <a:rPr lang="es-MX" sz="1600" u="sng" dirty="0">
                <a:solidFill>
                  <a:srgbClr val="002060"/>
                </a:solid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https://docs.python.org/es/3/library/math.html#module-math</a:t>
            </a:r>
            <a:endParaRPr sz="1600" dirty="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endParaRPr sz="1800" dirty="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5"/>
          <p:cNvSpPr txBox="1"/>
          <p:nvPr/>
        </p:nvSpPr>
        <p:spPr>
          <a:xfrm>
            <a:off x="290946" y="403002"/>
            <a:ext cx="9130144"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Operadores Matemáticos</a:t>
            </a:r>
            <a:endParaRPr sz="3000" b="1">
              <a:solidFill>
                <a:srgbClr val="264166"/>
              </a:solidFill>
              <a:latin typeface="Times New Roman"/>
              <a:ea typeface="Times New Roman"/>
              <a:cs typeface="Times New Roman"/>
              <a:sym typeface="Times New Roman"/>
            </a:endParaRPr>
          </a:p>
        </p:txBody>
      </p:sp>
      <p:sp>
        <p:nvSpPr>
          <p:cNvPr id="67" name="Google Shape;67;p5"/>
          <p:cNvSpPr/>
          <p:nvPr/>
        </p:nvSpPr>
        <p:spPr>
          <a:xfrm>
            <a:off x="1244058" y="1560154"/>
            <a:ext cx="7733688" cy="38471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MX" sz="2400" b="1" dirty="0">
                <a:solidFill>
                  <a:srgbClr val="002060"/>
                </a:solidFill>
                <a:latin typeface="Libre Franklin"/>
                <a:ea typeface="Libre Franklin"/>
                <a:cs typeface="Libre Franklin"/>
                <a:sym typeface="Libre Franklin"/>
              </a:rPr>
              <a:t>Ejercicios: </a:t>
            </a:r>
            <a:endParaRPr dirty="0"/>
          </a:p>
          <a:p>
            <a:pPr marL="0" marR="0" lvl="0" indent="0" algn="just" rtl="0">
              <a:spcBef>
                <a:spcPts val="0"/>
              </a:spcBef>
              <a:spcAft>
                <a:spcPts val="0"/>
              </a:spcAft>
              <a:buNone/>
            </a:pPr>
            <a:endParaRPr sz="2000" b="1" dirty="0">
              <a:solidFill>
                <a:srgbClr val="002060"/>
              </a:solidFill>
              <a:latin typeface="Libre Franklin"/>
              <a:ea typeface="Libre Franklin"/>
              <a:cs typeface="Libre Franklin"/>
              <a:sym typeface="Libre Franklin"/>
            </a:endParaRPr>
          </a:p>
          <a:p>
            <a:pPr marL="457200" marR="0" lvl="0" indent="-457200" algn="just" rtl="0">
              <a:spcBef>
                <a:spcPts val="0"/>
              </a:spcBef>
              <a:spcAft>
                <a:spcPts val="0"/>
              </a:spcAft>
              <a:buClr>
                <a:srgbClr val="002060"/>
              </a:buClr>
              <a:buSzPts val="2000"/>
              <a:buFont typeface="Libre Franklin"/>
              <a:buAutoNum type="arabicPeriod"/>
            </a:pPr>
            <a:r>
              <a:rPr lang="es-MX" sz="2000" dirty="0">
                <a:solidFill>
                  <a:srgbClr val="002060"/>
                </a:solidFill>
                <a:latin typeface="Libre Franklin"/>
                <a:ea typeface="Libre Franklin"/>
                <a:cs typeface="Libre Franklin"/>
                <a:sym typeface="Libre Franklin"/>
              </a:rPr>
              <a:t>Elabore un programa que solicite dos números enteros y presente como resultados cada una de las respuesta de todos los operadores matemáticos.</a:t>
            </a:r>
          </a:p>
          <a:p>
            <a:pPr marL="457200" marR="0" lvl="0" indent="-457200" algn="just" rtl="0">
              <a:spcBef>
                <a:spcPts val="0"/>
              </a:spcBef>
              <a:spcAft>
                <a:spcPts val="0"/>
              </a:spcAft>
              <a:buClr>
                <a:srgbClr val="002060"/>
              </a:buClr>
              <a:buSzPts val="2000"/>
              <a:buFont typeface="Libre Franklin"/>
              <a:buAutoNum type="arabicPeriod"/>
            </a:pPr>
            <a:endParaRPr lang="es-MX" sz="2000" dirty="0">
              <a:solidFill>
                <a:srgbClr val="002060"/>
              </a:solidFill>
              <a:latin typeface="Libre Franklin"/>
              <a:ea typeface="Libre Franklin"/>
              <a:cs typeface="Libre Franklin"/>
              <a:sym typeface="Libre Franklin"/>
            </a:endParaRPr>
          </a:p>
          <a:p>
            <a:pPr marR="0" lvl="0" algn="just" rtl="0">
              <a:spcBef>
                <a:spcPts val="0"/>
              </a:spcBef>
              <a:spcAft>
                <a:spcPts val="0"/>
              </a:spcAft>
              <a:buClr>
                <a:srgbClr val="002060"/>
              </a:buClr>
              <a:buSzPts val="2000"/>
            </a:pPr>
            <a:endParaRPr lang="es-MX" sz="2000" dirty="0">
              <a:solidFill>
                <a:srgbClr val="002060"/>
              </a:solidFill>
              <a:latin typeface="Libre Franklin"/>
              <a:ea typeface="Libre Franklin"/>
              <a:cs typeface="Libre Franklin"/>
              <a:sym typeface="Libre Franklin"/>
            </a:endParaRPr>
          </a:p>
          <a:p>
            <a:pPr marL="457200" marR="0" lvl="0" indent="-457200" algn="just" rtl="0">
              <a:spcBef>
                <a:spcPts val="0"/>
              </a:spcBef>
              <a:spcAft>
                <a:spcPts val="0"/>
              </a:spcAft>
              <a:buClr>
                <a:srgbClr val="002060"/>
              </a:buClr>
              <a:buSzPts val="2000"/>
              <a:buFont typeface="Libre Franklin"/>
              <a:buAutoNum type="arabicPeriod"/>
            </a:pPr>
            <a:r>
              <a:rPr lang="es-MX" sz="2000" dirty="0">
                <a:solidFill>
                  <a:srgbClr val="002060"/>
                </a:solidFill>
                <a:latin typeface="Libre Franklin"/>
                <a:ea typeface="Libre Franklin"/>
                <a:cs typeface="Libre Franklin"/>
                <a:sym typeface="Libre Franklin"/>
              </a:rPr>
              <a:t>Elabore un programa para calcular la quinta potencia, la raíz cuadrada, el exponencial, el logaritmo natural y el valor absoluto de un número introducido por el teclado.</a:t>
            </a:r>
            <a:endParaRPr dirty="0"/>
          </a:p>
          <a:p>
            <a:pPr marL="0" marR="0" lvl="0" indent="0" algn="just" rtl="0">
              <a:spcBef>
                <a:spcPts val="0"/>
              </a:spcBef>
              <a:spcAft>
                <a:spcPts val="0"/>
              </a:spcAft>
              <a:buNone/>
            </a:pPr>
            <a:endParaRPr sz="2000" dirty="0">
              <a:solidFill>
                <a:schemeClr val="dk1"/>
              </a:solidFill>
              <a:latin typeface="Libre Franklin"/>
              <a:ea typeface="Libre Franklin"/>
              <a:cs typeface="Libre Franklin"/>
              <a:sym typeface="Libre Franklin"/>
            </a:endParaRPr>
          </a:p>
          <a:p>
            <a:pPr marL="0" marR="0" lvl="0" indent="0" algn="just" rtl="0">
              <a:spcBef>
                <a:spcPts val="0"/>
              </a:spcBef>
              <a:spcAft>
                <a:spcPts val="0"/>
              </a:spcAft>
              <a:buNone/>
            </a:pPr>
            <a:endParaRPr sz="2000" dirty="0">
              <a:solidFill>
                <a:srgbClr val="002060"/>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6"/>
          <p:cNvPicPr preferRelativeResize="0">
            <a:picLocks noGrp="1"/>
          </p:cNvPicPr>
          <p:nvPr>
            <p:ph type="body" idx="1"/>
          </p:nvPr>
        </p:nvPicPr>
        <p:blipFill rotWithShape="1">
          <a:blip r:embed="rId3">
            <a:alphaModFix/>
          </a:blip>
          <a:srcRect/>
          <a:stretch/>
        </p:blipFill>
        <p:spPr>
          <a:xfrm>
            <a:off x="404522" y="594013"/>
            <a:ext cx="1277176" cy="5143500"/>
          </a:xfrm>
          <a:prstGeom prst="rect">
            <a:avLst/>
          </a:prstGeom>
          <a:noFill/>
          <a:ln>
            <a:noFill/>
          </a:ln>
        </p:spPr>
      </p:pic>
      <p:sp>
        <p:nvSpPr>
          <p:cNvPr id="73" name="Google Shape;73;p6"/>
          <p:cNvSpPr txBox="1"/>
          <p:nvPr/>
        </p:nvSpPr>
        <p:spPr>
          <a:xfrm>
            <a:off x="3077136" y="656969"/>
            <a:ext cx="6494929"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Comparación: operador de igualdad</a:t>
            </a:r>
            <a:endParaRPr sz="3000" b="1">
              <a:solidFill>
                <a:srgbClr val="264166"/>
              </a:solidFill>
              <a:latin typeface="Times New Roman"/>
              <a:ea typeface="Times New Roman"/>
              <a:cs typeface="Times New Roman"/>
              <a:sym typeface="Times New Roman"/>
            </a:endParaRPr>
          </a:p>
        </p:txBody>
      </p:sp>
      <p:pic>
        <p:nvPicPr>
          <p:cNvPr id="74" name="Google Shape;74;p6" descr="Un poco de python 3 - Fuerza bruta SSH. - Linux"/>
          <p:cNvPicPr preferRelativeResize="0"/>
          <p:nvPr/>
        </p:nvPicPr>
        <p:blipFill rotWithShape="1">
          <a:blip r:embed="rId4">
            <a:alphaModFix/>
          </a:blip>
          <a:srcRect/>
          <a:stretch/>
        </p:blipFill>
        <p:spPr>
          <a:xfrm rot="-5400000">
            <a:off x="-1125886" y="2579065"/>
            <a:ext cx="3961178" cy="1173396"/>
          </a:xfrm>
          <a:prstGeom prst="rect">
            <a:avLst/>
          </a:prstGeom>
          <a:noFill/>
          <a:ln>
            <a:noFill/>
          </a:ln>
        </p:spPr>
      </p:pic>
      <p:pic>
        <p:nvPicPr>
          <p:cNvPr id="75" name="Google Shape;75;p6" descr="HP Laptop 14-dq2021la"/>
          <p:cNvPicPr preferRelativeResize="0"/>
          <p:nvPr/>
        </p:nvPicPr>
        <p:blipFill rotWithShape="1">
          <a:blip r:embed="rId5">
            <a:alphaModFix/>
          </a:blip>
          <a:srcRect/>
          <a:stretch/>
        </p:blipFill>
        <p:spPr>
          <a:xfrm>
            <a:off x="3615314" y="2434163"/>
            <a:ext cx="2709287" cy="2031965"/>
          </a:xfrm>
          <a:prstGeom prst="rect">
            <a:avLst/>
          </a:prstGeom>
          <a:noFill/>
          <a:ln>
            <a:noFill/>
          </a:ln>
        </p:spPr>
      </p:pic>
      <p:pic>
        <p:nvPicPr>
          <p:cNvPr id="76" name="Google Shape;76;p6" descr="Compre PC de escritorio con tecnología Intel"/>
          <p:cNvPicPr preferRelativeResize="0"/>
          <p:nvPr/>
        </p:nvPicPr>
        <p:blipFill rotWithShape="1">
          <a:blip r:embed="rId6">
            <a:alphaModFix/>
          </a:blip>
          <a:srcRect/>
          <a:stretch/>
        </p:blipFill>
        <p:spPr>
          <a:xfrm>
            <a:off x="6862187" y="3480778"/>
            <a:ext cx="3429000" cy="19288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7"/>
          <p:cNvSpPr txBox="1"/>
          <p:nvPr/>
        </p:nvSpPr>
        <p:spPr>
          <a:xfrm>
            <a:off x="2330418" y="732559"/>
            <a:ext cx="7278011" cy="5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Comparación: operador de igualdad</a:t>
            </a:r>
            <a:endParaRPr sz="3000" b="1">
              <a:solidFill>
                <a:srgbClr val="264166"/>
              </a:solidFill>
              <a:latin typeface="Times New Roman"/>
              <a:ea typeface="Times New Roman"/>
              <a:cs typeface="Times New Roman"/>
              <a:sym typeface="Times New Roman"/>
            </a:endParaRPr>
          </a:p>
        </p:txBody>
      </p:sp>
      <p:pic>
        <p:nvPicPr>
          <p:cNvPr id="82" name="Google Shape;82;p7" descr="Un poco de python 3 - Fuerza bruta SSH. - Linux"/>
          <p:cNvPicPr preferRelativeResize="0"/>
          <p:nvPr/>
        </p:nvPicPr>
        <p:blipFill rotWithShape="1">
          <a:blip r:embed="rId3">
            <a:alphaModFix/>
          </a:blip>
          <a:srcRect/>
          <a:stretch/>
        </p:blipFill>
        <p:spPr>
          <a:xfrm rot="-5400000">
            <a:off x="-1239003" y="2658587"/>
            <a:ext cx="3961178" cy="986647"/>
          </a:xfrm>
          <a:prstGeom prst="rect">
            <a:avLst/>
          </a:prstGeom>
          <a:noFill/>
          <a:ln>
            <a:noFill/>
          </a:ln>
        </p:spPr>
      </p:pic>
      <p:pic>
        <p:nvPicPr>
          <p:cNvPr id="83" name="Google Shape;83;p7"/>
          <p:cNvPicPr preferRelativeResize="0"/>
          <p:nvPr/>
        </p:nvPicPr>
        <p:blipFill rotWithShape="1">
          <a:blip r:embed="rId4">
            <a:alphaModFix/>
          </a:blip>
          <a:srcRect/>
          <a:stretch/>
        </p:blipFill>
        <p:spPr>
          <a:xfrm>
            <a:off x="4536063" y="1745674"/>
            <a:ext cx="3430299" cy="3893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8"/>
          <p:cNvSpPr txBox="1"/>
          <p:nvPr/>
        </p:nvSpPr>
        <p:spPr>
          <a:xfrm>
            <a:off x="2596823" y="320180"/>
            <a:ext cx="7278011"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Desigualdad: el operador no es igual a (!=)</a:t>
            </a:r>
            <a:endParaRPr sz="3000" b="1">
              <a:solidFill>
                <a:srgbClr val="264166"/>
              </a:solidFill>
              <a:latin typeface="Times New Roman"/>
              <a:ea typeface="Times New Roman"/>
              <a:cs typeface="Times New Roman"/>
              <a:sym typeface="Times New Roman"/>
            </a:endParaRPr>
          </a:p>
        </p:txBody>
      </p:sp>
      <p:pic>
        <p:nvPicPr>
          <p:cNvPr id="89" name="Google Shape;89;p8" descr="Un poco de python 3 - Fuerza bruta SSH. - Linux"/>
          <p:cNvPicPr preferRelativeResize="0"/>
          <p:nvPr/>
        </p:nvPicPr>
        <p:blipFill rotWithShape="1">
          <a:blip r:embed="rId3">
            <a:alphaModFix/>
          </a:blip>
          <a:srcRect/>
          <a:stretch/>
        </p:blipFill>
        <p:spPr>
          <a:xfrm rot="-5400000">
            <a:off x="-1161548" y="2554779"/>
            <a:ext cx="3961178" cy="966651"/>
          </a:xfrm>
          <a:prstGeom prst="rect">
            <a:avLst/>
          </a:prstGeom>
          <a:noFill/>
          <a:ln>
            <a:noFill/>
          </a:ln>
        </p:spPr>
      </p:pic>
      <p:pic>
        <p:nvPicPr>
          <p:cNvPr id="90" name="Google Shape;90;p8" descr="Download Water Droplets - Dibujo Png Gotas De Agua PNG Image with No  Background - PNGkey.com"/>
          <p:cNvPicPr preferRelativeResize="0"/>
          <p:nvPr/>
        </p:nvPicPr>
        <p:blipFill rotWithShape="1">
          <a:blip r:embed="rId4">
            <a:alphaModFix/>
          </a:blip>
          <a:srcRect/>
          <a:stretch/>
        </p:blipFill>
        <p:spPr>
          <a:xfrm>
            <a:off x="3437685" y="1884389"/>
            <a:ext cx="2671763" cy="2307431"/>
          </a:xfrm>
          <a:prstGeom prst="rect">
            <a:avLst/>
          </a:prstGeom>
          <a:noFill/>
          <a:ln>
            <a:noFill/>
          </a:ln>
        </p:spPr>
      </p:pic>
      <p:pic>
        <p:nvPicPr>
          <p:cNvPr id="91" name="Google Shape;91;p8" descr="Diferencia entre Fuego e Incendio"/>
          <p:cNvPicPr preferRelativeResize="0"/>
          <p:nvPr/>
        </p:nvPicPr>
        <p:blipFill rotWithShape="1">
          <a:blip r:embed="rId5">
            <a:alphaModFix/>
          </a:blip>
          <a:srcRect/>
          <a:stretch/>
        </p:blipFill>
        <p:spPr>
          <a:xfrm>
            <a:off x="7731709" y="1145241"/>
            <a:ext cx="2143125" cy="2857500"/>
          </a:xfrm>
          <a:prstGeom prst="rect">
            <a:avLst/>
          </a:prstGeom>
          <a:noFill/>
          <a:ln>
            <a:noFill/>
          </a:ln>
        </p:spPr>
      </p:pic>
      <p:pic>
        <p:nvPicPr>
          <p:cNvPr id="92" name="Google Shape;92;p8"/>
          <p:cNvPicPr preferRelativeResize="0"/>
          <p:nvPr/>
        </p:nvPicPr>
        <p:blipFill rotWithShape="1">
          <a:blip r:embed="rId6">
            <a:alphaModFix/>
          </a:blip>
          <a:srcRect/>
          <a:stretch/>
        </p:blipFill>
        <p:spPr>
          <a:xfrm>
            <a:off x="4153942" y="4551287"/>
            <a:ext cx="3577767" cy="18417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9"/>
          <p:cNvSpPr txBox="1"/>
          <p:nvPr/>
        </p:nvSpPr>
        <p:spPr>
          <a:xfrm>
            <a:off x="2719544" y="643420"/>
            <a:ext cx="7062965"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3000" b="1">
                <a:solidFill>
                  <a:srgbClr val="264166"/>
                </a:solidFill>
                <a:latin typeface="Open Sans"/>
                <a:ea typeface="Open Sans"/>
                <a:cs typeface="Open Sans"/>
                <a:sym typeface="Open Sans"/>
              </a:rPr>
              <a:t>Operadores de comparación: mayor que</a:t>
            </a:r>
            <a:endParaRPr sz="3000" b="1">
              <a:solidFill>
                <a:srgbClr val="264166"/>
              </a:solidFill>
              <a:latin typeface="Times New Roman"/>
              <a:ea typeface="Times New Roman"/>
              <a:cs typeface="Times New Roman"/>
              <a:sym typeface="Times New Roman"/>
            </a:endParaRPr>
          </a:p>
        </p:txBody>
      </p:sp>
      <p:pic>
        <p:nvPicPr>
          <p:cNvPr id="98" name="Google Shape;98;p9" descr="Un poco de python 3 - Fuerza bruta SSH. - Linux"/>
          <p:cNvPicPr preferRelativeResize="0"/>
          <p:nvPr/>
        </p:nvPicPr>
        <p:blipFill rotWithShape="1">
          <a:blip r:embed="rId3">
            <a:alphaModFix/>
          </a:blip>
          <a:srcRect/>
          <a:stretch/>
        </p:blipFill>
        <p:spPr>
          <a:xfrm rot="-5400000">
            <a:off x="-1377098" y="2383272"/>
            <a:ext cx="3961178" cy="927674"/>
          </a:xfrm>
          <a:prstGeom prst="rect">
            <a:avLst/>
          </a:prstGeom>
          <a:noFill/>
          <a:ln>
            <a:noFill/>
          </a:ln>
        </p:spPr>
      </p:pic>
      <p:pic>
        <p:nvPicPr>
          <p:cNvPr id="99" name="Google Shape;99;p9"/>
          <p:cNvPicPr preferRelativeResize="0"/>
          <p:nvPr/>
        </p:nvPicPr>
        <p:blipFill rotWithShape="1">
          <a:blip r:embed="rId4">
            <a:alphaModFix/>
          </a:blip>
          <a:srcRect/>
          <a:stretch/>
        </p:blipFill>
        <p:spPr>
          <a:xfrm>
            <a:off x="3282100" y="2455399"/>
            <a:ext cx="2398265" cy="1254476"/>
          </a:xfrm>
          <a:prstGeom prst="rect">
            <a:avLst/>
          </a:prstGeom>
          <a:noFill/>
          <a:ln>
            <a:noFill/>
          </a:ln>
        </p:spPr>
      </p:pic>
      <p:pic>
        <p:nvPicPr>
          <p:cNvPr id="100" name="Google Shape;100;p9"/>
          <p:cNvPicPr preferRelativeResize="0"/>
          <p:nvPr/>
        </p:nvPicPr>
        <p:blipFill rotWithShape="1">
          <a:blip r:embed="rId5">
            <a:alphaModFix/>
          </a:blip>
          <a:srcRect/>
          <a:stretch/>
        </p:blipFill>
        <p:spPr>
          <a:xfrm>
            <a:off x="6790388" y="3709876"/>
            <a:ext cx="2576485" cy="992579"/>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803</Words>
  <Application>Microsoft Office PowerPoint</Application>
  <PresentationFormat>Panorámica</PresentationFormat>
  <Paragraphs>89</Paragraphs>
  <Slides>33</Slides>
  <Notes>33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33</vt:i4>
      </vt:variant>
    </vt:vector>
  </HeadingPairs>
  <TitlesOfParts>
    <vt:vector size="42" baseType="lpstr">
      <vt:lpstr>Times New Roman</vt:lpstr>
      <vt:lpstr>Open Sans</vt:lpstr>
      <vt:lpstr>Arimo</vt:lpstr>
      <vt:lpstr>Arial</vt:lpstr>
      <vt:lpstr>Libre Franklin Medium</vt:lpstr>
      <vt:lpstr>Noto Sans Symbols</vt:lpstr>
      <vt:lpstr>Calibri</vt:lpstr>
      <vt:lpstr>Libre Franklin</vt:lpstr>
      <vt:lpstr>Tema de Office</vt:lpstr>
      <vt:lpstr>Algoritmos y Estructura de Datos Unidad I: Introducción al lenguaje de programación Python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Gloria Cordero</dc:creator>
  <cp:lastModifiedBy>Silvia Ticay López</cp:lastModifiedBy>
  <cp:revision>5</cp:revision>
  <dcterms:created xsi:type="dcterms:W3CDTF">2019-03-11T22:56:21Z</dcterms:created>
  <dcterms:modified xsi:type="dcterms:W3CDTF">2025-03-26T00:52:29Z</dcterms:modified>
</cp:coreProperties>
</file>